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45"/>
  </p:notesMasterIdLst>
  <p:sldIdLst>
    <p:sldId id="256" r:id="rId3"/>
    <p:sldId id="257" r:id="rId4"/>
    <p:sldId id="295" r:id="rId5"/>
    <p:sldId id="296" r:id="rId6"/>
    <p:sldId id="297" r:id="rId7"/>
    <p:sldId id="268" r:id="rId8"/>
    <p:sldId id="269" r:id="rId9"/>
    <p:sldId id="270" r:id="rId10"/>
    <p:sldId id="271" r:id="rId11"/>
    <p:sldId id="272" r:id="rId12"/>
    <p:sldId id="273" r:id="rId13"/>
    <p:sldId id="274" r:id="rId14"/>
    <p:sldId id="286" r:id="rId15"/>
    <p:sldId id="287" r:id="rId16"/>
    <p:sldId id="288" r:id="rId17"/>
    <p:sldId id="289" r:id="rId18"/>
    <p:sldId id="290" r:id="rId19"/>
    <p:sldId id="291" r:id="rId20"/>
    <p:sldId id="292" r:id="rId21"/>
    <p:sldId id="293" r:id="rId22"/>
    <p:sldId id="294" r:id="rId23"/>
    <p:sldId id="275" r:id="rId24"/>
    <p:sldId id="276" r:id="rId25"/>
    <p:sldId id="277" r:id="rId26"/>
    <p:sldId id="278" r:id="rId27"/>
    <p:sldId id="279" r:id="rId28"/>
    <p:sldId id="280" r:id="rId29"/>
    <p:sldId id="281" r:id="rId30"/>
    <p:sldId id="282" r:id="rId31"/>
    <p:sldId id="283" r:id="rId32"/>
    <p:sldId id="284" r:id="rId33"/>
    <p:sldId id="285" r:id="rId34"/>
    <p:sldId id="258" r:id="rId35"/>
    <p:sldId id="259" r:id="rId36"/>
    <p:sldId id="260" r:id="rId37"/>
    <p:sldId id="261" r:id="rId38"/>
    <p:sldId id="262" r:id="rId39"/>
    <p:sldId id="263" r:id="rId40"/>
    <p:sldId id="264" r:id="rId41"/>
    <p:sldId id="265" r:id="rId42"/>
    <p:sldId id="266" r:id="rId43"/>
    <p:sldId id="267" r:id="rId4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4753" autoAdjust="0"/>
  </p:normalViewPr>
  <p:slideViewPr>
    <p:cSldViewPr snapToGrid="0">
      <p:cViewPr varScale="1">
        <p:scale>
          <a:sx n="57" d="100"/>
          <a:sy n="57" d="100"/>
        </p:scale>
        <p:origin x="1776" y="6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viewProps" Target="viewProps.xml"/><Relationship Id="rId50" Type="http://schemas.microsoft.com/office/2015/10/relationships/revisionInfo" Target="revisionInfo.xml"/><Relationship Id="rId7" Type="http://schemas.openxmlformats.org/officeDocument/2006/relationships/slide" Target="slides/slide5.xml"/><Relationship Id="rId2" Type="http://schemas.openxmlformats.org/officeDocument/2006/relationships/slideMaster" Target="slideMasters/slideMaster2.xml"/><Relationship Id="rId16" Type="http://schemas.openxmlformats.org/officeDocument/2006/relationships/slide" Target="slides/slide14.xml"/><Relationship Id="rId29" Type="http://schemas.openxmlformats.org/officeDocument/2006/relationships/slide" Target="slides/slide27.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slide" Target="slides/slide42.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theme" Target="theme/theme1.xml"/><Relationship Id="rId8" Type="http://schemas.openxmlformats.org/officeDocument/2006/relationships/slide" Target="slides/slide6.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presProps" Target="presProps.xml"/><Relationship Id="rId20" Type="http://schemas.openxmlformats.org/officeDocument/2006/relationships/slide" Target="slides/slide18.xml"/><Relationship Id="rId41" Type="http://schemas.openxmlformats.org/officeDocument/2006/relationships/slide" Target="slides/slide39.xml"/><Relationship Id="rId1" Type="http://schemas.openxmlformats.org/officeDocument/2006/relationships/slideMaster" Target="slideMasters/slideMaster1.xml"/><Relationship Id="rId6" Type="http://schemas.openxmlformats.org/officeDocument/2006/relationships/slide" Target="slides/slide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833A819-52B3-463B-9426-24C09C3A3E98}" type="datetimeFigureOut">
              <a:rPr lang="en-US" smtClean="0"/>
              <a:t>11/14/2018</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82D9B7D-47BE-429E-AC5F-3F07BA681728}" type="slidenum">
              <a:rPr lang="en-US" smtClean="0"/>
              <a:t>‹#›</a:t>
            </a:fld>
            <a:endParaRPr lang="en-US"/>
          </a:p>
        </p:txBody>
      </p:sp>
    </p:spTree>
    <p:extLst>
      <p:ext uri="{BB962C8B-B14F-4D97-AF65-F5344CB8AC3E}">
        <p14:creationId xmlns:p14="http://schemas.microsoft.com/office/powerpoint/2010/main" val="35564075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3" Type="http://schemas.openxmlformats.org/officeDocument/2006/relationships/hyperlink" Target="http://www.w3.org/2003/05/soap-envelope/" TargetMode="External"/><Relationship Id="rId2" Type="http://schemas.openxmlformats.org/officeDocument/2006/relationships/slide" Target="../slides/slide16.xml"/><Relationship Id="rId1" Type="http://schemas.openxmlformats.org/officeDocument/2006/relationships/notesMaster" Target="../notesMasters/notesMaster1.xml"/><Relationship Id="rId4" Type="http://schemas.openxmlformats.org/officeDocument/2006/relationships/hyperlink" Target="http://www.w3.org/2003/05/soap-encoding" TargetMode="Externa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7"/>
          <p:cNvSpPr>
            <a:spLocks noGrp="1" noChangeArrowheads="1"/>
          </p:cNvSpPr>
          <p:nvPr>
            <p:ph type="sldNum" sz="quarter" idx="5"/>
          </p:nvPr>
        </p:nvSpPr>
        <p:spPr>
          <a:ln/>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10340EBC-9D54-4C43-94E9-A75E57EB4237}" type="slidenum">
              <a:rPr kumimoji="0" lang="en-US" sz="1200" b="0" i="0" u="none" strike="noStrike" kern="1200" cap="none" spc="0" normalizeH="0" baseline="0" noProof="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241666" name="Rectangle 2"/>
          <p:cNvSpPr>
            <a:spLocks noGrp="1" noRot="1" noChangeAspect="1" noChangeArrowheads="1" noTextEdit="1"/>
          </p:cNvSpPr>
          <p:nvPr>
            <p:ph type="sldImg"/>
          </p:nvPr>
        </p:nvSpPr>
        <p:spPr>
          <a:xfrm>
            <a:off x="1371600" y="1143000"/>
            <a:ext cx="4114800" cy="3086100"/>
          </a:xfrm>
          <a:ln/>
        </p:spPr>
      </p:sp>
      <p:sp>
        <p:nvSpPr>
          <p:cNvPr id="241667" name="Rectangle 3"/>
          <p:cNvSpPr>
            <a:spLocks noGrp="1" noChangeArrowheads="1"/>
          </p:cNvSpPr>
          <p:nvPr>
            <p:ph type="body" idx="1"/>
          </p:nvPr>
        </p:nvSpPr>
        <p:spPr/>
        <p:txBody>
          <a:bodyPr/>
          <a:lstStyle/>
          <a:p>
            <a:r>
              <a:rPr lang="en-US" dirty="0" smtClean="0"/>
              <a:t>In the beginning God created the heavens and the earth. </a:t>
            </a:r>
            <a:r>
              <a:rPr lang="en-US" baseline="30000" dirty="0" smtClean="0"/>
              <a:t>2 </a:t>
            </a:r>
            <a:r>
              <a:rPr lang="en-US" dirty="0" smtClean="0"/>
              <a:t>Now the earth was formless and empty, darkness was over the surface of the deep, and the Spirit of God was hovering over the waters.</a:t>
            </a:r>
            <a:endParaRPr lang="en-US" sz="1200" b="0" i="0" u="none" strike="noStrike" kern="1200" baseline="0" dirty="0" smtClean="0">
              <a:solidFill>
                <a:schemeClr val="tx1"/>
              </a:solidFill>
              <a:latin typeface="+mn-lt"/>
              <a:ea typeface="+mn-ea"/>
              <a:cs typeface="+mn-cs"/>
            </a:endParaRPr>
          </a:p>
          <a:p>
            <a:endParaRPr lang="en-US" sz="1200" b="0" i="0" u="none" strike="noStrike" kern="1200" baseline="0" dirty="0" smtClean="0">
              <a:solidFill>
                <a:schemeClr val="tx1"/>
              </a:solidFill>
              <a:latin typeface="+mn-lt"/>
              <a:ea typeface="+mn-ea"/>
              <a:cs typeface="+mn-cs"/>
            </a:endParaRPr>
          </a:p>
          <a:p>
            <a:endParaRPr lang="en-US" sz="1200" b="0" i="0" u="none" strike="noStrike" kern="1200" baseline="0" dirty="0" smtClean="0">
              <a:solidFill>
                <a:schemeClr val="tx1"/>
              </a:solidFill>
              <a:latin typeface="+mn-lt"/>
              <a:ea typeface="+mn-ea"/>
              <a:cs typeface="+mn-cs"/>
            </a:endParaRPr>
          </a:p>
          <a:p>
            <a:r>
              <a:rPr lang="en-US" sz="1200" b="0" i="0" u="none" strike="noStrike" kern="1200" baseline="0" dirty="0" smtClean="0">
                <a:solidFill>
                  <a:schemeClr val="tx1"/>
                </a:solidFill>
                <a:latin typeface="+mn-lt"/>
                <a:ea typeface="+mn-ea"/>
                <a:cs typeface="+mn-cs"/>
              </a:rPr>
              <a:t>In the beginning, there was SGML. And then, from SGML, came the less intelligent,</a:t>
            </a:r>
          </a:p>
          <a:p>
            <a:r>
              <a:rPr lang="en-US" sz="1200" b="0" i="0" u="none" strike="noStrike" kern="1200" baseline="0" dirty="0" smtClean="0">
                <a:solidFill>
                  <a:schemeClr val="tx1"/>
                </a:solidFill>
                <a:latin typeface="+mn-lt"/>
                <a:ea typeface="+mn-ea"/>
                <a:cs typeface="+mn-cs"/>
              </a:rPr>
              <a:t>but more likable son, XML.</a:t>
            </a:r>
          </a:p>
          <a:p>
            <a:r>
              <a:rPr lang="en-US" sz="1200" b="0" i="0" u="none" strike="noStrike" kern="1200" baseline="0" dirty="0" smtClean="0">
                <a:solidFill>
                  <a:schemeClr val="tx1"/>
                </a:solidFill>
                <a:latin typeface="+mn-lt"/>
                <a:ea typeface="+mn-ea"/>
                <a:cs typeface="+mn-cs"/>
              </a:rPr>
              <a:t>If there were a bible of computer science, it would tell us the history of XML</a:t>
            </a:r>
          </a:p>
          <a:p>
            <a:r>
              <a:rPr lang="en-US" sz="1200" b="0" i="0" u="none" strike="noStrike" kern="1200" baseline="0" dirty="0" smtClean="0">
                <a:solidFill>
                  <a:schemeClr val="tx1"/>
                </a:solidFill>
                <a:latin typeface="+mn-lt"/>
                <a:ea typeface="+mn-ea"/>
                <a:cs typeface="+mn-cs"/>
              </a:rPr>
              <a:t>with a bit more flare. But, that essentially sums up where XML came from.</a:t>
            </a:r>
          </a:p>
          <a:p>
            <a:r>
              <a:rPr lang="en-US" sz="1200" b="0" i="0" u="none" strike="noStrike" kern="1200" baseline="0" dirty="0" smtClean="0">
                <a:solidFill>
                  <a:schemeClr val="tx1"/>
                </a:solidFill>
                <a:latin typeface="+mn-lt"/>
                <a:ea typeface="+mn-ea"/>
                <a:cs typeface="+mn-cs"/>
              </a:rPr>
              <a:t>When the Web was first created, XML’s sister, HTML, was born first. And you</a:t>
            </a:r>
          </a:p>
          <a:p>
            <a:r>
              <a:rPr lang="en-US" sz="1200" b="0" i="0" u="none" strike="noStrike" kern="1200" baseline="0" dirty="0" smtClean="0">
                <a:solidFill>
                  <a:schemeClr val="tx1"/>
                </a:solidFill>
                <a:latin typeface="+mn-lt"/>
                <a:ea typeface="+mn-ea"/>
                <a:cs typeface="+mn-cs"/>
              </a:rPr>
              <a:t>guessed it: It has the same unisex parent, SGML. SGML, which is an international</a:t>
            </a:r>
          </a:p>
          <a:p>
            <a:r>
              <a:rPr lang="en-US" sz="1200" b="0" i="0" u="none" strike="noStrike" kern="1200" baseline="0" dirty="0" smtClean="0">
                <a:solidFill>
                  <a:schemeClr val="tx1"/>
                </a:solidFill>
                <a:latin typeface="+mn-lt"/>
                <a:ea typeface="+mn-ea"/>
                <a:cs typeface="+mn-cs"/>
              </a:rPr>
              <a:t>standard for textual data, was conceived in the 1970s primarily by Charles F.</a:t>
            </a:r>
          </a:p>
          <a:p>
            <a:r>
              <a:rPr lang="en-US" sz="1200" b="0" i="0" u="none" strike="noStrike" kern="1200" baseline="0" dirty="0" smtClean="0">
                <a:solidFill>
                  <a:schemeClr val="tx1"/>
                </a:solidFill>
                <a:latin typeface="+mn-lt"/>
                <a:ea typeface="+mn-ea"/>
                <a:cs typeface="+mn-cs"/>
              </a:rPr>
              <a:t>Goldfarb.</a:t>
            </a:r>
            <a:endParaRPr lang="sr-Cyrl-CS" dirty="0"/>
          </a:p>
        </p:txBody>
      </p:sp>
    </p:spTree>
    <p:extLst>
      <p:ext uri="{BB962C8B-B14F-4D97-AF65-F5344CB8AC3E}">
        <p14:creationId xmlns:p14="http://schemas.microsoft.com/office/powerpoint/2010/main" val="22256398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i="1" dirty="0"/>
              <a:t>Port Type:</a:t>
            </a:r>
            <a:r>
              <a:rPr lang="en-US" dirty="0"/>
              <a:t> Sometimes, a given operation may be supported by one or more ports. If this is the case, we still need a way to group the ports that support that operation so that a selection of which port offers what operation can be made. Port type is a way to group ports, for this purpose, by the operations that they support</a:t>
            </a:r>
          </a:p>
          <a:p>
            <a:endParaRPr lang="en-US" dirty="0"/>
          </a:p>
        </p:txBody>
      </p:sp>
      <p:sp>
        <p:nvSpPr>
          <p:cNvPr id="4" name="Slide Number Placeholder 3"/>
          <p:cNvSpPr>
            <a:spLocks noGrp="1"/>
          </p:cNvSpPr>
          <p:nvPr>
            <p:ph type="sldNum" sz="quarter" idx="10"/>
          </p:nvPr>
        </p:nvSpPr>
        <p:spPr/>
        <p:txBody>
          <a:bodyPr/>
          <a:lstStyle/>
          <a:p>
            <a:fld id="{282D9B7D-47BE-429E-AC5F-3F07BA681728}" type="slidenum">
              <a:rPr lang="en-US" smtClean="0"/>
              <a:t>20</a:t>
            </a:fld>
            <a:endParaRPr lang="en-US"/>
          </a:p>
        </p:txBody>
      </p:sp>
    </p:spTree>
    <p:extLst>
      <p:ext uri="{BB962C8B-B14F-4D97-AF65-F5344CB8AC3E}">
        <p14:creationId xmlns:p14="http://schemas.microsoft.com/office/powerpoint/2010/main" val="337769837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Tx/>
              <a:buChar char="-"/>
            </a:pPr>
            <a:r>
              <a:rPr lang="en-US" sz="1200" i="0" kern="1200" dirty="0">
                <a:solidFill>
                  <a:schemeClr val="tx1"/>
                </a:solidFill>
                <a:effectLst/>
                <a:latin typeface="+mn-lt"/>
                <a:ea typeface="+mn-ea"/>
                <a:cs typeface="+mn-cs"/>
              </a:rPr>
              <a:t>you would have to purchase equipment to measure the temperature, wind speed, and humidity, which could be expensive.</a:t>
            </a:r>
          </a:p>
          <a:p>
            <a:pPr marL="171450" indent="-171450">
              <a:buFontTx/>
              <a:buChar char="-"/>
            </a:pPr>
            <a:r>
              <a:rPr lang="en-US" sz="1200" i="0" kern="1200" dirty="0">
                <a:solidFill>
                  <a:schemeClr val="tx1"/>
                </a:solidFill>
                <a:effectLst/>
                <a:latin typeface="+mn-lt"/>
                <a:ea typeface="+mn-ea"/>
                <a:cs typeface="+mn-cs"/>
              </a:rPr>
              <a:t>have to program that equipment to report the information to a web server</a:t>
            </a:r>
          </a:p>
          <a:p>
            <a:pPr marL="171450" indent="-171450">
              <a:buFontTx/>
              <a:buChar char="-"/>
            </a:pPr>
            <a:r>
              <a:rPr lang="en-US" sz="1200" i="0" kern="1200" dirty="0">
                <a:solidFill>
                  <a:schemeClr val="tx1"/>
                </a:solidFill>
                <a:effectLst/>
                <a:latin typeface="+mn-lt"/>
                <a:ea typeface="+mn-ea"/>
                <a:cs typeface="+mn-cs"/>
              </a:rPr>
              <a:t/>
            </a:r>
            <a:br>
              <a:rPr lang="en-US" sz="1200" i="0" kern="1200" dirty="0">
                <a:solidFill>
                  <a:schemeClr val="tx1"/>
                </a:solidFill>
                <a:effectLst/>
                <a:latin typeface="+mn-lt"/>
                <a:ea typeface="+mn-ea"/>
                <a:cs typeface="+mn-cs"/>
              </a:rPr>
            </a:br>
            <a:endParaRPr lang="en-US" dirty="0"/>
          </a:p>
        </p:txBody>
      </p:sp>
      <p:sp>
        <p:nvSpPr>
          <p:cNvPr id="4" name="Slide Number Placeholder 3"/>
          <p:cNvSpPr>
            <a:spLocks noGrp="1"/>
          </p:cNvSpPr>
          <p:nvPr>
            <p:ph type="sldNum" sz="quarter" idx="10"/>
          </p:nvPr>
        </p:nvSpPr>
        <p:spPr/>
        <p:txBody>
          <a:bodyPr/>
          <a:lstStyle/>
          <a:p>
            <a:fld id="{0AE71993-A1CE-48F9-94B2-510B5142A2D2}" type="slidenum">
              <a:rPr lang="en-US" smtClean="0"/>
              <a:t>22</a:t>
            </a:fld>
            <a:endParaRPr lang="en-US"/>
          </a:p>
        </p:txBody>
      </p:sp>
    </p:spTree>
    <p:extLst>
      <p:ext uri="{BB962C8B-B14F-4D97-AF65-F5344CB8AC3E}">
        <p14:creationId xmlns:p14="http://schemas.microsoft.com/office/powerpoint/2010/main" val="183184248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Tx/>
              <a:buChar char="-"/>
            </a:pPr>
            <a:r>
              <a:rPr lang="en-US" sz="1200" i="0" kern="1200" dirty="0">
                <a:solidFill>
                  <a:schemeClr val="tx1"/>
                </a:solidFill>
                <a:effectLst/>
                <a:latin typeface="+mn-lt"/>
                <a:ea typeface="+mn-ea"/>
                <a:cs typeface="+mn-cs"/>
              </a:rPr>
              <a:t>use the same World Wide Web technologies such as web browsers and web servers</a:t>
            </a:r>
          </a:p>
          <a:p>
            <a:pPr marL="171450" indent="-171450">
              <a:buFontTx/>
              <a:buChar char="-"/>
            </a:pPr>
            <a:r>
              <a:rPr lang="en-US" sz="1200" i="0" kern="1200" dirty="0">
                <a:solidFill>
                  <a:schemeClr val="tx1"/>
                </a:solidFill>
                <a:effectLst/>
                <a:latin typeface="+mn-lt"/>
                <a:ea typeface="+mn-ea"/>
                <a:cs typeface="+mn-cs"/>
              </a:rPr>
              <a:t/>
            </a:r>
            <a:br>
              <a:rPr lang="en-US" sz="1200" i="0" kern="1200" dirty="0">
                <a:solidFill>
                  <a:schemeClr val="tx1"/>
                </a:solidFill>
                <a:effectLst/>
                <a:latin typeface="+mn-lt"/>
                <a:ea typeface="+mn-ea"/>
                <a:cs typeface="+mn-cs"/>
              </a:rPr>
            </a:br>
            <a:endParaRPr lang="en-US" dirty="0"/>
          </a:p>
        </p:txBody>
      </p:sp>
      <p:sp>
        <p:nvSpPr>
          <p:cNvPr id="4" name="Slide Number Placeholder 3"/>
          <p:cNvSpPr>
            <a:spLocks noGrp="1"/>
          </p:cNvSpPr>
          <p:nvPr>
            <p:ph type="sldNum" sz="quarter" idx="10"/>
          </p:nvPr>
        </p:nvSpPr>
        <p:spPr/>
        <p:txBody>
          <a:bodyPr/>
          <a:lstStyle/>
          <a:p>
            <a:fld id="{0AE71993-A1CE-48F9-94B2-510B5142A2D2}" type="slidenum">
              <a:rPr lang="en-US" smtClean="0"/>
              <a:t>23</a:t>
            </a:fld>
            <a:endParaRPr lang="en-US"/>
          </a:p>
        </p:txBody>
      </p:sp>
    </p:spTree>
    <p:extLst>
      <p:ext uri="{BB962C8B-B14F-4D97-AF65-F5344CB8AC3E}">
        <p14:creationId xmlns:p14="http://schemas.microsoft.com/office/powerpoint/2010/main" val="12336597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i="0" kern="1200" dirty="0" err="1">
                <a:solidFill>
                  <a:schemeClr val="tx1"/>
                </a:solidFill>
                <a:effectLst/>
                <a:latin typeface="+mn-lt"/>
                <a:ea typeface="+mn-ea"/>
                <a:cs typeface="+mn-cs"/>
              </a:rPr>
              <a:t>eXtensible</a:t>
            </a:r>
            <a:r>
              <a:rPr lang="en-US" sz="1200" b="1" i="0" kern="1200" dirty="0">
                <a:solidFill>
                  <a:schemeClr val="tx1"/>
                </a:solidFill>
                <a:effectLst/>
                <a:latin typeface="+mn-lt"/>
                <a:ea typeface="+mn-ea"/>
                <a:cs typeface="+mn-cs"/>
              </a:rPr>
              <a:t> Markup Language (XML)</a:t>
            </a:r>
            <a:r>
              <a:rPr lang="en-US" sz="1200" i="0" kern="1200" dirty="0">
                <a:solidFill>
                  <a:schemeClr val="tx1"/>
                </a:solidFill>
                <a:effectLst/>
                <a:latin typeface="+mn-lt"/>
                <a:ea typeface="+mn-ea"/>
                <a:cs typeface="+mn-cs"/>
              </a:rPr>
              <a:t/>
            </a:r>
            <a:br>
              <a:rPr lang="en-US" sz="1200" i="0" kern="1200" dirty="0">
                <a:solidFill>
                  <a:schemeClr val="tx1"/>
                </a:solidFill>
                <a:effectLst/>
                <a:latin typeface="+mn-lt"/>
                <a:ea typeface="+mn-ea"/>
                <a:cs typeface="+mn-cs"/>
              </a:rPr>
            </a:br>
            <a:r>
              <a:rPr lang="en-US" sz="1200" b="1" i="0" kern="1200" dirty="0">
                <a:solidFill>
                  <a:schemeClr val="tx1"/>
                </a:solidFill>
                <a:effectLst/>
                <a:latin typeface="+mn-lt"/>
                <a:ea typeface="+mn-ea"/>
                <a:cs typeface="+mn-cs"/>
              </a:rPr>
              <a:t>JavaScript Object Notation (JSON)</a:t>
            </a:r>
            <a:r>
              <a:rPr lang="en-US" sz="1200" i="0" kern="1200" dirty="0">
                <a:solidFill>
                  <a:schemeClr val="tx1"/>
                </a:solidFill>
                <a:effectLst/>
                <a:latin typeface="+mn-lt"/>
                <a:ea typeface="+mn-ea"/>
                <a:cs typeface="+mn-cs"/>
              </a:rPr>
              <a:t/>
            </a:r>
            <a:br>
              <a:rPr lang="en-US" sz="1200" i="0" kern="1200" dirty="0">
                <a:solidFill>
                  <a:schemeClr val="tx1"/>
                </a:solidFill>
                <a:effectLst/>
                <a:latin typeface="+mn-lt"/>
                <a:ea typeface="+mn-ea"/>
                <a:cs typeface="+mn-cs"/>
              </a:rPr>
            </a:br>
            <a:endParaRPr lang="en-US" dirty="0"/>
          </a:p>
        </p:txBody>
      </p:sp>
      <p:sp>
        <p:nvSpPr>
          <p:cNvPr id="4" name="Slide Number Placeholder 3"/>
          <p:cNvSpPr>
            <a:spLocks noGrp="1"/>
          </p:cNvSpPr>
          <p:nvPr>
            <p:ph type="sldNum" sz="quarter" idx="10"/>
          </p:nvPr>
        </p:nvSpPr>
        <p:spPr/>
        <p:txBody>
          <a:bodyPr/>
          <a:lstStyle/>
          <a:p>
            <a:fld id="{0AE71993-A1CE-48F9-94B2-510B5142A2D2}" type="slidenum">
              <a:rPr lang="en-US" smtClean="0"/>
              <a:t>25</a:t>
            </a:fld>
            <a:endParaRPr lang="en-US"/>
          </a:p>
        </p:txBody>
      </p:sp>
    </p:spTree>
    <p:extLst>
      <p:ext uri="{BB962C8B-B14F-4D97-AF65-F5344CB8AC3E}">
        <p14:creationId xmlns:p14="http://schemas.microsoft.com/office/powerpoint/2010/main" val="155293592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7"/>
          <p:cNvSpPr>
            <a:spLocks noGrp="1" noChangeArrowheads="1"/>
          </p:cNvSpPr>
          <p:nvPr>
            <p:ph type="sldNum" sz="quarter" idx="5"/>
          </p:nvPr>
        </p:nvSpPr>
        <p:spPr>
          <a:ln/>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64B893F-5636-4774-A3BC-C8FEF99D2398}" type="slidenum">
              <a:rPr kumimoji="0" lang="en-US" sz="1200" b="0" i="0" u="none" strike="noStrike" kern="1200" cap="none" spc="0" normalizeH="0" baseline="0" noProof="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33</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162818" name="Rectangle 2"/>
          <p:cNvSpPr>
            <a:spLocks noGrp="1" noRot="1" noChangeAspect="1" noChangeArrowheads="1" noTextEdit="1"/>
          </p:cNvSpPr>
          <p:nvPr>
            <p:ph type="sldImg"/>
          </p:nvPr>
        </p:nvSpPr>
        <p:spPr>
          <a:xfrm>
            <a:off x="1371600" y="1143000"/>
            <a:ext cx="4114800" cy="3086100"/>
          </a:xfrm>
          <a:ln/>
        </p:spPr>
      </p:sp>
      <p:sp>
        <p:nvSpPr>
          <p:cNvPr id="162819" name="Rectangle 3"/>
          <p:cNvSpPr>
            <a:spLocks noGrp="1" noChangeArrowheads="1"/>
          </p:cNvSpPr>
          <p:nvPr>
            <p:ph type="body" idx="1"/>
          </p:nvPr>
        </p:nvSpPr>
        <p:spPr/>
        <p:txBody>
          <a:bodyPr/>
          <a:lstStyle/>
          <a:p>
            <a:pPr marL="171450" indent="-171450">
              <a:buFontTx/>
              <a:buChar char="-"/>
            </a:pPr>
            <a:r>
              <a:rPr lang="en-US" dirty="0" err="1"/>
              <a:t>XForms</a:t>
            </a:r>
            <a:r>
              <a:rPr lang="en-US" dirty="0"/>
              <a:t> allows us to build user interfaces with a focus on the interactions and data exchanges between the user and the user interface as opposed to specific types of user interface.</a:t>
            </a:r>
          </a:p>
          <a:p>
            <a:pPr marL="171450" indent="-171450">
              <a:buFontTx/>
              <a:buChar char="-"/>
            </a:pPr>
            <a:r>
              <a:rPr lang="en-US" sz="1200" b="1" i="0" kern="1200" dirty="0" err="1">
                <a:solidFill>
                  <a:schemeClr val="tx1"/>
                </a:solidFill>
                <a:effectLst/>
                <a:latin typeface="+mn-lt"/>
                <a:ea typeface="+mn-ea"/>
                <a:cs typeface="+mn-cs"/>
              </a:rPr>
              <a:t>VoiceXML</a:t>
            </a:r>
            <a:r>
              <a:rPr lang="en-US" sz="1200" b="0" i="0" kern="1200" dirty="0">
                <a:solidFill>
                  <a:schemeClr val="tx1"/>
                </a:solidFill>
                <a:effectLst/>
                <a:latin typeface="+mn-lt"/>
                <a:ea typeface="+mn-ea"/>
                <a:cs typeface="+mn-cs"/>
              </a:rPr>
              <a:t> (</a:t>
            </a:r>
            <a:r>
              <a:rPr lang="en-US" sz="1200" b="1" i="0" kern="1200" dirty="0">
                <a:solidFill>
                  <a:schemeClr val="tx1"/>
                </a:solidFill>
                <a:effectLst/>
                <a:latin typeface="+mn-lt"/>
                <a:ea typeface="+mn-ea"/>
                <a:cs typeface="+mn-cs"/>
              </a:rPr>
              <a:t>VXML</a:t>
            </a:r>
            <a:r>
              <a:rPr lang="en-US" sz="1200" b="0" i="0" kern="1200" dirty="0">
                <a:solidFill>
                  <a:schemeClr val="tx1"/>
                </a:solidFill>
                <a:effectLst/>
                <a:latin typeface="+mn-lt"/>
                <a:ea typeface="+mn-ea"/>
                <a:cs typeface="+mn-cs"/>
              </a:rPr>
              <a:t>)</a:t>
            </a:r>
          </a:p>
          <a:p>
            <a:pPr marL="171450" indent="-171450">
              <a:buFontTx/>
              <a:buChar char="-"/>
            </a:pPr>
            <a:r>
              <a:rPr lang="en-US" sz="1200" b="0" i="0" kern="1200" dirty="0">
                <a:solidFill>
                  <a:schemeClr val="tx1"/>
                </a:solidFill>
                <a:effectLst/>
                <a:latin typeface="+mn-lt"/>
                <a:ea typeface="+mn-ea"/>
                <a:cs typeface="+mn-cs"/>
              </a:rPr>
              <a:t>Call Control </a:t>
            </a:r>
            <a:r>
              <a:rPr lang="en-US" sz="1200" b="0" i="0" kern="1200" dirty="0" err="1">
                <a:solidFill>
                  <a:schemeClr val="tx1"/>
                </a:solidFill>
                <a:effectLst/>
                <a:latin typeface="+mn-lt"/>
                <a:ea typeface="+mn-ea"/>
                <a:cs typeface="+mn-cs"/>
              </a:rPr>
              <a:t>eXtensible</a:t>
            </a:r>
            <a:r>
              <a:rPr lang="en-US" sz="1200" b="0" i="0" kern="1200" dirty="0">
                <a:solidFill>
                  <a:schemeClr val="tx1"/>
                </a:solidFill>
                <a:effectLst/>
                <a:latin typeface="+mn-lt"/>
                <a:ea typeface="+mn-ea"/>
                <a:cs typeface="+mn-cs"/>
              </a:rPr>
              <a:t> Markup Language (</a:t>
            </a:r>
            <a:r>
              <a:rPr lang="en-US" sz="1200" b="1" i="0" kern="1200" dirty="0">
                <a:solidFill>
                  <a:schemeClr val="tx1"/>
                </a:solidFill>
                <a:effectLst/>
                <a:latin typeface="+mn-lt"/>
                <a:ea typeface="+mn-ea"/>
                <a:cs typeface="+mn-cs"/>
              </a:rPr>
              <a:t>CCXML</a:t>
            </a:r>
            <a:r>
              <a:rPr lang="en-US" sz="1200" b="0" i="0" kern="1200" dirty="0">
                <a:solidFill>
                  <a:schemeClr val="tx1"/>
                </a:solidFill>
                <a:effectLst/>
                <a:latin typeface="+mn-lt"/>
                <a:ea typeface="+mn-ea"/>
                <a:cs typeface="+mn-cs"/>
              </a:rPr>
              <a:t>) is an XML standard designed to provide asynchronous event-based telephony support to </a:t>
            </a:r>
            <a:r>
              <a:rPr lang="en-US" sz="1200" b="0" i="0" kern="1200" dirty="0" err="1">
                <a:solidFill>
                  <a:schemeClr val="tx1"/>
                </a:solidFill>
                <a:effectLst/>
                <a:latin typeface="+mn-lt"/>
                <a:ea typeface="+mn-ea"/>
                <a:cs typeface="+mn-cs"/>
              </a:rPr>
              <a:t>VoiceXML</a:t>
            </a:r>
            <a:r>
              <a:rPr lang="en-US" sz="1200" b="0" i="0" kern="1200" dirty="0">
                <a:solidFill>
                  <a:schemeClr val="tx1"/>
                </a:solidFill>
                <a:effectLst/>
                <a:latin typeface="+mn-lt"/>
                <a:ea typeface="+mn-ea"/>
                <a:cs typeface="+mn-cs"/>
              </a:rPr>
              <a:t>.</a:t>
            </a:r>
          </a:p>
          <a:p>
            <a:pPr marL="171450" indent="-171450">
              <a:buFontTx/>
              <a:buChar char="-"/>
            </a:pPr>
            <a:r>
              <a:rPr lang="en-US" sz="1200" b="0" i="0" kern="1200" dirty="0">
                <a:solidFill>
                  <a:schemeClr val="tx1"/>
                </a:solidFill>
                <a:effectLst/>
                <a:latin typeface="+mn-lt"/>
                <a:ea typeface="+mn-ea"/>
                <a:cs typeface="+mn-cs"/>
              </a:rPr>
              <a:t>WAP Binary XML (</a:t>
            </a:r>
            <a:r>
              <a:rPr lang="en-US" sz="1200" b="1" i="0" kern="1200" dirty="0">
                <a:solidFill>
                  <a:schemeClr val="tx1"/>
                </a:solidFill>
                <a:effectLst/>
                <a:latin typeface="+mn-lt"/>
                <a:ea typeface="+mn-ea"/>
                <a:cs typeface="+mn-cs"/>
              </a:rPr>
              <a:t>WBXML</a:t>
            </a:r>
            <a:r>
              <a:rPr lang="en-US" sz="1200" b="0" i="0" kern="1200" dirty="0">
                <a:solidFill>
                  <a:schemeClr val="tx1"/>
                </a:solidFill>
                <a:effectLst/>
                <a:latin typeface="+mn-lt"/>
                <a:ea typeface="+mn-ea"/>
                <a:cs typeface="+mn-cs"/>
              </a:rPr>
              <a:t>) is a binary representation of XML.</a:t>
            </a:r>
          </a:p>
          <a:p>
            <a:pPr marL="171450" indent="-171450">
              <a:buFontTx/>
              <a:buChar char="-"/>
            </a:pPr>
            <a:r>
              <a:rPr lang="en-US" sz="1200" b="1" i="0" kern="1200" dirty="0">
                <a:solidFill>
                  <a:schemeClr val="tx1"/>
                </a:solidFill>
                <a:effectLst/>
                <a:latin typeface="+mn-lt"/>
                <a:ea typeface="+mn-ea"/>
                <a:cs typeface="+mn-cs"/>
              </a:rPr>
              <a:t>Speech Synthesis Markup Language</a:t>
            </a:r>
            <a:r>
              <a:rPr lang="en-US" sz="1200" b="0" i="0" kern="1200" dirty="0">
                <a:solidFill>
                  <a:schemeClr val="tx1"/>
                </a:solidFill>
                <a:effectLst/>
                <a:latin typeface="+mn-lt"/>
                <a:ea typeface="+mn-ea"/>
                <a:cs typeface="+mn-cs"/>
              </a:rPr>
              <a:t> (</a:t>
            </a:r>
            <a:r>
              <a:rPr lang="en-US" sz="1200" b="1" i="0" kern="1200" dirty="0">
                <a:solidFill>
                  <a:schemeClr val="tx1"/>
                </a:solidFill>
                <a:effectLst/>
                <a:latin typeface="+mn-lt"/>
                <a:ea typeface="+mn-ea"/>
                <a:cs typeface="+mn-cs"/>
              </a:rPr>
              <a:t>SSML</a:t>
            </a:r>
            <a:r>
              <a:rPr lang="en-US" sz="1200" b="0" i="0" kern="1200" dirty="0">
                <a:solidFill>
                  <a:schemeClr val="tx1"/>
                </a:solidFill>
                <a:effectLst/>
                <a:latin typeface="+mn-lt"/>
                <a:ea typeface="+mn-ea"/>
                <a:cs typeface="+mn-cs"/>
              </a:rPr>
              <a:t>) is an XML-based markup language for speech synthesis applications. </a:t>
            </a: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US" sz="1200" b="1" i="0" kern="1200" dirty="0">
                <a:solidFill>
                  <a:schemeClr val="tx1"/>
                </a:solidFill>
                <a:effectLst/>
                <a:latin typeface="+mn-lt"/>
                <a:ea typeface="+mn-ea"/>
                <a:cs typeface="+mn-cs"/>
              </a:rPr>
              <a:t>RDF</a:t>
            </a:r>
            <a:r>
              <a:rPr lang="en-US" sz="1200" b="0" i="0" kern="1200" dirty="0">
                <a:solidFill>
                  <a:schemeClr val="tx1"/>
                </a:solidFill>
                <a:effectLst/>
                <a:latin typeface="+mn-lt"/>
                <a:ea typeface="+mn-ea"/>
                <a:cs typeface="+mn-cs"/>
              </a:rPr>
              <a:t> - </a:t>
            </a:r>
            <a:r>
              <a:rPr lang="en-US" sz="1200" dirty="0"/>
              <a:t>Resource Description Framework</a:t>
            </a:r>
          </a:p>
        </p:txBody>
      </p:sp>
    </p:spTree>
    <p:extLst>
      <p:ext uri="{BB962C8B-B14F-4D97-AF65-F5344CB8AC3E}">
        <p14:creationId xmlns:p14="http://schemas.microsoft.com/office/powerpoint/2010/main" val="124920619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7"/>
          <p:cNvSpPr>
            <a:spLocks noGrp="1" noChangeArrowheads="1"/>
          </p:cNvSpPr>
          <p:nvPr>
            <p:ph type="sldNum" sz="quarter" idx="5"/>
          </p:nvPr>
        </p:nvSpPr>
        <p:spPr>
          <a:ln/>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2917D17-6A8F-40A6-9AB0-C7CA745E393C}" type="slidenum">
              <a:rPr kumimoji="0" lang="en-US" sz="1200" b="0" i="0" u="none" strike="noStrike" kern="1200" cap="none" spc="0" normalizeH="0" baseline="0" noProof="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34</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243714" name="Rectangle 2"/>
          <p:cNvSpPr>
            <a:spLocks noGrp="1" noRot="1" noChangeAspect="1" noChangeArrowheads="1" noTextEdit="1"/>
          </p:cNvSpPr>
          <p:nvPr>
            <p:ph type="sldImg"/>
          </p:nvPr>
        </p:nvSpPr>
        <p:spPr>
          <a:xfrm>
            <a:off x="1371600" y="1143000"/>
            <a:ext cx="4114800" cy="3086100"/>
          </a:xfrm>
          <a:ln/>
        </p:spPr>
      </p:sp>
      <p:sp>
        <p:nvSpPr>
          <p:cNvPr id="243715" name="Rectangle 3"/>
          <p:cNvSpPr>
            <a:spLocks noGrp="1" noChangeArrowheads="1"/>
          </p:cNvSpPr>
          <p:nvPr>
            <p:ph type="body" idx="1"/>
          </p:nvPr>
        </p:nvSpPr>
        <p:spPr/>
        <p:txBody>
          <a:bodyPr/>
          <a:lstStyle/>
          <a:p>
            <a:endParaRPr lang="sr-Cyrl-CS"/>
          </a:p>
        </p:txBody>
      </p:sp>
    </p:spTree>
    <p:extLst>
      <p:ext uri="{BB962C8B-B14F-4D97-AF65-F5344CB8AC3E}">
        <p14:creationId xmlns:p14="http://schemas.microsoft.com/office/powerpoint/2010/main" val="292983722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7"/>
          <p:cNvSpPr>
            <a:spLocks noGrp="1" noChangeArrowheads="1"/>
          </p:cNvSpPr>
          <p:nvPr>
            <p:ph type="sldNum" sz="quarter" idx="5"/>
          </p:nvPr>
        </p:nvSpPr>
        <p:spPr>
          <a:ln/>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163EAF3-762E-434B-B7B7-33CDDAA1F2F7}" type="slidenum">
              <a:rPr kumimoji="0" lang="en-US" sz="1200" b="0" i="0" u="none" strike="noStrike" kern="1200" cap="none" spc="0" normalizeH="0" baseline="0" noProof="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35</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244738" name="Rectangle 2"/>
          <p:cNvSpPr>
            <a:spLocks noGrp="1" noRot="1" noChangeAspect="1" noChangeArrowheads="1" noTextEdit="1"/>
          </p:cNvSpPr>
          <p:nvPr>
            <p:ph type="sldImg"/>
          </p:nvPr>
        </p:nvSpPr>
        <p:spPr>
          <a:xfrm>
            <a:off x="1371600" y="1143000"/>
            <a:ext cx="4114800" cy="3086100"/>
          </a:xfrm>
          <a:ln/>
        </p:spPr>
      </p:sp>
      <p:sp>
        <p:nvSpPr>
          <p:cNvPr id="244739" name="Rectangle 3"/>
          <p:cNvSpPr>
            <a:spLocks noGrp="1" noChangeArrowheads="1"/>
          </p:cNvSpPr>
          <p:nvPr>
            <p:ph type="body" idx="1"/>
          </p:nvPr>
        </p:nvSpPr>
        <p:spPr/>
        <p:txBody>
          <a:bodyPr/>
          <a:lstStyle/>
          <a:p>
            <a:endParaRPr lang="sr-Cyrl-CS"/>
          </a:p>
        </p:txBody>
      </p:sp>
    </p:spTree>
    <p:extLst>
      <p:ext uri="{BB962C8B-B14F-4D97-AF65-F5344CB8AC3E}">
        <p14:creationId xmlns:p14="http://schemas.microsoft.com/office/powerpoint/2010/main" val="293609566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7"/>
          <p:cNvSpPr>
            <a:spLocks noGrp="1" noChangeArrowheads="1"/>
          </p:cNvSpPr>
          <p:nvPr>
            <p:ph type="sldNum" sz="quarter" idx="5"/>
          </p:nvPr>
        </p:nvSpPr>
        <p:spPr>
          <a:ln/>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E485CAA-A9B5-49AA-8712-1278D73A9C93}" type="slidenum">
              <a:rPr kumimoji="0" lang="en-US" sz="1200" b="0" i="0" u="none" strike="noStrike" kern="1200" cap="none" spc="0" normalizeH="0" baseline="0" noProof="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36</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245762" name="Rectangle 2"/>
          <p:cNvSpPr>
            <a:spLocks noGrp="1" noRot="1" noChangeAspect="1" noChangeArrowheads="1" noTextEdit="1"/>
          </p:cNvSpPr>
          <p:nvPr>
            <p:ph type="sldImg"/>
          </p:nvPr>
        </p:nvSpPr>
        <p:spPr>
          <a:xfrm>
            <a:off x="1371600" y="1143000"/>
            <a:ext cx="4114800" cy="3086100"/>
          </a:xfrm>
          <a:ln/>
        </p:spPr>
      </p:sp>
      <p:sp>
        <p:nvSpPr>
          <p:cNvPr id="245763" name="Rectangle 3"/>
          <p:cNvSpPr>
            <a:spLocks noGrp="1" noChangeArrowheads="1"/>
          </p:cNvSpPr>
          <p:nvPr>
            <p:ph type="body" idx="1"/>
          </p:nvPr>
        </p:nvSpPr>
        <p:spPr/>
        <p:txBody>
          <a:bodyPr/>
          <a:lstStyle/>
          <a:p>
            <a:endParaRPr lang="sr-Cyrl-CS"/>
          </a:p>
        </p:txBody>
      </p:sp>
    </p:spTree>
    <p:extLst>
      <p:ext uri="{BB962C8B-B14F-4D97-AF65-F5344CB8AC3E}">
        <p14:creationId xmlns:p14="http://schemas.microsoft.com/office/powerpoint/2010/main" val="424639673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7"/>
          <p:cNvSpPr>
            <a:spLocks noGrp="1" noChangeArrowheads="1"/>
          </p:cNvSpPr>
          <p:nvPr>
            <p:ph type="sldNum" sz="quarter" idx="5"/>
          </p:nvPr>
        </p:nvSpPr>
        <p:spPr>
          <a:ln/>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D4513FD-BFC2-4267-B311-2E4EFA7245D2}" type="slidenum">
              <a:rPr kumimoji="0" lang="en-US" sz="1200" b="0" i="0" u="none" strike="noStrike" kern="1200" cap="none" spc="0" normalizeH="0" baseline="0" noProof="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37</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257026" name="Rectangle 2"/>
          <p:cNvSpPr>
            <a:spLocks noGrp="1" noRot="1" noChangeAspect="1" noChangeArrowheads="1" noTextEdit="1"/>
          </p:cNvSpPr>
          <p:nvPr>
            <p:ph type="sldImg"/>
          </p:nvPr>
        </p:nvSpPr>
        <p:spPr>
          <a:xfrm>
            <a:off x="1371600" y="1143000"/>
            <a:ext cx="4114800" cy="3086100"/>
          </a:xfrm>
          <a:ln/>
        </p:spPr>
      </p:sp>
      <p:sp>
        <p:nvSpPr>
          <p:cNvPr id="257027" name="Rectangle 3"/>
          <p:cNvSpPr>
            <a:spLocks noGrp="1" noChangeArrowheads="1"/>
          </p:cNvSpPr>
          <p:nvPr>
            <p:ph type="body" idx="1"/>
          </p:nvPr>
        </p:nvSpPr>
        <p:spPr/>
        <p:txBody>
          <a:bodyPr/>
          <a:lstStyle/>
          <a:p>
            <a:endParaRPr lang="sr-Cyrl-CS"/>
          </a:p>
        </p:txBody>
      </p:sp>
    </p:spTree>
    <p:extLst>
      <p:ext uri="{BB962C8B-B14F-4D97-AF65-F5344CB8AC3E}">
        <p14:creationId xmlns:p14="http://schemas.microsoft.com/office/powerpoint/2010/main" val="162303109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7"/>
          <p:cNvSpPr>
            <a:spLocks noGrp="1" noChangeArrowheads="1"/>
          </p:cNvSpPr>
          <p:nvPr>
            <p:ph type="sldNum" sz="quarter" idx="5"/>
          </p:nvPr>
        </p:nvSpPr>
        <p:spPr>
          <a:ln/>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62F2FB3-6678-43F0-A7B8-FDF6D21189D5}" type="slidenum">
              <a:rPr kumimoji="0" lang="en-US" sz="1200" b="0" i="0" u="none" strike="noStrike" kern="1200" cap="none" spc="0" normalizeH="0" baseline="0" noProof="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38</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246786" name="Rectangle 2"/>
          <p:cNvSpPr>
            <a:spLocks noGrp="1" noRot="1" noChangeAspect="1" noChangeArrowheads="1" noTextEdit="1"/>
          </p:cNvSpPr>
          <p:nvPr>
            <p:ph type="sldImg"/>
          </p:nvPr>
        </p:nvSpPr>
        <p:spPr>
          <a:xfrm>
            <a:off x="1371600" y="1143000"/>
            <a:ext cx="4114800" cy="3086100"/>
          </a:xfrm>
          <a:ln/>
        </p:spPr>
      </p:sp>
      <p:sp>
        <p:nvSpPr>
          <p:cNvPr id="246787" name="Rectangle 3"/>
          <p:cNvSpPr>
            <a:spLocks noGrp="1" noChangeArrowheads="1"/>
          </p:cNvSpPr>
          <p:nvPr>
            <p:ph type="body" idx="1"/>
          </p:nvPr>
        </p:nvSpPr>
        <p:spPr/>
        <p:txBody>
          <a:bodyPr/>
          <a:lstStyle/>
          <a:p>
            <a:endParaRPr lang="sr-Cyrl-CS"/>
          </a:p>
        </p:txBody>
      </p:sp>
    </p:spTree>
    <p:extLst>
      <p:ext uri="{BB962C8B-B14F-4D97-AF65-F5344CB8AC3E}">
        <p14:creationId xmlns:p14="http://schemas.microsoft.com/office/powerpoint/2010/main" val="266487465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7"/>
          <p:cNvSpPr>
            <a:spLocks noGrp="1" noChangeArrowheads="1"/>
          </p:cNvSpPr>
          <p:nvPr>
            <p:ph type="sldNum" sz="quarter" idx="5"/>
          </p:nvPr>
        </p:nvSpPr>
        <p:spPr>
          <a:ln/>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0B1B532-F1DC-4BDA-BA97-EED1EDBDD28D}" type="slidenum">
              <a:rPr kumimoji="0" lang="en-US" sz="1200" b="0" i="0" u="none" strike="noStrike" kern="1200" cap="none" spc="0" normalizeH="0" baseline="0" noProof="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242690" name="Rectangle 2"/>
          <p:cNvSpPr>
            <a:spLocks noGrp="1" noRot="1" noChangeAspect="1" noChangeArrowheads="1" noTextEdit="1"/>
          </p:cNvSpPr>
          <p:nvPr>
            <p:ph type="sldImg"/>
          </p:nvPr>
        </p:nvSpPr>
        <p:spPr>
          <a:xfrm>
            <a:off x="1371600" y="1143000"/>
            <a:ext cx="4114800" cy="3086100"/>
          </a:xfrm>
          <a:ln/>
        </p:spPr>
      </p:sp>
      <p:sp>
        <p:nvSpPr>
          <p:cNvPr id="242691" name="Rectangle 3"/>
          <p:cNvSpPr>
            <a:spLocks noGrp="1" noChangeArrowheads="1"/>
          </p:cNvSpPr>
          <p:nvPr>
            <p:ph type="body" idx="1"/>
          </p:nvPr>
        </p:nvSpPr>
        <p:spPr/>
        <p:txBody>
          <a:bodyPr/>
          <a:lstStyle/>
          <a:p>
            <a:r>
              <a:rPr lang="en-US" b="1" dirty="0" smtClean="0"/>
              <a:t>SGML</a:t>
            </a:r>
            <a:r>
              <a:rPr lang="en-US" dirty="0" smtClean="0"/>
              <a:t> (Standard Generalized Markup Language) is a standard </a:t>
            </a:r>
          </a:p>
          <a:p>
            <a:r>
              <a:rPr lang="en-US" dirty="0" smtClean="0"/>
              <a:t>A Document Type Definition (</a:t>
            </a:r>
            <a:r>
              <a:rPr lang="en-US" b="1" dirty="0" smtClean="0"/>
              <a:t>DTD</a:t>
            </a:r>
            <a:r>
              <a:rPr lang="en-US" dirty="0" smtClean="0"/>
              <a:t>) is a specific document defining and constraining definition or set of statements that follow the rules of the Standard Generalized Markup Language (SGML) or of the Extensible Markup Language (XML), a subset of SGML</a:t>
            </a:r>
            <a:endParaRPr lang="sr-Cyrl-CS" dirty="0"/>
          </a:p>
        </p:txBody>
      </p:sp>
    </p:spTree>
    <p:extLst>
      <p:ext uri="{BB962C8B-B14F-4D97-AF65-F5344CB8AC3E}">
        <p14:creationId xmlns:p14="http://schemas.microsoft.com/office/powerpoint/2010/main" val="190677439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7"/>
          <p:cNvSpPr>
            <a:spLocks noGrp="1" noChangeArrowheads="1"/>
          </p:cNvSpPr>
          <p:nvPr>
            <p:ph type="sldNum" sz="quarter" idx="5"/>
          </p:nvPr>
        </p:nvSpPr>
        <p:spPr>
          <a:ln/>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79972DC-7B99-4666-963B-7C6104D811F7}" type="slidenum">
              <a:rPr kumimoji="0" lang="en-US" sz="1200" b="0" i="0" u="none" strike="noStrike" kern="1200" cap="none" spc="0" normalizeH="0" baseline="0" noProof="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39</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247810" name="Rectangle 2"/>
          <p:cNvSpPr>
            <a:spLocks noGrp="1" noRot="1" noChangeAspect="1" noChangeArrowheads="1" noTextEdit="1"/>
          </p:cNvSpPr>
          <p:nvPr>
            <p:ph type="sldImg"/>
          </p:nvPr>
        </p:nvSpPr>
        <p:spPr>
          <a:xfrm>
            <a:off x="1371600" y="1143000"/>
            <a:ext cx="4114800" cy="3086100"/>
          </a:xfrm>
          <a:ln/>
        </p:spPr>
      </p:sp>
      <p:sp>
        <p:nvSpPr>
          <p:cNvPr id="247811" name="Rectangle 3"/>
          <p:cNvSpPr>
            <a:spLocks noGrp="1" noChangeArrowheads="1"/>
          </p:cNvSpPr>
          <p:nvPr>
            <p:ph type="body" idx="1"/>
          </p:nvPr>
        </p:nvSpPr>
        <p:spPr/>
        <p:txBody>
          <a:bodyPr/>
          <a:lstStyle/>
          <a:p>
            <a:endParaRPr lang="sr-Cyrl-CS"/>
          </a:p>
        </p:txBody>
      </p:sp>
    </p:spTree>
    <p:extLst>
      <p:ext uri="{BB962C8B-B14F-4D97-AF65-F5344CB8AC3E}">
        <p14:creationId xmlns:p14="http://schemas.microsoft.com/office/powerpoint/2010/main" val="376804505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7"/>
          <p:cNvSpPr>
            <a:spLocks noGrp="1" noChangeArrowheads="1"/>
          </p:cNvSpPr>
          <p:nvPr>
            <p:ph type="sldNum" sz="quarter" idx="5"/>
          </p:nvPr>
        </p:nvSpPr>
        <p:spPr>
          <a:ln/>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5CE52FD-4DA6-4096-9152-5718492E66FB}" type="slidenum">
              <a:rPr kumimoji="0" lang="en-US" sz="1200" b="0" i="0" u="none" strike="noStrike" kern="1200" cap="none" spc="0" normalizeH="0" baseline="0" noProof="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40</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248834" name="Rectangle 2"/>
          <p:cNvSpPr>
            <a:spLocks noGrp="1" noRot="1" noChangeAspect="1" noChangeArrowheads="1" noTextEdit="1"/>
          </p:cNvSpPr>
          <p:nvPr>
            <p:ph type="sldImg"/>
          </p:nvPr>
        </p:nvSpPr>
        <p:spPr>
          <a:xfrm>
            <a:off x="1371600" y="1143000"/>
            <a:ext cx="4114800" cy="3086100"/>
          </a:xfrm>
          <a:ln/>
        </p:spPr>
      </p:sp>
      <p:sp>
        <p:nvSpPr>
          <p:cNvPr id="248835" name="Rectangle 3"/>
          <p:cNvSpPr>
            <a:spLocks noGrp="1" noChangeArrowheads="1"/>
          </p:cNvSpPr>
          <p:nvPr>
            <p:ph type="body" idx="1"/>
          </p:nvPr>
        </p:nvSpPr>
        <p:spPr/>
        <p:txBody>
          <a:bodyPr/>
          <a:lstStyle/>
          <a:p>
            <a:endParaRPr lang="sr-Cyrl-CS"/>
          </a:p>
        </p:txBody>
      </p:sp>
    </p:spTree>
    <p:extLst>
      <p:ext uri="{BB962C8B-B14F-4D97-AF65-F5344CB8AC3E}">
        <p14:creationId xmlns:p14="http://schemas.microsoft.com/office/powerpoint/2010/main" val="52296048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7"/>
          <p:cNvSpPr>
            <a:spLocks noGrp="1" noChangeArrowheads="1"/>
          </p:cNvSpPr>
          <p:nvPr>
            <p:ph type="sldNum" sz="quarter" idx="5"/>
          </p:nvPr>
        </p:nvSpPr>
        <p:spPr>
          <a:ln/>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B9B4CEA-4E9E-4EA8-B3E6-F5BA51B75E5C}" type="slidenum">
              <a:rPr kumimoji="0" lang="en-US" sz="1200" b="0" i="0" u="none" strike="noStrike" kern="1200" cap="none" spc="0" normalizeH="0" baseline="0" noProof="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41</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249858" name="Rectangle 2"/>
          <p:cNvSpPr>
            <a:spLocks noGrp="1" noRot="1" noChangeAspect="1" noChangeArrowheads="1" noTextEdit="1"/>
          </p:cNvSpPr>
          <p:nvPr>
            <p:ph type="sldImg"/>
          </p:nvPr>
        </p:nvSpPr>
        <p:spPr>
          <a:xfrm>
            <a:off x="1371600" y="1143000"/>
            <a:ext cx="4114800" cy="3086100"/>
          </a:xfrm>
          <a:ln/>
        </p:spPr>
      </p:sp>
      <p:sp>
        <p:nvSpPr>
          <p:cNvPr id="249859" name="Rectangle 3"/>
          <p:cNvSpPr>
            <a:spLocks noGrp="1" noChangeArrowheads="1"/>
          </p:cNvSpPr>
          <p:nvPr>
            <p:ph type="body" idx="1"/>
          </p:nvPr>
        </p:nvSpPr>
        <p:spPr/>
        <p:txBody>
          <a:bodyPr/>
          <a:lstStyle/>
          <a:p>
            <a:endParaRPr lang="sr-Cyrl-CS"/>
          </a:p>
        </p:txBody>
      </p:sp>
    </p:spTree>
    <p:extLst>
      <p:ext uri="{BB962C8B-B14F-4D97-AF65-F5344CB8AC3E}">
        <p14:creationId xmlns:p14="http://schemas.microsoft.com/office/powerpoint/2010/main" val="401231167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7"/>
          <p:cNvSpPr>
            <a:spLocks noGrp="1" noChangeArrowheads="1"/>
          </p:cNvSpPr>
          <p:nvPr>
            <p:ph type="sldNum" sz="quarter" idx="5"/>
          </p:nvPr>
        </p:nvSpPr>
        <p:spPr>
          <a:ln/>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2432659-C920-4363-A32C-186C4A56BBA1}" type="slidenum">
              <a:rPr kumimoji="0" lang="en-US" sz="1200" b="0" i="0" u="none" strike="noStrike" kern="1200" cap="none" spc="0" normalizeH="0" baseline="0" noProof="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42</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251906" name="Rectangle 2"/>
          <p:cNvSpPr>
            <a:spLocks noGrp="1" noRot="1" noChangeAspect="1" noChangeArrowheads="1" noTextEdit="1"/>
          </p:cNvSpPr>
          <p:nvPr>
            <p:ph type="sldImg"/>
          </p:nvPr>
        </p:nvSpPr>
        <p:spPr>
          <a:xfrm>
            <a:off x="1371600" y="1143000"/>
            <a:ext cx="4114800" cy="3086100"/>
          </a:xfrm>
          <a:ln/>
        </p:spPr>
      </p:sp>
      <p:sp>
        <p:nvSpPr>
          <p:cNvPr id="251907" name="Rectangle 3"/>
          <p:cNvSpPr>
            <a:spLocks noGrp="1" noChangeArrowheads="1"/>
          </p:cNvSpPr>
          <p:nvPr>
            <p:ph type="body" idx="1"/>
          </p:nvPr>
        </p:nvSpPr>
        <p:spPr/>
        <p:txBody>
          <a:bodyPr/>
          <a:lstStyle/>
          <a:p>
            <a:endParaRPr lang="sr-Cyrl-CS"/>
          </a:p>
        </p:txBody>
      </p:sp>
    </p:spTree>
    <p:extLst>
      <p:ext uri="{BB962C8B-B14F-4D97-AF65-F5344CB8AC3E}">
        <p14:creationId xmlns:p14="http://schemas.microsoft.com/office/powerpoint/2010/main" val="99644349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7"/>
          <p:cNvSpPr>
            <a:spLocks noGrp="1" noChangeArrowheads="1"/>
          </p:cNvSpPr>
          <p:nvPr>
            <p:ph type="sldNum" sz="quarter" idx="5"/>
          </p:nvPr>
        </p:nvSpPr>
        <p:spPr>
          <a:ln/>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0B1B532-F1DC-4BDA-BA97-EED1EDBDD28D}" type="slidenum">
              <a:rPr kumimoji="0" lang="en-US" sz="1200" b="0" i="0" u="none" strike="noStrike" kern="1200" cap="none" spc="0" normalizeH="0" baseline="0" noProof="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242690" name="Rectangle 2"/>
          <p:cNvSpPr>
            <a:spLocks noGrp="1" noRot="1" noChangeAspect="1" noChangeArrowheads="1" noTextEdit="1"/>
          </p:cNvSpPr>
          <p:nvPr>
            <p:ph type="sldImg"/>
          </p:nvPr>
        </p:nvSpPr>
        <p:spPr>
          <a:xfrm>
            <a:off x="1371600" y="1143000"/>
            <a:ext cx="4114800" cy="3086100"/>
          </a:xfrm>
          <a:ln/>
        </p:spPr>
      </p:sp>
      <p:sp>
        <p:nvSpPr>
          <p:cNvPr id="242691" name="Rectangle 3"/>
          <p:cNvSpPr>
            <a:spLocks noGrp="1" noChangeArrowheads="1"/>
          </p:cNvSpPr>
          <p:nvPr>
            <p:ph type="body" idx="1"/>
          </p:nvPr>
        </p:nvSpPr>
        <p:spPr/>
        <p:txBody>
          <a:bodyPr/>
          <a:lstStyle/>
          <a:p>
            <a:r>
              <a:rPr lang="en-US" b="1" dirty="0" smtClean="0"/>
              <a:t>SGML</a:t>
            </a:r>
            <a:r>
              <a:rPr lang="en-US" dirty="0" smtClean="0"/>
              <a:t> (Standard Generalized Markup Language) is a standard </a:t>
            </a:r>
          </a:p>
          <a:p>
            <a:r>
              <a:rPr lang="en-US" dirty="0" smtClean="0"/>
              <a:t>A Document Type Definition (</a:t>
            </a:r>
            <a:r>
              <a:rPr lang="en-US" b="1" dirty="0" smtClean="0"/>
              <a:t>DTD</a:t>
            </a:r>
            <a:r>
              <a:rPr lang="en-US" dirty="0" smtClean="0"/>
              <a:t>) is a specific document defining and constraining definition or set of statements that follow the rules of the Standard Generalized Markup Language (SGML) or of the Extensible Markup Language (XML), a subset of SGML</a:t>
            </a:r>
            <a:endParaRPr lang="sr-Cyrl-CS" dirty="0"/>
          </a:p>
        </p:txBody>
      </p:sp>
    </p:spTree>
    <p:extLst>
      <p:ext uri="{BB962C8B-B14F-4D97-AF65-F5344CB8AC3E}">
        <p14:creationId xmlns:p14="http://schemas.microsoft.com/office/powerpoint/2010/main" val="93293876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7"/>
          <p:cNvSpPr>
            <a:spLocks noGrp="1" noChangeArrowheads="1"/>
          </p:cNvSpPr>
          <p:nvPr>
            <p:ph type="sldNum" sz="quarter" idx="5"/>
          </p:nvPr>
        </p:nvSpPr>
        <p:spPr>
          <a:ln/>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0B1B532-F1DC-4BDA-BA97-EED1EDBDD28D}" type="slidenum">
              <a:rPr kumimoji="0" lang="en-US" sz="1200" b="0" i="0" u="none" strike="noStrike" kern="1200" cap="none" spc="0" normalizeH="0" baseline="0" noProof="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242690" name="Rectangle 2"/>
          <p:cNvSpPr>
            <a:spLocks noGrp="1" noRot="1" noChangeAspect="1" noChangeArrowheads="1" noTextEdit="1"/>
          </p:cNvSpPr>
          <p:nvPr>
            <p:ph type="sldImg"/>
          </p:nvPr>
        </p:nvSpPr>
        <p:spPr>
          <a:xfrm>
            <a:off x="1371600" y="1143000"/>
            <a:ext cx="4114800" cy="3086100"/>
          </a:xfrm>
          <a:ln/>
        </p:spPr>
      </p:sp>
      <p:sp>
        <p:nvSpPr>
          <p:cNvPr id="242691" name="Rectangle 3"/>
          <p:cNvSpPr>
            <a:spLocks noGrp="1" noChangeArrowheads="1"/>
          </p:cNvSpPr>
          <p:nvPr>
            <p:ph type="body" idx="1"/>
          </p:nvPr>
        </p:nvSpPr>
        <p:spPr/>
        <p:txBody>
          <a:bodyPr/>
          <a:lstStyle/>
          <a:p>
            <a:r>
              <a:rPr lang="en-US" b="1" dirty="0" smtClean="0"/>
              <a:t>SGML</a:t>
            </a:r>
            <a:r>
              <a:rPr lang="en-US" dirty="0" smtClean="0"/>
              <a:t> (Standard Generalized Markup Language) is a standard </a:t>
            </a:r>
          </a:p>
          <a:p>
            <a:r>
              <a:rPr lang="en-US" dirty="0" smtClean="0"/>
              <a:t>A Document Type Definition (</a:t>
            </a:r>
            <a:r>
              <a:rPr lang="en-US" b="1" dirty="0" smtClean="0"/>
              <a:t>DTD</a:t>
            </a:r>
            <a:r>
              <a:rPr lang="en-US" dirty="0" smtClean="0"/>
              <a:t>) is a specific document defining and constraining definition or set of statements that follow the rules of the Standard Generalized Markup Language (SGML) or of the Extensible Markup Language (XML), a subset of SGML</a:t>
            </a:r>
            <a:endParaRPr lang="sr-Cyrl-CS" dirty="0"/>
          </a:p>
        </p:txBody>
      </p:sp>
    </p:spTree>
    <p:extLst>
      <p:ext uri="{BB962C8B-B14F-4D97-AF65-F5344CB8AC3E}">
        <p14:creationId xmlns:p14="http://schemas.microsoft.com/office/powerpoint/2010/main" val="243428862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7"/>
          <p:cNvSpPr>
            <a:spLocks noGrp="1" noChangeArrowheads="1"/>
          </p:cNvSpPr>
          <p:nvPr>
            <p:ph type="sldNum" sz="quarter" idx="5"/>
          </p:nvPr>
        </p:nvSpPr>
        <p:spPr>
          <a:ln/>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0B1B532-F1DC-4BDA-BA97-EED1EDBDD28D}" type="slidenum">
              <a:rPr kumimoji="0" lang="en-US" sz="1200" b="0" i="0" u="none" strike="noStrike" kern="1200" cap="none" spc="0" normalizeH="0" baseline="0" noProof="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242690" name="Rectangle 2"/>
          <p:cNvSpPr>
            <a:spLocks noGrp="1" noRot="1" noChangeAspect="1" noChangeArrowheads="1" noTextEdit="1"/>
          </p:cNvSpPr>
          <p:nvPr>
            <p:ph type="sldImg"/>
          </p:nvPr>
        </p:nvSpPr>
        <p:spPr>
          <a:xfrm>
            <a:off x="1371600" y="1143000"/>
            <a:ext cx="4114800" cy="3086100"/>
          </a:xfrm>
          <a:ln/>
        </p:spPr>
      </p:sp>
      <p:sp>
        <p:nvSpPr>
          <p:cNvPr id="242691" name="Rectangle 3"/>
          <p:cNvSpPr>
            <a:spLocks noGrp="1" noChangeArrowheads="1"/>
          </p:cNvSpPr>
          <p:nvPr>
            <p:ph type="body" idx="1"/>
          </p:nvPr>
        </p:nvSpPr>
        <p:spPr/>
        <p:txBody>
          <a:bodyPr/>
          <a:lstStyle/>
          <a:p>
            <a:r>
              <a:rPr lang="en-US" b="1" dirty="0" smtClean="0"/>
              <a:t>SGML</a:t>
            </a:r>
            <a:r>
              <a:rPr lang="en-US" dirty="0" smtClean="0"/>
              <a:t> (Standard Generalized Markup Language) is a standard </a:t>
            </a:r>
          </a:p>
          <a:p>
            <a:r>
              <a:rPr lang="en-US" dirty="0" smtClean="0"/>
              <a:t>A Document Type Definition (</a:t>
            </a:r>
            <a:r>
              <a:rPr lang="en-US" b="1" dirty="0" smtClean="0"/>
              <a:t>DTD</a:t>
            </a:r>
            <a:r>
              <a:rPr lang="en-US" dirty="0" smtClean="0"/>
              <a:t>) is a specific document defining and constraining definition or set of statements that follow the rules of the Standard Generalized Markup Language (SGML) or of the Extensible Markup Language (XML), a subset of SGML</a:t>
            </a:r>
            <a:endParaRPr lang="sr-Cyrl-CS" dirty="0"/>
          </a:p>
        </p:txBody>
      </p:sp>
    </p:spTree>
    <p:extLst>
      <p:ext uri="{BB962C8B-B14F-4D97-AF65-F5344CB8AC3E}">
        <p14:creationId xmlns:p14="http://schemas.microsoft.com/office/powerpoint/2010/main" val="193314220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When it comes to parsing XML, there are two widespread methods: DOM and SAX.</a:t>
            </a:r>
            <a:endParaRPr lang="en-US" dirty="0"/>
          </a:p>
        </p:txBody>
      </p:sp>
      <p:sp>
        <p:nvSpPr>
          <p:cNvPr id="4" name="Slide Number Placeholder 3"/>
          <p:cNvSpPr>
            <a:spLocks noGrp="1"/>
          </p:cNvSpPr>
          <p:nvPr>
            <p:ph type="sldNum" sz="quarter" idx="10"/>
          </p:nvPr>
        </p:nvSpPr>
        <p:spPr/>
        <p:txBody>
          <a:bodyPr/>
          <a:lstStyle/>
          <a:p>
            <a:fld id="{282D9B7D-47BE-429E-AC5F-3F07BA681728}" type="slidenum">
              <a:rPr lang="en-US" smtClean="0"/>
              <a:t>6</a:t>
            </a:fld>
            <a:endParaRPr lang="en-US"/>
          </a:p>
        </p:txBody>
      </p:sp>
    </p:spTree>
    <p:extLst>
      <p:ext uri="{BB962C8B-B14F-4D97-AF65-F5344CB8AC3E}">
        <p14:creationId xmlns:p14="http://schemas.microsoft.com/office/powerpoint/2010/main" val="109307112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Tx/>
              <a:buChar char="-"/>
            </a:pPr>
            <a:r>
              <a:rPr lang="en-US" dirty="0"/>
              <a:t>The World Wide Web Consortium (W3C)</a:t>
            </a:r>
          </a:p>
          <a:p>
            <a:pPr marL="171450" indent="-171450">
              <a:buFontTx/>
              <a:buChar char="-"/>
            </a:pPr>
            <a:r>
              <a:rPr lang="en-US" dirty="0"/>
              <a:t>HTTP  :  80</a:t>
            </a:r>
          </a:p>
          <a:p>
            <a:pPr marL="171450" indent="-171450">
              <a:buFontTx/>
              <a:buChar char="-"/>
            </a:pPr>
            <a:r>
              <a:rPr lang="en-US" dirty="0"/>
              <a:t>HTTPS: 443</a:t>
            </a:r>
          </a:p>
        </p:txBody>
      </p:sp>
      <p:sp>
        <p:nvSpPr>
          <p:cNvPr id="4" name="Slide Number Placeholder 3"/>
          <p:cNvSpPr>
            <a:spLocks noGrp="1"/>
          </p:cNvSpPr>
          <p:nvPr>
            <p:ph type="sldNum" sz="quarter" idx="10"/>
          </p:nvPr>
        </p:nvSpPr>
        <p:spPr/>
        <p:txBody>
          <a:bodyPr/>
          <a:lstStyle/>
          <a:p>
            <a:fld id="{0AE71993-A1CE-48F9-94B2-510B5142A2D2}" type="slidenum">
              <a:rPr lang="en-US" smtClean="0"/>
              <a:t>11</a:t>
            </a:fld>
            <a:endParaRPr lang="en-US"/>
          </a:p>
        </p:txBody>
      </p:sp>
    </p:spTree>
    <p:extLst>
      <p:ext uri="{BB962C8B-B14F-4D97-AF65-F5344CB8AC3E}">
        <p14:creationId xmlns:p14="http://schemas.microsoft.com/office/powerpoint/2010/main" val="338257423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kern="1200" dirty="0">
                <a:solidFill>
                  <a:schemeClr val="tx1"/>
                </a:solidFill>
                <a:effectLst/>
                <a:latin typeface="+mn-lt"/>
                <a:ea typeface="+mn-ea"/>
                <a:cs typeface="+mn-cs"/>
              </a:rPr>
              <a:t>All the elements above are declared in the default namespace for the SOAP envelope:</a:t>
            </a:r>
          </a:p>
          <a:p>
            <a:r>
              <a:rPr lang="en-US" sz="1200" b="0" i="0" kern="1200" dirty="0">
                <a:solidFill>
                  <a:schemeClr val="tx1"/>
                </a:solidFill>
                <a:effectLst/>
                <a:latin typeface="+mn-lt"/>
                <a:ea typeface="+mn-ea"/>
                <a:cs typeface="+mn-cs"/>
                <a:hlinkClick r:id="rId3"/>
              </a:rPr>
              <a:t>http://www.w3.org/2003/05/soap-envelope/</a:t>
            </a:r>
            <a:endParaRPr lang="en-US" sz="1200" b="0" i="0" kern="1200" dirty="0">
              <a:solidFill>
                <a:schemeClr val="tx1"/>
              </a:solidFill>
              <a:effectLst/>
              <a:latin typeface="+mn-lt"/>
              <a:ea typeface="+mn-ea"/>
              <a:cs typeface="+mn-cs"/>
            </a:endParaRPr>
          </a:p>
          <a:p>
            <a:r>
              <a:rPr lang="en-US" sz="1200" b="0" i="0" kern="1200" dirty="0">
                <a:solidFill>
                  <a:schemeClr val="tx1"/>
                </a:solidFill>
                <a:effectLst/>
                <a:latin typeface="+mn-lt"/>
                <a:ea typeface="+mn-ea"/>
                <a:cs typeface="+mn-cs"/>
              </a:rPr>
              <a:t>and the default namespace for SOAP encoding and data types is:</a:t>
            </a:r>
          </a:p>
          <a:p>
            <a:r>
              <a:rPr lang="en-US" sz="1200" b="0" i="0" kern="1200" dirty="0">
                <a:solidFill>
                  <a:schemeClr val="tx1"/>
                </a:solidFill>
                <a:effectLst/>
                <a:latin typeface="+mn-lt"/>
                <a:ea typeface="+mn-ea"/>
                <a:cs typeface="+mn-cs"/>
                <a:hlinkClick r:id="rId4"/>
              </a:rPr>
              <a:t>http://www.w3.org/2003/05/soap-encoding</a:t>
            </a:r>
            <a:endParaRPr lang="en-US" sz="1200" b="0" i="0" kern="1200" dirty="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282D9B7D-47BE-429E-AC5F-3F07BA681728}" type="slidenum">
              <a:rPr lang="en-US" smtClean="0"/>
              <a:t>16</a:t>
            </a:fld>
            <a:endParaRPr lang="en-US"/>
          </a:p>
        </p:txBody>
      </p:sp>
    </p:spTree>
    <p:extLst>
      <p:ext uri="{BB962C8B-B14F-4D97-AF65-F5344CB8AC3E}">
        <p14:creationId xmlns:p14="http://schemas.microsoft.com/office/powerpoint/2010/main" val="247472631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kern="1200" dirty="0">
                <a:solidFill>
                  <a:schemeClr val="tx1"/>
                </a:solidFill>
                <a:effectLst/>
                <a:latin typeface="+mn-lt"/>
                <a:ea typeface="+mn-ea"/>
                <a:cs typeface="+mn-cs"/>
              </a:rPr>
              <a:t>An Envelope element that identifies the XML document as a SOAP message</a:t>
            </a:r>
          </a:p>
          <a:p>
            <a:r>
              <a:rPr lang="en-US" sz="1200" b="0" i="0" kern="1200" dirty="0">
                <a:solidFill>
                  <a:schemeClr val="tx1"/>
                </a:solidFill>
                <a:effectLst/>
                <a:latin typeface="+mn-lt"/>
                <a:ea typeface="+mn-ea"/>
                <a:cs typeface="+mn-cs"/>
              </a:rPr>
              <a:t>A </a:t>
            </a:r>
            <a:r>
              <a:rPr lang="en-US" sz="1200" b="1" i="0" kern="1200" dirty="0">
                <a:solidFill>
                  <a:schemeClr val="tx1"/>
                </a:solidFill>
                <a:effectLst/>
                <a:latin typeface="+mn-lt"/>
                <a:ea typeface="+mn-ea"/>
                <a:cs typeface="+mn-cs"/>
              </a:rPr>
              <a:t>Header</a:t>
            </a:r>
            <a:r>
              <a:rPr lang="en-US" sz="1200" b="0" i="0" kern="1200" dirty="0">
                <a:solidFill>
                  <a:schemeClr val="tx1"/>
                </a:solidFill>
                <a:effectLst/>
                <a:latin typeface="+mn-lt"/>
                <a:ea typeface="+mn-ea"/>
                <a:cs typeface="+mn-cs"/>
              </a:rPr>
              <a:t> element that contains header information</a:t>
            </a:r>
          </a:p>
          <a:p>
            <a:r>
              <a:rPr lang="en-US" sz="1200" b="0" i="0" kern="1200" dirty="0">
                <a:solidFill>
                  <a:schemeClr val="tx1"/>
                </a:solidFill>
                <a:effectLst/>
                <a:latin typeface="+mn-lt"/>
                <a:ea typeface="+mn-ea"/>
                <a:cs typeface="+mn-cs"/>
              </a:rPr>
              <a:t>A </a:t>
            </a:r>
            <a:r>
              <a:rPr lang="en-US" sz="1200" b="1" i="0" kern="1200" dirty="0">
                <a:solidFill>
                  <a:schemeClr val="tx1"/>
                </a:solidFill>
                <a:effectLst/>
                <a:latin typeface="+mn-lt"/>
                <a:ea typeface="+mn-ea"/>
                <a:cs typeface="+mn-cs"/>
              </a:rPr>
              <a:t>Body</a:t>
            </a:r>
            <a:r>
              <a:rPr lang="en-US" sz="1200" b="0" i="0" kern="1200" dirty="0">
                <a:solidFill>
                  <a:schemeClr val="tx1"/>
                </a:solidFill>
                <a:effectLst/>
                <a:latin typeface="+mn-lt"/>
                <a:ea typeface="+mn-ea"/>
                <a:cs typeface="+mn-cs"/>
              </a:rPr>
              <a:t> element that contains call and response information</a:t>
            </a:r>
          </a:p>
          <a:p>
            <a:r>
              <a:rPr lang="en-US" sz="1200" b="0" i="0" kern="1200" dirty="0">
                <a:solidFill>
                  <a:schemeClr val="tx1"/>
                </a:solidFill>
                <a:effectLst/>
                <a:latin typeface="+mn-lt"/>
                <a:ea typeface="+mn-ea"/>
                <a:cs typeface="+mn-cs"/>
              </a:rPr>
              <a:t>A </a:t>
            </a:r>
            <a:r>
              <a:rPr lang="en-US" sz="1200" b="1" i="0" kern="1200" dirty="0">
                <a:solidFill>
                  <a:schemeClr val="tx1"/>
                </a:solidFill>
                <a:effectLst/>
                <a:latin typeface="+mn-lt"/>
                <a:ea typeface="+mn-ea"/>
                <a:cs typeface="+mn-cs"/>
              </a:rPr>
              <a:t>Fault</a:t>
            </a:r>
            <a:r>
              <a:rPr lang="en-US" sz="1200" b="0" i="0" kern="1200" dirty="0">
                <a:solidFill>
                  <a:schemeClr val="tx1"/>
                </a:solidFill>
                <a:effectLst/>
                <a:latin typeface="+mn-lt"/>
                <a:ea typeface="+mn-ea"/>
                <a:cs typeface="+mn-cs"/>
              </a:rPr>
              <a:t> element containing errors and status information</a:t>
            </a:r>
          </a:p>
          <a:p>
            <a:endParaRPr lang="en-US" dirty="0"/>
          </a:p>
        </p:txBody>
      </p:sp>
      <p:sp>
        <p:nvSpPr>
          <p:cNvPr id="4" name="Slide Number Placeholder 3"/>
          <p:cNvSpPr>
            <a:spLocks noGrp="1"/>
          </p:cNvSpPr>
          <p:nvPr>
            <p:ph type="sldNum" sz="quarter" idx="10"/>
          </p:nvPr>
        </p:nvSpPr>
        <p:spPr/>
        <p:txBody>
          <a:bodyPr/>
          <a:lstStyle/>
          <a:p>
            <a:fld id="{282D9B7D-47BE-429E-AC5F-3F07BA681728}" type="slidenum">
              <a:rPr lang="en-US" smtClean="0"/>
              <a:t>17</a:t>
            </a:fld>
            <a:endParaRPr lang="en-US"/>
          </a:p>
        </p:txBody>
      </p:sp>
    </p:spTree>
    <p:extLst>
      <p:ext uri="{BB962C8B-B14F-4D97-AF65-F5344CB8AC3E}">
        <p14:creationId xmlns:p14="http://schemas.microsoft.com/office/powerpoint/2010/main" val="134738675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776938-654C-4E93-864F-9A0F56D67A38}"/>
              </a:ext>
            </a:extLst>
          </p:cNvPr>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B2D0C253-C0EF-4D1D-8063-28FEAC1FC5B7}"/>
              </a:ext>
            </a:extLst>
          </p:cNvPr>
          <p:cNvSpPr>
            <a:spLocks noGrp="1"/>
          </p:cNvSpPr>
          <p:nvPr>
            <p:ph type="subTitle" idx="1"/>
          </p:nvPr>
        </p:nvSpPr>
        <p:spPr>
          <a:xfrm>
            <a:off x="1143000" y="3602038"/>
            <a:ext cx="6858000" cy="1655762"/>
          </a:xfrm>
        </p:spPr>
        <p:txBody>
          <a:bodyPr/>
          <a:lstStyle>
            <a:lvl1pPr marL="0" indent="0" algn="ctr">
              <a:buNone/>
              <a:defRPr sz="2400"/>
            </a:lvl1pPr>
            <a:lvl2pPr marL="457189" indent="0" algn="ctr">
              <a:buNone/>
              <a:defRPr sz="2000"/>
            </a:lvl2pPr>
            <a:lvl3pPr marL="914377" indent="0" algn="ctr">
              <a:buNone/>
              <a:defRPr sz="1800"/>
            </a:lvl3pPr>
            <a:lvl4pPr marL="1371566" indent="0" algn="ctr">
              <a:buNone/>
              <a:defRPr sz="1600"/>
            </a:lvl4pPr>
            <a:lvl5pPr marL="1828754" indent="0" algn="ctr">
              <a:buNone/>
              <a:defRPr sz="1600"/>
            </a:lvl5pPr>
            <a:lvl6pPr marL="2285943" indent="0" algn="ctr">
              <a:buNone/>
              <a:defRPr sz="1600"/>
            </a:lvl6pPr>
            <a:lvl7pPr marL="2743131" indent="0" algn="ctr">
              <a:buNone/>
              <a:defRPr sz="1600"/>
            </a:lvl7pPr>
            <a:lvl8pPr marL="3200320" indent="0" algn="ctr">
              <a:buNone/>
              <a:defRPr sz="1600"/>
            </a:lvl8pPr>
            <a:lvl9pPr marL="3657509"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27617525-6F44-4A5D-91C2-860AF1DDC6DC}"/>
              </a:ext>
            </a:extLst>
          </p:cNvPr>
          <p:cNvSpPr>
            <a:spLocks noGrp="1"/>
          </p:cNvSpPr>
          <p:nvPr>
            <p:ph type="dt" sz="half" idx="10"/>
          </p:nvPr>
        </p:nvSpPr>
        <p:spPr/>
        <p:txBody>
          <a:bodyPr/>
          <a:lstStyle/>
          <a:p>
            <a:fld id="{EB0E0CC4-14CC-47B5-A27C-E93FA3769064}" type="datetimeFigureOut">
              <a:rPr lang="en-US" smtClean="0"/>
              <a:t>11/14/2018</a:t>
            </a:fld>
            <a:endParaRPr lang="en-US"/>
          </a:p>
        </p:txBody>
      </p:sp>
      <p:sp>
        <p:nvSpPr>
          <p:cNvPr id="5" name="Footer Placeholder 4">
            <a:extLst>
              <a:ext uri="{FF2B5EF4-FFF2-40B4-BE49-F238E27FC236}">
                <a16:creationId xmlns:a16="http://schemas.microsoft.com/office/drawing/2014/main" id="{81D74059-A7B5-4058-9B3B-B35FFD0E6FF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D67ABB3-10CD-4712-BEA4-D79C843D1F02}"/>
              </a:ext>
            </a:extLst>
          </p:cNvPr>
          <p:cNvSpPr>
            <a:spLocks noGrp="1"/>
          </p:cNvSpPr>
          <p:nvPr>
            <p:ph type="sldNum" sz="quarter" idx="12"/>
          </p:nvPr>
        </p:nvSpPr>
        <p:spPr/>
        <p:txBody>
          <a:bodyPr/>
          <a:lstStyle/>
          <a:p>
            <a:fld id="{8FA2A74B-AB1A-4C93-9777-FA05CEF51F8B}" type="slidenum">
              <a:rPr lang="en-US" smtClean="0"/>
              <a:t>‹#›</a:t>
            </a:fld>
            <a:endParaRPr lang="en-US"/>
          </a:p>
        </p:txBody>
      </p:sp>
    </p:spTree>
    <p:extLst>
      <p:ext uri="{BB962C8B-B14F-4D97-AF65-F5344CB8AC3E}">
        <p14:creationId xmlns:p14="http://schemas.microsoft.com/office/powerpoint/2010/main" val="24883376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EA5340-3B4A-46BC-98F8-6465B3F1955F}"/>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44A2CC78-5168-4530-B374-9D41C0878C14}"/>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1719183-120E-4B75-A13E-ED04C9C39B0E}"/>
              </a:ext>
            </a:extLst>
          </p:cNvPr>
          <p:cNvSpPr>
            <a:spLocks noGrp="1"/>
          </p:cNvSpPr>
          <p:nvPr>
            <p:ph type="dt" sz="half" idx="10"/>
          </p:nvPr>
        </p:nvSpPr>
        <p:spPr/>
        <p:txBody>
          <a:bodyPr/>
          <a:lstStyle/>
          <a:p>
            <a:fld id="{EB0E0CC4-14CC-47B5-A27C-E93FA3769064}" type="datetimeFigureOut">
              <a:rPr lang="en-US" smtClean="0"/>
              <a:t>11/14/2018</a:t>
            </a:fld>
            <a:endParaRPr lang="en-US"/>
          </a:p>
        </p:txBody>
      </p:sp>
      <p:sp>
        <p:nvSpPr>
          <p:cNvPr id="5" name="Footer Placeholder 4">
            <a:extLst>
              <a:ext uri="{FF2B5EF4-FFF2-40B4-BE49-F238E27FC236}">
                <a16:creationId xmlns:a16="http://schemas.microsoft.com/office/drawing/2014/main" id="{0E405BCA-F98A-4EC7-BE26-FA5EA7A2C08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946B4AA-2BCC-47C0-9889-877C928A4BE6}"/>
              </a:ext>
            </a:extLst>
          </p:cNvPr>
          <p:cNvSpPr>
            <a:spLocks noGrp="1"/>
          </p:cNvSpPr>
          <p:nvPr>
            <p:ph type="sldNum" sz="quarter" idx="12"/>
          </p:nvPr>
        </p:nvSpPr>
        <p:spPr/>
        <p:txBody>
          <a:bodyPr/>
          <a:lstStyle/>
          <a:p>
            <a:fld id="{8FA2A74B-AB1A-4C93-9777-FA05CEF51F8B}" type="slidenum">
              <a:rPr lang="en-US" smtClean="0"/>
              <a:t>‹#›</a:t>
            </a:fld>
            <a:endParaRPr lang="en-US"/>
          </a:p>
        </p:txBody>
      </p:sp>
    </p:spTree>
    <p:extLst>
      <p:ext uri="{BB962C8B-B14F-4D97-AF65-F5344CB8AC3E}">
        <p14:creationId xmlns:p14="http://schemas.microsoft.com/office/powerpoint/2010/main" val="42202488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9DE8C08-16DE-41F8-9712-9D900C730506}"/>
              </a:ext>
            </a:extLst>
          </p:cNvPr>
          <p:cNvSpPr>
            <a:spLocks noGrp="1"/>
          </p:cNvSpPr>
          <p:nvPr>
            <p:ph type="title" orient="vert"/>
          </p:nvPr>
        </p:nvSpPr>
        <p:spPr>
          <a:xfrm>
            <a:off x="6543676" y="365125"/>
            <a:ext cx="1971675"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B2C77B51-FA00-4C5A-A2D7-76C8A99A7A58}"/>
              </a:ext>
            </a:extLst>
          </p:cNvPr>
          <p:cNvSpPr>
            <a:spLocks noGrp="1"/>
          </p:cNvSpPr>
          <p:nvPr>
            <p:ph type="body" orient="vert" idx="1"/>
          </p:nvPr>
        </p:nvSpPr>
        <p:spPr>
          <a:xfrm>
            <a:off x="628651" y="365125"/>
            <a:ext cx="58007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944F0A8-31E9-48E9-B2D9-913D8A6B84F7}"/>
              </a:ext>
            </a:extLst>
          </p:cNvPr>
          <p:cNvSpPr>
            <a:spLocks noGrp="1"/>
          </p:cNvSpPr>
          <p:nvPr>
            <p:ph type="dt" sz="half" idx="10"/>
          </p:nvPr>
        </p:nvSpPr>
        <p:spPr/>
        <p:txBody>
          <a:bodyPr/>
          <a:lstStyle/>
          <a:p>
            <a:fld id="{EB0E0CC4-14CC-47B5-A27C-E93FA3769064}" type="datetimeFigureOut">
              <a:rPr lang="en-US" smtClean="0"/>
              <a:t>11/14/2018</a:t>
            </a:fld>
            <a:endParaRPr lang="en-US"/>
          </a:p>
        </p:txBody>
      </p:sp>
      <p:sp>
        <p:nvSpPr>
          <p:cNvPr id="5" name="Footer Placeholder 4">
            <a:extLst>
              <a:ext uri="{FF2B5EF4-FFF2-40B4-BE49-F238E27FC236}">
                <a16:creationId xmlns:a16="http://schemas.microsoft.com/office/drawing/2014/main" id="{FFA5E390-C2DE-46C9-AF65-861D4F38C3D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B0A6026-6084-4E26-84A4-838132C21E16}"/>
              </a:ext>
            </a:extLst>
          </p:cNvPr>
          <p:cNvSpPr>
            <a:spLocks noGrp="1"/>
          </p:cNvSpPr>
          <p:nvPr>
            <p:ph type="sldNum" sz="quarter" idx="12"/>
          </p:nvPr>
        </p:nvSpPr>
        <p:spPr/>
        <p:txBody>
          <a:bodyPr/>
          <a:lstStyle/>
          <a:p>
            <a:fld id="{8FA2A74B-AB1A-4C93-9777-FA05CEF51F8B}" type="slidenum">
              <a:rPr lang="en-US" smtClean="0"/>
              <a:t>‹#›</a:t>
            </a:fld>
            <a:endParaRPr lang="en-US"/>
          </a:p>
        </p:txBody>
      </p:sp>
    </p:spTree>
    <p:extLst>
      <p:ext uri="{BB962C8B-B14F-4D97-AF65-F5344CB8AC3E}">
        <p14:creationId xmlns:p14="http://schemas.microsoft.com/office/powerpoint/2010/main" val="12675367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myway1">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193533" y="1461414"/>
            <a:ext cx="6858000" cy="2387600"/>
          </a:xfrm>
        </p:spPr>
        <p:txBody>
          <a:bodyPr anchor="b">
            <a:normAutofit/>
          </a:bodyPr>
          <a:lstStyle>
            <a:lvl1pPr algn="ctr">
              <a:defRPr sz="4500" b="1">
                <a:solidFill>
                  <a:schemeClr val="bg1"/>
                </a:solidFill>
                <a:latin typeface="Arial Rounded MT Bold" panose="020F0704030504030204" pitchFamily="34" charset="0"/>
              </a:defRPr>
            </a:lvl1pPr>
          </a:lstStyle>
          <a:p>
            <a:r>
              <a:rPr lang="en-US" dirty="0"/>
              <a:t>Click to edit Master title style</a:t>
            </a:r>
          </a:p>
        </p:txBody>
      </p:sp>
      <p:sp>
        <p:nvSpPr>
          <p:cNvPr id="3" name="Subtitle 2"/>
          <p:cNvSpPr>
            <a:spLocks noGrp="1"/>
          </p:cNvSpPr>
          <p:nvPr>
            <p:ph type="subTitle" idx="1"/>
          </p:nvPr>
        </p:nvSpPr>
        <p:spPr>
          <a:xfrm>
            <a:off x="1143000" y="4535689"/>
            <a:ext cx="6858000" cy="1655762"/>
          </a:xfrm>
        </p:spPr>
        <p:txBody>
          <a:bodyPr>
            <a:normAutofit/>
          </a:bodyPr>
          <a:lstStyle>
            <a:lvl1pPr marL="0" indent="0" algn="ctr">
              <a:buNone/>
              <a:defRPr sz="280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defRPr>
            </a:lvl1pPr>
            <a:lvl2pPr marL="342891" indent="0" algn="ctr">
              <a:buNone/>
              <a:defRPr sz="2100"/>
            </a:lvl2pPr>
            <a:lvl3pPr marL="685783" indent="0" algn="ctr">
              <a:buNone/>
              <a:defRPr sz="1800"/>
            </a:lvl3pPr>
            <a:lvl4pPr marL="1028674" indent="0" algn="ctr">
              <a:buNone/>
              <a:defRPr sz="1500"/>
            </a:lvl4pPr>
            <a:lvl5pPr marL="1371566" indent="0" algn="ctr">
              <a:buNone/>
              <a:defRPr sz="1500"/>
            </a:lvl5pPr>
            <a:lvl6pPr marL="1714457" indent="0" algn="ctr">
              <a:buNone/>
              <a:defRPr sz="1500"/>
            </a:lvl6pPr>
            <a:lvl7pPr marL="2057349" indent="0" algn="ctr">
              <a:buNone/>
              <a:defRPr sz="1500"/>
            </a:lvl7pPr>
            <a:lvl8pPr marL="2400240" indent="0" algn="ctr">
              <a:buNone/>
              <a:defRPr sz="1500"/>
            </a:lvl8pPr>
            <a:lvl9pPr marL="2743131" indent="0" algn="ctr">
              <a:buNone/>
              <a:defRPr sz="1500"/>
            </a:lvl9pPr>
          </a:lstStyle>
          <a:p>
            <a:r>
              <a:rPr lang="en-US" dirty="0"/>
              <a:t>Click to edit Master subtitle style</a:t>
            </a:r>
          </a:p>
        </p:txBody>
      </p:sp>
    </p:spTree>
    <p:extLst>
      <p:ext uri="{BB962C8B-B14F-4D97-AF65-F5344CB8AC3E}">
        <p14:creationId xmlns:p14="http://schemas.microsoft.com/office/powerpoint/2010/main" val="65221759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itle and Conten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452387" y="1289786"/>
            <a:ext cx="8229600" cy="5409398"/>
          </a:xfrm>
        </p:spPr>
        <p:txBody>
          <a:bodyPr/>
          <a:lstStyle>
            <a:lvl1pPr marL="341305" indent="-341305">
              <a:buFont typeface="OCR A Extended" panose="02010509020102010303" pitchFamily="50" charset="0"/>
              <a:buChar char="•"/>
              <a:defRPr sz="280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defRPr>
            </a:lvl1pPr>
            <a:lvl2pPr marL="573074" indent="-230182">
              <a:buFont typeface="Arial" panose="020B0604020202020204" pitchFamily="34" charset="0"/>
              <a:buChar char="–"/>
              <a:defRPr sz="240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defRPr>
            </a:lvl2pPr>
            <a:lvl3pPr marL="914377" indent="-228594">
              <a:buFont typeface="Wingdings 2" panose="05020102010507070707" pitchFamily="18" charset="2"/>
              <a:buChar char=""/>
              <a:defRPr sz="200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defRPr>
            </a:lvl3pPr>
            <a:lvl4pPr marL="1255682" indent="-227008">
              <a:buFont typeface="Arial" panose="020B0604020202020204" pitchFamily="34" charset="0"/>
              <a:buChar char="•"/>
              <a:defRPr sz="1400">
                <a:solidFill>
                  <a:schemeClr val="bg1"/>
                </a:solidFill>
              </a:defRPr>
            </a:lvl4pPr>
            <a:lvl5pPr marL="1598573" indent="-227008">
              <a:buFont typeface="Arial" panose="020B0604020202020204" pitchFamily="34" charset="0"/>
              <a:buChar char="•"/>
              <a:defRPr sz="1400">
                <a:solidFill>
                  <a:schemeClr val="bg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itle 3"/>
          <p:cNvSpPr>
            <a:spLocks noGrp="1"/>
          </p:cNvSpPr>
          <p:nvPr>
            <p:ph type="title"/>
          </p:nvPr>
        </p:nvSpPr>
        <p:spPr>
          <a:xfrm>
            <a:off x="452387" y="96252"/>
            <a:ext cx="8229600" cy="760396"/>
          </a:xfrm>
        </p:spPr>
        <p:txBody>
          <a:bodyPr/>
          <a:lstStyle>
            <a:lvl1pPr>
              <a:defRPr b="1">
                <a:solidFill>
                  <a:schemeClr val="bg1"/>
                </a:solidFill>
                <a:latin typeface="Arial Rounded MT Bold" panose="020F0704030504030204" pitchFamily="34" charset="0"/>
              </a:defRPr>
            </a:lvl1pPr>
          </a:lstStyle>
          <a:p>
            <a:r>
              <a:rPr lang="en-US" dirty="0"/>
              <a:t>Click to edit Master title style</a:t>
            </a:r>
          </a:p>
        </p:txBody>
      </p:sp>
    </p:spTree>
    <p:extLst>
      <p:ext uri="{BB962C8B-B14F-4D97-AF65-F5344CB8AC3E}">
        <p14:creationId xmlns:p14="http://schemas.microsoft.com/office/powerpoint/2010/main" val="108899014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12423"/>
            <a:ext cx="7886700" cy="2851208"/>
          </a:xfrm>
        </p:spPr>
        <p:txBody>
          <a:bodyPr anchor="b">
            <a:normAutofit/>
          </a:bodyPr>
          <a:lstStyle>
            <a:lvl1pPr>
              <a:defRPr sz="4500" b="0"/>
            </a:lvl1pPr>
          </a:lstStyle>
          <a:p>
            <a:r>
              <a:rPr lang="en-US"/>
              <a:t>Click to edit Master title style</a:t>
            </a:r>
            <a:endParaRPr lang="en-US" dirty="0"/>
          </a:p>
        </p:txBody>
      </p:sp>
      <p:sp>
        <p:nvSpPr>
          <p:cNvPr id="3" name="Text Placeholder 2"/>
          <p:cNvSpPr>
            <a:spLocks noGrp="1"/>
          </p:cNvSpPr>
          <p:nvPr>
            <p:ph type="body" idx="1"/>
          </p:nvPr>
        </p:nvSpPr>
        <p:spPr>
          <a:xfrm>
            <a:off x="623888" y="4552638"/>
            <a:ext cx="7886700" cy="1500187"/>
          </a:xfrm>
        </p:spPr>
        <p:txBody>
          <a:bodyPr anchor="t">
            <a:normAutofit/>
          </a:bodyPr>
          <a:lstStyle>
            <a:lvl1pPr marL="0" indent="0">
              <a:buNone/>
              <a:defRPr sz="1800">
                <a:solidFill>
                  <a:schemeClr val="tx1">
                    <a:lumMod val="75000"/>
                    <a:lumOff val="25000"/>
                  </a:schemeClr>
                </a:solidFill>
              </a:defRPr>
            </a:lvl1pPr>
            <a:lvl2pPr marL="342891" indent="0">
              <a:buNone/>
              <a:defRPr sz="1351">
                <a:solidFill>
                  <a:schemeClr val="tx1">
                    <a:tint val="75000"/>
                  </a:schemeClr>
                </a:solidFill>
              </a:defRPr>
            </a:lvl2pPr>
            <a:lvl3pPr marL="685783" indent="0">
              <a:buNone/>
              <a:defRPr sz="1200">
                <a:solidFill>
                  <a:schemeClr val="tx1">
                    <a:tint val="75000"/>
                  </a:schemeClr>
                </a:solidFill>
              </a:defRPr>
            </a:lvl3pPr>
            <a:lvl4pPr marL="1028674" indent="0">
              <a:buNone/>
              <a:defRPr sz="1051">
                <a:solidFill>
                  <a:schemeClr val="tx1">
                    <a:tint val="75000"/>
                  </a:schemeClr>
                </a:solidFill>
              </a:defRPr>
            </a:lvl4pPr>
            <a:lvl5pPr marL="1371566" indent="0">
              <a:buNone/>
              <a:defRPr sz="1051">
                <a:solidFill>
                  <a:schemeClr val="tx1">
                    <a:tint val="75000"/>
                  </a:schemeClr>
                </a:solidFill>
              </a:defRPr>
            </a:lvl5pPr>
            <a:lvl6pPr marL="1714457" indent="0">
              <a:buNone/>
              <a:defRPr sz="1051">
                <a:solidFill>
                  <a:schemeClr val="tx1">
                    <a:tint val="75000"/>
                  </a:schemeClr>
                </a:solidFill>
              </a:defRPr>
            </a:lvl6pPr>
            <a:lvl7pPr marL="2057349" indent="0">
              <a:buNone/>
              <a:defRPr sz="1051">
                <a:solidFill>
                  <a:schemeClr val="tx1">
                    <a:tint val="75000"/>
                  </a:schemeClr>
                </a:solidFill>
              </a:defRPr>
            </a:lvl7pPr>
            <a:lvl8pPr marL="2400240" indent="0">
              <a:buNone/>
              <a:defRPr sz="1051">
                <a:solidFill>
                  <a:schemeClr val="tx1">
                    <a:tint val="75000"/>
                  </a:schemeClr>
                </a:solidFill>
              </a:defRPr>
            </a:lvl8pPr>
            <a:lvl9pPr marL="2743131" indent="0">
              <a:buNone/>
              <a:defRPr sz="1051">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59A4819-F596-49E9-B315-50AD4F0E2D1D}" type="datetimeFigureOut">
              <a:rPr lang="en-US" smtClean="0"/>
              <a:t>11/14/2018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CF92324-E5E5-4E18-801E-C65A2498C8B6}" type="slidenum">
              <a:rPr lang="en-US" smtClean="0"/>
              <a:t>‹#›</a:t>
            </a:fld>
            <a:endParaRPr lang="en-US"/>
          </a:p>
        </p:txBody>
      </p:sp>
    </p:spTree>
    <p:extLst>
      <p:ext uri="{BB962C8B-B14F-4D97-AF65-F5344CB8AC3E}">
        <p14:creationId xmlns:p14="http://schemas.microsoft.com/office/powerpoint/2010/main" val="68223506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28650" y="-2724"/>
            <a:ext cx="7886700" cy="1325562"/>
          </a:xfrm>
        </p:spPr>
        <p:txBody>
          <a:bodyPr/>
          <a:lstStyle/>
          <a:p>
            <a:r>
              <a:rPr lang="en-US"/>
              <a:t>Click to edit Master title style</a:t>
            </a:r>
            <a:endParaRPr lang="en-US" dirty="0"/>
          </a:p>
        </p:txBody>
      </p:sp>
      <p:sp>
        <p:nvSpPr>
          <p:cNvPr id="3" name="Content Placeholder 2"/>
          <p:cNvSpPr>
            <a:spLocks noGrp="1"/>
          </p:cNvSpPr>
          <p:nvPr>
            <p:ph sz="half" idx="1"/>
          </p:nvPr>
        </p:nvSpPr>
        <p:spPr>
          <a:xfrm>
            <a:off x="633845" y="1828803"/>
            <a:ext cx="3886200" cy="435133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8803"/>
            <a:ext cx="3886200" cy="435133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59A4819-F596-49E9-B315-50AD4F0E2D1D}" type="datetimeFigureOut">
              <a:rPr lang="en-US" smtClean="0"/>
              <a:t>11/14/2018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CF92324-E5E5-4E18-801E-C65A2498C8B6}" type="slidenum">
              <a:rPr lang="en-US" smtClean="0"/>
              <a:t>‹#›</a:t>
            </a:fld>
            <a:endParaRPr lang="en-US"/>
          </a:p>
        </p:txBody>
      </p:sp>
    </p:spTree>
    <p:extLst>
      <p:ext uri="{BB962C8B-B14F-4D97-AF65-F5344CB8AC3E}">
        <p14:creationId xmlns:p14="http://schemas.microsoft.com/office/powerpoint/2010/main" val="55130208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633845" y="1681852"/>
            <a:ext cx="3867150" cy="825699"/>
          </a:xfrm>
        </p:spPr>
        <p:txBody>
          <a:bodyPr anchor="b">
            <a:normAutofit/>
          </a:bodyPr>
          <a:lstStyle>
            <a:lvl1pPr marL="0" indent="0">
              <a:spcBef>
                <a:spcPts val="0"/>
              </a:spcBef>
              <a:buNone/>
              <a:defRPr sz="1800" b="1"/>
            </a:lvl1pPr>
            <a:lvl2pPr marL="342891" indent="0">
              <a:buNone/>
              <a:defRPr sz="1500" b="1"/>
            </a:lvl2pPr>
            <a:lvl3pPr marL="685783" indent="0">
              <a:buNone/>
              <a:defRPr sz="1351" b="1"/>
            </a:lvl3pPr>
            <a:lvl4pPr marL="1028674" indent="0">
              <a:buNone/>
              <a:defRPr sz="1200" b="1"/>
            </a:lvl4pPr>
            <a:lvl5pPr marL="1371566" indent="0">
              <a:buNone/>
              <a:defRPr sz="1200" b="1"/>
            </a:lvl5pPr>
            <a:lvl6pPr marL="1714457" indent="0">
              <a:buNone/>
              <a:defRPr sz="1200" b="1"/>
            </a:lvl6pPr>
            <a:lvl7pPr marL="2057349" indent="0">
              <a:buNone/>
              <a:defRPr sz="1200" b="1"/>
            </a:lvl7pPr>
            <a:lvl8pPr marL="2400240" indent="0">
              <a:buNone/>
              <a:defRPr sz="1200" b="1"/>
            </a:lvl8pPr>
            <a:lvl9pPr marL="2743131" indent="0">
              <a:buNone/>
              <a:defRPr sz="1200" b="1"/>
            </a:lvl9pPr>
          </a:lstStyle>
          <a:p>
            <a:pPr lvl="0"/>
            <a:r>
              <a:rPr lang="en-US"/>
              <a:t>Click to edit Master text styles</a:t>
            </a:r>
          </a:p>
        </p:txBody>
      </p:sp>
      <p:sp>
        <p:nvSpPr>
          <p:cNvPr id="4" name="Content Placeholder 3"/>
          <p:cNvSpPr>
            <a:spLocks noGrp="1"/>
          </p:cNvSpPr>
          <p:nvPr>
            <p:ph sz="half" idx="2"/>
          </p:nvPr>
        </p:nvSpPr>
        <p:spPr>
          <a:xfrm>
            <a:off x="633845" y="2507555"/>
            <a:ext cx="3867150" cy="36805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2" y="1681851"/>
            <a:ext cx="3886201" cy="825698"/>
          </a:xfrm>
        </p:spPr>
        <p:txBody>
          <a:bodyPr anchor="b"/>
          <a:lstStyle>
            <a:lvl1pPr marL="0" indent="0">
              <a:spcBef>
                <a:spcPts val="0"/>
              </a:spcBef>
              <a:buNone/>
              <a:defRPr sz="1800" b="1"/>
            </a:lvl1pPr>
            <a:lvl2pPr marL="342891" indent="0">
              <a:buNone/>
              <a:defRPr sz="1500" b="1"/>
            </a:lvl2pPr>
            <a:lvl3pPr marL="685783" indent="0">
              <a:buNone/>
              <a:defRPr sz="1351" b="1"/>
            </a:lvl3pPr>
            <a:lvl4pPr marL="1028674" indent="0">
              <a:buNone/>
              <a:defRPr sz="1200" b="1"/>
            </a:lvl4pPr>
            <a:lvl5pPr marL="1371566" indent="0">
              <a:buNone/>
              <a:defRPr sz="1200" b="1"/>
            </a:lvl5pPr>
            <a:lvl6pPr marL="1714457" indent="0">
              <a:buNone/>
              <a:defRPr sz="1200" b="1"/>
            </a:lvl6pPr>
            <a:lvl7pPr marL="2057349" indent="0">
              <a:buNone/>
              <a:defRPr sz="1200" b="1"/>
            </a:lvl7pPr>
            <a:lvl8pPr marL="2400240" indent="0">
              <a:buNone/>
              <a:defRPr sz="1200" b="1"/>
            </a:lvl8pPr>
            <a:lvl9pPr marL="2743131" indent="0">
              <a:buNone/>
              <a:defRPr sz="1200" b="1"/>
            </a:lvl9pPr>
          </a:lstStyle>
          <a:p>
            <a:pPr lvl="0"/>
            <a:r>
              <a:rPr lang="en-US"/>
              <a:t>Click to edit Master text styles</a:t>
            </a:r>
          </a:p>
        </p:txBody>
      </p:sp>
      <p:sp>
        <p:nvSpPr>
          <p:cNvPr id="6" name="Content Placeholder 5"/>
          <p:cNvSpPr>
            <a:spLocks noGrp="1"/>
          </p:cNvSpPr>
          <p:nvPr>
            <p:ph sz="quarter" idx="4"/>
          </p:nvPr>
        </p:nvSpPr>
        <p:spPr>
          <a:xfrm>
            <a:off x="4629152" y="2507555"/>
            <a:ext cx="3886201" cy="36805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59A4819-F596-49E9-B315-50AD4F0E2D1D}" type="datetimeFigureOut">
              <a:rPr lang="en-US" smtClean="0"/>
              <a:t>11/14/2018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CF92324-E5E5-4E18-801E-C65A2498C8B6}" type="slidenum">
              <a:rPr lang="en-US" smtClean="0"/>
              <a:t>‹#›</a:t>
            </a:fld>
            <a:endParaRPr lang="en-US"/>
          </a:p>
        </p:txBody>
      </p:sp>
      <p:sp>
        <p:nvSpPr>
          <p:cNvPr id="10" name="Title 9"/>
          <p:cNvSpPr>
            <a:spLocks noGrp="1"/>
          </p:cNvSpPr>
          <p:nvPr>
            <p:ph type="title"/>
          </p:nvPr>
        </p:nvSpPr>
        <p:spPr/>
        <p:txBody>
          <a:bodyPr/>
          <a:lstStyle/>
          <a:p>
            <a:r>
              <a:rPr lang="en-US"/>
              <a:t>Click to edit Master title style</a:t>
            </a:r>
            <a:endParaRPr lang="en-US" dirty="0"/>
          </a:p>
        </p:txBody>
      </p:sp>
    </p:spTree>
    <p:extLst>
      <p:ext uri="{BB962C8B-B14F-4D97-AF65-F5344CB8AC3E}">
        <p14:creationId xmlns:p14="http://schemas.microsoft.com/office/powerpoint/2010/main" val="210877880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B59A4819-F596-49E9-B315-50AD4F0E2D1D}" type="datetimeFigureOut">
              <a:rPr lang="en-US" smtClean="0"/>
              <a:t>11/14/2018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CF92324-E5E5-4E18-801E-C65A2498C8B6}" type="slidenum">
              <a:rPr lang="en-US" smtClean="0"/>
              <a:t>‹#›</a:t>
            </a:fld>
            <a:endParaRPr lang="en-US"/>
          </a:p>
        </p:txBody>
      </p:sp>
      <p:sp>
        <p:nvSpPr>
          <p:cNvPr id="6" name="Title 5"/>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67887006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59A4819-F596-49E9-B315-50AD4F0E2D1D}" type="datetimeFigureOut">
              <a:rPr lang="en-US" smtClean="0"/>
              <a:t>11/14/2018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CF92324-E5E5-4E18-801E-C65A2498C8B6}" type="slidenum">
              <a:rPr lang="en-US" smtClean="0"/>
              <a:t>‹#›</a:t>
            </a:fld>
            <a:endParaRPr lang="en-US"/>
          </a:p>
        </p:txBody>
      </p:sp>
    </p:spTree>
    <p:extLst>
      <p:ext uri="{BB962C8B-B14F-4D97-AF65-F5344CB8AC3E}">
        <p14:creationId xmlns:p14="http://schemas.microsoft.com/office/powerpoint/2010/main" val="258971272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936" y="457205"/>
            <a:ext cx="2948940" cy="1600197"/>
          </a:xfrm>
        </p:spPr>
        <p:txBody>
          <a:bodyPr anchor="b">
            <a:normAutofit/>
          </a:bodyPr>
          <a:lstStyle>
            <a:lvl1pPr>
              <a:defRPr sz="2400" b="0"/>
            </a:lvl1pPr>
          </a:lstStyle>
          <a:p>
            <a:r>
              <a:rPr lang="en-US"/>
              <a:t>Click to edit Master title style</a:t>
            </a:r>
            <a:endParaRPr lang="en-US" dirty="0"/>
          </a:p>
        </p:txBody>
      </p:sp>
      <p:sp>
        <p:nvSpPr>
          <p:cNvPr id="3" name="Content Placeholder 2"/>
          <p:cNvSpPr>
            <a:spLocks noGrp="1"/>
          </p:cNvSpPr>
          <p:nvPr>
            <p:ph idx="1"/>
          </p:nvPr>
        </p:nvSpPr>
        <p:spPr>
          <a:xfrm>
            <a:off x="3886200" y="990600"/>
            <a:ext cx="4629150" cy="4876800"/>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30936" y="2057399"/>
            <a:ext cx="2948940" cy="3810001"/>
          </a:xfrm>
        </p:spPr>
        <p:txBody>
          <a:bodyPr>
            <a:normAutofit/>
          </a:bodyPr>
          <a:lstStyle>
            <a:lvl1pPr marL="0" indent="0">
              <a:lnSpc>
                <a:spcPct val="90000"/>
              </a:lnSpc>
              <a:buNone/>
              <a:defRPr sz="1200"/>
            </a:lvl1pPr>
            <a:lvl2pPr marL="342891" indent="0">
              <a:buNone/>
              <a:defRPr sz="900"/>
            </a:lvl2pPr>
            <a:lvl3pPr marL="685783" indent="0">
              <a:buNone/>
              <a:defRPr sz="751"/>
            </a:lvl3pPr>
            <a:lvl4pPr marL="1028674" indent="0">
              <a:buNone/>
              <a:defRPr sz="675"/>
            </a:lvl4pPr>
            <a:lvl5pPr marL="1371566" indent="0">
              <a:buNone/>
              <a:defRPr sz="675"/>
            </a:lvl5pPr>
            <a:lvl6pPr marL="1714457" indent="0">
              <a:buNone/>
              <a:defRPr sz="675"/>
            </a:lvl6pPr>
            <a:lvl7pPr marL="2057349" indent="0">
              <a:buNone/>
              <a:defRPr sz="675"/>
            </a:lvl7pPr>
            <a:lvl8pPr marL="2400240" indent="0">
              <a:buNone/>
              <a:defRPr sz="675"/>
            </a:lvl8pPr>
            <a:lvl9pPr marL="2743131" indent="0">
              <a:buNone/>
              <a:defRPr sz="675"/>
            </a:lvl9pPr>
          </a:lstStyle>
          <a:p>
            <a:pPr lvl="0"/>
            <a:r>
              <a:rPr lang="en-US"/>
              <a:t>Click to edit Master text styles</a:t>
            </a:r>
          </a:p>
        </p:txBody>
      </p:sp>
      <p:sp>
        <p:nvSpPr>
          <p:cNvPr id="5" name="Date Placeholder 4"/>
          <p:cNvSpPr>
            <a:spLocks noGrp="1"/>
          </p:cNvSpPr>
          <p:nvPr>
            <p:ph type="dt" sz="half" idx="10"/>
          </p:nvPr>
        </p:nvSpPr>
        <p:spPr/>
        <p:txBody>
          <a:bodyPr/>
          <a:lstStyle/>
          <a:p>
            <a:fld id="{B59A4819-F596-49E9-B315-50AD4F0E2D1D}" type="datetimeFigureOut">
              <a:rPr lang="en-US" smtClean="0"/>
              <a:t>11/14/2018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CF92324-E5E5-4E18-801E-C65A2498C8B6}" type="slidenum">
              <a:rPr lang="en-US" smtClean="0"/>
              <a:t>‹#›</a:t>
            </a:fld>
            <a:endParaRPr lang="en-US"/>
          </a:p>
        </p:txBody>
      </p:sp>
    </p:spTree>
    <p:extLst>
      <p:ext uri="{BB962C8B-B14F-4D97-AF65-F5344CB8AC3E}">
        <p14:creationId xmlns:p14="http://schemas.microsoft.com/office/powerpoint/2010/main" val="15796687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DBB846-6716-4FE2-865D-C0712B2CF31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ED09497-E71F-4C76-8D6C-0D3C23E88E20}"/>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5CA386B-A3B3-4775-8C2D-1B7DACFEB95F}"/>
              </a:ext>
            </a:extLst>
          </p:cNvPr>
          <p:cNvSpPr>
            <a:spLocks noGrp="1"/>
          </p:cNvSpPr>
          <p:nvPr>
            <p:ph type="dt" sz="half" idx="10"/>
          </p:nvPr>
        </p:nvSpPr>
        <p:spPr/>
        <p:txBody>
          <a:bodyPr/>
          <a:lstStyle/>
          <a:p>
            <a:fld id="{EB0E0CC4-14CC-47B5-A27C-E93FA3769064}" type="datetimeFigureOut">
              <a:rPr lang="en-US" smtClean="0"/>
              <a:t>11/14/2018</a:t>
            </a:fld>
            <a:endParaRPr lang="en-US"/>
          </a:p>
        </p:txBody>
      </p:sp>
      <p:sp>
        <p:nvSpPr>
          <p:cNvPr id="5" name="Footer Placeholder 4">
            <a:extLst>
              <a:ext uri="{FF2B5EF4-FFF2-40B4-BE49-F238E27FC236}">
                <a16:creationId xmlns:a16="http://schemas.microsoft.com/office/drawing/2014/main" id="{2EE4BC12-3B4A-48A6-8B22-061454971A2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AD3146F-47B5-4639-B209-842CAC3E8B52}"/>
              </a:ext>
            </a:extLst>
          </p:cNvPr>
          <p:cNvSpPr>
            <a:spLocks noGrp="1"/>
          </p:cNvSpPr>
          <p:nvPr>
            <p:ph type="sldNum" sz="quarter" idx="12"/>
          </p:nvPr>
        </p:nvSpPr>
        <p:spPr/>
        <p:txBody>
          <a:bodyPr/>
          <a:lstStyle/>
          <a:p>
            <a:fld id="{8FA2A74B-AB1A-4C93-9777-FA05CEF51F8B}" type="slidenum">
              <a:rPr lang="en-US" smtClean="0"/>
              <a:t>‹#›</a:t>
            </a:fld>
            <a:endParaRPr lang="en-US"/>
          </a:p>
        </p:txBody>
      </p:sp>
    </p:spTree>
    <p:extLst>
      <p:ext uri="{BB962C8B-B14F-4D97-AF65-F5344CB8AC3E}">
        <p14:creationId xmlns:p14="http://schemas.microsoft.com/office/powerpoint/2010/main" val="89603715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936" y="457200"/>
            <a:ext cx="2948940" cy="1600200"/>
          </a:xfrm>
        </p:spPr>
        <p:txBody>
          <a:bodyPr anchor="b">
            <a:normAutofit/>
          </a:bodyPr>
          <a:lstStyle>
            <a:lvl1pPr>
              <a:defRPr sz="2400" b="0"/>
            </a:lvl1pPr>
          </a:lstStyle>
          <a:p>
            <a:r>
              <a:rPr lang="en-US"/>
              <a:t>Click to edit Master title style</a:t>
            </a:r>
            <a:endParaRPr lang="en-US" dirty="0"/>
          </a:p>
        </p:txBody>
      </p:sp>
      <p:sp>
        <p:nvSpPr>
          <p:cNvPr id="3" name="Picture Placeholder 2"/>
          <p:cNvSpPr>
            <a:spLocks noGrp="1"/>
          </p:cNvSpPr>
          <p:nvPr>
            <p:ph type="pic" idx="1"/>
          </p:nvPr>
        </p:nvSpPr>
        <p:spPr>
          <a:xfrm>
            <a:off x="3886200" y="990600"/>
            <a:ext cx="4629150" cy="4876800"/>
          </a:xfrm>
        </p:spPr>
        <p:txBody>
          <a:bodyPr/>
          <a:lstStyle>
            <a:lvl1pPr marL="0" indent="0">
              <a:buNone/>
              <a:defRPr sz="2400"/>
            </a:lvl1pPr>
            <a:lvl2pPr marL="342891" indent="0">
              <a:buNone/>
              <a:defRPr sz="2100"/>
            </a:lvl2pPr>
            <a:lvl3pPr marL="685783" indent="0">
              <a:buNone/>
              <a:defRPr sz="1800"/>
            </a:lvl3pPr>
            <a:lvl4pPr marL="1028674" indent="0">
              <a:buNone/>
              <a:defRPr sz="1500"/>
            </a:lvl4pPr>
            <a:lvl5pPr marL="1371566" indent="0">
              <a:buNone/>
              <a:defRPr sz="1500"/>
            </a:lvl5pPr>
            <a:lvl6pPr marL="1714457" indent="0">
              <a:buNone/>
              <a:defRPr sz="1500"/>
            </a:lvl6pPr>
            <a:lvl7pPr marL="2057349" indent="0">
              <a:buNone/>
              <a:defRPr sz="1500"/>
            </a:lvl7pPr>
            <a:lvl8pPr marL="2400240" indent="0">
              <a:buNone/>
              <a:defRPr sz="1500"/>
            </a:lvl8pPr>
            <a:lvl9pPr marL="2743131"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630936" y="2057400"/>
            <a:ext cx="2948940" cy="3810000"/>
          </a:xfrm>
        </p:spPr>
        <p:txBody>
          <a:bodyPr>
            <a:normAutofit/>
          </a:bodyPr>
          <a:lstStyle>
            <a:lvl1pPr marL="0" indent="0">
              <a:lnSpc>
                <a:spcPct val="90000"/>
              </a:lnSpc>
              <a:buNone/>
              <a:defRPr sz="1200"/>
            </a:lvl1pPr>
            <a:lvl2pPr marL="342891" indent="0">
              <a:buNone/>
              <a:defRPr sz="900"/>
            </a:lvl2pPr>
            <a:lvl3pPr marL="685783" indent="0">
              <a:buNone/>
              <a:defRPr sz="751"/>
            </a:lvl3pPr>
            <a:lvl4pPr marL="1028674" indent="0">
              <a:buNone/>
              <a:defRPr sz="675"/>
            </a:lvl4pPr>
            <a:lvl5pPr marL="1371566" indent="0">
              <a:buNone/>
              <a:defRPr sz="675"/>
            </a:lvl5pPr>
            <a:lvl6pPr marL="1714457" indent="0">
              <a:buNone/>
              <a:defRPr sz="675"/>
            </a:lvl6pPr>
            <a:lvl7pPr marL="2057349" indent="0">
              <a:buNone/>
              <a:defRPr sz="675"/>
            </a:lvl7pPr>
            <a:lvl8pPr marL="2400240" indent="0">
              <a:buNone/>
              <a:defRPr sz="675"/>
            </a:lvl8pPr>
            <a:lvl9pPr marL="2743131" indent="0">
              <a:buNone/>
              <a:defRPr sz="675"/>
            </a:lvl9pPr>
          </a:lstStyle>
          <a:p>
            <a:pPr lvl="0"/>
            <a:r>
              <a:rPr lang="en-US"/>
              <a:t>Click to edit Master text styles</a:t>
            </a:r>
          </a:p>
        </p:txBody>
      </p:sp>
      <p:sp>
        <p:nvSpPr>
          <p:cNvPr id="5" name="Date Placeholder 4"/>
          <p:cNvSpPr>
            <a:spLocks noGrp="1"/>
          </p:cNvSpPr>
          <p:nvPr>
            <p:ph type="dt" sz="half" idx="10"/>
          </p:nvPr>
        </p:nvSpPr>
        <p:spPr/>
        <p:txBody>
          <a:bodyPr/>
          <a:lstStyle/>
          <a:p>
            <a:fld id="{B59A4819-F596-49E9-B315-50AD4F0E2D1D}" type="datetimeFigureOut">
              <a:rPr lang="en-US" smtClean="0"/>
              <a:t>11/14/2018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CF92324-E5E5-4E18-801E-C65A2498C8B6}" type="slidenum">
              <a:rPr lang="en-US" smtClean="0"/>
              <a:t>‹#›</a:t>
            </a:fld>
            <a:endParaRPr lang="en-US"/>
          </a:p>
        </p:txBody>
      </p:sp>
    </p:spTree>
    <p:extLst>
      <p:ext uri="{BB962C8B-B14F-4D97-AF65-F5344CB8AC3E}">
        <p14:creationId xmlns:p14="http://schemas.microsoft.com/office/powerpoint/2010/main" val="292939540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59A4819-F596-49E9-B315-50AD4F0E2D1D}" type="datetimeFigureOut">
              <a:rPr lang="en-US" smtClean="0"/>
              <a:t>11/14/2018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CF92324-E5E5-4E18-801E-C65A2498C8B6}" type="slidenum">
              <a:rPr lang="en-US" smtClean="0"/>
              <a:t>‹#›</a:t>
            </a:fld>
            <a:endParaRPr lang="en-US"/>
          </a:p>
        </p:txBody>
      </p:sp>
    </p:spTree>
    <p:extLst>
      <p:ext uri="{BB962C8B-B14F-4D97-AF65-F5344CB8AC3E}">
        <p14:creationId xmlns:p14="http://schemas.microsoft.com/office/powerpoint/2010/main" val="303481919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6" y="360362"/>
            <a:ext cx="1971675"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28652" y="360367"/>
            <a:ext cx="5800725" cy="581183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59A4819-F596-49E9-B315-50AD4F0E2D1D}" type="datetimeFigureOut">
              <a:rPr lang="en-US" smtClean="0"/>
              <a:t>11/14/2018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CF92324-E5E5-4E18-801E-C65A2498C8B6}" type="slidenum">
              <a:rPr lang="en-US" smtClean="0"/>
              <a:t>‹#›</a:t>
            </a:fld>
            <a:endParaRPr lang="en-US"/>
          </a:p>
        </p:txBody>
      </p:sp>
    </p:spTree>
    <p:extLst>
      <p:ext uri="{BB962C8B-B14F-4D97-AF65-F5344CB8AC3E}">
        <p14:creationId xmlns:p14="http://schemas.microsoft.com/office/powerpoint/2010/main" val="304519298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xAndObj">
  <p:cSld name="Title, Text, and Conten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93834" y="0"/>
            <a:ext cx="6781800" cy="960438"/>
          </a:xfrm>
        </p:spPr>
        <p:txBody>
          <a:bodyPr/>
          <a:lstStyle>
            <a:lvl1pPr>
              <a:defRPr b="1">
                <a:solidFill>
                  <a:schemeClr val="bg1"/>
                </a:solidFill>
                <a:latin typeface="Arial Rounded MT Bold" panose="020F0704030504030204" pitchFamily="34" charset="0"/>
              </a:defRPr>
            </a:lvl1pPr>
          </a:lstStyle>
          <a:p>
            <a:r>
              <a:rPr lang="en-US"/>
              <a:t>Click to edit Master title style</a:t>
            </a:r>
          </a:p>
        </p:txBody>
      </p:sp>
      <p:sp>
        <p:nvSpPr>
          <p:cNvPr id="3" name="Text Placeholder 2"/>
          <p:cNvSpPr>
            <a:spLocks noGrp="1"/>
          </p:cNvSpPr>
          <p:nvPr>
            <p:ph type="body" sz="half" idx="1"/>
          </p:nvPr>
        </p:nvSpPr>
        <p:spPr>
          <a:xfrm>
            <a:off x="422709" y="1375613"/>
            <a:ext cx="3314700" cy="3306763"/>
          </a:xfrm>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3889809" y="1414114"/>
            <a:ext cx="3314700" cy="3306763"/>
          </a:xfrm>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a:xfrm>
            <a:off x="304800" y="6553200"/>
            <a:ext cx="2133600" cy="228600"/>
          </a:xfrm>
        </p:spPr>
        <p:txBody>
          <a:bodyPr/>
          <a:lstStyle>
            <a:lvl1pPr>
              <a:defRPr/>
            </a:lvl1pPr>
          </a:lstStyle>
          <a:p>
            <a:endParaRPr lang="en-US"/>
          </a:p>
        </p:txBody>
      </p:sp>
      <p:sp>
        <p:nvSpPr>
          <p:cNvPr id="6" name="Footer Placeholder 5"/>
          <p:cNvSpPr>
            <a:spLocks noGrp="1"/>
          </p:cNvSpPr>
          <p:nvPr>
            <p:ph type="ftr" sz="quarter" idx="11"/>
          </p:nvPr>
        </p:nvSpPr>
        <p:spPr>
          <a:xfrm>
            <a:off x="1752600" y="6461129"/>
            <a:ext cx="4800600" cy="320675"/>
          </a:xfrm>
        </p:spPr>
        <p:txBody>
          <a:bodyPr/>
          <a:lstStyle>
            <a:lvl1pPr>
              <a:defRPr/>
            </a:lvl1pPr>
          </a:lstStyle>
          <a:p>
            <a:r>
              <a:rPr lang="en-US"/>
              <a:t>Aleksandar Kovačević &amp; Mina Mićanović</a:t>
            </a:r>
          </a:p>
        </p:txBody>
      </p:sp>
      <p:sp>
        <p:nvSpPr>
          <p:cNvPr id="7" name="Slide Number Placeholder 6"/>
          <p:cNvSpPr>
            <a:spLocks noGrp="1"/>
          </p:cNvSpPr>
          <p:nvPr>
            <p:ph type="sldNum" sz="quarter" idx="12"/>
          </p:nvPr>
        </p:nvSpPr>
        <p:spPr>
          <a:xfrm>
            <a:off x="6553200" y="6457950"/>
            <a:ext cx="2133600" cy="247650"/>
          </a:xfrm>
        </p:spPr>
        <p:txBody>
          <a:bodyPr/>
          <a:lstStyle>
            <a:lvl1pPr>
              <a:defRPr/>
            </a:lvl1pPr>
          </a:lstStyle>
          <a:p>
            <a:fld id="{FC085736-AF12-4866-B631-F8470AD5D764}" type="slidenum">
              <a:rPr lang="en-US"/>
              <a:pPr/>
              <a:t>‹#›</a:t>
            </a:fld>
            <a:r>
              <a:rPr lang="en-US"/>
              <a:t> / 9</a:t>
            </a:r>
            <a:r>
              <a:rPr lang="sr-Latn-CS"/>
              <a:t>5</a:t>
            </a:r>
            <a:endParaRPr lang="en-US"/>
          </a:p>
        </p:txBody>
      </p:sp>
    </p:spTree>
    <p:extLst>
      <p:ext uri="{BB962C8B-B14F-4D97-AF65-F5344CB8AC3E}">
        <p14:creationId xmlns:p14="http://schemas.microsoft.com/office/powerpoint/2010/main" val="544654157"/>
      </p:ext>
    </p:extLst>
  </p:cSld>
  <p:clrMapOvr>
    <a:masterClrMapping/>
  </p:clrMapOvr>
  <p:transition spd="med">
    <p:random/>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0CFB98-CBFF-4282-AA17-CF8E38AD06C1}"/>
              </a:ext>
            </a:extLst>
          </p:cNvPr>
          <p:cNvSpPr>
            <a:spLocks noGrp="1"/>
          </p:cNvSpPr>
          <p:nvPr>
            <p:ph type="title"/>
          </p:nvPr>
        </p:nvSpPr>
        <p:spPr>
          <a:xfrm>
            <a:off x="623888" y="1709741"/>
            <a:ext cx="78867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630B6B31-63E5-410F-AB2C-6C4949DD36B3}"/>
              </a:ext>
            </a:extLst>
          </p:cNvPr>
          <p:cNvSpPr>
            <a:spLocks noGrp="1"/>
          </p:cNvSpPr>
          <p:nvPr>
            <p:ph type="body" idx="1"/>
          </p:nvPr>
        </p:nvSpPr>
        <p:spPr>
          <a:xfrm>
            <a:off x="623888" y="4589466"/>
            <a:ext cx="7886700" cy="1500187"/>
          </a:xfrm>
        </p:spPr>
        <p:txBody>
          <a:bodyPr/>
          <a:lstStyle>
            <a:lvl1pPr marL="0" indent="0">
              <a:buNone/>
              <a:defRPr sz="2400">
                <a:solidFill>
                  <a:schemeClr val="tx1">
                    <a:tint val="75000"/>
                  </a:schemeClr>
                </a:solidFill>
              </a:defRPr>
            </a:lvl1pPr>
            <a:lvl2pPr marL="457189" indent="0">
              <a:buNone/>
              <a:defRPr sz="2000">
                <a:solidFill>
                  <a:schemeClr val="tx1">
                    <a:tint val="75000"/>
                  </a:schemeClr>
                </a:solidFill>
              </a:defRPr>
            </a:lvl2pPr>
            <a:lvl3pPr marL="914377" indent="0">
              <a:buNone/>
              <a:defRPr sz="1800">
                <a:solidFill>
                  <a:schemeClr val="tx1">
                    <a:tint val="75000"/>
                  </a:schemeClr>
                </a:solidFill>
              </a:defRPr>
            </a:lvl3pPr>
            <a:lvl4pPr marL="1371566" indent="0">
              <a:buNone/>
              <a:defRPr sz="1600">
                <a:solidFill>
                  <a:schemeClr val="tx1">
                    <a:tint val="75000"/>
                  </a:schemeClr>
                </a:solidFill>
              </a:defRPr>
            </a:lvl4pPr>
            <a:lvl5pPr marL="1828754" indent="0">
              <a:buNone/>
              <a:defRPr sz="1600">
                <a:solidFill>
                  <a:schemeClr val="tx1">
                    <a:tint val="75000"/>
                  </a:schemeClr>
                </a:solidFill>
              </a:defRPr>
            </a:lvl5pPr>
            <a:lvl6pPr marL="2285943" indent="0">
              <a:buNone/>
              <a:defRPr sz="1600">
                <a:solidFill>
                  <a:schemeClr val="tx1">
                    <a:tint val="75000"/>
                  </a:schemeClr>
                </a:solidFill>
              </a:defRPr>
            </a:lvl6pPr>
            <a:lvl7pPr marL="2743131" indent="0">
              <a:buNone/>
              <a:defRPr sz="1600">
                <a:solidFill>
                  <a:schemeClr val="tx1">
                    <a:tint val="75000"/>
                  </a:schemeClr>
                </a:solidFill>
              </a:defRPr>
            </a:lvl7pPr>
            <a:lvl8pPr marL="3200320" indent="0">
              <a:buNone/>
              <a:defRPr sz="1600">
                <a:solidFill>
                  <a:schemeClr val="tx1">
                    <a:tint val="75000"/>
                  </a:schemeClr>
                </a:solidFill>
              </a:defRPr>
            </a:lvl8pPr>
            <a:lvl9pPr marL="3657509"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DE02206E-79B6-489F-9175-81BA9C563EDD}"/>
              </a:ext>
            </a:extLst>
          </p:cNvPr>
          <p:cNvSpPr>
            <a:spLocks noGrp="1"/>
          </p:cNvSpPr>
          <p:nvPr>
            <p:ph type="dt" sz="half" idx="10"/>
          </p:nvPr>
        </p:nvSpPr>
        <p:spPr/>
        <p:txBody>
          <a:bodyPr/>
          <a:lstStyle/>
          <a:p>
            <a:fld id="{EB0E0CC4-14CC-47B5-A27C-E93FA3769064}" type="datetimeFigureOut">
              <a:rPr lang="en-US" smtClean="0"/>
              <a:t>11/14/2018</a:t>
            </a:fld>
            <a:endParaRPr lang="en-US"/>
          </a:p>
        </p:txBody>
      </p:sp>
      <p:sp>
        <p:nvSpPr>
          <p:cNvPr id="5" name="Footer Placeholder 4">
            <a:extLst>
              <a:ext uri="{FF2B5EF4-FFF2-40B4-BE49-F238E27FC236}">
                <a16:creationId xmlns:a16="http://schemas.microsoft.com/office/drawing/2014/main" id="{DFEE6F48-1AFA-4E71-BBFD-2D063D9F865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CEE7AE5-EA20-49B5-85DB-0D37C78D3310}"/>
              </a:ext>
            </a:extLst>
          </p:cNvPr>
          <p:cNvSpPr>
            <a:spLocks noGrp="1"/>
          </p:cNvSpPr>
          <p:nvPr>
            <p:ph type="sldNum" sz="quarter" idx="12"/>
          </p:nvPr>
        </p:nvSpPr>
        <p:spPr/>
        <p:txBody>
          <a:bodyPr/>
          <a:lstStyle/>
          <a:p>
            <a:fld id="{8FA2A74B-AB1A-4C93-9777-FA05CEF51F8B}" type="slidenum">
              <a:rPr lang="en-US" smtClean="0"/>
              <a:t>‹#›</a:t>
            </a:fld>
            <a:endParaRPr lang="en-US"/>
          </a:p>
        </p:txBody>
      </p:sp>
    </p:spTree>
    <p:extLst>
      <p:ext uri="{BB962C8B-B14F-4D97-AF65-F5344CB8AC3E}">
        <p14:creationId xmlns:p14="http://schemas.microsoft.com/office/powerpoint/2010/main" val="2052416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700ACD-C29A-4975-8C39-008A0F57CCA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9F4000A-8042-40CA-B197-57218775770F}"/>
              </a:ext>
            </a:extLst>
          </p:cNvPr>
          <p:cNvSpPr>
            <a:spLocks noGrp="1"/>
          </p:cNvSpPr>
          <p:nvPr>
            <p:ph sz="half" idx="1"/>
          </p:nvPr>
        </p:nvSpPr>
        <p:spPr>
          <a:xfrm>
            <a:off x="6286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DE1B1F5C-C943-48CD-B0A3-72F3F79E9019}"/>
              </a:ext>
            </a:extLst>
          </p:cNvPr>
          <p:cNvSpPr>
            <a:spLocks noGrp="1"/>
          </p:cNvSpPr>
          <p:nvPr>
            <p:ph sz="half" idx="2"/>
          </p:nvPr>
        </p:nvSpPr>
        <p:spPr>
          <a:xfrm>
            <a:off x="46291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4A8CBBD1-14AF-4DEC-B830-AFA263FFAD0D}"/>
              </a:ext>
            </a:extLst>
          </p:cNvPr>
          <p:cNvSpPr>
            <a:spLocks noGrp="1"/>
          </p:cNvSpPr>
          <p:nvPr>
            <p:ph type="dt" sz="half" idx="10"/>
          </p:nvPr>
        </p:nvSpPr>
        <p:spPr/>
        <p:txBody>
          <a:bodyPr/>
          <a:lstStyle/>
          <a:p>
            <a:fld id="{EB0E0CC4-14CC-47B5-A27C-E93FA3769064}" type="datetimeFigureOut">
              <a:rPr lang="en-US" smtClean="0"/>
              <a:t>11/14/2018</a:t>
            </a:fld>
            <a:endParaRPr lang="en-US"/>
          </a:p>
        </p:txBody>
      </p:sp>
      <p:sp>
        <p:nvSpPr>
          <p:cNvPr id="6" name="Footer Placeholder 5">
            <a:extLst>
              <a:ext uri="{FF2B5EF4-FFF2-40B4-BE49-F238E27FC236}">
                <a16:creationId xmlns:a16="http://schemas.microsoft.com/office/drawing/2014/main" id="{104B5438-C76D-4341-8C52-B9C7DEF692F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4ED1BBF-F7A1-463F-A431-87782E6AC895}"/>
              </a:ext>
            </a:extLst>
          </p:cNvPr>
          <p:cNvSpPr>
            <a:spLocks noGrp="1"/>
          </p:cNvSpPr>
          <p:nvPr>
            <p:ph type="sldNum" sz="quarter" idx="12"/>
          </p:nvPr>
        </p:nvSpPr>
        <p:spPr/>
        <p:txBody>
          <a:bodyPr/>
          <a:lstStyle/>
          <a:p>
            <a:fld id="{8FA2A74B-AB1A-4C93-9777-FA05CEF51F8B}" type="slidenum">
              <a:rPr lang="en-US" smtClean="0"/>
              <a:t>‹#›</a:t>
            </a:fld>
            <a:endParaRPr lang="en-US"/>
          </a:p>
        </p:txBody>
      </p:sp>
    </p:spTree>
    <p:extLst>
      <p:ext uri="{BB962C8B-B14F-4D97-AF65-F5344CB8AC3E}">
        <p14:creationId xmlns:p14="http://schemas.microsoft.com/office/powerpoint/2010/main" val="34546487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16ED76-6A2E-40CF-9043-353BF488612F}"/>
              </a:ext>
            </a:extLst>
          </p:cNvPr>
          <p:cNvSpPr>
            <a:spLocks noGrp="1"/>
          </p:cNvSpPr>
          <p:nvPr>
            <p:ph type="title"/>
          </p:nvPr>
        </p:nvSpPr>
        <p:spPr>
          <a:xfrm>
            <a:off x="629841" y="365128"/>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D780BA18-7C00-458E-84F8-5D4708D98C8B}"/>
              </a:ext>
            </a:extLst>
          </p:cNvPr>
          <p:cNvSpPr>
            <a:spLocks noGrp="1"/>
          </p:cNvSpPr>
          <p:nvPr>
            <p:ph type="body" idx="1"/>
          </p:nvPr>
        </p:nvSpPr>
        <p:spPr>
          <a:xfrm>
            <a:off x="629842" y="1681163"/>
            <a:ext cx="3868340" cy="823912"/>
          </a:xfrm>
        </p:spPr>
        <p:txBody>
          <a:bodyPr anchor="b"/>
          <a:lstStyle>
            <a:lvl1pPr marL="0" indent="0">
              <a:buNone/>
              <a:defRPr sz="2400" b="1"/>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0C529652-1617-4C37-BA0C-8C07F31BA8B5}"/>
              </a:ext>
            </a:extLst>
          </p:cNvPr>
          <p:cNvSpPr>
            <a:spLocks noGrp="1"/>
          </p:cNvSpPr>
          <p:nvPr>
            <p:ph sz="half" idx="2"/>
          </p:nvPr>
        </p:nvSpPr>
        <p:spPr>
          <a:xfrm>
            <a:off x="629842" y="2505075"/>
            <a:ext cx="386834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6B33F147-9C19-44DB-98BC-5DCC2B0E434B}"/>
              </a:ext>
            </a:extLst>
          </p:cNvPr>
          <p:cNvSpPr>
            <a:spLocks noGrp="1"/>
          </p:cNvSpPr>
          <p:nvPr>
            <p:ph type="body" sz="quarter" idx="3"/>
          </p:nvPr>
        </p:nvSpPr>
        <p:spPr>
          <a:xfrm>
            <a:off x="4629151" y="1681163"/>
            <a:ext cx="3887391" cy="823912"/>
          </a:xfrm>
        </p:spPr>
        <p:txBody>
          <a:bodyPr anchor="b"/>
          <a:lstStyle>
            <a:lvl1pPr marL="0" indent="0">
              <a:buNone/>
              <a:defRPr sz="2400" b="1"/>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1F247506-9AB0-44EE-958B-49F0ABB059C3}"/>
              </a:ext>
            </a:extLst>
          </p:cNvPr>
          <p:cNvSpPr>
            <a:spLocks noGrp="1"/>
          </p:cNvSpPr>
          <p:nvPr>
            <p:ph sz="quarter" idx="4"/>
          </p:nvPr>
        </p:nvSpPr>
        <p:spPr>
          <a:xfrm>
            <a:off x="4629151" y="2505075"/>
            <a:ext cx="3887391"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8A5DAAAA-CA3C-43E8-90B6-359F4E112643}"/>
              </a:ext>
            </a:extLst>
          </p:cNvPr>
          <p:cNvSpPr>
            <a:spLocks noGrp="1"/>
          </p:cNvSpPr>
          <p:nvPr>
            <p:ph type="dt" sz="half" idx="10"/>
          </p:nvPr>
        </p:nvSpPr>
        <p:spPr/>
        <p:txBody>
          <a:bodyPr/>
          <a:lstStyle/>
          <a:p>
            <a:fld id="{EB0E0CC4-14CC-47B5-A27C-E93FA3769064}" type="datetimeFigureOut">
              <a:rPr lang="en-US" smtClean="0"/>
              <a:t>11/14/2018</a:t>
            </a:fld>
            <a:endParaRPr lang="en-US"/>
          </a:p>
        </p:txBody>
      </p:sp>
      <p:sp>
        <p:nvSpPr>
          <p:cNvPr id="8" name="Footer Placeholder 7">
            <a:extLst>
              <a:ext uri="{FF2B5EF4-FFF2-40B4-BE49-F238E27FC236}">
                <a16:creationId xmlns:a16="http://schemas.microsoft.com/office/drawing/2014/main" id="{276A2603-423F-4930-8B50-499E7E697BEF}"/>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9D305F6D-96A7-4FC4-8F16-0DEF64B0D102}"/>
              </a:ext>
            </a:extLst>
          </p:cNvPr>
          <p:cNvSpPr>
            <a:spLocks noGrp="1"/>
          </p:cNvSpPr>
          <p:nvPr>
            <p:ph type="sldNum" sz="quarter" idx="12"/>
          </p:nvPr>
        </p:nvSpPr>
        <p:spPr/>
        <p:txBody>
          <a:bodyPr/>
          <a:lstStyle/>
          <a:p>
            <a:fld id="{8FA2A74B-AB1A-4C93-9777-FA05CEF51F8B}" type="slidenum">
              <a:rPr lang="en-US" smtClean="0"/>
              <a:t>‹#›</a:t>
            </a:fld>
            <a:endParaRPr lang="en-US"/>
          </a:p>
        </p:txBody>
      </p:sp>
    </p:spTree>
    <p:extLst>
      <p:ext uri="{BB962C8B-B14F-4D97-AF65-F5344CB8AC3E}">
        <p14:creationId xmlns:p14="http://schemas.microsoft.com/office/powerpoint/2010/main" val="41807782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2D723B-1462-4887-A819-14875E5398B2}"/>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904D6D0A-D217-4F2C-98F3-260A6338055F}"/>
              </a:ext>
            </a:extLst>
          </p:cNvPr>
          <p:cNvSpPr>
            <a:spLocks noGrp="1"/>
          </p:cNvSpPr>
          <p:nvPr>
            <p:ph type="dt" sz="half" idx="10"/>
          </p:nvPr>
        </p:nvSpPr>
        <p:spPr/>
        <p:txBody>
          <a:bodyPr/>
          <a:lstStyle/>
          <a:p>
            <a:fld id="{EB0E0CC4-14CC-47B5-A27C-E93FA3769064}" type="datetimeFigureOut">
              <a:rPr lang="en-US" smtClean="0"/>
              <a:t>11/14/2018</a:t>
            </a:fld>
            <a:endParaRPr lang="en-US"/>
          </a:p>
        </p:txBody>
      </p:sp>
      <p:sp>
        <p:nvSpPr>
          <p:cNvPr id="4" name="Footer Placeholder 3">
            <a:extLst>
              <a:ext uri="{FF2B5EF4-FFF2-40B4-BE49-F238E27FC236}">
                <a16:creationId xmlns:a16="http://schemas.microsoft.com/office/drawing/2014/main" id="{A3B55A18-7A78-4E20-8B85-2201CEAE640E}"/>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0CB339DB-9484-4EC9-806B-AE42B5345D91}"/>
              </a:ext>
            </a:extLst>
          </p:cNvPr>
          <p:cNvSpPr>
            <a:spLocks noGrp="1"/>
          </p:cNvSpPr>
          <p:nvPr>
            <p:ph type="sldNum" sz="quarter" idx="12"/>
          </p:nvPr>
        </p:nvSpPr>
        <p:spPr/>
        <p:txBody>
          <a:bodyPr/>
          <a:lstStyle/>
          <a:p>
            <a:fld id="{8FA2A74B-AB1A-4C93-9777-FA05CEF51F8B}" type="slidenum">
              <a:rPr lang="en-US" smtClean="0"/>
              <a:t>‹#›</a:t>
            </a:fld>
            <a:endParaRPr lang="en-US"/>
          </a:p>
        </p:txBody>
      </p:sp>
    </p:spTree>
    <p:extLst>
      <p:ext uri="{BB962C8B-B14F-4D97-AF65-F5344CB8AC3E}">
        <p14:creationId xmlns:p14="http://schemas.microsoft.com/office/powerpoint/2010/main" val="17855609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0B8025D-41FF-4169-A2FA-D0A41BE23789}"/>
              </a:ext>
            </a:extLst>
          </p:cNvPr>
          <p:cNvSpPr>
            <a:spLocks noGrp="1"/>
          </p:cNvSpPr>
          <p:nvPr>
            <p:ph type="dt" sz="half" idx="10"/>
          </p:nvPr>
        </p:nvSpPr>
        <p:spPr/>
        <p:txBody>
          <a:bodyPr/>
          <a:lstStyle/>
          <a:p>
            <a:fld id="{EB0E0CC4-14CC-47B5-A27C-E93FA3769064}" type="datetimeFigureOut">
              <a:rPr lang="en-US" smtClean="0"/>
              <a:t>11/14/2018</a:t>
            </a:fld>
            <a:endParaRPr lang="en-US"/>
          </a:p>
        </p:txBody>
      </p:sp>
      <p:sp>
        <p:nvSpPr>
          <p:cNvPr id="3" name="Footer Placeholder 2">
            <a:extLst>
              <a:ext uri="{FF2B5EF4-FFF2-40B4-BE49-F238E27FC236}">
                <a16:creationId xmlns:a16="http://schemas.microsoft.com/office/drawing/2014/main" id="{B68E4E7C-E1AA-4540-B5BA-99C20DCE2BE7}"/>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917A3EDB-996F-4D0C-A9F9-C014398D9848}"/>
              </a:ext>
            </a:extLst>
          </p:cNvPr>
          <p:cNvSpPr>
            <a:spLocks noGrp="1"/>
          </p:cNvSpPr>
          <p:nvPr>
            <p:ph type="sldNum" sz="quarter" idx="12"/>
          </p:nvPr>
        </p:nvSpPr>
        <p:spPr/>
        <p:txBody>
          <a:bodyPr/>
          <a:lstStyle/>
          <a:p>
            <a:fld id="{8FA2A74B-AB1A-4C93-9777-FA05CEF51F8B}" type="slidenum">
              <a:rPr lang="en-US" smtClean="0"/>
              <a:t>‹#›</a:t>
            </a:fld>
            <a:endParaRPr lang="en-US"/>
          </a:p>
        </p:txBody>
      </p:sp>
    </p:spTree>
    <p:extLst>
      <p:ext uri="{BB962C8B-B14F-4D97-AF65-F5344CB8AC3E}">
        <p14:creationId xmlns:p14="http://schemas.microsoft.com/office/powerpoint/2010/main" val="35270892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EAFE92-EA5F-4CFD-8A3E-E11F972324F5}"/>
              </a:ext>
            </a:extLst>
          </p:cNvPr>
          <p:cNvSpPr>
            <a:spLocks noGrp="1"/>
          </p:cNvSpPr>
          <p:nvPr>
            <p:ph type="title"/>
          </p:nvPr>
        </p:nvSpPr>
        <p:spPr>
          <a:xfrm>
            <a:off x="629841" y="457200"/>
            <a:ext cx="2949178"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28746D2B-E632-47EC-9034-B4EFBC53AF50}"/>
              </a:ext>
            </a:extLst>
          </p:cNvPr>
          <p:cNvSpPr>
            <a:spLocks noGrp="1"/>
          </p:cNvSpPr>
          <p:nvPr>
            <p:ph idx="1"/>
          </p:nvPr>
        </p:nvSpPr>
        <p:spPr>
          <a:xfrm>
            <a:off x="3887391" y="987428"/>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F1802D8F-36A4-4D70-8D2E-00ED47C4BDB0}"/>
              </a:ext>
            </a:extLst>
          </p:cNvPr>
          <p:cNvSpPr>
            <a:spLocks noGrp="1"/>
          </p:cNvSpPr>
          <p:nvPr>
            <p:ph type="body" sz="half" idx="2"/>
          </p:nvPr>
        </p:nvSpPr>
        <p:spPr>
          <a:xfrm>
            <a:off x="629841" y="2057400"/>
            <a:ext cx="2949178" cy="3811588"/>
          </a:xfrm>
        </p:spPr>
        <p:txBody>
          <a:bodyPr/>
          <a:lstStyle>
            <a:lvl1pPr marL="0" indent="0">
              <a:buNone/>
              <a:defRPr sz="1600"/>
            </a:lvl1pPr>
            <a:lvl2pPr marL="457189" indent="0">
              <a:buNone/>
              <a:defRPr sz="1400"/>
            </a:lvl2pPr>
            <a:lvl3pPr marL="914377" indent="0">
              <a:buNone/>
              <a:defRPr sz="1200"/>
            </a:lvl3pPr>
            <a:lvl4pPr marL="1371566" indent="0">
              <a:buNone/>
              <a:defRPr sz="1000"/>
            </a:lvl4pPr>
            <a:lvl5pPr marL="1828754" indent="0">
              <a:buNone/>
              <a:defRPr sz="1000"/>
            </a:lvl5pPr>
            <a:lvl6pPr marL="2285943" indent="0">
              <a:buNone/>
              <a:defRPr sz="1000"/>
            </a:lvl6pPr>
            <a:lvl7pPr marL="2743131" indent="0">
              <a:buNone/>
              <a:defRPr sz="1000"/>
            </a:lvl7pPr>
            <a:lvl8pPr marL="3200320" indent="0">
              <a:buNone/>
              <a:defRPr sz="1000"/>
            </a:lvl8pPr>
            <a:lvl9pPr marL="3657509"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5889CAF1-49DE-4A61-99FC-328C65B7E799}"/>
              </a:ext>
            </a:extLst>
          </p:cNvPr>
          <p:cNvSpPr>
            <a:spLocks noGrp="1"/>
          </p:cNvSpPr>
          <p:nvPr>
            <p:ph type="dt" sz="half" idx="10"/>
          </p:nvPr>
        </p:nvSpPr>
        <p:spPr/>
        <p:txBody>
          <a:bodyPr/>
          <a:lstStyle/>
          <a:p>
            <a:fld id="{EB0E0CC4-14CC-47B5-A27C-E93FA3769064}" type="datetimeFigureOut">
              <a:rPr lang="en-US" smtClean="0"/>
              <a:t>11/14/2018</a:t>
            </a:fld>
            <a:endParaRPr lang="en-US"/>
          </a:p>
        </p:txBody>
      </p:sp>
      <p:sp>
        <p:nvSpPr>
          <p:cNvPr id="6" name="Footer Placeholder 5">
            <a:extLst>
              <a:ext uri="{FF2B5EF4-FFF2-40B4-BE49-F238E27FC236}">
                <a16:creationId xmlns:a16="http://schemas.microsoft.com/office/drawing/2014/main" id="{DEBF732A-AA32-4F5D-9C19-D39EFEA3FB3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7BBB3C1-7451-45CD-9603-F173260AEF90}"/>
              </a:ext>
            </a:extLst>
          </p:cNvPr>
          <p:cNvSpPr>
            <a:spLocks noGrp="1"/>
          </p:cNvSpPr>
          <p:nvPr>
            <p:ph type="sldNum" sz="quarter" idx="12"/>
          </p:nvPr>
        </p:nvSpPr>
        <p:spPr/>
        <p:txBody>
          <a:bodyPr/>
          <a:lstStyle/>
          <a:p>
            <a:fld id="{8FA2A74B-AB1A-4C93-9777-FA05CEF51F8B}" type="slidenum">
              <a:rPr lang="en-US" smtClean="0"/>
              <a:t>‹#›</a:t>
            </a:fld>
            <a:endParaRPr lang="en-US"/>
          </a:p>
        </p:txBody>
      </p:sp>
    </p:spTree>
    <p:extLst>
      <p:ext uri="{BB962C8B-B14F-4D97-AF65-F5344CB8AC3E}">
        <p14:creationId xmlns:p14="http://schemas.microsoft.com/office/powerpoint/2010/main" val="21967298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B3D84B-0A29-4D4E-AF6C-DFA93F5D7BB9}"/>
              </a:ext>
            </a:extLst>
          </p:cNvPr>
          <p:cNvSpPr>
            <a:spLocks noGrp="1"/>
          </p:cNvSpPr>
          <p:nvPr>
            <p:ph type="title"/>
          </p:nvPr>
        </p:nvSpPr>
        <p:spPr>
          <a:xfrm>
            <a:off x="629841" y="457200"/>
            <a:ext cx="2949178"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E9317A7E-6F4D-4A38-BF0C-FA5E0A42ECB4}"/>
              </a:ext>
            </a:extLst>
          </p:cNvPr>
          <p:cNvSpPr>
            <a:spLocks noGrp="1"/>
          </p:cNvSpPr>
          <p:nvPr>
            <p:ph type="pic" idx="1"/>
          </p:nvPr>
        </p:nvSpPr>
        <p:spPr>
          <a:xfrm>
            <a:off x="3887391" y="987428"/>
            <a:ext cx="4629150" cy="4873625"/>
          </a:xfrm>
        </p:spPr>
        <p:txBody>
          <a:bodyPr/>
          <a:lstStyle>
            <a:lvl1pPr marL="0" indent="0">
              <a:buNone/>
              <a:defRPr sz="3200"/>
            </a:lvl1pPr>
            <a:lvl2pPr marL="457189" indent="0">
              <a:buNone/>
              <a:defRPr sz="2800"/>
            </a:lvl2pPr>
            <a:lvl3pPr marL="914377" indent="0">
              <a:buNone/>
              <a:defRPr sz="2400"/>
            </a:lvl3pPr>
            <a:lvl4pPr marL="1371566" indent="0">
              <a:buNone/>
              <a:defRPr sz="2000"/>
            </a:lvl4pPr>
            <a:lvl5pPr marL="1828754" indent="0">
              <a:buNone/>
              <a:defRPr sz="2000"/>
            </a:lvl5pPr>
            <a:lvl6pPr marL="2285943" indent="0">
              <a:buNone/>
              <a:defRPr sz="2000"/>
            </a:lvl6pPr>
            <a:lvl7pPr marL="2743131" indent="0">
              <a:buNone/>
              <a:defRPr sz="2000"/>
            </a:lvl7pPr>
            <a:lvl8pPr marL="3200320" indent="0">
              <a:buNone/>
              <a:defRPr sz="2000"/>
            </a:lvl8pPr>
            <a:lvl9pPr marL="3657509" indent="0">
              <a:buNone/>
              <a:defRPr sz="2000"/>
            </a:lvl9pPr>
          </a:lstStyle>
          <a:p>
            <a:endParaRPr lang="en-US"/>
          </a:p>
        </p:txBody>
      </p:sp>
      <p:sp>
        <p:nvSpPr>
          <p:cNvPr id="4" name="Text Placeholder 3">
            <a:extLst>
              <a:ext uri="{FF2B5EF4-FFF2-40B4-BE49-F238E27FC236}">
                <a16:creationId xmlns:a16="http://schemas.microsoft.com/office/drawing/2014/main" id="{F50661C4-F826-439A-8A80-B2DE6FD857FF}"/>
              </a:ext>
            </a:extLst>
          </p:cNvPr>
          <p:cNvSpPr>
            <a:spLocks noGrp="1"/>
          </p:cNvSpPr>
          <p:nvPr>
            <p:ph type="body" sz="half" idx="2"/>
          </p:nvPr>
        </p:nvSpPr>
        <p:spPr>
          <a:xfrm>
            <a:off x="629841" y="2057400"/>
            <a:ext cx="2949178" cy="3811588"/>
          </a:xfrm>
        </p:spPr>
        <p:txBody>
          <a:bodyPr/>
          <a:lstStyle>
            <a:lvl1pPr marL="0" indent="0">
              <a:buNone/>
              <a:defRPr sz="1600"/>
            </a:lvl1pPr>
            <a:lvl2pPr marL="457189" indent="0">
              <a:buNone/>
              <a:defRPr sz="1400"/>
            </a:lvl2pPr>
            <a:lvl3pPr marL="914377" indent="0">
              <a:buNone/>
              <a:defRPr sz="1200"/>
            </a:lvl3pPr>
            <a:lvl4pPr marL="1371566" indent="0">
              <a:buNone/>
              <a:defRPr sz="1000"/>
            </a:lvl4pPr>
            <a:lvl5pPr marL="1828754" indent="0">
              <a:buNone/>
              <a:defRPr sz="1000"/>
            </a:lvl5pPr>
            <a:lvl6pPr marL="2285943" indent="0">
              <a:buNone/>
              <a:defRPr sz="1000"/>
            </a:lvl6pPr>
            <a:lvl7pPr marL="2743131" indent="0">
              <a:buNone/>
              <a:defRPr sz="1000"/>
            </a:lvl7pPr>
            <a:lvl8pPr marL="3200320" indent="0">
              <a:buNone/>
              <a:defRPr sz="1000"/>
            </a:lvl8pPr>
            <a:lvl9pPr marL="3657509"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BBD58EB6-2D18-43F4-8D35-B1D60D1376DB}"/>
              </a:ext>
            </a:extLst>
          </p:cNvPr>
          <p:cNvSpPr>
            <a:spLocks noGrp="1"/>
          </p:cNvSpPr>
          <p:nvPr>
            <p:ph type="dt" sz="half" idx="10"/>
          </p:nvPr>
        </p:nvSpPr>
        <p:spPr/>
        <p:txBody>
          <a:bodyPr/>
          <a:lstStyle/>
          <a:p>
            <a:fld id="{EB0E0CC4-14CC-47B5-A27C-E93FA3769064}" type="datetimeFigureOut">
              <a:rPr lang="en-US" smtClean="0"/>
              <a:t>11/14/2018</a:t>
            </a:fld>
            <a:endParaRPr lang="en-US"/>
          </a:p>
        </p:txBody>
      </p:sp>
      <p:sp>
        <p:nvSpPr>
          <p:cNvPr id="6" name="Footer Placeholder 5">
            <a:extLst>
              <a:ext uri="{FF2B5EF4-FFF2-40B4-BE49-F238E27FC236}">
                <a16:creationId xmlns:a16="http://schemas.microsoft.com/office/drawing/2014/main" id="{3C259671-FFAE-4284-AEFD-312DBFEB207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B6BF2A1-6BF9-454D-BB70-B1F3CE2DF3CE}"/>
              </a:ext>
            </a:extLst>
          </p:cNvPr>
          <p:cNvSpPr>
            <a:spLocks noGrp="1"/>
          </p:cNvSpPr>
          <p:nvPr>
            <p:ph type="sldNum" sz="quarter" idx="12"/>
          </p:nvPr>
        </p:nvSpPr>
        <p:spPr/>
        <p:txBody>
          <a:bodyPr/>
          <a:lstStyle/>
          <a:p>
            <a:fld id="{8FA2A74B-AB1A-4C93-9777-FA05CEF51F8B}" type="slidenum">
              <a:rPr lang="en-US" smtClean="0"/>
              <a:t>‹#›</a:t>
            </a:fld>
            <a:endParaRPr lang="en-US"/>
          </a:p>
        </p:txBody>
      </p:sp>
    </p:spTree>
    <p:extLst>
      <p:ext uri="{BB962C8B-B14F-4D97-AF65-F5344CB8AC3E}">
        <p14:creationId xmlns:p14="http://schemas.microsoft.com/office/powerpoint/2010/main" val="1411947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B20408F-8CAC-4EB3-AE82-6552143659FA}"/>
              </a:ext>
            </a:extLst>
          </p:cNvPr>
          <p:cNvSpPr>
            <a:spLocks noGrp="1"/>
          </p:cNvSpPr>
          <p:nvPr>
            <p:ph type="title"/>
          </p:nvPr>
        </p:nvSpPr>
        <p:spPr>
          <a:xfrm>
            <a:off x="628650" y="365128"/>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CEFD5C15-B45E-4ED0-AB9B-BE82FB5B3F15}"/>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3E8FBB0-B556-403F-9578-E9FE53AD2F90}"/>
              </a:ext>
            </a:extLst>
          </p:cNvPr>
          <p:cNvSpPr>
            <a:spLocks noGrp="1"/>
          </p:cNvSpPr>
          <p:nvPr>
            <p:ph type="dt" sz="half" idx="2"/>
          </p:nvPr>
        </p:nvSpPr>
        <p:spPr>
          <a:xfrm>
            <a:off x="628650" y="6356353"/>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B0E0CC4-14CC-47B5-A27C-E93FA3769064}" type="datetimeFigureOut">
              <a:rPr lang="en-US" smtClean="0"/>
              <a:t>11/14/2018</a:t>
            </a:fld>
            <a:endParaRPr lang="en-US"/>
          </a:p>
        </p:txBody>
      </p:sp>
      <p:sp>
        <p:nvSpPr>
          <p:cNvPr id="5" name="Footer Placeholder 4">
            <a:extLst>
              <a:ext uri="{FF2B5EF4-FFF2-40B4-BE49-F238E27FC236}">
                <a16:creationId xmlns:a16="http://schemas.microsoft.com/office/drawing/2014/main" id="{DEA79D51-C602-446D-ADAE-62483EB86361}"/>
              </a:ext>
            </a:extLst>
          </p:cNvPr>
          <p:cNvSpPr>
            <a:spLocks noGrp="1"/>
          </p:cNvSpPr>
          <p:nvPr>
            <p:ph type="ftr" sz="quarter" idx="3"/>
          </p:nvPr>
        </p:nvSpPr>
        <p:spPr>
          <a:xfrm>
            <a:off x="3028950" y="6356353"/>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2E61F1A1-F502-493E-9944-F4F9D42FFF7A}"/>
              </a:ext>
            </a:extLst>
          </p:cNvPr>
          <p:cNvSpPr>
            <a:spLocks noGrp="1"/>
          </p:cNvSpPr>
          <p:nvPr>
            <p:ph type="sldNum" sz="quarter" idx="4"/>
          </p:nvPr>
        </p:nvSpPr>
        <p:spPr>
          <a:xfrm>
            <a:off x="6457950" y="6356353"/>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FA2A74B-AB1A-4C93-9777-FA05CEF51F8B}" type="slidenum">
              <a:rPr lang="en-US" smtClean="0"/>
              <a:t>‹#›</a:t>
            </a:fld>
            <a:endParaRPr lang="en-US"/>
          </a:p>
        </p:txBody>
      </p:sp>
    </p:spTree>
    <p:extLst>
      <p:ext uri="{BB962C8B-B14F-4D97-AF65-F5344CB8AC3E}">
        <p14:creationId xmlns:p14="http://schemas.microsoft.com/office/powerpoint/2010/main" val="176047909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377"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594" indent="-228594" algn="l" defTabSz="914377"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783" indent="-228594" algn="l" defTabSz="914377"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2971" indent="-228594" algn="l" defTabSz="914377"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160"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349"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537"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726"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914"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103"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377" rtl="0" eaLnBrk="1" latinLnBrk="0" hangingPunct="1">
        <a:defRPr sz="1800" kern="1200">
          <a:solidFill>
            <a:schemeClr val="tx1"/>
          </a:solidFill>
          <a:latin typeface="+mn-lt"/>
          <a:ea typeface="+mn-ea"/>
          <a:cs typeface="+mn-cs"/>
        </a:defRPr>
      </a:lvl1pPr>
      <a:lvl2pPr marL="457189" algn="l" defTabSz="914377" rtl="0" eaLnBrk="1" latinLnBrk="0" hangingPunct="1">
        <a:defRPr sz="1800" kern="1200">
          <a:solidFill>
            <a:schemeClr val="tx1"/>
          </a:solidFill>
          <a:latin typeface="+mn-lt"/>
          <a:ea typeface="+mn-ea"/>
          <a:cs typeface="+mn-cs"/>
        </a:defRPr>
      </a:lvl2pPr>
      <a:lvl3pPr marL="914377" algn="l" defTabSz="914377" rtl="0" eaLnBrk="1" latinLnBrk="0" hangingPunct="1">
        <a:defRPr sz="1800" kern="1200">
          <a:solidFill>
            <a:schemeClr val="tx1"/>
          </a:solidFill>
          <a:latin typeface="+mn-lt"/>
          <a:ea typeface="+mn-ea"/>
          <a:cs typeface="+mn-cs"/>
        </a:defRPr>
      </a:lvl3pPr>
      <a:lvl4pPr marL="1371566" algn="l" defTabSz="914377" rtl="0" eaLnBrk="1" latinLnBrk="0" hangingPunct="1">
        <a:defRPr sz="1800" kern="1200">
          <a:solidFill>
            <a:schemeClr val="tx1"/>
          </a:solidFill>
          <a:latin typeface="+mn-lt"/>
          <a:ea typeface="+mn-ea"/>
          <a:cs typeface="+mn-cs"/>
        </a:defRPr>
      </a:lvl4pPr>
      <a:lvl5pPr marL="1828754" algn="l" defTabSz="914377" rtl="0" eaLnBrk="1" latinLnBrk="0" hangingPunct="1">
        <a:defRPr sz="1800" kern="1200">
          <a:solidFill>
            <a:schemeClr val="tx1"/>
          </a:solidFill>
          <a:latin typeface="+mn-lt"/>
          <a:ea typeface="+mn-ea"/>
          <a:cs typeface="+mn-cs"/>
        </a:defRPr>
      </a:lvl5pPr>
      <a:lvl6pPr marL="2285943" algn="l" defTabSz="914377" rtl="0" eaLnBrk="1" latinLnBrk="0" hangingPunct="1">
        <a:defRPr sz="1800" kern="1200">
          <a:solidFill>
            <a:schemeClr val="tx1"/>
          </a:solidFill>
          <a:latin typeface="+mn-lt"/>
          <a:ea typeface="+mn-ea"/>
          <a:cs typeface="+mn-cs"/>
        </a:defRPr>
      </a:lvl6pPr>
      <a:lvl7pPr marL="2743131" algn="l" defTabSz="914377" rtl="0" eaLnBrk="1" latinLnBrk="0" hangingPunct="1">
        <a:defRPr sz="1800" kern="1200">
          <a:solidFill>
            <a:schemeClr val="tx1"/>
          </a:solidFill>
          <a:latin typeface="+mn-lt"/>
          <a:ea typeface="+mn-ea"/>
          <a:cs typeface="+mn-cs"/>
        </a:defRPr>
      </a:lvl7pPr>
      <a:lvl8pPr marL="3200320" algn="l" defTabSz="914377" rtl="0" eaLnBrk="1" latinLnBrk="0" hangingPunct="1">
        <a:defRPr sz="1800" kern="1200">
          <a:solidFill>
            <a:schemeClr val="tx1"/>
          </a:solidFill>
          <a:latin typeface="+mn-lt"/>
          <a:ea typeface="+mn-ea"/>
          <a:cs typeface="+mn-cs"/>
        </a:defRPr>
      </a:lvl8pPr>
      <a:lvl9pPr marL="3657509" algn="l" defTabSz="914377"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33845" y="365760"/>
            <a:ext cx="7886700" cy="1325562"/>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33845" y="1828803"/>
            <a:ext cx="7886700" cy="435133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5"/>
            <a:ext cx="2057400" cy="365125"/>
          </a:xfrm>
          <a:prstGeom prst="rect">
            <a:avLst/>
          </a:prstGeom>
        </p:spPr>
        <p:txBody>
          <a:bodyPr vert="horz" lIns="91440" tIns="45720" rIns="91440" bIns="45720" rtlCol="0" anchor="ctr"/>
          <a:lstStyle>
            <a:lvl1pPr algn="l">
              <a:defRPr sz="825">
                <a:solidFill>
                  <a:schemeClr val="tx1">
                    <a:lumMod val="65000"/>
                    <a:lumOff val="35000"/>
                  </a:schemeClr>
                </a:solidFill>
              </a:defRPr>
            </a:lvl1pPr>
          </a:lstStyle>
          <a:p>
            <a:fld id="{B59A4819-F596-49E9-B315-50AD4F0E2D1D}" type="datetimeFigureOut">
              <a:rPr lang="en-US" smtClean="0"/>
              <a:t>11/14/2018</a:t>
            </a:fld>
            <a:endParaRPr lang="en-US"/>
          </a:p>
        </p:txBody>
      </p:sp>
      <p:sp>
        <p:nvSpPr>
          <p:cNvPr id="5" name="Footer Placeholder 4"/>
          <p:cNvSpPr>
            <a:spLocks noGrp="1"/>
          </p:cNvSpPr>
          <p:nvPr>
            <p:ph type="ftr" sz="quarter" idx="3"/>
          </p:nvPr>
        </p:nvSpPr>
        <p:spPr>
          <a:xfrm>
            <a:off x="3028950" y="6356355"/>
            <a:ext cx="3086100" cy="365125"/>
          </a:xfrm>
          <a:prstGeom prst="rect">
            <a:avLst/>
          </a:prstGeom>
        </p:spPr>
        <p:txBody>
          <a:bodyPr vert="horz" lIns="91440" tIns="45720" rIns="91440" bIns="45720" rtlCol="0" anchor="ctr"/>
          <a:lstStyle>
            <a:lvl1pPr algn="ctr">
              <a:defRPr sz="825">
                <a:solidFill>
                  <a:schemeClr val="tx1">
                    <a:lumMod val="65000"/>
                    <a:lumOff val="35000"/>
                  </a:schemeClr>
                </a:solidFill>
              </a:defRPr>
            </a:lvl1pPr>
          </a:lstStyle>
          <a:p>
            <a:endParaRPr lang="en-US"/>
          </a:p>
        </p:txBody>
      </p:sp>
      <p:sp>
        <p:nvSpPr>
          <p:cNvPr id="6" name="Slide Number Placeholder 5"/>
          <p:cNvSpPr>
            <a:spLocks noGrp="1"/>
          </p:cNvSpPr>
          <p:nvPr>
            <p:ph type="sldNum" sz="quarter" idx="4"/>
          </p:nvPr>
        </p:nvSpPr>
        <p:spPr>
          <a:xfrm>
            <a:off x="6463145" y="6356355"/>
            <a:ext cx="2057400" cy="365125"/>
          </a:xfrm>
          <a:prstGeom prst="rect">
            <a:avLst/>
          </a:prstGeom>
        </p:spPr>
        <p:txBody>
          <a:bodyPr vert="horz" lIns="91440" tIns="45720" rIns="91440" bIns="45720" rtlCol="0" anchor="ctr"/>
          <a:lstStyle>
            <a:lvl1pPr algn="r">
              <a:defRPr sz="825">
                <a:solidFill>
                  <a:schemeClr val="tx1">
                    <a:tint val="75000"/>
                  </a:schemeClr>
                </a:solidFill>
              </a:defRPr>
            </a:lvl1pPr>
          </a:lstStyle>
          <a:p>
            <a:fld id="{5CF92324-E5E5-4E18-801E-C65A2498C8B6}" type="slidenum">
              <a:rPr lang="en-US" smtClean="0"/>
              <a:t>‹#›</a:t>
            </a:fld>
            <a:endParaRPr lang="en-US"/>
          </a:p>
        </p:txBody>
      </p:sp>
    </p:spTree>
    <p:extLst>
      <p:ext uri="{BB962C8B-B14F-4D97-AF65-F5344CB8AC3E}">
        <p14:creationId xmlns:p14="http://schemas.microsoft.com/office/powerpoint/2010/main" val="273926814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algn="l" defTabSz="685783"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46" indent="-171446" algn="l" defTabSz="685783" rtl="0" eaLnBrk="1" latinLnBrk="0" hangingPunct="1">
        <a:lnSpc>
          <a:spcPct val="90000"/>
        </a:lnSpc>
        <a:spcBef>
          <a:spcPts val="751"/>
        </a:spcBef>
        <a:buFont typeface="Wingdings 2" pitchFamily="18" charset="2"/>
        <a:buChar char=""/>
        <a:defRPr sz="2100" kern="1200">
          <a:solidFill>
            <a:schemeClr val="tx1"/>
          </a:solidFill>
          <a:latin typeface="+mn-lt"/>
          <a:ea typeface="+mn-ea"/>
          <a:cs typeface="+mn-cs"/>
        </a:defRPr>
      </a:lvl1pPr>
      <a:lvl2pPr marL="514338" indent="-171446" algn="l" defTabSz="685783" rtl="0" eaLnBrk="1" latinLnBrk="0" hangingPunct="1">
        <a:lnSpc>
          <a:spcPct val="90000"/>
        </a:lnSpc>
        <a:spcBef>
          <a:spcPts val="375"/>
        </a:spcBef>
        <a:buFont typeface="Wingdings 2" pitchFamily="18" charset="2"/>
        <a:buChar char=""/>
        <a:defRPr sz="1800" kern="1200">
          <a:solidFill>
            <a:schemeClr val="tx1"/>
          </a:solidFill>
          <a:latin typeface="+mn-lt"/>
          <a:ea typeface="+mn-ea"/>
          <a:cs typeface="+mn-cs"/>
        </a:defRPr>
      </a:lvl2pPr>
      <a:lvl3pPr marL="857229" indent="-171446" algn="l" defTabSz="685783" rtl="0" eaLnBrk="1" latinLnBrk="0" hangingPunct="1">
        <a:lnSpc>
          <a:spcPct val="90000"/>
        </a:lnSpc>
        <a:spcBef>
          <a:spcPts val="375"/>
        </a:spcBef>
        <a:buFont typeface="Wingdings 2" pitchFamily="18" charset="2"/>
        <a:buChar char=""/>
        <a:defRPr sz="1500" kern="1200">
          <a:solidFill>
            <a:schemeClr val="tx1"/>
          </a:solidFill>
          <a:latin typeface="+mn-lt"/>
          <a:ea typeface="+mn-ea"/>
          <a:cs typeface="+mn-cs"/>
        </a:defRPr>
      </a:lvl3pPr>
      <a:lvl4pPr marL="1200121" indent="-171446" algn="l" defTabSz="685783" rtl="0" eaLnBrk="1" latinLnBrk="0" hangingPunct="1">
        <a:lnSpc>
          <a:spcPct val="90000"/>
        </a:lnSpc>
        <a:spcBef>
          <a:spcPts val="375"/>
        </a:spcBef>
        <a:buFont typeface="Wingdings 2" pitchFamily="18" charset="2"/>
        <a:buChar char=""/>
        <a:defRPr sz="1351" kern="1200">
          <a:solidFill>
            <a:schemeClr val="tx1"/>
          </a:solidFill>
          <a:latin typeface="+mn-lt"/>
          <a:ea typeface="+mn-ea"/>
          <a:cs typeface="+mn-cs"/>
        </a:defRPr>
      </a:lvl4pPr>
      <a:lvl5pPr marL="1543012" indent="-171446" algn="l" defTabSz="685783" rtl="0" eaLnBrk="1" latinLnBrk="0" hangingPunct="1">
        <a:lnSpc>
          <a:spcPct val="90000"/>
        </a:lnSpc>
        <a:spcBef>
          <a:spcPts val="375"/>
        </a:spcBef>
        <a:buFont typeface="Wingdings 2" pitchFamily="18" charset="2"/>
        <a:buChar char=""/>
        <a:defRPr sz="1351" kern="1200">
          <a:solidFill>
            <a:schemeClr val="tx1"/>
          </a:solidFill>
          <a:latin typeface="+mn-lt"/>
          <a:ea typeface="+mn-ea"/>
          <a:cs typeface="+mn-cs"/>
        </a:defRPr>
      </a:lvl5pPr>
      <a:lvl6pPr marL="1885904" indent="-171446" algn="l" defTabSz="685783" rtl="0" eaLnBrk="1" latinLnBrk="0" hangingPunct="1">
        <a:spcBef>
          <a:spcPct val="20000"/>
        </a:spcBef>
        <a:buFont typeface="Wingdings 2" pitchFamily="18" charset="2"/>
        <a:buChar char=""/>
        <a:defRPr sz="1351" kern="1200">
          <a:solidFill>
            <a:schemeClr val="tx1"/>
          </a:solidFill>
          <a:latin typeface="+mn-lt"/>
          <a:ea typeface="+mn-ea"/>
          <a:cs typeface="+mn-cs"/>
        </a:defRPr>
      </a:lvl6pPr>
      <a:lvl7pPr marL="2228795" indent="-171446" algn="l" defTabSz="685783" rtl="0" eaLnBrk="1" latinLnBrk="0" hangingPunct="1">
        <a:spcBef>
          <a:spcPct val="20000"/>
        </a:spcBef>
        <a:buFont typeface="Wingdings 2" pitchFamily="18" charset="2"/>
        <a:buChar char=""/>
        <a:defRPr sz="1351" kern="1200">
          <a:solidFill>
            <a:schemeClr val="tx1"/>
          </a:solidFill>
          <a:latin typeface="+mn-lt"/>
          <a:ea typeface="+mn-ea"/>
          <a:cs typeface="+mn-cs"/>
        </a:defRPr>
      </a:lvl7pPr>
      <a:lvl8pPr marL="2571686" indent="-171446" algn="l" defTabSz="685783" rtl="0" eaLnBrk="1" latinLnBrk="0" hangingPunct="1">
        <a:spcBef>
          <a:spcPct val="20000"/>
        </a:spcBef>
        <a:buFont typeface="Wingdings 2" pitchFamily="18" charset="2"/>
        <a:buChar char=""/>
        <a:defRPr sz="1351" kern="1200">
          <a:solidFill>
            <a:schemeClr val="tx1"/>
          </a:solidFill>
          <a:latin typeface="+mn-lt"/>
          <a:ea typeface="+mn-ea"/>
          <a:cs typeface="+mn-cs"/>
        </a:defRPr>
      </a:lvl8pPr>
      <a:lvl9pPr marL="2914578" indent="-171446" algn="l" defTabSz="685783" rtl="0" eaLnBrk="1" latinLnBrk="0" hangingPunct="1">
        <a:spcBef>
          <a:spcPct val="20000"/>
        </a:spcBef>
        <a:buFont typeface="Wingdings 2" pitchFamily="18" charset="2"/>
        <a:buChar char=""/>
        <a:defRPr sz="1351" kern="1200">
          <a:solidFill>
            <a:schemeClr val="tx1"/>
          </a:solidFill>
          <a:latin typeface="+mn-lt"/>
          <a:ea typeface="+mn-ea"/>
          <a:cs typeface="+mn-cs"/>
        </a:defRPr>
      </a:lvl9pPr>
    </p:bodyStyle>
    <p:otherStyle>
      <a:defPPr>
        <a:defRPr lang="en-US"/>
      </a:defPPr>
      <a:lvl1pPr marL="0" algn="l" defTabSz="685783" rtl="0" eaLnBrk="1" latinLnBrk="0" hangingPunct="1">
        <a:defRPr sz="1351" kern="1200">
          <a:solidFill>
            <a:schemeClr val="tx1"/>
          </a:solidFill>
          <a:latin typeface="+mn-lt"/>
          <a:ea typeface="+mn-ea"/>
          <a:cs typeface="+mn-cs"/>
        </a:defRPr>
      </a:lvl1pPr>
      <a:lvl2pPr marL="342891" algn="l" defTabSz="685783" rtl="0" eaLnBrk="1" latinLnBrk="0" hangingPunct="1">
        <a:defRPr sz="1351" kern="1200">
          <a:solidFill>
            <a:schemeClr val="tx1"/>
          </a:solidFill>
          <a:latin typeface="+mn-lt"/>
          <a:ea typeface="+mn-ea"/>
          <a:cs typeface="+mn-cs"/>
        </a:defRPr>
      </a:lvl2pPr>
      <a:lvl3pPr marL="685783" algn="l" defTabSz="685783" rtl="0" eaLnBrk="1" latinLnBrk="0" hangingPunct="1">
        <a:defRPr sz="1351" kern="1200">
          <a:solidFill>
            <a:schemeClr val="tx1"/>
          </a:solidFill>
          <a:latin typeface="+mn-lt"/>
          <a:ea typeface="+mn-ea"/>
          <a:cs typeface="+mn-cs"/>
        </a:defRPr>
      </a:lvl3pPr>
      <a:lvl4pPr marL="1028674" algn="l" defTabSz="685783" rtl="0" eaLnBrk="1" latinLnBrk="0" hangingPunct="1">
        <a:defRPr sz="1351" kern="1200">
          <a:solidFill>
            <a:schemeClr val="tx1"/>
          </a:solidFill>
          <a:latin typeface="+mn-lt"/>
          <a:ea typeface="+mn-ea"/>
          <a:cs typeface="+mn-cs"/>
        </a:defRPr>
      </a:lvl4pPr>
      <a:lvl5pPr marL="1371566" algn="l" defTabSz="685783" rtl="0" eaLnBrk="1" latinLnBrk="0" hangingPunct="1">
        <a:defRPr sz="1351" kern="1200">
          <a:solidFill>
            <a:schemeClr val="tx1"/>
          </a:solidFill>
          <a:latin typeface="+mn-lt"/>
          <a:ea typeface="+mn-ea"/>
          <a:cs typeface="+mn-cs"/>
        </a:defRPr>
      </a:lvl5pPr>
      <a:lvl6pPr marL="1714457" algn="l" defTabSz="685783" rtl="0" eaLnBrk="1" latinLnBrk="0" hangingPunct="1">
        <a:defRPr sz="1351" kern="1200">
          <a:solidFill>
            <a:schemeClr val="tx1"/>
          </a:solidFill>
          <a:latin typeface="+mn-lt"/>
          <a:ea typeface="+mn-ea"/>
          <a:cs typeface="+mn-cs"/>
        </a:defRPr>
      </a:lvl6pPr>
      <a:lvl7pPr marL="2057349" algn="l" defTabSz="685783" rtl="0" eaLnBrk="1" latinLnBrk="0" hangingPunct="1">
        <a:defRPr sz="1351" kern="1200">
          <a:solidFill>
            <a:schemeClr val="tx1"/>
          </a:solidFill>
          <a:latin typeface="+mn-lt"/>
          <a:ea typeface="+mn-ea"/>
          <a:cs typeface="+mn-cs"/>
        </a:defRPr>
      </a:lvl7pPr>
      <a:lvl8pPr marL="2400240" algn="l" defTabSz="685783" rtl="0" eaLnBrk="1" latinLnBrk="0" hangingPunct="1">
        <a:defRPr sz="1351" kern="1200">
          <a:solidFill>
            <a:schemeClr val="tx1"/>
          </a:solidFill>
          <a:latin typeface="+mn-lt"/>
          <a:ea typeface="+mn-ea"/>
          <a:cs typeface="+mn-cs"/>
        </a:defRPr>
      </a:lvl8pPr>
      <a:lvl9pPr marL="2743131" algn="l" defTabSz="685783" rtl="0" eaLnBrk="1" latinLnBrk="0" hangingPunct="1">
        <a:defRPr sz="1351"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3.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3.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3.xml"/></Relationships>
</file>

<file path=ppt/slides/_rels/slide36.xml.rels><?xml version="1.0" encoding="UTF-8" standalone="yes"?>
<Relationships xmlns="http://schemas.openxmlformats.org/package/2006/relationships"><Relationship Id="rId3" Type="http://schemas.openxmlformats.org/officeDocument/2006/relationships/hyperlink" Target="http://www.w3.org/2002/02/xml-pipeline" TargetMode="External"/><Relationship Id="rId2" Type="http://schemas.openxmlformats.org/officeDocument/2006/relationships/notesSlide" Target="../notesSlides/notesSlide17.xml"/><Relationship Id="rId1" Type="http://schemas.openxmlformats.org/officeDocument/2006/relationships/slideLayout" Target="../slideLayouts/slideLayout13.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3.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3.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40.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21.xml"/><Relationship Id="rId1" Type="http://schemas.openxmlformats.org/officeDocument/2006/relationships/slideLayout" Target="../slideLayouts/slideLayout13.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3.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5"/>
          <p:cNvSpPr>
            <a:spLocks noGrp="1" noChangeArrowheads="1"/>
          </p:cNvSpPr>
          <p:nvPr>
            <p:ph type="ftr" sz="quarter" idx="4294967295"/>
          </p:nvPr>
        </p:nvSpPr>
        <p:spPr>
          <a:xfrm>
            <a:off x="3124200" y="6245226"/>
            <a:ext cx="2895600" cy="476251"/>
          </a:xfrm>
          <a:prstGeom prst="rect">
            <a:avLst/>
          </a:prstGeom>
        </p:spPr>
        <p:txBody>
          <a:bodyPr/>
          <a:lstStyle/>
          <a:p>
            <a:r>
              <a:rPr lang="en-US">
                <a:solidFill>
                  <a:prstClr val="black">
                    <a:lumMod val="65000"/>
                    <a:lumOff val="35000"/>
                  </a:prstClr>
                </a:solidFill>
                <a:latin typeface="Arial" panose="020B0604020202020204"/>
              </a:rPr>
              <a:t>Aleksandar Kovačević &amp; Mina Mićanović</a:t>
            </a:r>
          </a:p>
        </p:txBody>
      </p:sp>
      <p:sp>
        <p:nvSpPr>
          <p:cNvPr id="4" name="Rectangle 6"/>
          <p:cNvSpPr>
            <a:spLocks noGrp="1" noChangeArrowheads="1"/>
          </p:cNvSpPr>
          <p:nvPr>
            <p:ph type="sldNum" sz="quarter" idx="4294967295"/>
          </p:nvPr>
        </p:nvSpPr>
        <p:spPr>
          <a:xfrm>
            <a:off x="6553200" y="6245226"/>
            <a:ext cx="2133600" cy="476251"/>
          </a:xfrm>
          <a:prstGeom prst="rect">
            <a:avLst/>
          </a:prstGeom>
        </p:spPr>
        <p:txBody>
          <a:bodyPr/>
          <a:lstStyle/>
          <a:p>
            <a:fld id="{F3BECFF8-2E03-4031-A123-7E01172DDC6F}" type="slidenum">
              <a:rPr lang="en-US">
                <a:solidFill>
                  <a:prstClr val="black">
                    <a:tint val="75000"/>
                  </a:prstClr>
                </a:solidFill>
                <a:latin typeface="Arial" panose="020B0604020202020204"/>
              </a:rPr>
              <a:pPr/>
              <a:t>1</a:t>
            </a:fld>
            <a:endParaRPr lang="en-US">
              <a:solidFill>
                <a:prstClr val="black">
                  <a:tint val="75000"/>
                </a:prstClr>
              </a:solidFill>
              <a:latin typeface="Arial" panose="020B0604020202020204"/>
            </a:endParaRPr>
          </a:p>
        </p:txBody>
      </p:sp>
      <p:sp>
        <p:nvSpPr>
          <p:cNvPr id="159746" name="Rectangle 2"/>
          <p:cNvSpPr>
            <a:spLocks noGrp="1" noChangeArrowheads="1"/>
          </p:cNvSpPr>
          <p:nvPr>
            <p:ph type="ctrTitle"/>
          </p:nvPr>
        </p:nvSpPr>
        <p:spPr>
          <a:xfrm>
            <a:off x="310055" y="1045025"/>
            <a:ext cx="8610600" cy="2882537"/>
          </a:xfrm>
        </p:spPr>
        <p:txBody>
          <a:bodyPr>
            <a:normAutofit/>
          </a:bodyPr>
          <a:lstStyle/>
          <a:p>
            <a:r>
              <a:rPr lang="en-US" sz="4000" dirty="0">
                <a:solidFill>
                  <a:srgbClr val="FFFFFF"/>
                </a:solidFill>
              </a:rPr>
              <a:t>XML: The Document and</a:t>
            </a:r>
            <a:br>
              <a:rPr lang="en-US" sz="4000" dirty="0">
                <a:solidFill>
                  <a:srgbClr val="FFFFFF"/>
                </a:solidFill>
              </a:rPr>
            </a:br>
            <a:r>
              <a:rPr lang="en-US" sz="4000" dirty="0">
                <a:solidFill>
                  <a:srgbClr val="FFFFFF"/>
                </a:solidFill>
              </a:rPr>
              <a:t>Metadata Format for</a:t>
            </a:r>
            <a:br>
              <a:rPr lang="en-US" sz="4000" dirty="0">
                <a:solidFill>
                  <a:srgbClr val="FFFFFF"/>
                </a:solidFill>
              </a:rPr>
            </a:br>
            <a:r>
              <a:rPr lang="en-US" sz="4000" dirty="0">
                <a:solidFill>
                  <a:srgbClr val="FFFFFF"/>
                </a:solidFill>
              </a:rPr>
              <a:t>Mobile Computing</a:t>
            </a:r>
          </a:p>
        </p:txBody>
      </p:sp>
    </p:spTree>
    <p:extLst>
      <p:ext uri="{BB962C8B-B14F-4D97-AF65-F5344CB8AC3E}">
        <p14:creationId xmlns:p14="http://schemas.microsoft.com/office/powerpoint/2010/main" val="1292704303"/>
      </p:ext>
    </p:extLst>
  </p:cSld>
  <p:clrMapOvr>
    <a:masterClrMapping/>
  </p:clrMapOvr>
  <p:transition>
    <p:newsflash/>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Topics to be covered</a:t>
            </a:r>
          </a:p>
        </p:txBody>
      </p:sp>
      <p:sp>
        <p:nvSpPr>
          <p:cNvPr id="3" name="Content Placeholder 2"/>
          <p:cNvSpPr>
            <a:spLocks noGrp="1"/>
          </p:cNvSpPr>
          <p:nvPr>
            <p:ph idx="1"/>
          </p:nvPr>
        </p:nvSpPr>
        <p:spPr/>
        <p:txBody>
          <a:bodyPr>
            <a:normAutofit/>
          </a:bodyPr>
          <a:lstStyle/>
          <a:p>
            <a:r>
              <a:rPr lang="en-US" dirty="0"/>
              <a:t>Understanding web services</a:t>
            </a:r>
          </a:p>
          <a:p>
            <a:r>
              <a:rPr lang="en-US" dirty="0"/>
              <a:t>Using web service languages (formats)</a:t>
            </a:r>
          </a:p>
          <a:p>
            <a:r>
              <a:rPr lang="en-US" dirty="0"/>
              <a:t>Creating an example service</a:t>
            </a:r>
          </a:p>
          <a:p>
            <a:r>
              <a:rPr lang="en-US" dirty="0"/>
              <a:t>Debugging web services</a:t>
            </a:r>
          </a:p>
        </p:txBody>
      </p:sp>
    </p:spTree>
    <p:extLst>
      <p:ext uri="{BB962C8B-B14F-4D97-AF65-F5344CB8AC3E}">
        <p14:creationId xmlns:p14="http://schemas.microsoft.com/office/powerpoint/2010/main" val="131714728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WHAT IS A WEB SERVICE?</a:t>
            </a:r>
            <a:endParaRPr lang="en-US" dirty="0"/>
          </a:p>
        </p:txBody>
      </p:sp>
      <p:sp>
        <p:nvSpPr>
          <p:cNvPr id="3" name="Content Placeholder 2"/>
          <p:cNvSpPr>
            <a:spLocks noGrp="1"/>
          </p:cNvSpPr>
          <p:nvPr>
            <p:ph idx="1"/>
          </p:nvPr>
        </p:nvSpPr>
        <p:spPr/>
        <p:txBody>
          <a:bodyPr/>
          <a:lstStyle/>
          <a:p>
            <a:r>
              <a:rPr lang="en-US" dirty="0"/>
              <a:t>A </a:t>
            </a:r>
            <a:r>
              <a:rPr lang="en-US" i="1" dirty="0"/>
              <a:t>web service </a:t>
            </a:r>
            <a:r>
              <a:rPr lang="en-US" dirty="0"/>
              <a:t>enables two electronic devices to communicate over the Internet.</a:t>
            </a:r>
          </a:p>
          <a:p>
            <a:r>
              <a:rPr lang="en-US" dirty="0"/>
              <a:t>(W3C) defines:</a:t>
            </a:r>
          </a:p>
          <a:p>
            <a:pPr lvl="1"/>
            <a:r>
              <a:rPr lang="en-US" dirty="0"/>
              <a:t>“a software system designed to support interoperable machine-to-machine interaction over a network.” </a:t>
            </a:r>
          </a:p>
          <a:p>
            <a:pPr marL="342900" lvl="1" indent="-342900">
              <a:spcBef>
                <a:spcPts val="750"/>
              </a:spcBef>
              <a:buFont typeface="Arial" panose="020B0604020202020204" pitchFamily="34" charset="0"/>
              <a:buChar char="•"/>
            </a:pPr>
            <a:r>
              <a:rPr lang="en-US" sz="2800" dirty="0"/>
              <a:t>Plain text communication between Server and Client over port 80 or 443</a:t>
            </a:r>
          </a:p>
          <a:p>
            <a:pPr marL="341313" lvl="1" indent="-341313">
              <a:spcBef>
                <a:spcPts val="750"/>
              </a:spcBef>
              <a:buFont typeface="Wingdings" panose="05000000000000000000" pitchFamily="2" charset="2"/>
              <a:buChar char="v"/>
            </a:pPr>
            <a:endParaRPr lang="en-US" sz="2100" dirty="0"/>
          </a:p>
        </p:txBody>
      </p:sp>
    </p:spTree>
    <p:extLst>
      <p:ext uri="{BB962C8B-B14F-4D97-AF65-F5344CB8AC3E}">
        <p14:creationId xmlns:p14="http://schemas.microsoft.com/office/powerpoint/2010/main" val="160127749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3137" y="1"/>
            <a:ext cx="8710863" cy="991402"/>
          </a:xfrm>
        </p:spPr>
        <p:txBody>
          <a:bodyPr>
            <a:normAutofit/>
          </a:bodyPr>
          <a:lstStyle/>
          <a:p>
            <a:r>
              <a:rPr lang="en-US" dirty="0"/>
              <a:t>Other methods of communication</a:t>
            </a:r>
          </a:p>
        </p:txBody>
      </p:sp>
      <p:sp>
        <p:nvSpPr>
          <p:cNvPr id="3" name="Content Placeholder 2"/>
          <p:cNvSpPr>
            <a:spLocks noGrp="1"/>
          </p:cNvSpPr>
          <p:nvPr>
            <p:ph idx="1"/>
          </p:nvPr>
        </p:nvSpPr>
        <p:spPr/>
        <p:txBody>
          <a:bodyPr>
            <a:normAutofit/>
          </a:bodyPr>
          <a:lstStyle/>
          <a:p>
            <a:r>
              <a:rPr lang="en-US" dirty="0"/>
              <a:t>Remote Procedure Calls (RPC)</a:t>
            </a:r>
          </a:p>
          <a:p>
            <a:r>
              <a:rPr lang="en-US" dirty="0"/>
              <a:t>Distributed Component Object Model (DCOM)</a:t>
            </a:r>
          </a:p>
          <a:p>
            <a:r>
              <a:rPr lang="en-US" dirty="0"/>
              <a:t>Common Object Request Broker Architecture (CORBA)</a:t>
            </a:r>
          </a:p>
          <a:p>
            <a:r>
              <a:rPr lang="en-US" dirty="0"/>
              <a:t>Don’t work well through the Internet</a:t>
            </a:r>
          </a:p>
          <a:p>
            <a:pPr lvl="1"/>
            <a:r>
              <a:rPr lang="en-US" dirty="0"/>
              <a:t>Due to firewalls and the data formats they use</a:t>
            </a:r>
          </a:p>
          <a:p>
            <a:r>
              <a:rPr lang="en-US" dirty="0"/>
              <a:t>Data formats are specific to whatever tool created the service</a:t>
            </a:r>
          </a:p>
          <a:p>
            <a:pPr lvl="1"/>
            <a:r>
              <a:rPr lang="en-US" dirty="0"/>
              <a:t>Challenge to read data from JAVA to .NET or C++</a:t>
            </a:r>
          </a:p>
        </p:txBody>
      </p:sp>
    </p:spTree>
    <p:extLst>
      <p:ext uri="{BB962C8B-B14F-4D97-AF65-F5344CB8AC3E}">
        <p14:creationId xmlns:p14="http://schemas.microsoft.com/office/powerpoint/2010/main" val="169792405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B5954AC9-1697-4BD3-A950-8F644F73C359}"/>
              </a:ext>
            </a:extLst>
          </p:cNvPr>
          <p:cNvSpPr>
            <a:spLocks noGrp="1"/>
          </p:cNvSpPr>
          <p:nvPr>
            <p:ph idx="1"/>
          </p:nvPr>
        </p:nvSpPr>
        <p:spPr/>
        <p:txBody>
          <a:bodyPr/>
          <a:lstStyle/>
          <a:p>
            <a:r>
              <a:rPr lang="en-US" dirty="0"/>
              <a:t>Web services build on the HTTP protocol methods, mostly GET and POST, to build an RPC (Remote Procedure Call) that allows two systems to exchange messages over HTTP. </a:t>
            </a:r>
          </a:p>
          <a:p>
            <a:r>
              <a:rPr lang="en-US" dirty="0"/>
              <a:t>Web services are a text-based MMI (Machine-to-Machine Interface). </a:t>
            </a:r>
          </a:p>
          <a:p>
            <a:endParaRPr lang="en-US" dirty="0"/>
          </a:p>
          <a:p>
            <a:endParaRPr lang="en-US" dirty="0"/>
          </a:p>
        </p:txBody>
      </p:sp>
      <p:sp>
        <p:nvSpPr>
          <p:cNvPr id="3" name="Title 2">
            <a:extLst>
              <a:ext uri="{FF2B5EF4-FFF2-40B4-BE49-F238E27FC236}">
                <a16:creationId xmlns:a16="http://schemas.microsoft.com/office/drawing/2014/main" id="{F05311A0-A085-49EC-B1E5-BF2D495A2442}"/>
              </a:ext>
            </a:extLst>
          </p:cNvPr>
          <p:cNvSpPr>
            <a:spLocks noGrp="1"/>
          </p:cNvSpPr>
          <p:nvPr>
            <p:ph type="title"/>
          </p:nvPr>
        </p:nvSpPr>
        <p:spPr/>
        <p:txBody>
          <a:bodyPr/>
          <a:lstStyle/>
          <a:p>
            <a:r>
              <a:rPr lang="en-US" dirty="0"/>
              <a:t>XML WEB SERVICES</a:t>
            </a:r>
          </a:p>
        </p:txBody>
      </p:sp>
    </p:spTree>
    <p:extLst>
      <p:ext uri="{BB962C8B-B14F-4D97-AF65-F5344CB8AC3E}">
        <p14:creationId xmlns:p14="http://schemas.microsoft.com/office/powerpoint/2010/main" val="183408495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880C1889-AA6F-406F-8AE9-BCB5A3F7B32F}"/>
              </a:ext>
            </a:extLst>
          </p:cNvPr>
          <p:cNvSpPr>
            <a:spLocks noGrp="1"/>
          </p:cNvSpPr>
          <p:nvPr>
            <p:ph idx="1"/>
          </p:nvPr>
        </p:nvSpPr>
        <p:spPr/>
        <p:txBody>
          <a:bodyPr>
            <a:normAutofit/>
          </a:bodyPr>
          <a:lstStyle/>
          <a:p>
            <a:r>
              <a:rPr lang="en-US" dirty="0"/>
              <a:t>There are different types of Web services. </a:t>
            </a:r>
          </a:p>
          <a:p>
            <a:r>
              <a:rPr lang="en-US" dirty="0"/>
              <a:t>Some Web services are designed to allow for an RPC mechanism; XML-RPC and SOAP are examples. </a:t>
            </a:r>
          </a:p>
          <a:p>
            <a:r>
              <a:rPr lang="en-US" dirty="0"/>
              <a:t>UDDI (Universal Description, Discovery and Integration Service) is an example of a Web service that is a registry. </a:t>
            </a:r>
          </a:p>
          <a:p>
            <a:r>
              <a:rPr lang="en-US" dirty="0"/>
              <a:t>WSDL (Web Services Definition Language) is sort of a meta-Web service and focuses on what Web services can do and how the communicate the semantics of Web services as opposed to defining a domain-dependent schema.</a:t>
            </a:r>
          </a:p>
        </p:txBody>
      </p:sp>
      <p:sp>
        <p:nvSpPr>
          <p:cNvPr id="3" name="Title 2">
            <a:extLst>
              <a:ext uri="{FF2B5EF4-FFF2-40B4-BE49-F238E27FC236}">
                <a16:creationId xmlns:a16="http://schemas.microsoft.com/office/drawing/2014/main" id="{CB66AE33-0E5F-4932-9DAA-C69947591E79}"/>
              </a:ext>
            </a:extLst>
          </p:cNvPr>
          <p:cNvSpPr>
            <a:spLocks noGrp="1"/>
          </p:cNvSpPr>
          <p:nvPr>
            <p:ph type="title"/>
          </p:nvPr>
        </p:nvSpPr>
        <p:spPr/>
        <p:txBody>
          <a:bodyPr/>
          <a:lstStyle/>
          <a:p>
            <a:r>
              <a:rPr lang="en-US" dirty="0"/>
              <a:t>Conti…</a:t>
            </a:r>
          </a:p>
        </p:txBody>
      </p:sp>
    </p:spTree>
    <p:extLst>
      <p:ext uri="{BB962C8B-B14F-4D97-AF65-F5344CB8AC3E}">
        <p14:creationId xmlns:p14="http://schemas.microsoft.com/office/powerpoint/2010/main" val="1143776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CF289D02-68D3-4053-9F21-C00B2A82EBA5}"/>
              </a:ext>
            </a:extLst>
          </p:cNvPr>
          <p:cNvSpPr>
            <a:spLocks noGrp="1"/>
          </p:cNvSpPr>
          <p:nvPr>
            <p:ph idx="1"/>
          </p:nvPr>
        </p:nvSpPr>
        <p:spPr/>
        <p:txBody>
          <a:bodyPr/>
          <a:lstStyle/>
          <a:p>
            <a:r>
              <a:rPr lang="en-US" dirty="0"/>
              <a:t>SOAP is probably the best known of all Web services.</a:t>
            </a:r>
          </a:p>
          <a:p>
            <a:r>
              <a:rPr lang="en-US" dirty="0"/>
              <a:t>SOAP is not designed to work with any specific transport protocols; it simply specifies the format of the message to be transported.</a:t>
            </a:r>
          </a:p>
          <a:p>
            <a:r>
              <a:rPr lang="en-US" dirty="0"/>
              <a:t>SOAP services are accessed through URLs. In this way, every service offered has a unique identifier. </a:t>
            </a:r>
            <a:br>
              <a:rPr lang="en-US" dirty="0"/>
            </a:br>
            <a:endParaRPr lang="en-US" dirty="0"/>
          </a:p>
        </p:txBody>
      </p:sp>
      <p:sp>
        <p:nvSpPr>
          <p:cNvPr id="3" name="Title 2">
            <a:extLst>
              <a:ext uri="{FF2B5EF4-FFF2-40B4-BE49-F238E27FC236}">
                <a16:creationId xmlns:a16="http://schemas.microsoft.com/office/drawing/2014/main" id="{D04FCD97-EAA4-46A9-80C8-E1AD3B9EA2DB}"/>
              </a:ext>
            </a:extLst>
          </p:cNvPr>
          <p:cNvSpPr>
            <a:spLocks noGrp="1"/>
          </p:cNvSpPr>
          <p:nvPr>
            <p:ph type="title"/>
          </p:nvPr>
        </p:nvSpPr>
        <p:spPr/>
        <p:txBody>
          <a:bodyPr/>
          <a:lstStyle/>
          <a:p>
            <a:r>
              <a:rPr lang="en-US" dirty="0"/>
              <a:t>SOAP</a:t>
            </a:r>
          </a:p>
        </p:txBody>
      </p:sp>
    </p:spTree>
    <p:extLst>
      <p:ext uri="{BB962C8B-B14F-4D97-AF65-F5344CB8AC3E}">
        <p14:creationId xmlns:p14="http://schemas.microsoft.com/office/powerpoint/2010/main" val="7341768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556BBA4F-8163-46F6-A1FD-CE5D4D19C11E}"/>
              </a:ext>
            </a:extLst>
          </p:cNvPr>
          <p:cNvSpPr>
            <a:spLocks noGrp="1"/>
          </p:cNvSpPr>
          <p:nvPr>
            <p:ph idx="1"/>
          </p:nvPr>
        </p:nvSpPr>
        <p:spPr>
          <a:xfrm>
            <a:off x="77002" y="1155032"/>
            <a:ext cx="9066997" cy="5544152"/>
          </a:xfrm>
        </p:spPr>
        <p:txBody>
          <a:bodyPr>
            <a:normAutofit fontScale="77500" lnSpcReduction="20000"/>
          </a:bodyPr>
          <a:lstStyle/>
          <a:p>
            <a:pPr marL="0" indent="0">
              <a:buNone/>
            </a:pPr>
            <a:r>
              <a:rPr lang="en-US" dirty="0">
                <a:latin typeface="Courier"/>
              </a:rPr>
              <a:t>HTTP/1.1 200 OK</a:t>
            </a:r>
            <a:br>
              <a:rPr lang="en-US" dirty="0">
                <a:latin typeface="Courier"/>
              </a:rPr>
            </a:br>
            <a:r>
              <a:rPr lang="en-US" dirty="0">
                <a:latin typeface="Courier"/>
              </a:rPr>
              <a:t>Content-Type: text/xml; charset="utf-8"</a:t>
            </a:r>
            <a:br>
              <a:rPr lang="en-US" dirty="0">
                <a:latin typeface="Courier"/>
              </a:rPr>
            </a:br>
            <a:r>
              <a:rPr lang="en-US" dirty="0">
                <a:latin typeface="Courier"/>
              </a:rPr>
              <a:t>Content-Length: 434</a:t>
            </a:r>
          </a:p>
          <a:p>
            <a:pPr marL="0" indent="0">
              <a:buNone/>
            </a:pPr>
            <a:r>
              <a:rPr lang="en-US" dirty="0">
                <a:latin typeface="Courier"/>
              </a:rPr>
              <a:t/>
            </a:r>
            <a:br>
              <a:rPr lang="en-US" dirty="0">
                <a:latin typeface="Courier"/>
              </a:rPr>
            </a:br>
            <a:r>
              <a:rPr lang="en-US" dirty="0">
                <a:latin typeface="Courier"/>
              </a:rPr>
              <a:t>&lt;</a:t>
            </a:r>
            <a:r>
              <a:rPr lang="en-US" dirty="0" err="1">
                <a:latin typeface="Courier"/>
              </a:rPr>
              <a:t>env:Envelope</a:t>
            </a:r>
            <a:r>
              <a:rPr lang="en-US" dirty="0">
                <a:latin typeface="Courier"/>
              </a:rPr>
              <a:t> </a:t>
            </a:r>
            <a:r>
              <a:rPr lang="en-US" dirty="0" err="1">
                <a:latin typeface="Courier"/>
              </a:rPr>
              <a:t>xmlns:env</a:t>
            </a:r>
            <a:r>
              <a:rPr lang="en-US" dirty="0">
                <a:latin typeface="Courier"/>
              </a:rPr>
              <a:t>=http://www.w3.org/2001/06/soapenvelope&gt;</a:t>
            </a:r>
            <a:br>
              <a:rPr lang="en-US" dirty="0">
                <a:latin typeface="Courier"/>
              </a:rPr>
            </a:br>
            <a:r>
              <a:rPr lang="en-US" dirty="0">
                <a:latin typeface="Courier"/>
              </a:rPr>
              <a:t> &lt;</a:t>
            </a:r>
            <a:r>
              <a:rPr lang="en-US" dirty="0" err="1">
                <a:latin typeface="Courier"/>
              </a:rPr>
              <a:t>env:Body</a:t>
            </a:r>
            <a:r>
              <a:rPr lang="en-US" dirty="0">
                <a:latin typeface="Courier"/>
              </a:rPr>
              <a:t>&gt;</a:t>
            </a:r>
            <a:br>
              <a:rPr lang="en-US" dirty="0">
                <a:latin typeface="Courier"/>
              </a:rPr>
            </a:br>
            <a:r>
              <a:rPr lang="en-US" dirty="0">
                <a:latin typeface="Courier"/>
              </a:rPr>
              <a:t>  &lt;</a:t>
            </a:r>
            <a:r>
              <a:rPr lang="en-US" dirty="0" err="1">
                <a:latin typeface="Courier"/>
              </a:rPr>
              <a:t>myAddressDefinition:GetAddressResponse</a:t>
            </a:r>
            <a:r>
              <a:rPr lang="en-US" dirty="0">
                <a:latin typeface="Courier"/>
              </a:rPr>
              <a:t/>
            </a:r>
            <a:br>
              <a:rPr lang="en-US" dirty="0">
                <a:latin typeface="Courier"/>
              </a:rPr>
            </a:br>
            <a:r>
              <a:rPr lang="en-US" dirty="0">
                <a:latin typeface="Courier"/>
              </a:rPr>
              <a:t>   </a:t>
            </a:r>
            <a:r>
              <a:rPr lang="en-US" dirty="0" err="1">
                <a:latin typeface="Courier"/>
              </a:rPr>
              <a:t>env:encodingStyle</a:t>
            </a:r>
            <a:r>
              <a:rPr lang="en-US" dirty="0">
                <a:latin typeface="Courier"/>
              </a:rPr>
              <a:t>=http://www.w3.org/2001/06/soap-</a:t>
            </a:r>
          </a:p>
          <a:p>
            <a:pPr marL="0" indent="0">
              <a:buNone/>
            </a:pPr>
            <a:r>
              <a:rPr lang="en-US" dirty="0">
                <a:latin typeface="Courier"/>
              </a:rPr>
              <a:t>   encoding   </a:t>
            </a:r>
            <a:r>
              <a:rPr lang="en-US" dirty="0" err="1">
                <a:latin typeface="Courier"/>
              </a:rPr>
              <a:t>xmlns:myAddressDefinition</a:t>
            </a:r>
            <a:r>
              <a:rPr lang="en-US" dirty="0">
                <a:latin typeface="Courier"/>
              </a:rPr>
              <a:t>=http://www.cienecs.com/</a:t>
            </a:r>
            <a:br>
              <a:rPr lang="en-US" dirty="0">
                <a:latin typeface="Courier"/>
              </a:rPr>
            </a:br>
            <a:r>
              <a:rPr lang="en-US" dirty="0">
                <a:latin typeface="Courier"/>
              </a:rPr>
              <a:t>examples/SOAP/</a:t>
            </a:r>
            <a:r>
              <a:rPr lang="en-US" dirty="0" err="1">
                <a:latin typeface="Courier"/>
              </a:rPr>
              <a:t>myAddress</a:t>
            </a:r>
            <a:r>
              <a:rPr lang="en-US" dirty="0">
                <a:latin typeface="Courier"/>
              </a:rPr>
              <a:t>&gt;</a:t>
            </a:r>
            <a:br>
              <a:rPr lang="en-US" dirty="0">
                <a:latin typeface="Courier"/>
              </a:rPr>
            </a:br>
            <a:r>
              <a:rPr lang="en-US" dirty="0">
                <a:latin typeface="Courier"/>
              </a:rPr>
              <a:t>	&lt;Address&gt;</a:t>
            </a:r>
            <a:br>
              <a:rPr lang="en-US" dirty="0">
                <a:latin typeface="Courier"/>
              </a:rPr>
            </a:br>
            <a:r>
              <a:rPr lang="en-US" dirty="0">
                <a:latin typeface="Courier"/>
              </a:rPr>
              <a:t>	&lt;Street&gt;2652 McGaw Avenue&lt;/Street&gt;</a:t>
            </a:r>
            <a:br>
              <a:rPr lang="en-US" dirty="0">
                <a:latin typeface="Courier"/>
              </a:rPr>
            </a:br>
            <a:r>
              <a:rPr lang="en-US" dirty="0">
                <a:latin typeface="Courier"/>
              </a:rPr>
              <a:t>	&lt;City&gt;Irvine&lt;/City&gt;</a:t>
            </a:r>
            <a:br>
              <a:rPr lang="en-US" dirty="0">
                <a:latin typeface="Courier"/>
              </a:rPr>
            </a:br>
            <a:r>
              <a:rPr lang="en-US" dirty="0">
                <a:latin typeface="Courier"/>
              </a:rPr>
              <a:t>	&lt;State&gt;California&lt;/State&gt;</a:t>
            </a:r>
            <a:br>
              <a:rPr lang="en-US" dirty="0">
                <a:latin typeface="Courier"/>
              </a:rPr>
            </a:br>
            <a:r>
              <a:rPr lang="en-US" dirty="0">
                <a:latin typeface="Courier"/>
              </a:rPr>
              <a:t>	&lt;Country&gt;United States&lt;/Country&gt;</a:t>
            </a:r>
            <a:br>
              <a:rPr lang="en-US" dirty="0">
                <a:latin typeface="Courier"/>
              </a:rPr>
            </a:br>
            <a:r>
              <a:rPr lang="en-US" dirty="0">
                <a:latin typeface="Courier"/>
              </a:rPr>
              <a:t>  &lt;/</a:t>
            </a:r>
            <a:r>
              <a:rPr lang="en-US" dirty="0" err="1">
                <a:latin typeface="Courier"/>
              </a:rPr>
              <a:t>Addrss</a:t>
            </a:r>
            <a:r>
              <a:rPr lang="en-US" dirty="0">
                <a:latin typeface="Courier"/>
              </a:rPr>
              <a:t>&gt;</a:t>
            </a:r>
            <a:br>
              <a:rPr lang="en-US" dirty="0">
                <a:latin typeface="Courier"/>
              </a:rPr>
            </a:br>
            <a:r>
              <a:rPr lang="en-US" dirty="0">
                <a:latin typeface="Courier"/>
              </a:rPr>
              <a:t> &lt;/</a:t>
            </a:r>
            <a:r>
              <a:rPr lang="en-US" dirty="0" err="1">
                <a:latin typeface="Courier"/>
              </a:rPr>
              <a:t>myAddressDefinition:GetAddressResponse</a:t>
            </a:r>
            <a:r>
              <a:rPr lang="en-US" dirty="0">
                <a:latin typeface="Courier"/>
              </a:rPr>
              <a:t>&gt;</a:t>
            </a:r>
            <a:br>
              <a:rPr lang="en-US" dirty="0">
                <a:latin typeface="Courier"/>
              </a:rPr>
            </a:br>
            <a:r>
              <a:rPr lang="en-US" dirty="0">
                <a:latin typeface="Courier"/>
              </a:rPr>
              <a:t>&lt;/</a:t>
            </a:r>
            <a:r>
              <a:rPr lang="en-US" dirty="0" err="1">
                <a:latin typeface="Courier"/>
              </a:rPr>
              <a:t>env:Body</a:t>
            </a:r>
            <a:r>
              <a:rPr lang="en-US" dirty="0">
                <a:latin typeface="Courier"/>
              </a:rPr>
              <a:t>&gt;</a:t>
            </a:r>
            <a:br>
              <a:rPr lang="en-US" dirty="0">
                <a:latin typeface="Courier"/>
              </a:rPr>
            </a:br>
            <a:r>
              <a:rPr lang="en-US" dirty="0">
                <a:latin typeface="Courier"/>
              </a:rPr>
              <a:t>&lt;/</a:t>
            </a:r>
            <a:r>
              <a:rPr lang="en-US" dirty="0" err="1">
                <a:latin typeface="Courier"/>
              </a:rPr>
              <a:t>env:Envelope</a:t>
            </a:r>
            <a:r>
              <a:rPr lang="en-US" dirty="0">
                <a:latin typeface="Courier"/>
              </a:rPr>
              <a:t>&gt;</a:t>
            </a:r>
            <a:r>
              <a:rPr lang="en-US" dirty="0"/>
              <a:t> </a:t>
            </a:r>
            <a:br>
              <a:rPr lang="en-US" dirty="0"/>
            </a:br>
            <a:endParaRPr lang="en-US" dirty="0"/>
          </a:p>
        </p:txBody>
      </p:sp>
      <p:sp>
        <p:nvSpPr>
          <p:cNvPr id="3" name="Title 2">
            <a:extLst>
              <a:ext uri="{FF2B5EF4-FFF2-40B4-BE49-F238E27FC236}">
                <a16:creationId xmlns:a16="http://schemas.microsoft.com/office/drawing/2014/main" id="{EDF8EA3D-A30E-435C-AC51-0F6E8010309A}"/>
              </a:ext>
            </a:extLst>
          </p:cNvPr>
          <p:cNvSpPr>
            <a:spLocks noGrp="1"/>
          </p:cNvSpPr>
          <p:nvPr>
            <p:ph type="title"/>
          </p:nvPr>
        </p:nvSpPr>
        <p:spPr/>
        <p:txBody>
          <a:bodyPr/>
          <a:lstStyle/>
          <a:p>
            <a:endParaRPr lang="en-US"/>
          </a:p>
        </p:txBody>
      </p:sp>
    </p:spTree>
    <p:extLst>
      <p:ext uri="{BB962C8B-B14F-4D97-AF65-F5344CB8AC3E}">
        <p14:creationId xmlns:p14="http://schemas.microsoft.com/office/powerpoint/2010/main" val="112087008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39EC333B-58CD-4FE1-ABD3-E3443A7E7272}"/>
              </a:ext>
            </a:extLst>
          </p:cNvPr>
          <p:cNvSpPr>
            <a:spLocks noGrp="1"/>
          </p:cNvSpPr>
          <p:nvPr>
            <p:ph idx="1"/>
          </p:nvPr>
        </p:nvSpPr>
        <p:spPr/>
        <p:txBody>
          <a:bodyPr>
            <a:normAutofit/>
          </a:bodyPr>
          <a:lstStyle/>
          <a:p>
            <a:r>
              <a:rPr lang="en-US" i="1" dirty="0"/>
              <a:t>Binding</a:t>
            </a:r>
            <a:r>
              <a:rPr lang="en-US" dirty="0"/>
              <a:t>: The process of tying the XML message to the protocol so that it can be shipped from one endpoint to another is called binding. </a:t>
            </a:r>
          </a:p>
          <a:p>
            <a:r>
              <a:rPr lang="en-US" dirty="0"/>
              <a:t> </a:t>
            </a:r>
            <a:r>
              <a:rPr lang="en-US" i="1" dirty="0"/>
              <a:t>Node: </a:t>
            </a:r>
            <a:r>
              <a:rPr lang="en-US" dirty="0"/>
              <a:t>Anything that produces or consumes a SOAP message is a node. Nodes are the clients, servers, or peers in the system.</a:t>
            </a:r>
          </a:p>
          <a:p>
            <a:r>
              <a:rPr lang="en-US" i="1" dirty="0"/>
              <a:t>Envelope</a:t>
            </a:r>
            <a:r>
              <a:rPr lang="en-US" dirty="0"/>
              <a:t>: The SOAP envelope merely puts the tag boundaries around the SOAP message in the XML document. </a:t>
            </a:r>
          </a:p>
          <a:p>
            <a:r>
              <a:rPr lang="en-US" i="1" dirty="0"/>
              <a:t>Body, header, block, and fault</a:t>
            </a:r>
            <a:r>
              <a:rPr lang="en-US" dirty="0"/>
              <a:t>: These are the SOAP syntactical constructs specific to the SOAP envelope structure. </a:t>
            </a:r>
            <a:br>
              <a:rPr lang="en-US" dirty="0"/>
            </a:br>
            <a:endParaRPr lang="en-US" dirty="0"/>
          </a:p>
        </p:txBody>
      </p:sp>
      <p:sp>
        <p:nvSpPr>
          <p:cNvPr id="3" name="Title 2">
            <a:extLst>
              <a:ext uri="{FF2B5EF4-FFF2-40B4-BE49-F238E27FC236}">
                <a16:creationId xmlns:a16="http://schemas.microsoft.com/office/drawing/2014/main" id="{D7846008-4559-470E-BB12-B74E8E1E4BE2}"/>
              </a:ext>
            </a:extLst>
          </p:cNvPr>
          <p:cNvSpPr>
            <a:spLocks noGrp="1"/>
          </p:cNvSpPr>
          <p:nvPr>
            <p:ph type="title"/>
          </p:nvPr>
        </p:nvSpPr>
        <p:spPr/>
        <p:txBody>
          <a:bodyPr/>
          <a:lstStyle/>
          <a:p>
            <a:r>
              <a:rPr lang="en-US" dirty="0"/>
              <a:t>key concepts of SOAP</a:t>
            </a:r>
          </a:p>
        </p:txBody>
      </p:sp>
    </p:spTree>
    <p:extLst>
      <p:ext uri="{BB962C8B-B14F-4D97-AF65-F5344CB8AC3E}">
        <p14:creationId xmlns:p14="http://schemas.microsoft.com/office/powerpoint/2010/main" val="165649027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CE1CC459-FDC9-4D01-A8C6-D8B2E289B903}"/>
              </a:ext>
            </a:extLst>
          </p:cNvPr>
          <p:cNvSpPr>
            <a:spLocks noGrp="1"/>
          </p:cNvSpPr>
          <p:nvPr>
            <p:ph idx="1"/>
          </p:nvPr>
        </p:nvSpPr>
        <p:spPr/>
        <p:txBody>
          <a:bodyPr/>
          <a:lstStyle/>
          <a:p>
            <a:r>
              <a:rPr lang="en-US" dirty="0"/>
              <a:t>WSDL is an XML-based language used to describe other Web services and how to interact with those Web services. </a:t>
            </a:r>
          </a:p>
          <a:p>
            <a:r>
              <a:rPr lang="en-US" dirty="0"/>
              <a:t>WSDL provides a mechanism to define interfaces that can be used to generate code, thereby making Web services language independent. </a:t>
            </a:r>
          </a:p>
          <a:p>
            <a:r>
              <a:rPr lang="en-US" dirty="0"/>
              <a:t>WSDL is implemented as an XML document that holds a series of definitions of various Web services. </a:t>
            </a:r>
          </a:p>
        </p:txBody>
      </p:sp>
      <p:sp>
        <p:nvSpPr>
          <p:cNvPr id="3" name="Title 2">
            <a:extLst>
              <a:ext uri="{FF2B5EF4-FFF2-40B4-BE49-F238E27FC236}">
                <a16:creationId xmlns:a16="http://schemas.microsoft.com/office/drawing/2014/main" id="{728ED2F9-04F3-40A7-BCFD-9A9B25281D99}"/>
              </a:ext>
            </a:extLst>
          </p:cNvPr>
          <p:cNvSpPr>
            <a:spLocks noGrp="1"/>
          </p:cNvSpPr>
          <p:nvPr>
            <p:ph type="title"/>
          </p:nvPr>
        </p:nvSpPr>
        <p:spPr/>
        <p:txBody>
          <a:bodyPr/>
          <a:lstStyle/>
          <a:p>
            <a:r>
              <a:rPr lang="en-US" dirty="0"/>
              <a:t>WSDL</a:t>
            </a:r>
          </a:p>
        </p:txBody>
      </p:sp>
    </p:spTree>
    <p:extLst>
      <p:ext uri="{BB962C8B-B14F-4D97-AF65-F5344CB8AC3E}">
        <p14:creationId xmlns:p14="http://schemas.microsoft.com/office/powerpoint/2010/main" val="130623425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4B820F3B-7386-4D63-8693-A159F1C4C377}"/>
              </a:ext>
            </a:extLst>
          </p:cNvPr>
          <p:cNvSpPr>
            <a:spLocks noGrp="1"/>
          </p:cNvSpPr>
          <p:nvPr>
            <p:ph idx="1"/>
          </p:nvPr>
        </p:nvSpPr>
        <p:spPr/>
        <p:txBody>
          <a:bodyPr>
            <a:normAutofit lnSpcReduction="10000"/>
          </a:bodyPr>
          <a:lstStyle/>
          <a:p>
            <a:r>
              <a:rPr lang="en-US" dirty="0"/>
              <a:t>A WSDL document defines the following:</a:t>
            </a:r>
          </a:p>
          <a:p>
            <a:r>
              <a:rPr lang="en-US" i="1" dirty="0"/>
              <a:t>Type</a:t>
            </a:r>
            <a:r>
              <a:rPr lang="en-US" dirty="0"/>
              <a:t>: A Web service may define its own data types in this section of the WSDL document. WSDL types must be based on XSD (XML Schema, the W3C standard) data types. </a:t>
            </a:r>
          </a:p>
          <a:p>
            <a:r>
              <a:rPr lang="en-US" i="1" dirty="0"/>
              <a:t>Message</a:t>
            </a:r>
            <a:r>
              <a:rPr lang="en-US" dirty="0"/>
              <a:t>: This section of a WSDL document defines the format of the messages being passed around among the different nodes. For example, in the case of SOAP, this would be the definition of the SOAP Envelope.</a:t>
            </a:r>
          </a:p>
          <a:p>
            <a:r>
              <a:rPr lang="en-US" i="1" dirty="0"/>
              <a:t>Operation</a:t>
            </a:r>
            <a:r>
              <a:rPr lang="en-US" dirty="0"/>
              <a:t>: This section of the document defines the various services offered by the Web service. Think of this as the metadata for the remote procedure calls that each Web service exposes.</a:t>
            </a:r>
          </a:p>
        </p:txBody>
      </p:sp>
      <p:sp>
        <p:nvSpPr>
          <p:cNvPr id="3" name="Title 2">
            <a:extLst>
              <a:ext uri="{FF2B5EF4-FFF2-40B4-BE49-F238E27FC236}">
                <a16:creationId xmlns:a16="http://schemas.microsoft.com/office/drawing/2014/main" id="{16159D9B-ADCE-49D5-AAC4-159519BE1529}"/>
              </a:ext>
            </a:extLst>
          </p:cNvPr>
          <p:cNvSpPr>
            <a:spLocks noGrp="1"/>
          </p:cNvSpPr>
          <p:nvPr>
            <p:ph type="title"/>
          </p:nvPr>
        </p:nvSpPr>
        <p:spPr/>
        <p:txBody>
          <a:bodyPr>
            <a:normAutofit/>
          </a:bodyPr>
          <a:lstStyle/>
          <a:p>
            <a:r>
              <a:rPr lang="en-US" dirty="0"/>
              <a:t>A WSDL document definitions</a:t>
            </a:r>
          </a:p>
        </p:txBody>
      </p:sp>
    </p:spTree>
    <p:extLst>
      <p:ext uri="{BB962C8B-B14F-4D97-AF65-F5344CB8AC3E}">
        <p14:creationId xmlns:p14="http://schemas.microsoft.com/office/powerpoint/2010/main" val="235817669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4294967295"/>
          </p:nvPr>
        </p:nvSpPr>
        <p:spPr>
          <a:xfrm>
            <a:off x="6463145" y="6356353"/>
            <a:ext cx="2057400" cy="365125"/>
          </a:xfrm>
        </p:spPr>
        <p:txBody>
          <a:bodyPr/>
          <a:lstStyle/>
          <a:p>
            <a:fld id="{1905A455-245D-40CF-B4D4-2C8932530E27}" type="slidenum">
              <a:rPr lang="en-US">
                <a:solidFill>
                  <a:prstClr val="black">
                    <a:tint val="75000"/>
                  </a:prstClr>
                </a:solidFill>
                <a:latin typeface="Arial" panose="020B0604020202020204"/>
              </a:rPr>
              <a:pPr/>
              <a:t>2</a:t>
            </a:fld>
            <a:r>
              <a:rPr lang="en-US">
                <a:solidFill>
                  <a:prstClr val="black">
                    <a:tint val="75000"/>
                  </a:prstClr>
                </a:solidFill>
                <a:latin typeface="Arial" panose="020B0604020202020204"/>
              </a:rPr>
              <a:t> / 9</a:t>
            </a:r>
            <a:r>
              <a:rPr lang="sr-Latn-CS">
                <a:solidFill>
                  <a:prstClr val="black">
                    <a:tint val="75000"/>
                  </a:prstClr>
                </a:solidFill>
                <a:latin typeface="Arial" panose="020B0604020202020204"/>
              </a:rPr>
              <a:t>5</a:t>
            </a:r>
            <a:endParaRPr lang="en-US">
              <a:solidFill>
                <a:prstClr val="black">
                  <a:tint val="75000"/>
                </a:prstClr>
              </a:solidFill>
              <a:latin typeface="Arial" panose="020B0604020202020204"/>
            </a:endParaRPr>
          </a:p>
        </p:txBody>
      </p:sp>
      <p:sp>
        <p:nvSpPr>
          <p:cNvPr id="160770" name="Rectangle 2"/>
          <p:cNvSpPr>
            <a:spLocks noGrp="1" noChangeArrowheads="1"/>
          </p:cNvSpPr>
          <p:nvPr>
            <p:ph type="title"/>
          </p:nvPr>
        </p:nvSpPr>
        <p:spPr>
          <a:xfrm>
            <a:off x="433123" y="3"/>
            <a:ext cx="7886700" cy="924025"/>
          </a:xfrm>
        </p:spPr>
        <p:txBody>
          <a:bodyPr>
            <a:normAutofit/>
          </a:bodyPr>
          <a:lstStyle/>
          <a:p>
            <a:r>
              <a:rPr lang="en-US" sz="4000" dirty="0"/>
              <a:t>XML and Mobile Applications</a:t>
            </a:r>
          </a:p>
        </p:txBody>
      </p:sp>
      <p:sp>
        <p:nvSpPr>
          <p:cNvPr id="160771" name="Rectangle 3"/>
          <p:cNvSpPr>
            <a:spLocks noGrp="1" noChangeArrowheads="1"/>
          </p:cNvSpPr>
          <p:nvPr>
            <p:ph type="body" idx="1"/>
          </p:nvPr>
        </p:nvSpPr>
        <p:spPr>
          <a:xfrm>
            <a:off x="433127" y="1315845"/>
            <a:ext cx="8087423" cy="3941956"/>
          </a:xfrm>
        </p:spPr>
        <p:txBody>
          <a:bodyPr>
            <a:normAutofit/>
          </a:bodyPr>
          <a:lstStyle/>
          <a:p>
            <a:r>
              <a:rPr lang="en-US" dirty="0"/>
              <a:t>Mobile applications should understand and be able to manipulate XML content</a:t>
            </a:r>
          </a:p>
          <a:p>
            <a:r>
              <a:rPr lang="en-US" dirty="0"/>
              <a:t>Mobile applications use XML to facilitate their implementations</a:t>
            </a:r>
          </a:p>
        </p:txBody>
      </p:sp>
    </p:spTree>
    <p:extLst>
      <p:ext uri="{BB962C8B-B14F-4D97-AF65-F5344CB8AC3E}">
        <p14:creationId xmlns:p14="http://schemas.microsoft.com/office/powerpoint/2010/main" val="2619012466"/>
      </p:ext>
    </p:extLst>
  </p:cSld>
  <p:clrMapOvr>
    <a:masterClrMapping/>
  </p:clrMapOvr>
  <p:transition>
    <p:pull/>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3" accel="50000" decel="50000" fill="hold" grpId="0" nodeType="afterEffect">
                                  <p:stCondLst>
                                    <p:cond delay="0"/>
                                  </p:stCondLst>
                                  <p:childTnLst>
                                    <p:set>
                                      <p:cBhvr>
                                        <p:cTn id="6" dur="1" fill="hold">
                                          <p:stCondLst>
                                            <p:cond delay="0"/>
                                          </p:stCondLst>
                                        </p:cTn>
                                        <p:tgtEl>
                                          <p:spTgt spid="160770"/>
                                        </p:tgtEl>
                                        <p:attrNameLst>
                                          <p:attrName>style.visibility</p:attrName>
                                        </p:attrNameLst>
                                      </p:cBhvr>
                                      <p:to>
                                        <p:strVal val="visible"/>
                                      </p:to>
                                    </p:set>
                                    <p:anim calcmode="lin" valueType="num">
                                      <p:cBhvr additive="base">
                                        <p:cTn id="7" dur="500" fill="hold"/>
                                        <p:tgtEl>
                                          <p:spTgt spid="160770"/>
                                        </p:tgtEl>
                                        <p:attrNameLst>
                                          <p:attrName>ppt_x</p:attrName>
                                        </p:attrNameLst>
                                      </p:cBhvr>
                                      <p:tavLst>
                                        <p:tav tm="0">
                                          <p:val>
                                            <p:strVal val="1+#ppt_w/2"/>
                                          </p:val>
                                        </p:tav>
                                        <p:tav tm="100000">
                                          <p:val>
                                            <p:strVal val="#ppt_x"/>
                                          </p:val>
                                        </p:tav>
                                      </p:tavLst>
                                    </p:anim>
                                    <p:anim calcmode="lin" valueType="num">
                                      <p:cBhvr additive="base">
                                        <p:cTn id="8" dur="500" fill="hold"/>
                                        <p:tgtEl>
                                          <p:spTgt spid="160770"/>
                                        </p:tgtEl>
                                        <p:attrNameLst>
                                          <p:attrName>ppt_y</p:attrName>
                                        </p:attrNameLst>
                                      </p:cBhvr>
                                      <p:tavLst>
                                        <p:tav tm="0">
                                          <p:val>
                                            <p:strVal val="0-#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3" presetClass="entr" presetSubtype="5" fill="hold" grpId="0" nodeType="clickEffect">
                                  <p:stCondLst>
                                    <p:cond delay="0"/>
                                  </p:stCondLst>
                                  <p:childTnLst>
                                    <p:set>
                                      <p:cBhvr>
                                        <p:cTn id="12" dur="1" fill="hold">
                                          <p:stCondLst>
                                            <p:cond delay="0"/>
                                          </p:stCondLst>
                                        </p:cTn>
                                        <p:tgtEl>
                                          <p:spTgt spid="160771">
                                            <p:txEl>
                                              <p:pRg st="0" end="0"/>
                                            </p:txEl>
                                          </p:spTgt>
                                        </p:tgtEl>
                                        <p:attrNameLst>
                                          <p:attrName>style.visibility</p:attrName>
                                        </p:attrNameLst>
                                      </p:cBhvr>
                                      <p:to>
                                        <p:strVal val="visible"/>
                                      </p:to>
                                    </p:set>
                                    <p:animEffect transition="in" filter="blinds(vertical)">
                                      <p:cBhvr>
                                        <p:cTn id="13" dur="500"/>
                                        <p:tgtEl>
                                          <p:spTgt spid="160771">
                                            <p:txEl>
                                              <p:pRg st="0" end="0"/>
                                            </p:txEl>
                                          </p:spTgt>
                                        </p:tgtEl>
                                      </p:cBhvr>
                                    </p:animEffect>
                                  </p:childTnLst>
                                </p:cTn>
                              </p:par>
                            </p:childTnLst>
                          </p:cTn>
                        </p:par>
                      </p:childTnLst>
                    </p:cTn>
                  </p:par>
                  <p:par>
                    <p:cTn id="14" fill="hold" nodeType="clickPar">
                      <p:stCondLst>
                        <p:cond delay="indefinite"/>
                      </p:stCondLst>
                      <p:childTnLst>
                        <p:par>
                          <p:cTn id="15" fill="hold" nodeType="withGroup">
                            <p:stCondLst>
                              <p:cond delay="0"/>
                            </p:stCondLst>
                            <p:childTnLst>
                              <p:par>
                                <p:cTn id="16" presetID="3" presetClass="entr" presetSubtype="5" fill="hold" grpId="0" nodeType="clickEffect">
                                  <p:stCondLst>
                                    <p:cond delay="0"/>
                                  </p:stCondLst>
                                  <p:childTnLst>
                                    <p:set>
                                      <p:cBhvr>
                                        <p:cTn id="17" dur="1" fill="hold">
                                          <p:stCondLst>
                                            <p:cond delay="0"/>
                                          </p:stCondLst>
                                        </p:cTn>
                                        <p:tgtEl>
                                          <p:spTgt spid="160771">
                                            <p:txEl>
                                              <p:pRg st="1" end="1"/>
                                            </p:txEl>
                                          </p:spTgt>
                                        </p:tgtEl>
                                        <p:attrNameLst>
                                          <p:attrName>style.visibility</p:attrName>
                                        </p:attrNameLst>
                                      </p:cBhvr>
                                      <p:to>
                                        <p:strVal val="visible"/>
                                      </p:to>
                                    </p:set>
                                    <p:animEffect transition="in" filter="blinds(vertical)">
                                      <p:cBhvr>
                                        <p:cTn id="18" dur="500"/>
                                        <p:tgtEl>
                                          <p:spTgt spid="160771">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0770" grpId="0"/>
      <p:bldP spid="160771"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21BFABB3-6B4C-45CC-B321-1FF7DF74ACF3}"/>
              </a:ext>
            </a:extLst>
          </p:cNvPr>
          <p:cNvSpPr>
            <a:spLocks noGrp="1"/>
          </p:cNvSpPr>
          <p:nvPr>
            <p:ph idx="1"/>
          </p:nvPr>
        </p:nvSpPr>
        <p:spPr/>
        <p:txBody>
          <a:bodyPr>
            <a:normAutofit/>
          </a:bodyPr>
          <a:lstStyle/>
          <a:p>
            <a:r>
              <a:rPr lang="en-US" i="1" dirty="0"/>
              <a:t>Binding</a:t>
            </a:r>
            <a:r>
              <a:rPr lang="en-US" dirty="0"/>
              <a:t>: WSDL does not force binding to a particular transport protocol.</a:t>
            </a:r>
          </a:p>
          <a:p>
            <a:r>
              <a:rPr lang="en-US" i="1" dirty="0"/>
              <a:t>Port:</a:t>
            </a:r>
            <a:r>
              <a:rPr lang="en-US" dirty="0"/>
              <a:t> Whereas operations allow us to describe the metadata about each “procedure call,” ports are what we get after the operation is bound to a transport protocol. The port is the mechanism used by the nodes to send messages back and forth.</a:t>
            </a:r>
          </a:p>
          <a:p>
            <a:r>
              <a:rPr lang="en-US" i="1" dirty="0"/>
              <a:t>Port Type:</a:t>
            </a:r>
            <a:r>
              <a:rPr lang="en-US" dirty="0"/>
              <a:t> Sometimes, a given operation may be supported by one or more ports. </a:t>
            </a:r>
          </a:p>
          <a:p>
            <a:r>
              <a:rPr lang="en-US" i="1" dirty="0"/>
              <a:t>Service:</a:t>
            </a:r>
            <a:r>
              <a:rPr lang="en-US" dirty="0"/>
              <a:t> Service is the high-level abstraction that allows grouping of end points and operations to create a Web service.</a:t>
            </a:r>
          </a:p>
        </p:txBody>
      </p:sp>
      <p:sp>
        <p:nvSpPr>
          <p:cNvPr id="3" name="Title 2">
            <a:extLst>
              <a:ext uri="{FF2B5EF4-FFF2-40B4-BE49-F238E27FC236}">
                <a16:creationId xmlns:a16="http://schemas.microsoft.com/office/drawing/2014/main" id="{A1D1C2BF-EA67-465D-A691-437812E73554}"/>
              </a:ext>
            </a:extLst>
          </p:cNvPr>
          <p:cNvSpPr>
            <a:spLocks noGrp="1"/>
          </p:cNvSpPr>
          <p:nvPr>
            <p:ph type="title"/>
          </p:nvPr>
        </p:nvSpPr>
        <p:spPr/>
        <p:txBody>
          <a:bodyPr/>
          <a:lstStyle/>
          <a:p>
            <a:r>
              <a:rPr lang="en-US" dirty="0"/>
              <a:t>Continues…</a:t>
            </a:r>
          </a:p>
        </p:txBody>
      </p:sp>
    </p:spTree>
    <p:extLst>
      <p:ext uri="{BB962C8B-B14F-4D97-AF65-F5344CB8AC3E}">
        <p14:creationId xmlns:p14="http://schemas.microsoft.com/office/powerpoint/2010/main" val="90072391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BA51A702-DDEE-4D29-8881-5304B30BE7F7}"/>
              </a:ext>
            </a:extLst>
          </p:cNvPr>
          <p:cNvSpPr>
            <a:spLocks noGrp="1"/>
          </p:cNvSpPr>
          <p:nvPr>
            <p:ph idx="1"/>
          </p:nvPr>
        </p:nvSpPr>
        <p:spPr>
          <a:xfrm>
            <a:off x="452386" y="1289786"/>
            <a:ext cx="8479857" cy="5409398"/>
          </a:xfrm>
        </p:spPr>
        <p:txBody>
          <a:bodyPr>
            <a:normAutofit fontScale="92500" lnSpcReduction="10000"/>
          </a:bodyPr>
          <a:lstStyle/>
          <a:p>
            <a:r>
              <a:rPr lang="en-US" dirty="0"/>
              <a:t>Web services and mobile applications can be related in two ways:</a:t>
            </a:r>
          </a:p>
          <a:p>
            <a:r>
              <a:rPr lang="en-US" i="1" dirty="0"/>
              <a:t>Web Service Proxy</a:t>
            </a:r>
            <a:r>
              <a:rPr lang="en-US" dirty="0"/>
              <a:t>: The infrastructure of mobile applications can use Web services for messaging.</a:t>
            </a:r>
          </a:p>
          <a:p>
            <a:pPr lvl="1"/>
            <a:r>
              <a:rPr lang="en-US" dirty="0"/>
              <a:t>For example, a given system may allow mobile users to find someone’s phone number through a directory service and subsequently get the driving directions to that person’s place of residence. These two functions, finding the phone number and the driving directions, may be fulfilled by two different systems, each implemented in a different environment. So, the back end for our mobile system may use Web services to connect to each one of these systems and retrieve the information we need to return it to us. </a:t>
            </a:r>
          </a:p>
          <a:p>
            <a:r>
              <a:rPr lang="en-US" i="1" dirty="0"/>
              <a:t>Direct Connection to Web Services</a:t>
            </a:r>
            <a:r>
              <a:rPr lang="en-US" dirty="0"/>
              <a:t>: Mobile devices with more resources can directly access the network through the use of Web services.</a:t>
            </a:r>
            <a:br>
              <a:rPr lang="en-US" dirty="0"/>
            </a:br>
            <a:endParaRPr lang="en-US" dirty="0"/>
          </a:p>
        </p:txBody>
      </p:sp>
      <p:sp>
        <p:nvSpPr>
          <p:cNvPr id="3" name="Title 2">
            <a:extLst>
              <a:ext uri="{FF2B5EF4-FFF2-40B4-BE49-F238E27FC236}">
                <a16:creationId xmlns:a16="http://schemas.microsoft.com/office/drawing/2014/main" id="{CD7CCD35-9801-4E0B-9B19-AD1C6B904FE7}"/>
              </a:ext>
            </a:extLst>
          </p:cNvPr>
          <p:cNvSpPr>
            <a:spLocks noGrp="1"/>
          </p:cNvSpPr>
          <p:nvPr>
            <p:ph type="title"/>
          </p:nvPr>
        </p:nvSpPr>
        <p:spPr/>
        <p:txBody>
          <a:bodyPr/>
          <a:lstStyle/>
          <a:p>
            <a:r>
              <a:rPr lang="en-US" dirty="0"/>
              <a:t>Web Services and Mobile Applications</a:t>
            </a:r>
          </a:p>
        </p:txBody>
      </p:sp>
    </p:spTree>
    <p:extLst>
      <p:ext uri="{BB962C8B-B14F-4D97-AF65-F5344CB8AC3E}">
        <p14:creationId xmlns:p14="http://schemas.microsoft.com/office/powerpoint/2010/main" val="89561911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Examples of Web Services</a:t>
            </a:r>
            <a:endParaRPr lang="en-US" dirty="0"/>
          </a:p>
        </p:txBody>
      </p:sp>
      <p:sp>
        <p:nvSpPr>
          <p:cNvPr id="3" name="Content Placeholder 2"/>
          <p:cNvSpPr>
            <a:spLocks noGrp="1"/>
          </p:cNvSpPr>
          <p:nvPr>
            <p:ph idx="1"/>
          </p:nvPr>
        </p:nvSpPr>
        <p:spPr>
          <a:xfrm>
            <a:off x="259882" y="1164656"/>
            <a:ext cx="8653112" cy="5467149"/>
          </a:xfrm>
        </p:spPr>
        <p:txBody>
          <a:bodyPr>
            <a:normAutofit/>
          </a:bodyPr>
          <a:lstStyle/>
          <a:p>
            <a:r>
              <a:rPr lang="en-US" dirty="0"/>
              <a:t>What if you wanted to display the weather of your city, on your web page?</a:t>
            </a:r>
          </a:p>
          <a:p>
            <a:r>
              <a:rPr lang="en-US" dirty="0"/>
              <a:t>How hard would that be to program? </a:t>
            </a:r>
          </a:p>
          <a:p>
            <a:r>
              <a:rPr lang="en-US" dirty="0"/>
              <a:t>leveraging a web service will be much faster</a:t>
            </a:r>
          </a:p>
          <a:p>
            <a:r>
              <a:rPr lang="en-US" dirty="0"/>
              <a:t>Simply type this URL into a web browser: http://www.google.com/ig/api?weather=Lansing,MI</a:t>
            </a:r>
            <a:br>
              <a:rPr lang="en-US" dirty="0"/>
            </a:br>
            <a:endParaRPr lang="en-US" dirty="0"/>
          </a:p>
        </p:txBody>
      </p:sp>
    </p:spTree>
    <p:extLst>
      <p:ext uri="{BB962C8B-B14F-4D97-AF65-F5344CB8AC3E}">
        <p14:creationId xmlns:p14="http://schemas.microsoft.com/office/powerpoint/2010/main" val="384307565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Advantages of Web Services</a:t>
            </a:r>
            <a:endParaRPr lang="en-US" dirty="0"/>
          </a:p>
        </p:txBody>
      </p:sp>
      <p:sp>
        <p:nvSpPr>
          <p:cNvPr id="3" name="Content Placeholder 2"/>
          <p:cNvSpPr>
            <a:spLocks noGrp="1"/>
          </p:cNvSpPr>
          <p:nvPr>
            <p:ph idx="1"/>
          </p:nvPr>
        </p:nvSpPr>
        <p:spPr/>
        <p:txBody>
          <a:bodyPr>
            <a:normAutofit/>
          </a:bodyPr>
          <a:lstStyle/>
          <a:p>
            <a:r>
              <a:rPr lang="en-US" dirty="0"/>
              <a:t>ease of access and ease of consumption</a:t>
            </a:r>
          </a:p>
          <a:p>
            <a:pPr lvl="1"/>
            <a:r>
              <a:rPr lang="en-US" dirty="0"/>
              <a:t>No firewall issues with special ports</a:t>
            </a:r>
          </a:p>
          <a:p>
            <a:r>
              <a:rPr lang="en-US" dirty="0"/>
              <a:t>all modern programming languages provide a way to get web pages and, therefore, to consume web services</a:t>
            </a:r>
          </a:p>
          <a:p>
            <a:r>
              <a:rPr lang="en-US" dirty="0" err="1"/>
              <a:t>Consumability</a:t>
            </a:r>
            <a:r>
              <a:rPr lang="en-US" dirty="0"/>
              <a:t> - ability to understand what the server is communicating</a:t>
            </a:r>
          </a:p>
          <a:p>
            <a:r>
              <a:rPr lang="en-US" dirty="0"/>
              <a:t>Unlike RPC, DCOM, and CORBA typically use the in-memory representation of their objects for transmission or use a custom data exchange format</a:t>
            </a:r>
            <a:br>
              <a:rPr lang="en-US" dirty="0"/>
            </a:br>
            <a:endParaRPr lang="en-US" dirty="0"/>
          </a:p>
        </p:txBody>
      </p:sp>
    </p:spTree>
    <p:extLst>
      <p:ext uri="{BB962C8B-B14F-4D97-AF65-F5344CB8AC3E}">
        <p14:creationId xmlns:p14="http://schemas.microsoft.com/office/powerpoint/2010/main" val="297580231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WEB SERVICES LANGUAGES (FORMATS)</a:t>
            </a:r>
            <a:endParaRPr lang="en-US" dirty="0"/>
          </a:p>
        </p:txBody>
      </p:sp>
      <p:sp>
        <p:nvSpPr>
          <p:cNvPr id="3" name="Content Placeholder 2"/>
          <p:cNvSpPr>
            <a:spLocks noGrp="1"/>
          </p:cNvSpPr>
          <p:nvPr>
            <p:ph idx="1"/>
          </p:nvPr>
        </p:nvSpPr>
        <p:spPr>
          <a:xfrm>
            <a:off x="452386" y="1289786"/>
            <a:ext cx="8402855" cy="5409398"/>
          </a:xfrm>
        </p:spPr>
        <p:txBody>
          <a:bodyPr>
            <a:noAutofit/>
          </a:bodyPr>
          <a:lstStyle/>
          <a:p>
            <a:r>
              <a:rPr lang="en-US" dirty="0"/>
              <a:t>For communication need to speak the same language</a:t>
            </a:r>
          </a:p>
          <a:p>
            <a:r>
              <a:rPr lang="en-US" dirty="0"/>
              <a:t>So, do Computers</a:t>
            </a:r>
          </a:p>
          <a:p>
            <a:r>
              <a:rPr lang="en-US" dirty="0"/>
              <a:t>computer languages are hard for both computers and humans</a:t>
            </a:r>
          </a:p>
          <a:p>
            <a:pPr lvl="1"/>
            <a:r>
              <a:rPr lang="en-US" dirty="0"/>
              <a:t>For example, the number 5 is represented as 00000101 in a computer. A lowercase </a:t>
            </a:r>
            <a:r>
              <a:rPr lang="en-US" i="1" dirty="0"/>
              <a:t>h </a:t>
            </a:r>
            <a:r>
              <a:rPr lang="en-US" dirty="0"/>
              <a:t>is represented as 01101000, and 01001000 represents an uppercase </a:t>
            </a:r>
            <a:r>
              <a:rPr lang="en-US" i="1" dirty="0"/>
              <a:t>H</a:t>
            </a:r>
            <a:endParaRPr lang="en-US" dirty="0"/>
          </a:p>
          <a:p>
            <a:r>
              <a:rPr lang="en-US" dirty="0"/>
              <a:t> web services are self-describing in nature</a:t>
            </a:r>
          </a:p>
          <a:p>
            <a:r>
              <a:rPr lang="en-US" dirty="0"/>
              <a:t>giving a number like 5 and hoping the user of the web service knows that 5 is a weight, an age, or dollars the 5 is described in a service like: </a:t>
            </a:r>
          </a:p>
          <a:p>
            <a:r>
              <a:rPr lang="en-US" dirty="0"/>
              <a:t>&lt;length measurement=”inches”&gt;5&lt;/length&gt;</a:t>
            </a:r>
          </a:p>
        </p:txBody>
      </p:sp>
    </p:spTree>
    <p:extLst>
      <p:ext uri="{BB962C8B-B14F-4D97-AF65-F5344CB8AC3E}">
        <p14:creationId xmlns:p14="http://schemas.microsoft.com/office/powerpoint/2010/main" val="31312259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WEB SERVICES LANGUAGES (FORMATS) </a:t>
            </a:r>
            <a:r>
              <a:rPr lang="en-US" b="1" dirty="0" err="1"/>
              <a:t>conti</a:t>
            </a:r>
            <a:r>
              <a:rPr lang="en-US" b="1" dirty="0"/>
              <a:t>…</a:t>
            </a:r>
            <a:endParaRPr lang="en-US" dirty="0"/>
          </a:p>
        </p:txBody>
      </p:sp>
      <p:sp>
        <p:nvSpPr>
          <p:cNvPr id="3" name="Content Placeholder 2"/>
          <p:cNvSpPr>
            <a:spLocks noGrp="1"/>
          </p:cNvSpPr>
          <p:nvPr>
            <p:ph idx="1"/>
          </p:nvPr>
        </p:nvSpPr>
        <p:spPr/>
        <p:txBody>
          <a:bodyPr>
            <a:noAutofit/>
          </a:bodyPr>
          <a:lstStyle/>
          <a:p>
            <a:r>
              <a:rPr lang="en-US" dirty="0"/>
              <a:t>Format choice is an important decision</a:t>
            </a:r>
          </a:p>
          <a:p>
            <a:pPr lvl="1"/>
            <a:r>
              <a:rPr lang="en-US" dirty="0"/>
              <a:t>impacts the ease of accessing the web service and the performance of your application</a:t>
            </a:r>
          </a:p>
          <a:p>
            <a:r>
              <a:rPr lang="en-US" dirty="0"/>
              <a:t>When designing a web service, consider how the service will be accessed</a:t>
            </a:r>
          </a:p>
          <a:p>
            <a:pPr lvl="1"/>
            <a:r>
              <a:rPr lang="en-US" dirty="0"/>
              <a:t>For example, mobile devices have less processing power than their desktop counterparts, and the different platforms (BlackBerry, Windows Phone, Android, and iOS) have different programming APIs available for accessing and consuming the data</a:t>
            </a:r>
          </a:p>
          <a:p>
            <a:r>
              <a:rPr lang="en-US" dirty="0"/>
              <a:t>The two self-describing formats for web services are XML and JSON</a:t>
            </a:r>
          </a:p>
          <a:p>
            <a:r>
              <a:rPr lang="en-US" dirty="0"/>
              <a:t>formats to maximize the ease of consuming the services and maximize developer productivity</a:t>
            </a:r>
          </a:p>
        </p:txBody>
      </p:sp>
    </p:spTree>
    <p:extLst>
      <p:ext uri="{BB962C8B-B14F-4D97-AF65-F5344CB8AC3E}">
        <p14:creationId xmlns:p14="http://schemas.microsoft.com/office/powerpoint/2010/main" val="56659802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err="1"/>
              <a:t>eXtensible</a:t>
            </a:r>
            <a:r>
              <a:rPr lang="en-US" b="1" dirty="0"/>
              <a:t> Markup Language (XML)</a:t>
            </a:r>
            <a:endParaRPr lang="en-US" dirty="0"/>
          </a:p>
        </p:txBody>
      </p:sp>
      <p:sp>
        <p:nvSpPr>
          <p:cNvPr id="3" name="Content Placeholder 2"/>
          <p:cNvSpPr>
            <a:spLocks noGrp="1"/>
          </p:cNvSpPr>
          <p:nvPr>
            <p:ph idx="1"/>
          </p:nvPr>
        </p:nvSpPr>
        <p:spPr>
          <a:xfrm>
            <a:off x="259882" y="1164656"/>
            <a:ext cx="8653112" cy="5467149"/>
          </a:xfrm>
        </p:spPr>
        <p:txBody>
          <a:bodyPr>
            <a:noAutofit/>
          </a:bodyPr>
          <a:lstStyle/>
          <a:p>
            <a:r>
              <a:rPr lang="en-US" dirty="0"/>
              <a:t>XML was designed to describe documents</a:t>
            </a:r>
          </a:p>
          <a:p>
            <a:r>
              <a:rPr lang="en-US" dirty="0"/>
              <a:t>Later, took off as a data interchange format</a:t>
            </a:r>
          </a:p>
          <a:p>
            <a:r>
              <a:rPr lang="en-US" dirty="0"/>
              <a:t>simple human-readable language</a:t>
            </a:r>
          </a:p>
          <a:p>
            <a:pPr lvl="1"/>
            <a:r>
              <a:rPr lang="en-US" dirty="0"/>
              <a:t>for example, a person object can be represented like this in XML:</a:t>
            </a:r>
            <a:br>
              <a:rPr lang="en-US" dirty="0"/>
            </a:br>
            <a:r>
              <a:rPr lang="en-US" dirty="0">
                <a:latin typeface="Courier New" panose="02070309020205020404" pitchFamily="49" charset="0"/>
                <a:cs typeface="Courier New" panose="02070309020205020404" pitchFamily="49" charset="0"/>
              </a:rPr>
              <a:t>&lt;person&gt;</a:t>
            </a:r>
            <a:br>
              <a:rPr lang="en-US" dirty="0">
                <a:latin typeface="Courier New" panose="02070309020205020404" pitchFamily="49" charset="0"/>
                <a:cs typeface="Courier New" panose="02070309020205020404" pitchFamily="49" charset="0"/>
              </a:rPr>
            </a:br>
            <a:r>
              <a:rPr lang="en-US" dirty="0">
                <a:latin typeface="Courier New" panose="02070309020205020404" pitchFamily="49" charset="0"/>
                <a:cs typeface="Courier New" panose="02070309020205020404" pitchFamily="49" charset="0"/>
              </a:rPr>
              <a:t>&lt;</a:t>
            </a:r>
            <a:r>
              <a:rPr lang="en-US" dirty="0" err="1">
                <a:latin typeface="Courier New" panose="02070309020205020404" pitchFamily="49" charset="0"/>
                <a:cs typeface="Courier New" panose="02070309020205020404" pitchFamily="49" charset="0"/>
              </a:rPr>
              <a:t>firstname</a:t>
            </a:r>
            <a:r>
              <a:rPr lang="en-US" dirty="0">
                <a:latin typeface="Courier New" panose="02070309020205020404" pitchFamily="49" charset="0"/>
                <a:cs typeface="Courier New" panose="02070309020205020404" pitchFamily="49" charset="0"/>
              </a:rPr>
              <a:t>&gt;David&lt;/</a:t>
            </a:r>
            <a:r>
              <a:rPr lang="en-US" dirty="0" err="1">
                <a:latin typeface="Courier New" panose="02070309020205020404" pitchFamily="49" charset="0"/>
                <a:cs typeface="Courier New" panose="02070309020205020404" pitchFamily="49" charset="0"/>
              </a:rPr>
              <a:t>firstname</a:t>
            </a:r>
            <a:r>
              <a:rPr lang="en-US" dirty="0">
                <a:latin typeface="Courier New" panose="02070309020205020404" pitchFamily="49" charset="0"/>
                <a:cs typeface="Courier New" panose="02070309020205020404" pitchFamily="49" charset="0"/>
              </a:rPr>
              <a:t>&gt;</a:t>
            </a:r>
            <a:br>
              <a:rPr lang="en-US" dirty="0">
                <a:latin typeface="Courier New" panose="02070309020205020404" pitchFamily="49" charset="0"/>
                <a:cs typeface="Courier New" panose="02070309020205020404" pitchFamily="49" charset="0"/>
              </a:rPr>
            </a:br>
            <a:r>
              <a:rPr lang="en-US" dirty="0">
                <a:latin typeface="Courier New" panose="02070309020205020404" pitchFamily="49" charset="0"/>
                <a:cs typeface="Courier New" panose="02070309020205020404" pitchFamily="49" charset="0"/>
              </a:rPr>
              <a:t>&lt;</a:t>
            </a:r>
            <a:r>
              <a:rPr lang="en-US" dirty="0" err="1">
                <a:latin typeface="Courier New" panose="02070309020205020404" pitchFamily="49" charset="0"/>
                <a:cs typeface="Courier New" panose="02070309020205020404" pitchFamily="49" charset="0"/>
              </a:rPr>
              <a:t>lastname</a:t>
            </a:r>
            <a:r>
              <a:rPr lang="en-US" dirty="0">
                <a:latin typeface="Courier New" panose="02070309020205020404" pitchFamily="49" charset="0"/>
                <a:cs typeface="Courier New" panose="02070309020205020404" pitchFamily="49" charset="0"/>
              </a:rPr>
              <a:t>&gt;Smith&lt;/</a:t>
            </a:r>
            <a:r>
              <a:rPr lang="en-US" dirty="0" err="1">
                <a:latin typeface="Courier New" panose="02070309020205020404" pitchFamily="49" charset="0"/>
                <a:cs typeface="Courier New" panose="02070309020205020404" pitchFamily="49" charset="0"/>
              </a:rPr>
              <a:t>lastname</a:t>
            </a:r>
            <a:r>
              <a:rPr lang="en-US" dirty="0">
                <a:latin typeface="Courier New" panose="02070309020205020404" pitchFamily="49" charset="0"/>
                <a:cs typeface="Courier New" panose="02070309020205020404" pitchFamily="49" charset="0"/>
              </a:rPr>
              <a:t>&gt;</a:t>
            </a:r>
            <a:br>
              <a:rPr lang="en-US" dirty="0">
                <a:latin typeface="Courier New" panose="02070309020205020404" pitchFamily="49" charset="0"/>
                <a:cs typeface="Courier New" panose="02070309020205020404" pitchFamily="49" charset="0"/>
              </a:rPr>
            </a:br>
            <a:r>
              <a:rPr lang="en-US" dirty="0">
                <a:latin typeface="Courier New" panose="02070309020205020404" pitchFamily="49" charset="0"/>
                <a:cs typeface="Courier New" panose="02070309020205020404" pitchFamily="49" charset="0"/>
              </a:rPr>
              <a:t>&lt;/person&gt;</a:t>
            </a:r>
            <a:r>
              <a:rPr lang="en-US" dirty="0"/>
              <a:t/>
            </a:r>
            <a:br>
              <a:rPr lang="en-US" dirty="0"/>
            </a:br>
            <a:r>
              <a:rPr lang="en-US" dirty="0"/>
              <a:t>or</a:t>
            </a:r>
          </a:p>
          <a:p>
            <a:pPr lvl="1"/>
            <a:r>
              <a:rPr lang="en-US" dirty="0">
                <a:latin typeface="Courier New" panose="02070309020205020404" pitchFamily="49" charset="0"/>
                <a:cs typeface="Courier New" panose="02070309020205020404" pitchFamily="49" charset="0"/>
              </a:rPr>
              <a:t>&lt;person </a:t>
            </a:r>
            <a:r>
              <a:rPr lang="en-US" dirty="0" err="1">
                <a:latin typeface="Courier New" panose="02070309020205020404" pitchFamily="49" charset="0"/>
                <a:cs typeface="Courier New" panose="02070309020205020404" pitchFamily="49" charset="0"/>
              </a:rPr>
              <a:t>firstname</a:t>
            </a:r>
            <a:r>
              <a:rPr lang="en-US" dirty="0">
                <a:latin typeface="Courier New" panose="02070309020205020404" pitchFamily="49" charset="0"/>
                <a:cs typeface="Courier New" panose="02070309020205020404" pitchFamily="49" charset="0"/>
              </a:rPr>
              <a:t>=”David” </a:t>
            </a:r>
            <a:r>
              <a:rPr lang="en-US" dirty="0" err="1">
                <a:latin typeface="Courier New" panose="02070309020205020404" pitchFamily="49" charset="0"/>
                <a:cs typeface="Courier New" panose="02070309020205020404" pitchFamily="49" charset="0"/>
              </a:rPr>
              <a:t>lastname</a:t>
            </a:r>
            <a:r>
              <a:rPr lang="en-US" dirty="0">
                <a:latin typeface="Courier New" panose="02070309020205020404" pitchFamily="49" charset="0"/>
                <a:cs typeface="Courier New" panose="02070309020205020404" pitchFamily="49" charset="0"/>
              </a:rPr>
              <a:t>=”Smith” /&gt;</a:t>
            </a:r>
          </a:p>
          <a:p>
            <a:pPr marL="342900" lvl="1" indent="-342900">
              <a:spcBef>
                <a:spcPts val="750"/>
              </a:spcBef>
              <a:buFont typeface="Arial" panose="020B0604020202020204" pitchFamily="34" charset="0"/>
              <a:buChar char="•"/>
            </a:pPr>
            <a:r>
              <a:rPr lang="en-US" sz="2800" dirty="0"/>
              <a:t>To avoid different representations, </a:t>
            </a:r>
            <a:r>
              <a:rPr lang="en-US" dirty="0"/>
              <a:t>language systems used to communicate by creating an XML Schema Document (XSD)</a:t>
            </a:r>
            <a:br>
              <a:rPr lang="en-US" dirty="0"/>
            </a:br>
            <a:endParaRPr lang="en-US" sz="2800" dirty="0"/>
          </a:p>
        </p:txBody>
      </p:sp>
    </p:spTree>
    <p:extLst>
      <p:ext uri="{BB962C8B-B14F-4D97-AF65-F5344CB8AC3E}">
        <p14:creationId xmlns:p14="http://schemas.microsoft.com/office/powerpoint/2010/main" val="2416121139"/>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XML</a:t>
            </a:r>
          </a:p>
        </p:txBody>
      </p:sp>
      <p:sp>
        <p:nvSpPr>
          <p:cNvPr id="3" name="Content Placeholder 2"/>
          <p:cNvSpPr>
            <a:spLocks noGrp="1"/>
          </p:cNvSpPr>
          <p:nvPr>
            <p:ph idx="1"/>
          </p:nvPr>
        </p:nvSpPr>
        <p:spPr/>
        <p:txBody>
          <a:bodyPr>
            <a:normAutofit/>
          </a:bodyPr>
          <a:lstStyle/>
          <a:p>
            <a:r>
              <a:rPr lang="en-US" dirty="0"/>
              <a:t>This enables software to verify an XML document conforms to a predefined contract. </a:t>
            </a:r>
          </a:p>
          <a:p>
            <a:pPr lvl="1"/>
            <a:r>
              <a:rPr lang="en-US" dirty="0"/>
              <a:t>For example, the XSD can specify that the cost of a movie must be a number. </a:t>
            </a:r>
          </a:p>
          <a:p>
            <a:r>
              <a:rPr lang="en-US" dirty="0"/>
              <a:t>Without the XSD file programmers have to write code to understand the XML.</a:t>
            </a:r>
          </a:p>
          <a:p>
            <a:r>
              <a:rPr lang="en-US" dirty="0"/>
              <a:t>It has many tools around it — XPath, XQuery, XSLT, and XSD</a:t>
            </a:r>
            <a:r>
              <a:rPr lang="en-US" sz="2400" dirty="0"/>
              <a:t/>
            </a:r>
            <a:br>
              <a:rPr lang="en-US" sz="2400" dirty="0"/>
            </a:br>
            <a:endParaRPr lang="en-US" sz="2400" dirty="0"/>
          </a:p>
        </p:txBody>
      </p:sp>
    </p:spTree>
    <p:extLst>
      <p:ext uri="{BB962C8B-B14F-4D97-AF65-F5344CB8AC3E}">
        <p14:creationId xmlns:p14="http://schemas.microsoft.com/office/powerpoint/2010/main" val="4228933744"/>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fr-FR" dirty="0" err="1"/>
              <a:t>eXtensible</a:t>
            </a:r>
            <a:r>
              <a:rPr lang="fr-FR" dirty="0"/>
              <a:t> </a:t>
            </a:r>
            <a:r>
              <a:rPr lang="fr-FR" dirty="0" err="1"/>
              <a:t>Stylesheet</a:t>
            </a:r>
            <a:r>
              <a:rPr lang="fr-FR" dirty="0"/>
              <a:t> </a:t>
            </a:r>
            <a:r>
              <a:rPr lang="fr-FR" dirty="0" err="1"/>
              <a:t>Language</a:t>
            </a:r>
            <a:r>
              <a:rPr lang="fr-FR" dirty="0"/>
              <a:t> Transformations (XSLT)</a:t>
            </a:r>
            <a:endParaRPr lang="en-US" dirty="0"/>
          </a:p>
        </p:txBody>
      </p:sp>
      <p:sp>
        <p:nvSpPr>
          <p:cNvPr id="3" name="Content Placeholder 2"/>
          <p:cNvSpPr>
            <a:spLocks noGrp="1"/>
          </p:cNvSpPr>
          <p:nvPr>
            <p:ph idx="1"/>
          </p:nvPr>
        </p:nvSpPr>
        <p:spPr/>
        <p:txBody>
          <a:bodyPr>
            <a:normAutofit/>
          </a:bodyPr>
          <a:lstStyle/>
          <a:p>
            <a:r>
              <a:rPr lang="en-US" dirty="0"/>
              <a:t>XSLT is used to transform a document into another representation</a:t>
            </a:r>
          </a:p>
          <a:p>
            <a:r>
              <a:rPr lang="en-US" dirty="0"/>
              <a:t>common use is applying an XSLT transformation to one application’s XML output to be used by another application that doesn’t understand the original representation.</a:t>
            </a:r>
          </a:p>
          <a:p>
            <a:r>
              <a:rPr lang="en-US" dirty="0"/>
              <a:t>XSLT can transform an XML data fragment for display on a web page.</a:t>
            </a:r>
          </a:p>
          <a:p>
            <a:r>
              <a:rPr lang="en-US" dirty="0">
                <a:latin typeface="Courier New" panose="02070309020205020404" pitchFamily="49" charset="0"/>
                <a:cs typeface="Courier New" panose="02070309020205020404" pitchFamily="49" charset="0"/>
              </a:rPr>
              <a:t>&lt;person&gt;&lt;age&gt;30&lt;/age&gt;&lt;/person&gt; </a:t>
            </a:r>
            <a:r>
              <a:rPr lang="en-US" dirty="0"/>
              <a:t>would better be displayed on a web page like this: </a:t>
            </a:r>
            <a:r>
              <a:rPr lang="en-US" dirty="0">
                <a:latin typeface="Courier New" panose="02070309020205020404" pitchFamily="49" charset="0"/>
                <a:cs typeface="Courier New" panose="02070309020205020404" pitchFamily="49" charset="0"/>
              </a:rPr>
              <a:t>&lt;span&gt;Age:30&lt;/span&gt;.</a:t>
            </a:r>
          </a:p>
          <a:p>
            <a:endParaRPr lang="en-US" sz="2400" dirty="0"/>
          </a:p>
        </p:txBody>
      </p:sp>
    </p:spTree>
    <p:extLst>
      <p:ext uri="{BB962C8B-B14F-4D97-AF65-F5344CB8AC3E}">
        <p14:creationId xmlns:p14="http://schemas.microsoft.com/office/powerpoint/2010/main" val="3986194958"/>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The following XSLT will loop through each element in the XML with the name of person. Within each person node, the XSLT will then output the span tag with the value of the age element included within the span tag.</a:t>
            </a:r>
          </a:p>
          <a:p>
            <a:pPr marL="0" indent="0">
              <a:buNone/>
            </a:pPr>
            <a:r>
              <a:rPr lang="en-US" dirty="0"/>
              <a:t/>
            </a:r>
            <a:br>
              <a:rPr lang="en-US" dirty="0"/>
            </a:br>
            <a:r>
              <a:rPr lang="en-US" dirty="0">
                <a:latin typeface="Courier New" panose="02070309020205020404" pitchFamily="49" charset="0"/>
                <a:cs typeface="Courier New" panose="02070309020205020404" pitchFamily="49" charset="0"/>
              </a:rPr>
              <a:t>&lt;</a:t>
            </a:r>
            <a:r>
              <a:rPr lang="en-US" dirty="0" err="1">
                <a:latin typeface="Courier New" panose="02070309020205020404" pitchFamily="49" charset="0"/>
                <a:cs typeface="Courier New" panose="02070309020205020404" pitchFamily="49" charset="0"/>
              </a:rPr>
              <a:t>xsl:template</a:t>
            </a:r>
            <a:r>
              <a:rPr lang="en-US" dirty="0">
                <a:latin typeface="Courier New" panose="02070309020205020404" pitchFamily="49" charset="0"/>
                <a:cs typeface="Courier New" panose="02070309020205020404" pitchFamily="49" charset="0"/>
              </a:rPr>
              <a:t> match=”/”&gt;</a:t>
            </a:r>
            <a:br>
              <a:rPr lang="en-US" dirty="0">
                <a:latin typeface="Courier New" panose="02070309020205020404" pitchFamily="49" charset="0"/>
                <a:cs typeface="Courier New" panose="02070309020205020404" pitchFamily="49" charset="0"/>
              </a:rPr>
            </a:br>
            <a:r>
              <a:rPr lang="en-US" dirty="0">
                <a:latin typeface="Courier New" panose="02070309020205020404" pitchFamily="49" charset="0"/>
                <a:cs typeface="Courier New" panose="02070309020205020404" pitchFamily="49" charset="0"/>
              </a:rPr>
              <a:t>&lt;</a:t>
            </a:r>
            <a:r>
              <a:rPr lang="en-US" dirty="0" err="1">
                <a:latin typeface="Courier New" panose="02070309020205020404" pitchFamily="49" charset="0"/>
                <a:cs typeface="Courier New" panose="02070309020205020404" pitchFamily="49" charset="0"/>
              </a:rPr>
              <a:t>xsl:for-each</a:t>
            </a:r>
            <a:r>
              <a:rPr lang="en-US" dirty="0">
                <a:latin typeface="Courier New" panose="02070309020205020404" pitchFamily="49" charset="0"/>
                <a:cs typeface="Courier New" panose="02070309020205020404" pitchFamily="49" charset="0"/>
              </a:rPr>
              <a:t> select=”person”&gt;</a:t>
            </a:r>
            <a:br>
              <a:rPr lang="en-US" dirty="0">
                <a:latin typeface="Courier New" panose="02070309020205020404" pitchFamily="49" charset="0"/>
                <a:cs typeface="Courier New" panose="02070309020205020404" pitchFamily="49" charset="0"/>
              </a:rPr>
            </a:br>
            <a:r>
              <a:rPr lang="en-US" dirty="0">
                <a:latin typeface="Courier New" panose="02070309020205020404" pitchFamily="49" charset="0"/>
                <a:cs typeface="Courier New" panose="02070309020205020404" pitchFamily="49" charset="0"/>
              </a:rPr>
              <a:t>&lt;span&gt;Age:&lt;</a:t>
            </a:r>
            <a:r>
              <a:rPr lang="en-US" dirty="0" err="1">
                <a:latin typeface="Courier New" panose="02070309020205020404" pitchFamily="49" charset="0"/>
                <a:cs typeface="Courier New" panose="02070309020205020404" pitchFamily="49" charset="0"/>
              </a:rPr>
              <a:t>xsl:value-of</a:t>
            </a:r>
            <a:r>
              <a:rPr lang="en-US" dirty="0">
                <a:latin typeface="Courier New" panose="02070309020205020404" pitchFamily="49" charset="0"/>
                <a:cs typeface="Courier New" panose="02070309020205020404" pitchFamily="49" charset="0"/>
              </a:rPr>
              <a:t> select=”age”/&gt;&lt;/span&gt;</a:t>
            </a:r>
            <a:br>
              <a:rPr lang="en-US" dirty="0">
                <a:latin typeface="Courier New" panose="02070309020205020404" pitchFamily="49" charset="0"/>
                <a:cs typeface="Courier New" panose="02070309020205020404" pitchFamily="49" charset="0"/>
              </a:rPr>
            </a:br>
            <a:r>
              <a:rPr lang="en-US" dirty="0">
                <a:latin typeface="Courier New" panose="02070309020205020404" pitchFamily="49" charset="0"/>
                <a:cs typeface="Courier New" panose="02070309020205020404" pitchFamily="49" charset="0"/>
              </a:rPr>
              <a:t>&lt;/</a:t>
            </a:r>
            <a:r>
              <a:rPr lang="en-US" dirty="0" err="1">
                <a:latin typeface="Courier New" panose="02070309020205020404" pitchFamily="49" charset="0"/>
                <a:cs typeface="Courier New" panose="02070309020205020404" pitchFamily="49" charset="0"/>
              </a:rPr>
              <a:t>xsl:for-each</a:t>
            </a:r>
            <a:r>
              <a:rPr lang="en-US" dirty="0">
                <a:latin typeface="Courier New" panose="02070309020205020404" pitchFamily="49" charset="0"/>
                <a:cs typeface="Courier New" panose="02070309020205020404" pitchFamily="49" charset="0"/>
              </a:rPr>
              <a:t>&gt;</a:t>
            </a:r>
            <a:br>
              <a:rPr lang="en-US" dirty="0">
                <a:latin typeface="Courier New" panose="02070309020205020404" pitchFamily="49" charset="0"/>
                <a:cs typeface="Courier New" panose="02070309020205020404" pitchFamily="49" charset="0"/>
              </a:rPr>
            </a:br>
            <a:r>
              <a:rPr lang="en-US" dirty="0">
                <a:latin typeface="Courier New" panose="02070309020205020404" pitchFamily="49" charset="0"/>
                <a:cs typeface="Courier New" panose="02070309020205020404" pitchFamily="49" charset="0"/>
              </a:rPr>
              <a:t>&lt;/</a:t>
            </a:r>
            <a:r>
              <a:rPr lang="en-US" dirty="0" err="1">
                <a:latin typeface="Courier New" panose="02070309020205020404" pitchFamily="49" charset="0"/>
                <a:cs typeface="Courier New" panose="02070309020205020404" pitchFamily="49" charset="0"/>
              </a:rPr>
              <a:t>xsl:template</a:t>
            </a:r>
            <a:r>
              <a:rPr lang="en-US" dirty="0">
                <a:latin typeface="Courier New" panose="02070309020205020404" pitchFamily="49" charset="0"/>
                <a:cs typeface="Courier New" panose="02070309020205020404" pitchFamily="49" charset="0"/>
              </a:rPr>
              <a:t>&gt;</a:t>
            </a:r>
            <a:r>
              <a:rPr lang="en-US" dirty="0"/>
              <a:t/>
            </a:r>
            <a:br>
              <a:rPr lang="en-US" dirty="0"/>
            </a:br>
            <a:endParaRPr lang="en-US" dirty="0"/>
          </a:p>
        </p:txBody>
      </p:sp>
    </p:spTree>
    <p:extLst>
      <p:ext uri="{BB962C8B-B14F-4D97-AF65-F5344CB8AC3E}">
        <p14:creationId xmlns:p14="http://schemas.microsoft.com/office/powerpoint/2010/main" val="333313069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4294967295"/>
          </p:nvPr>
        </p:nvSpPr>
        <p:spPr>
          <a:xfrm>
            <a:off x="6463145" y="6356353"/>
            <a:ext cx="2057400" cy="365125"/>
          </a:xfrm>
        </p:spPr>
        <p:txBody>
          <a:bodyPr/>
          <a:lstStyle/>
          <a:p>
            <a:fld id="{1905A455-245D-40CF-B4D4-2C8932530E27}" type="slidenum">
              <a:rPr lang="en-US">
                <a:solidFill>
                  <a:prstClr val="black">
                    <a:tint val="75000"/>
                  </a:prstClr>
                </a:solidFill>
                <a:latin typeface="Arial" panose="020B0604020202020204"/>
              </a:rPr>
              <a:pPr/>
              <a:t>3</a:t>
            </a:fld>
            <a:r>
              <a:rPr lang="en-US">
                <a:solidFill>
                  <a:prstClr val="black">
                    <a:tint val="75000"/>
                  </a:prstClr>
                </a:solidFill>
                <a:latin typeface="Arial" panose="020B0604020202020204"/>
              </a:rPr>
              <a:t> / 9</a:t>
            </a:r>
            <a:r>
              <a:rPr lang="sr-Latn-CS">
                <a:solidFill>
                  <a:prstClr val="black">
                    <a:tint val="75000"/>
                  </a:prstClr>
                </a:solidFill>
                <a:latin typeface="Arial" panose="020B0604020202020204"/>
              </a:rPr>
              <a:t>5</a:t>
            </a:r>
            <a:endParaRPr lang="en-US">
              <a:solidFill>
                <a:prstClr val="black">
                  <a:tint val="75000"/>
                </a:prstClr>
              </a:solidFill>
              <a:latin typeface="Arial" panose="020B0604020202020204"/>
            </a:endParaRPr>
          </a:p>
        </p:txBody>
      </p:sp>
      <p:sp>
        <p:nvSpPr>
          <p:cNvPr id="160770" name="Rectangle 2"/>
          <p:cNvSpPr>
            <a:spLocks noGrp="1" noChangeArrowheads="1"/>
          </p:cNvSpPr>
          <p:nvPr>
            <p:ph type="title"/>
          </p:nvPr>
        </p:nvSpPr>
        <p:spPr>
          <a:xfrm>
            <a:off x="433123" y="3"/>
            <a:ext cx="7886700" cy="924025"/>
          </a:xfrm>
        </p:spPr>
        <p:txBody>
          <a:bodyPr>
            <a:normAutofit/>
          </a:bodyPr>
          <a:lstStyle/>
          <a:p>
            <a:r>
              <a:rPr lang="en-US" sz="4000" dirty="0"/>
              <a:t>XML and Mobile Applications</a:t>
            </a:r>
          </a:p>
        </p:txBody>
      </p:sp>
      <p:sp>
        <p:nvSpPr>
          <p:cNvPr id="160771" name="Rectangle 3"/>
          <p:cNvSpPr>
            <a:spLocks noGrp="1" noChangeArrowheads="1"/>
          </p:cNvSpPr>
          <p:nvPr>
            <p:ph type="body" idx="1"/>
          </p:nvPr>
        </p:nvSpPr>
        <p:spPr>
          <a:xfrm>
            <a:off x="433127" y="1315845"/>
            <a:ext cx="8087423" cy="3941956"/>
          </a:xfrm>
        </p:spPr>
        <p:txBody>
          <a:bodyPr>
            <a:normAutofit lnSpcReduction="10000"/>
          </a:bodyPr>
          <a:lstStyle/>
          <a:p>
            <a:r>
              <a:rPr lang="en-US" dirty="0"/>
              <a:t>&lt;Address&gt;</a:t>
            </a:r>
          </a:p>
          <a:p>
            <a:pPr lvl="1"/>
            <a:r>
              <a:rPr lang="en-US" dirty="0"/>
              <a:t>&lt;</a:t>
            </a:r>
            <a:r>
              <a:rPr lang="en-US" dirty="0" err="1"/>
              <a:t>StreetAddress</a:t>
            </a:r>
            <a:r>
              <a:rPr lang="en-US" dirty="0"/>
              <a:t>&gt;2652 McGaw Avenue&lt;/</a:t>
            </a:r>
            <a:r>
              <a:rPr lang="en-US" dirty="0" err="1"/>
              <a:t>StreetAddress</a:t>
            </a:r>
            <a:r>
              <a:rPr lang="en-US" dirty="0"/>
              <a:t>&gt;</a:t>
            </a:r>
          </a:p>
          <a:p>
            <a:pPr lvl="1"/>
            <a:r>
              <a:rPr lang="en-US" dirty="0"/>
              <a:t>&lt;City&gt;Costa Mesa&lt;/City&gt;</a:t>
            </a:r>
          </a:p>
          <a:p>
            <a:pPr lvl="1"/>
            <a:r>
              <a:rPr lang="en-US" dirty="0"/>
              <a:t>&lt;State&gt;California&lt;/State&gt;</a:t>
            </a:r>
          </a:p>
          <a:p>
            <a:pPr lvl="1"/>
            <a:r>
              <a:rPr lang="en-US" dirty="0"/>
              <a:t>&lt;Locale&gt;</a:t>
            </a:r>
          </a:p>
          <a:p>
            <a:pPr lvl="1"/>
            <a:r>
              <a:rPr lang="en-US" dirty="0"/>
              <a:t>&lt;</a:t>
            </a:r>
            <a:r>
              <a:rPr lang="en-US" dirty="0" err="1"/>
              <a:t>Country_Code</a:t>
            </a:r>
            <a:r>
              <a:rPr lang="en-US" dirty="0"/>
              <a:t> </a:t>
            </a:r>
            <a:r>
              <a:rPr lang="en-US" dirty="0" err="1"/>
              <a:t>mId</a:t>
            </a:r>
            <a:r>
              <a:rPr lang="en-US" dirty="0"/>
              <a:t>="1"&gt;US&lt;/</a:t>
            </a:r>
            <a:r>
              <a:rPr lang="en-US" dirty="0" err="1"/>
              <a:t>Country_Code</a:t>
            </a:r>
            <a:r>
              <a:rPr lang="en-US" dirty="0"/>
              <a:t>&gt;</a:t>
            </a:r>
          </a:p>
          <a:p>
            <a:pPr lvl="1"/>
            <a:r>
              <a:rPr lang="en-US" dirty="0"/>
              <a:t>&lt;Language </a:t>
            </a:r>
            <a:r>
              <a:rPr lang="en-US" dirty="0" err="1"/>
              <a:t>mId</a:t>
            </a:r>
            <a:r>
              <a:rPr lang="en-US" dirty="0"/>
              <a:t>="1"&gt;English&lt;/Language&gt;</a:t>
            </a:r>
          </a:p>
          <a:p>
            <a:pPr lvl="1"/>
            <a:r>
              <a:rPr lang="en-US" dirty="0"/>
              <a:t>&lt;/Locale&gt;</a:t>
            </a:r>
          </a:p>
          <a:p>
            <a:r>
              <a:rPr lang="en-US" dirty="0"/>
              <a:t>&lt;/Address&gt;</a:t>
            </a:r>
            <a:endParaRPr lang="en-US" dirty="0"/>
          </a:p>
        </p:txBody>
      </p:sp>
    </p:spTree>
    <p:extLst>
      <p:ext uri="{BB962C8B-B14F-4D97-AF65-F5344CB8AC3E}">
        <p14:creationId xmlns:p14="http://schemas.microsoft.com/office/powerpoint/2010/main" val="1342550516"/>
      </p:ext>
    </p:extLst>
  </p:cSld>
  <p:clrMapOvr>
    <a:masterClrMapping/>
  </p:clrMapOvr>
  <p:transition>
    <p:pull/>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3" accel="50000" decel="50000" fill="hold" grpId="0" nodeType="afterEffect">
                                  <p:stCondLst>
                                    <p:cond delay="0"/>
                                  </p:stCondLst>
                                  <p:childTnLst>
                                    <p:set>
                                      <p:cBhvr>
                                        <p:cTn id="6" dur="1" fill="hold">
                                          <p:stCondLst>
                                            <p:cond delay="0"/>
                                          </p:stCondLst>
                                        </p:cTn>
                                        <p:tgtEl>
                                          <p:spTgt spid="160770"/>
                                        </p:tgtEl>
                                        <p:attrNameLst>
                                          <p:attrName>style.visibility</p:attrName>
                                        </p:attrNameLst>
                                      </p:cBhvr>
                                      <p:to>
                                        <p:strVal val="visible"/>
                                      </p:to>
                                    </p:set>
                                    <p:anim calcmode="lin" valueType="num">
                                      <p:cBhvr additive="base">
                                        <p:cTn id="7" dur="500" fill="hold"/>
                                        <p:tgtEl>
                                          <p:spTgt spid="160770"/>
                                        </p:tgtEl>
                                        <p:attrNameLst>
                                          <p:attrName>ppt_x</p:attrName>
                                        </p:attrNameLst>
                                      </p:cBhvr>
                                      <p:tavLst>
                                        <p:tav tm="0">
                                          <p:val>
                                            <p:strVal val="1+#ppt_w/2"/>
                                          </p:val>
                                        </p:tav>
                                        <p:tav tm="100000">
                                          <p:val>
                                            <p:strVal val="#ppt_x"/>
                                          </p:val>
                                        </p:tav>
                                      </p:tavLst>
                                    </p:anim>
                                    <p:anim calcmode="lin" valueType="num">
                                      <p:cBhvr additive="base">
                                        <p:cTn id="8" dur="500" fill="hold"/>
                                        <p:tgtEl>
                                          <p:spTgt spid="160770"/>
                                        </p:tgtEl>
                                        <p:attrNameLst>
                                          <p:attrName>ppt_y</p:attrName>
                                        </p:attrNameLst>
                                      </p:cBhvr>
                                      <p:tavLst>
                                        <p:tav tm="0">
                                          <p:val>
                                            <p:strVal val="0-#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3" presetClass="entr" presetSubtype="5" fill="hold" grpId="0" nodeType="clickEffect">
                                  <p:stCondLst>
                                    <p:cond delay="0"/>
                                  </p:stCondLst>
                                  <p:childTnLst>
                                    <p:set>
                                      <p:cBhvr>
                                        <p:cTn id="12" dur="1" fill="hold">
                                          <p:stCondLst>
                                            <p:cond delay="0"/>
                                          </p:stCondLst>
                                        </p:cTn>
                                        <p:tgtEl>
                                          <p:spTgt spid="160771">
                                            <p:txEl>
                                              <p:pRg st="0" end="0"/>
                                            </p:txEl>
                                          </p:spTgt>
                                        </p:tgtEl>
                                        <p:attrNameLst>
                                          <p:attrName>style.visibility</p:attrName>
                                        </p:attrNameLst>
                                      </p:cBhvr>
                                      <p:to>
                                        <p:strVal val="visible"/>
                                      </p:to>
                                    </p:set>
                                    <p:animEffect transition="in" filter="blinds(vertical)">
                                      <p:cBhvr>
                                        <p:cTn id="13" dur="500"/>
                                        <p:tgtEl>
                                          <p:spTgt spid="160771">
                                            <p:txEl>
                                              <p:pRg st="0" end="0"/>
                                            </p:txEl>
                                          </p:spTgt>
                                        </p:tgtEl>
                                      </p:cBhvr>
                                    </p:animEffect>
                                  </p:childTnLst>
                                </p:cTn>
                              </p:par>
                              <p:par>
                                <p:cTn id="14" presetID="3" presetClass="entr" presetSubtype="5" fill="hold" grpId="0" nodeType="withEffect">
                                  <p:stCondLst>
                                    <p:cond delay="0"/>
                                  </p:stCondLst>
                                  <p:childTnLst>
                                    <p:set>
                                      <p:cBhvr>
                                        <p:cTn id="15" dur="1" fill="hold">
                                          <p:stCondLst>
                                            <p:cond delay="0"/>
                                          </p:stCondLst>
                                        </p:cTn>
                                        <p:tgtEl>
                                          <p:spTgt spid="160771">
                                            <p:txEl>
                                              <p:pRg st="1" end="1"/>
                                            </p:txEl>
                                          </p:spTgt>
                                        </p:tgtEl>
                                        <p:attrNameLst>
                                          <p:attrName>style.visibility</p:attrName>
                                        </p:attrNameLst>
                                      </p:cBhvr>
                                      <p:to>
                                        <p:strVal val="visible"/>
                                      </p:to>
                                    </p:set>
                                    <p:animEffect transition="in" filter="blinds(vertical)">
                                      <p:cBhvr>
                                        <p:cTn id="16" dur="500"/>
                                        <p:tgtEl>
                                          <p:spTgt spid="160771">
                                            <p:txEl>
                                              <p:pRg st="1" end="1"/>
                                            </p:txEl>
                                          </p:spTgt>
                                        </p:tgtEl>
                                      </p:cBhvr>
                                    </p:animEffect>
                                  </p:childTnLst>
                                </p:cTn>
                              </p:par>
                              <p:par>
                                <p:cTn id="17" presetID="3" presetClass="entr" presetSubtype="5" fill="hold" grpId="0" nodeType="withEffect">
                                  <p:stCondLst>
                                    <p:cond delay="0"/>
                                  </p:stCondLst>
                                  <p:childTnLst>
                                    <p:set>
                                      <p:cBhvr>
                                        <p:cTn id="18" dur="1" fill="hold">
                                          <p:stCondLst>
                                            <p:cond delay="0"/>
                                          </p:stCondLst>
                                        </p:cTn>
                                        <p:tgtEl>
                                          <p:spTgt spid="160771">
                                            <p:txEl>
                                              <p:pRg st="2" end="2"/>
                                            </p:txEl>
                                          </p:spTgt>
                                        </p:tgtEl>
                                        <p:attrNameLst>
                                          <p:attrName>style.visibility</p:attrName>
                                        </p:attrNameLst>
                                      </p:cBhvr>
                                      <p:to>
                                        <p:strVal val="visible"/>
                                      </p:to>
                                    </p:set>
                                    <p:animEffect transition="in" filter="blinds(vertical)">
                                      <p:cBhvr>
                                        <p:cTn id="19" dur="500"/>
                                        <p:tgtEl>
                                          <p:spTgt spid="160771">
                                            <p:txEl>
                                              <p:pRg st="2" end="2"/>
                                            </p:txEl>
                                          </p:spTgt>
                                        </p:tgtEl>
                                      </p:cBhvr>
                                    </p:animEffect>
                                  </p:childTnLst>
                                </p:cTn>
                              </p:par>
                              <p:par>
                                <p:cTn id="20" presetID="3" presetClass="entr" presetSubtype="5" fill="hold" grpId="0" nodeType="withEffect">
                                  <p:stCondLst>
                                    <p:cond delay="0"/>
                                  </p:stCondLst>
                                  <p:childTnLst>
                                    <p:set>
                                      <p:cBhvr>
                                        <p:cTn id="21" dur="1" fill="hold">
                                          <p:stCondLst>
                                            <p:cond delay="0"/>
                                          </p:stCondLst>
                                        </p:cTn>
                                        <p:tgtEl>
                                          <p:spTgt spid="160771">
                                            <p:txEl>
                                              <p:pRg st="3" end="3"/>
                                            </p:txEl>
                                          </p:spTgt>
                                        </p:tgtEl>
                                        <p:attrNameLst>
                                          <p:attrName>style.visibility</p:attrName>
                                        </p:attrNameLst>
                                      </p:cBhvr>
                                      <p:to>
                                        <p:strVal val="visible"/>
                                      </p:to>
                                    </p:set>
                                    <p:animEffect transition="in" filter="blinds(vertical)">
                                      <p:cBhvr>
                                        <p:cTn id="22" dur="500"/>
                                        <p:tgtEl>
                                          <p:spTgt spid="160771">
                                            <p:txEl>
                                              <p:pRg st="3" end="3"/>
                                            </p:txEl>
                                          </p:spTgt>
                                        </p:tgtEl>
                                      </p:cBhvr>
                                    </p:animEffect>
                                  </p:childTnLst>
                                </p:cTn>
                              </p:par>
                              <p:par>
                                <p:cTn id="23" presetID="3" presetClass="entr" presetSubtype="5" fill="hold" grpId="0" nodeType="withEffect">
                                  <p:stCondLst>
                                    <p:cond delay="0"/>
                                  </p:stCondLst>
                                  <p:childTnLst>
                                    <p:set>
                                      <p:cBhvr>
                                        <p:cTn id="24" dur="1" fill="hold">
                                          <p:stCondLst>
                                            <p:cond delay="0"/>
                                          </p:stCondLst>
                                        </p:cTn>
                                        <p:tgtEl>
                                          <p:spTgt spid="160771">
                                            <p:txEl>
                                              <p:pRg st="4" end="4"/>
                                            </p:txEl>
                                          </p:spTgt>
                                        </p:tgtEl>
                                        <p:attrNameLst>
                                          <p:attrName>style.visibility</p:attrName>
                                        </p:attrNameLst>
                                      </p:cBhvr>
                                      <p:to>
                                        <p:strVal val="visible"/>
                                      </p:to>
                                    </p:set>
                                    <p:animEffect transition="in" filter="blinds(vertical)">
                                      <p:cBhvr>
                                        <p:cTn id="25" dur="500"/>
                                        <p:tgtEl>
                                          <p:spTgt spid="160771">
                                            <p:txEl>
                                              <p:pRg st="4" end="4"/>
                                            </p:txEl>
                                          </p:spTgt>
                                        </p:tgtEl>
                                      </p:cBhvr>
                                    </p:animEffect>
                                  </p:childTnLst>
                                </p:cTn>
                              </p:par>
                              <p:par>
                                <p:cTn id="26" presetID="3" presetClass="entr" presetSubtype="5" fill="hold" grpId="0" nodeType="withEffect">
                                  <p:stCondLst>
                                    <p:cond delay="0"/>
                                  </p:stCondLst>
                                  <p:childTnLst>
                                    <p:set>
                                      <p:cBhvr>
                                        <p:cTn id="27" dur="1" fill="hold">
                                          <p:stCondLst>
                                            <p:cond delay="0"/>
                                          </p:stCondLst>
                                        </p:cTn>
                                        <p:tgtEl>
                                          <p:spTgt spid="160771">
                                            <p:txEl>
                                              <p:pRg st="5" end="5"/>
                                            </p:txEl>
                                          </p:spTgt>
                                        </p:tgtEl>
                                        <p:attrNameLst>
                                          <p:attrName>style.visibility</p:attrName>
                                        </p:attrNameLst>
                                      </p:cBhvr>
                                      <p:to>
                                        <p:strVal val="visible"/>
                                      </p:to>
                                    </p:set>
                                    <p:animEffect transition="in" filter="blinds(vertical)">
                                      <p:cBhvr>
                                        <p:cTn id="28" dur="500"/>
                                        <p:tgtEl>
                                          <p:spTgt spid="160771">
                                            <p:txEl>
                                              <p:pRg st="5" end="5"/>
                                            </p:txEl>
                                          </p:spTgt>
                                        </p:tgtEl>
                                      </p:cBhvr>
                                    </p:animEffect>
                                  </p:childTnLst>
                                </p:cTn>
                              </p:par>
                              <p:par>
                                <p:cTn id="29" presetID="3" presetClass="entr" presetSubtype="5" fill="hold" grpId="0" nodeType="withEffect">
                                  <p:stCondLst>
                                    <p:cond delay="0"/>
                                  </p:stCondLst>
                                  <p:childTnLst>
                                    <p:set>
                                      <p:cBhvr>
                                        <p:cTn id="30" dur="1" fill="hold">
                                          <p:stCondLst>
                                            <p:cond delay="0"/>
                                          </p:stCondLst>
                                        </p:cTn>
                                        <p:tgtEl>
                                          <p:spTgt spid="160771">
                                            <p:txEl>
                                              <p:pRg st="6" end="6"/>
                                            </p:txEl>
                                          </p:spTgt>
                                        </p:tgtEl>
                                        <p:attrNameLst>
                                          <p:attrName>style.visibility</p:attrName>
                                        </p:attrNameLst>
                                      </p:cBhvr>
                                      <p:to>
                                        <p:strVal val="visible"/>
                                      </p:to>
                                    </p:set>
                                    <p:animEffect transition="in" filter="blinds(vertical)">
                                      <p:cBhvr>
                                        <p:cTn id="31" dur="500"/>
                                        <p:tgtEl>
                                          <p:spTgt spid="160771">
                                            <p:txEl>
                                              <p:pRg st="6" end="6"/>
                                            </p:txEl>
                                          </p:spTgt>
                                        </p:tgtEl>
                                      </p:cBhvr>
                                    </p:animEffect>
                                  </p:childTnLst>
                                </p:cTn>
                              </p:par>
                              <p:par>
                                <p:cTn id="32" presetID="3" presetClass="entr" presetSubtype="5" fill="hold" grpId="0" nodeType="withEffect">
                                  <p:stCondLst>
                                    <p:cond delay="0"/>
                                  </p:stCondLst>
                                  <p:childTnLst>
                                    <p:set>
                                      <p:cBhvr>
                                        <p:cTn id="33" dur="1" fill="hold">
                                          <p:stCondLst>
                                            <p:cond delay="0"/>
                                          </p:stCondLst>
                                        </p:cTn>
                                        <p:tgtEl>
                                          <p:spTgt spid="160771">
                                            <p:txEl>
                                              <p:pRg st="7" end="7"/>
                                            </p:txEl>
                                          </p:spTgt>
                                        </p:tgtEl>
                                        <p:attrNameLst>
                                          <p:attrName>style.visibility</p:attrName>
                                        </p:attrNameLst>
                                      </p:cBhvr>
                                      <p:to>
                                        <p:strVal val="visible"/>
                                      </p:to>
                                    </p:set>
                                    <p:animEffect transition="in" filter="blinds(vertical)">
                                      <p:cBhvr>
                                        <p:cTn id="34" dur="500"/>
                                        <p:tgtEl>
                                          <p:spTgt spid="160771">
                                            <p:txEl>
                                              <p:pRg st="7" end="7"/>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3" presetClass="entr" presetSubtype="5" fill="hold" grpId="0" nodeType="clickEffect">
                                  <p:stCondLst>
                                    <p:cond delay="0"/>
                                  </p:stCondLst>
                                  <p:childTnLst>
                                    <p:set>
                                      <p:cBhvr>
                                        <p:cTn id="38" dur="1" fill="hold">
                                          <p:stCondLst>
                                            <p:cond delay="0"/>
                                          </p:stCondLst>
                                        </p:cTn>
                                        <p:tgtEl>
                                          <p:spTgt spid="160771">
                                            <p:txEl>
                                              <p:pRg st="8" end="8"/>
                                            </p:txEl>
                                          </p:spTgt>
                                        </p:tgtEl>
                                        <p:attrNameLst>
                                          <p:attrName>style.visibility</p:attrName>
                                        </p:attrNameLst>
                                      </p:cBhvr>
                                      <p:to>
                                        <p:strVal val="visible"/>
                                      </p:to>
                                    </p:set>
                                    <p:animEffect transition="in" filter="blinds(vertical)">
                                      <p:cBhvr>
                                        <p:cTn id="39" dur="500"/>
                                        <p:tgtEl>
                                          <p:spTgt spid="160771">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0770" grpId="0"/>
      <p:bldP spid="160771" grpId="0"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XQuery</a:t>
            </a:r>
          </a:p>
        </p:txBody>
      </p:sp>
      <p:sp>
        <p:nvSpPr>
          <p:cNvPr id="3" name="Content Placeholder 2"/>
          <p:cNvSpPr>
            <a:spLocks noGrp="1"/>
          </p:cNvSpPr>
          <p:nvPr>
            <p:ph idx="1"/>
          </p:nvPr>
        </p:nvSpPr>
        <p:spPr/>
        <p:txBody>
          <a:bodyPr>
            <a:noAutofit/>
          </a:bodyPr>
          <a:lstStyle/>
          <a:p>
            <a:r>
              <a:rPr lang="en-US" dirty="0"/>
              <a:t>XQuery is used to retrieve a subset of data from a full XML document, like a SQL query is used to retrieve a subset of data from a database.</a:t>
            </a:r>
          </a:p>
          <a:p>
            <a:r>
              <a:rPr lang="en-US" dirty="0"/>
              <a:t>For Instance,</a:t>
            </a:r>
          </a:p>
          <a:p>
            <a:r>
              <a:rPr lang="en-US" dirty="0">
                <a:latin typeface="Courier New" panose="02070309020205020404" pitchFamily="49" charset="0"/>
                <a:cs typeface="Courier New" panose="02070309020205020404" pitchFamily="49" charset="0"/>
              </a:rPr>
              <a:t>&lt;order&gt;</a:t>
            </a:r>
            <a:br>
              <a:rPr lang="en-US" dirty="0">
                <a:latin typeface="Courier New" panose="02070309020205020404" pitchFamily="49" charset="0"/>
                <a:cs typeface="Courier New" panose="02070309020205020404" pitchFamily="49" charset="0"/>
              </a:rPr>
            </a:br>
            <a:r>
              <a:rPr lang="en-US" dirty="0">
                <a:latin typeface="Courier New" panose="02070309020205020404" pitchFamily="49" charset="0"/>
                <a:cs typeface="Courier New" panose="02070309020205020404" pitchFamily="49" charset="0"/>
              </a:rPr>
              <a:t>&lt;item price=”50” currency=”USD” name=”metal gear” /&gt;</a:t>
            </a:r>
            <a:br>
              <a:rPr lang="en-US" dirty="0">
                <a:latin typeface="Courier New" panose="02070309020205020404" pitchFamily="49" charset="0"/>
                <a:cs typeface="Courier New" panose="02070309020205020404" pitchFamily="49" charset="0"/>
              </a:rPr>
            </a:br>
            <a:r>
              <a:rPr lang="en-US" dirty="0">
                <a:latin typeface="Courier New" panose="02070309020205020404" pitchFamily="49" charset="0"/>
                <a:cs typeface="Courier New" panose="02070309020205020404" pitchFamily="49" charset="0"/>
              </a:rPr>
              <a:t>&lt;item price=”25” currency=”USD” name=”plastic gear” /&gt;</a:t>
            </a:r>
            <a:br>
              <a:rPr lang="en-US" dirty="0">
                <a:latin typeface="Courier New" panose="02070309020205020404" pitchFamily="49" charset="0"/>
                <a:cs typeface="Courier New" panose="02070309020205020404" pitchFamily="49" charset="0"/>
              </a:rPr>
            </a:br>
            <a:r>
              <a:rPr lang="en-US" dirty="0">
                <a:latin typeface="Courier New" panose="02070309020205020404" pitchFamily="49" charset="0"/>
                <a:cs typeface="Courier New" panose="02070309020205020404" pitchFamily="49" charset="0"/>
              </a:rPr>
              <a:t>&lt;/order&gt;</a:t>
            </a:r>
          </a:p>
          <a:p>
            <a:pPr marL="0" indent="0">
              <a:buNone/>
            </a:pPr>
            <a:r>
              <a:rPr lang="en-US" dirty="0"/>
              <a:t>The following XQuery returns the sum:</a:t>
            </a:r>
            <a:br>
              <a:rPr lang="en-US" dirty="0"/>
            </a:br>
            <a:r>
              <a:rPr lang="en-US" dirty="0">
                <a:latin typeface="Courier New" panose="02070309020205020404" pitchFamily="49" charset="0"/>
                <a:cs typeface="Courier New" panose="02070309020205020404" pitchFamily="49" charset="0"/>
              </a:rPr>
              <a:t>sum(doc(‘orders.xml’)/order/item/@price)</a:t>
            </a:r>
            <a:endParaRPr lang="en-US" dirty="0"/>
          </a:p>
        </p:txBody>
      </p:sp>
    </p:spTree>
    <p:extLst>
      <p:ext uri="{BB962C8B-B14F-4D97-AF65-F5344CB8AC3E}">
        <p14:creationId xmlns:p14="http://schemas.microsoft.com/office/powerpoint/2010/main" val="165908585"/>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t>JavaScript Object Notation (JSON)</a:t>
            </a:r>
            <a:endParaRPr lang="en-US" dirty="0"/>
          </a:p>
        </p:txBody>
      </p:sp>
      <p:sp>
        <p:nvSpPr>
          <p:cNvPr id="3" name="Content Placeholder 2"/>
          <p:cNvSpPr>
            <a:spLocks noGrp="1"/>
          </p:cNvSpPr>
          <p:nvPr>
            <p:ph idx="1"/>
          </p:nvPr>
        </p:nvSpPr>
        <p:spPr/>
        <p:txBody>
          <a:bodyPr>
            <a:noAutofit/>
          </a:bodyPr>
          <a:lstStyle/>
          <a:p>
            <a:r>
              <a:rPr lang="en-US" dirty="0"/>
              <a:t>Lightweight data-interchange format</a:t>
            </a:r>
          </a:p>
          <a:p>
            <a:r>
              <a:rPr lang="en-US" dirty="0"/>
              <a:t>L</a:t>
            </a:r>
            <a:r>
              <a:rPr lang="en-US"/>
              <a:t>anguage </a:t>
            </a:r>
            <a:r>
              <a:rPr lang="en-US" dirty="0"/>
              <a:t>independent *</a:t>
            </a:r>
          </a:p>
          <a:p>
            <a:r>
              <a:rPr lang="en-US" dirty="0"/>
              <a:t>"self-describing" and easy to understand</a:t>
            </a:r>
          </a:p>
          <a:p>
            <a:r>
              <a:rPr lang="en-US" dirty="0"/>
              <a:t>A person can be represented in JSON like this:</a:t>
            </a:r>
            <a:br>
              <a:rPr lang="en-US" dirty="0"/>
            </a:br>
            <a:r>
              <a:rPr lang="en-US" dirty="0">
                <a:latin typeface="Courier New" panose="02070309020205020404" pitchFamily="49" charset="0"/>
                <a:cs typeface="Courier New" panose="02070309020205020404" pitchFamily="49" charset="0"/>
              </a:rPr>
              <a:t>{</a:t>
            </a:r>
            <a:br>
              <a:rPr lang="en-US" dirty="0">
                <a:latin typeface="Courier New" panose="02070309020205020404" pitchFamily="49" charset="0"/>
                <a:cs typeface="Courier New" panose="02070309020205020404" pitchFamily="49" charset="0"/>
              </a:rPr>
            </a:br>
            <a:r>
              <a:rPr lang="en-US" dirty="0" err="1">
                <a:latin typeface="Courier New" panose="02070309020205020404" pitchFamily="49" charset="0"/>
                <a:cs typeface="Courier New" panose="02070309020205020404" pitchFamily="49" charset="0"/>
              </a:rPr>
              <a:t>firstName</a:t>
            </a:r>
            <a:r>
              <a:rPr lang="en-US" dirty="0">
                <a:latin typeface="Courier New" panose="02070309020205020404" pitchFamily="49" charset="0"/>
                <a:cs typeface="Courier New" panose="02070309020205020404" pitchFamily="49" charset="0"/>
              </a:rPr>
              <a:t> : “David”,</a:t>
            </a:r>
            <a:br>
              <a:rPr lang="en-US" dirty="0">
                <a:latin typeface="Courier New" panose="02070309020205020404" pitchFamily="49" charset="0"/>
                <a:cs typeface="Courier New" panose="02070309020205020404" pitchFamily="49" charset="0"/>
              </a:rPr>
            </a:br>
            <a:r>
              <a:rPr lang="en-US" dirty="0" err="1">
                <a:latin typeface="Courier New" panose="02070309020205020404" pitchFamily="49" charset="0"/>
                <a:cs typeface="Courier New" panose="02070309020205020404" pitchFamily="49" charset="0"/>
              </a:rPr>
              <a:t>lastName</a:t>
            </a:r>
            <a:r>
              <a:rPr lang="en-US" dirty="0">
                <a:latin typeface="Courier New" panose="02070309020205020404" pitchFamily="49" charset="0"/>
                <a:cs typeface="Courier New" panose="02070309020205020404" pitchFamily="49" charset="0"/>
              </a:rPr>
              <a:t> : “Smith”</a:t>
            </a:r>
            <a:br>
              <a:rPr lang="en-US" dirty="0">
                <a:latin typeface="Courier New" panose="02070309020205020404" pitchFamily="49" charset="0"/>
                <a:cs typeface="Courier New" panose="02070309020205020404" pitchFamily="49" charset="0"/>
              </a:rPr>
            </a:br>
            <a:r>
              <a:rPr lang="en-US" dirty="0">
                <a:latin typeface="Courier New" panose="02070309020205020404" pitchFamily="49" charset="0"/>
                <a:cs typeface="Courier New" panose="02070309020205020404" pitchFamily="49" charset="0"/>
              </a:rPr>
              <a:t>}</a:t>
            </a:r>
          </a:p>
          <a:p>
            <a:r>
              <a:rPr lang="en-US" dirty="0"/>
              <a:t>Using JSON will reduce the amount of time spent dealing with serialization issues.</a:t>
            </a:r>
          </a:p>
        </p:txBody>
      </p:sp>
    </p:spTree>
    <p:extLst>
      <p:ext uri="{BB962C8B-B14F-4D97-AF65-F5344CB8AC3E}">
        <p14:creationId xmlns:p14="http://schemas.microsoft.com/office/powerpoint/2010/main" val="296231320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Transferring </a:t>
            </a:r>
            <a:r>
              <a:rPr lang="en-US" b="1" dirty="0" err="1"/>
              <a:t>Nontextual</a:t>
            </a:r>
            <a:r>
              <a:rPr lang="en-US" b="1" dirty="0"/>
              <a:t> Data</a:t>
            </a:r>
            <a:endParaRPr lang="en-US" dirty="0"/>
          </a:p>
        </p:txBody>
      </p:sp>
      <p:sp>
        <p:nvSpPr>
          <p:cNvPr id="3" name="Content Placeholder 2"/>
          <p:cNvSpPr>
            <a:spLocks noGrp="1"/>
          </p:cNvSpPr>
          <p:nvPr>
            <p:ph idx="1"/>
          </p:nvPr>
        </p:nvSpPr>
        <p:spPr>
          <a:xfrm>
            <a:off x="452386" y="1289786"/>
            <a:ext cx="8431731" cy="5409398"/>
          </a:xfrm>
        </p:spPr>
        <p:txBody>
          <a:bodyPr>
            <a:noAutofit/>
          </a:bodyPr>
          <a:lstStyle/>
          <a:p>
            <a:r>
              <a:rPr lang="en-US" dirty="0"/>
              <a:t>Both JSON and XML create human-readable text documents. </a:t>
            </a:r>
          </a:p>
          <a:p>
            <a:r>
              <a:rPr lang="en-US" dirty="0"/>
              <a:t>What happens if a service needs to transmit or receive an image, a video, or a PDF document?</a:t>
            </a:r>
          </a:p>
          <a:p>
            <a:r>
              <a:rPr lang="en-US" dirty="0"/>
              <a:t>This type of </a:t>
            </a:r>
            <a:r>
              <a:rPr lang="en-US" dirty="0" err="1"/>
              <a:t>nontextual</a:t>
            </a:r>
            <a:r>
              <a:rPr lang="en-US" dirty="0"/>
              <a:t> data is called binary data</a:t>
            </a:r>
          </a:p>
          <a:p>
            <a:r>
              <a:rPr lang="en-US" dirty="0"/>
              <a:t>transmitting binary data as text, it needs to be Base64 encoded so it can be represented with the rest of the data</a:t>
            </a:r>
          </a:p>
          <a:p>
            <a:r>
              <a:rPr lang="en-US" dirty="0"/>
              <a:t>Base64 encoding comes with two downsides. </a:t>
            </a:r>
          </a:p>
          <a:p>
            <a:pPr lvl="1"/>
            <a:r>
              <a:rPr lang="en-US" dirty="0"/>
              <a:t>First, the size of the text representation increases by 33 percent. </a:t>
            </a:r>
          </a:p>
          <a:p>
            <a:pPr lvl="1"/>
            <a:r>
              <a:rPr lang="en-US" dirty="0"/>
              <a:t>Second, there is additional processing overhead by both the sender and receiver for encoding or decoding the Base64 data to binary and vice versa.</a:t>
            </a:r>
          </a:p>
        </p:txBody>
      </p:sp>
    </p:spTree>
    <p:extLst>
      <p:ext uri="{BB962C8B-B14F-4D97-AF65-F5344CB8AC3E}">
        <p14:creationId xmlns:p14="http://schemas.microsoft.com/office/powerpoint/2010/main" val="78465543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4294967295"/>
          </p:nvPr>
        </p:nvSpPr>
        <p:spPr>
          <a:xfrm>
            <a:off x="6463145" y="6356353"/>
            <a:ext cx="2057400" cy="365125"/>
          </a:xfrm>
        </p:spPr>
        <p:txBody>
          <a:bodyPr/>
          <a:lstStyle/>
          <a:p>
            <a:fld id="{4442B1ED-7344-4EE1-9ABD-FADD64B19AD6}" type="slidenum">
              <a:rPr lang="en-US">
                <a:solidFill>
                  <a:prstClr val="black">
                    <a:tint val="75000"/>
                  </a:prstClr>
                </a:solidFill>
                <a:latin typeface="Arial" panose="020B0604020202020204"/>
              </a:rPr>
              <a:pPr/>
              <a:t>33</a:t>
            </a:fld>
            <a:r>
              <a:rPr lang="en-US">
                <a:solidFill>
                  <a:prstClr val="black">
                    <a:tint val="75000"/>
                  </a:prstClr>
                </a:solidFill>
                <a:latin typeface="Arial" panose="020B0604020202020204"/>
              </a:rPr>
              <a:t> / 9</a:t>
            </a:r>
            <a:r>
              <a:rPr lang="sr-Latn-CS">
                <a:solidFill>
                  <a:prstClr val="black">
                    <a:tint val="75000"/>
                  </a:prstClr>
                </a:solidFill>
                <a:latin typeface="Arial" panose="020B0604020202020204"/>
              </a:rPr>
              <a:t>5</a:t>
            </a:r>
            <a:endParaRPr lang="en-US">
              <a:solidFill>
                <a:prstClr val="black">
                  <a:tint val="75000"/>
                </a:prstClr>
              </a:solidFill>
              <a:latin typeface="Arial" panose="020B0604020202020204"/>
            </a:endParaRPr>
          </a:p>
        </p:txBody>
      </p:sp>
      <p:sp>
        <p:nvSpPr>
          <p:cNvPr id="161794" name="Rectangle 2"/>
          <p:cNvSpPr>
            <a:spLocks noGrp="1" noChangeArrowheads="1"/>
          </p:cNvSpPr>
          <p:nvPr>
            <p:ph type="title"/>
          </p:nvPr>
        </p:nvSpPr>
        <p:spPr>
          <a:xfrm>
            <a:off x="452387" y="109286"/>
            <a:ext cx="8229600" cy="924025"/>
          </a:xfrm>
        </p:spPr>
        <p:txBody>
          <a:bodyPr>
            <a:normAutofit fontScale="90000"/>
          </a:bodyPr>
          <a:lstStyle/>
          <a:p>
            <a:r>
              <a:rPr lang="en-US" sz="4000" dirty="0"/>
              <a:t>Key XML Technologies for Mobile Computing</a:t>
            </a:r>
          </a:p>
        </p:txBody>
      </p:sp>
      <p:sp>
        <p:nvSpPr>
          <p:cNvPr id="161795" name="Rectangle 3"/>
          <p:cNvSpPr>
            <a:spLocks noGrp="1" noChangeArrowheads="1"/>
          </p:cNvSpPr>
          <p:nvPr>
            <p:ph type="body" idx="1"/>
          </p:nvPr>
        </p:nvSpPr>
        <p:spPr/>
        <p:txBody>
          <a:bodyPr>
            <a:noAutofit/>
          </a:bodyPr>
          <a:lstStyle/>
          <a:p>
            <a:pPr>
              <a:lnSpc>
                <a:spcPct val="80000"/>
              </a:lnSpc>
            </a:pPr>
            <a:r>
              <a:rPr lang="en-US" dirty="0"/>
              <a:t>XHTML</a:t>
            </a:r>
          </a:p>
          <a:p>
            <a:pPr>
              <a:lnSpc>
                <a:spcPct val="80000"/>
              </a:lnSpc>
            </a:pPr>
            <a:r>
              <a:rPr lang="en-US" dirty="0"/>
              <a:t>VXML</a:t>
            </a:r>
          </a:p>
          <a:p>
            <a:pPr lvl="1">
              <a:lnSpc>
                <a:spcPct val="80000"/>
              </a:lnSpc>
            </a:pPr>
            <a:r>
              <a:rPr lang="en-US" dirty="0"/>
              <a:t>designed for voice user interfaces</a:t>
            </a:r>
          </a:p>
          <a:p>
            <a:pPr lvl="1">
              <a:lnSpc>
                <a:spcPct val="80000"/>
              </a:lnSpc>
            </a:pPr>
            <a:r>
              <a:rPr lang="en-US" dirty="0"/>
              <a:t>allows specification of a command-based voice dialog </a:t>
            </a:r>
            <a:br>
              <a:rPr lang="en-US" dirty="0"/>
            </a:br>
            <a:r>
              <a:rPr lang="en-US" dirty="0"/>
              <a:t>through a markup language</a:t>
            </a:r>
          </a:p>
          <a:p>
            <a:pPr>
              <a:lnSpc>
                <a:spcPct val="80000"/>
              </a:lnSpc>
            </a:pPr>
            <a:r>
              <a:rPr lang="en-US" dirty="0"/>
              <a:t>WML</a:t>
            </a:r>
          </a:p>
          <a:p>
            <a:pPr>
              <a:lnSpc>
                <a:spcPct val="80000"/>
              </a:lnSpc>
            </a:pPr>
            <a:r>
              <a:rPr lang="en-US" dirty="0" err="1"/>
              <a:t>XForms</a:t>
            </a:r>
            <a:endParaRPr lang="en-US" dirty="0"/>
          </a:p>
          <a:p>
            <a:pPr>
              <a:lnSpc>
                <a:spcPct val="80000"/>
              </a:lnSpc>
            </a:pPr>
            <a:r>
              <a:rPr lang="en-US" dirty="0"/>
              <a:t>CCXML</a:t>
            </a:r>
          </a:p>
          <a:p>
            <a:pPr>
              <a:lnSpc>
                <a:spcPct val="80000"/>
              </a:lnSpc>
            </a:pPr>
            <a:r>
              <a:rPr lang="en-US" dirty="0"/>
              <a:t>XML Pipeline</a:t>
            </a:r>
          </a:p>
          <a:p>
            <a:pPr>
              <a:lnSpc>
                <a:spcPct val="80000"/>
              </a:lnSpc>
            </a:pPr>
            <a:r>
              <a:rPr lang="en-US" dirty="0"/>
              <a:t>WBXML</a:t>
            </a:r>
          </a:p>
          <a:p>
            <a:pPr>
              <a:lnSpc>
                <a:spcPct val="80000"/>
              </a:lnSpc>
            </a:pPr>
            <a:r>
              <a:rPr lang="en-US" dirty="0"/>
              <a:t>SSML</a:t>
            </a:r>
          </a:p>
          <a:p>
            <a:pPr>
              <a:lnSpc>
                <a:spcPct val="80000"/>
              </a:lnSpc>
            </a:pPr>
            <a:r>
              <a:rPr lang="en-US" dirty="0"/>
              <a:t>RDF</a:t>
            </a:r>
          </a:p>
        </p:txBody>
      </p:sp>
    </p:spTree>
    <p:extLst>
      <p:ext uri="{BB962C8B-B14F-4D97-AF65-F5344CB8AC3E}">
        <p14:creationId xmlns:p14="http://schemas.microsoft.com/office/powerpoint/2010/main" val="3335823420"/>
      </p:ext>
    </p:extLst>
  </p:cSld>
  <p:clrMapOvr>
    <a:masterClrMapping/>
  </p:clrMapOvr>
  <p:transition>
    <p:randomBar dir="vert"/>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3" presetClass="entr" presetSubtype="16" fill="hold" grpId="0" nodeType="afterEffect">
                                  <p:stCondLst>
                                    <p:cond delay="0"/>
                                  </p:stCondLst>
                                  <p:childTnLst>
                                    <p:set>
                                      <p:cBhvr>
                                        <p:cTn id="6" dur="1" fill="hold">
                                          <p:stCondLst>
                                            <p:cond delay="0"/>
                                          </p:stCondLst>
                                        </p:cTn>
                                        <p:tgtEl>
                                          <p:spTgt spid="161794"/>
                                        </p:tgtEl>
                                        <p:attrNameLst>
                                          <p:attrName>style.visibility</p:attrName>
                                        </p:attrNameLst>
                                      </p:cBhvr>
                                      <p:to>
                                        <p:strVal val="visible"/>
                                      </p:to>
                                    </p:set>
                                    <p:anim calcmode="lin" valueType="num">
                                      <p:cBhvr>
                                        <p:cTn id="7" dur="500" fill="hold"/>
                                        <p:tgtEl>
                                          <p:spTgt spid="161794"/>
                                        </p:tgtEl>
                                        <p:attrNameLst>
                                          <p:attrName>ppt_w</p:attrName>
                                        </p:attrNameLst>
                                      </p:cBhvr>
                                      <p:tavLst>
                                        <p:tav tm="0">
                                          <p:val>
                                            <p:fltVal val="0"/>
                                          </p:val>
                                        </p:tav>
                                        <p:tav tm="100000">
                                          <p:val>
                                            <p:strVal val="#ppt_w"/>
                                          </p:val>
                                        </p:tav>
                                      </p:tavLst>
                                    </p:anim>
                                    <p:anim calcmode="lin" valueType="num">
                                      <p:cBhvr>
                                        <p:cTn id="8" dur="500" fill="hold"/>
                                        <p:tgtEl>
                                          <p:spTgt spid="161794"/>
                                        </p:tgtEl>
                                        <p:attrNameLst>
                                          <p:attrName>ppt_h</p:attrName>
                                        </p:attrNameLst>
                                      </p:cBhvr>
                                      <p:tavLst>
                                        <p:tav tm="0">
                                          <p:val>
                                            <p:fltVal val="0"/>
                                          </p:val>
                                        </p:tav>
                                        <p:tav tm="100000">
                                          <p:val>
                                            <p:strVal val="#ppt_h"/>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34" presetClass="entr" presetSubtype="0" fill="hold" grpId="0" nodeType="clickEffect">
                                  <p:stCondLst>
                                    <p:cond delay="0"/>
                                  </p:stCondLst>
                                  <p:childTnLst>
                                    <p:set>
                                      <p:cBhvr>
                                        <p:cTn id="12" dur="1" fill="hold">
                                          <p:stCondLst>
                                            <p:cond delay="0"/>
                                          </p:stCondLst>
                                        </p:cTn>
                                        <p:tgtEl>
                                          <p:spTgt spid="161795">
                                            <p:txEl>
                                              <p:pRg st="0" end="0"/>
                                            </p:txEl>
                                          </p:spTgt>
                                        </p:tgtEl>
                                        <p:attrNameLst>
                                          <p:attrName>style.visibility</p:attrName>
                                        </p:attrNameLst>
                                      </p:cBhvr>
                                      <p:to>
                                        <p:strVal val="visible"/>
                                      </p:to>
                                    </p:set>
                                    <p:anim from="(-#ppt_w/2)" to="(#ppt_x)" calcmode="lin" valueType="num">
                                      <p:cBhvr>
                                        <p:cTn id="13" dur="300" fill="hold">
                                          <p:stCondLst>
                                            <p:cond delay="0"/>
                                          </p:stCondLst>
                                        </p:cTn>
                                        <p:tgtEl>
                                          <p:spTgt spid="161795">
                                            <p:txEl>
                                              <p:pRg st="0" end="0"/>
                                            </p:txEl>
                                          </p:spTgt>
                                        </p:tgtEl>
                                        <p:attrNameLst>
                                          <p:attrName>ppt_x</p:attrName>
                                        </p:attrNameLst>
                                      </p:cBhvr>
                                    </p:anim>
                                    <p:anim from="0" to="-1.0" calcmode="lin" valueType="num">
                                      <p:cBhvr>
                                        <p:cTn id="14" dur="100" decel="50000" autoRev="1" fill="hold">
                                          <p:stCondLst>
                                            <p:cond delay="300"/>
                                          </p:stCondLst>
                                        </p:cTn>
                                        <p:tgtEl>
                                          <p:spTgt spid="161795">
                                            <p:txEl>
                                              <p:pRg st="0" end="0"/>
                                            </p:txEl>
                                          </p:spTgt>
                                        </p:tgtEl>
                                        <p:attrNameLst>
                                          <p:attrName>xshear</p:attrName>
                                        </p:attrNameLst>
                                      </p:cBhvr>
                                    </p:anim>
                                    <p:animScale>
                                      <p:cBhvr>
                                        <p:cTn id="15" dur="100" decel="100000" autoRev="1" fill="hold">
                                          <p:stCondLst>
                                            <p:cond delay="300"/>
                                          </p:stCondLst>
                                        </p:cTn>
                                        <p:tgtEl>
                                          <p:spTgt spid="161795">
                                            <p:txEl>
                                              <p:pRg st="0" end="0"/>
                                            </p:txEl>
                                          </p:spTgt>
                                        </p:tgtEl>
                                      </p:cBhvr>
                                      <p:from x="100000" y="100000"/>
                                      <p:to x="80000" y="100000"/>
                                    </p:animScale>
                                    <p:anim by="(#ppt_h/3+#ppt_w*0.1)" calcmode="lin" valueType="num">
                                      <p:cBhvr additive="sum">
                                        <p:cTn id="16" dur="100" decel="100000" autoRev="1" fill="hold">
                                          <p:stCondLst>
                                            <p:cond delay="300"/>
                                          </p:stCondLst>
                                        </p:cTn>
                                        <p:tgtEl>
                                          <p:spTgt spid="161795">
                                            <p:txEl>
                                              <p:pRg st="0" end="0"/>
                                            </p:txEl>
                                          </p:spTgt>
                                        </p:tgtEl>
                                        <p:attrNameLst>
                                          <p:attrName>ppt_x</p:attrName>
                                        </p:attrNameLst>
                                      </p:cBhvr>
                                    </p:anim>
                                  </p:childTnLst>
                                </p:cTn>
                              </p:par>
                            </p:childTnLst>
                          </p:cTn>
                        </p:par>
                      </p:childTnLst>
                    </p:cTn>
                  </p:par>
                  <p:par>
                    <p:cTn id="17" fill="hold" nodeType="clickPar">
                      <p:stCondLst>
                        <p:cond delay="indefinite"/>
                      </p:stCondLst>
                      <p:childTnLst>
                        <p:par>
                          <p:cTn id="18" fill="hold" nodeType="withGroup">
                            <p:stCondLst>
                              <p:cond delay="0"/>
                            </p:stCondLst>
                            <p:childTnLst>
                              <p:par>
                                <p:cTn id="19" presetID="34" presetClass="entr" presetSubtype="0" fill="hold" grpId="0" nodeType="clickEffect">
                                  <p:stCondLst>
                                    <p:cond delay="0"/>
                                  </p:stCondLst>
                                  <p:childTnLst>
                                    <p:set>
                                      <p:cBhvr>
                                        <p:cTn id="20" dur="1" fill="hold">
                                          <p:stCondLst>
                                            <p:cond delay="0"/>
                                          </p:stCondLst>
                                        </p:cTn>
                                        <p:tgtEl>
                                          <p:spTgt spid="161795">
                                            <p:txEl>
                                              <p:pRg st="1" end="1"/>
                                            </p:txEl>
                                          </p:spTgt>
                                        </p:tgtEl>
                                        <p:attrNameLst>
                                          <p:attrName>style.visibility</p:attrName>
                                        </p:attrNameLst>
                                      </p:cBhvr>
                                      <p:to>
                                        <p:strVal val="visible"/>
                                      </p:to>
                                    </p:set>
                                    <p:anim from="(-#ppt_w/2)" to="(#ppt_x)" calcmode="lin" valueType="num">
                                      <p:cBhvr>
                                        <p:cTn id="21" dur="300" fill="hold">
                                          <p:stCondLst>
                                            <p:cond delay="0"/>
                                          </p:stCondLst>
                                        </p:cTn>
                                        <p:tgtEl>
                                          <p:spTgt spid="161795">
                                            <p:txEl>
                                              <p:pRg st="1" end="1"/>
                                            </p:txEl>
                                          </p:spTgt>
                                        </p:tgtEl>
                                        <p:attrNameLst>
                                          <p:attrName>ppt_x</p:attrName>
                                        </p:attrNameLst>
                                      </p:cBhvr>
                                    </p:anim>
                                    <p:anim from="0" to="-1.0" calcmode="lin" valueType="num">
                                      <p:cBhvr>
                                        <p:cTn id="22" dur="100" decel="50000" autoRev="1" fill="hold">
                                          <p:stCondLst>
                                            <p:cond delay="300"/>
                                          </p:stCondLst>
                                        </p:cTn>
                                        <p:tgtEl>
                                          <p:spTgt spid="161795">
                                            <p:txEl>
                                              <p:pRg st="1" end="1"/>
                                            </p:txEl>
                                          </p:spTgt>
                                        </p:tgtEl>
                                        <p:attrNameLst>
                                          <p:attrName>xshear</p:attrName>
                                        </p:attrNameLst>
                                      </p:cBhvr>
                                    </p:anim>
                                    <p:animScale>
                                      <p:cBhvr>
                                        <p:cTn id="23" dur="100" decel="100000" autoRev="1" fill="hold">
                                          <p:stCondLst>
                                            <p:cond delay="300"/>
                                          </p:stCondLst>
                                        </p:cTn>
                                        <p:tgtEl>
                                          <p:spTgt spid="161795">
                                            <p:txEl>
                                              <p:pRg st="1" end="1"/>
                                            </p:txEl>
                                          </p:spTgt>
                                        </p:tgtEl>
                                      </p:cBhvr>
                                      <p:from x="100000" y="100000"/>
                                      <p:to x="80000" y="100000"/>
                                    </p:animScale>
                                    <p:anim by="(#ppt_h/3+#ppt_w*0.1)" calcmode="lin" valueType="num">
                                      <p:cBhvr additive="sum">
                                        <p:cTn id="24" dur="100" decel="100000" autoRev="1" fill="hold">
                                          <p:stCondLst>
                                            <p:cond delay="300"/>
                                          </p:stCondLst>
                                        </p:cTn>
                                        <p:tgtEl>
                                          <p:spTgt spid="161795">
                                            <p:txEl>
                                              <p:pRg st="1" end="1"/>
                                            </p:txEl>
                                          </p:spTgt>
                                        </p:tgtEl>
                                        <p:attrNameLst>
                                          <p:attrName>ppt_x</p:attrName>
                                        </p:attrNameLst>
                                      </p:cBhvr>
                                    </p:anim>
                                  </p:childTnLst>
                                </p:cTn>
                              </p:par>
                              <p:par>
                                <p:cTn id="25" presetID="34" presetClass="entr" presetSubtype="0" fill="hold" grpId="0" nodeType="withEffect">
                                  <p:stCondLst>
                                    <p:cond delay="0"/>
                                  </p:stCondLst>
                                  <p:childTnLst>
                                    <p:set>
                                      <p:cBhvr>
                                        <p:cTn id="26" dur="1" fill="hold">
                                          <p:stCondLst>
                                            <p:cond delay="0"/>
                                          </p:stCondLst>
                                        </p:cTn>
                                        <p:tgtEl>
                                          <p:spTgt spid="161795">
                                            <p:txEl>
                                              <p:pRg st="2" end="2"/>
                                            </p:txEl>
                                          </p:spTgt>
                                        </p:tgtEl>
                                        <p:attrNameLst>
                                          <p:attrName>style.visibility</p:attrName>
                                        </p:attrNameLst>
                                      </p:cBhvr>
                                      <p:to>
                                        <p:strVal val="visible"/>
                                      </p:to>
                                    </p:set>
                                    <p:anim from="(-#ppt_w/2)" to="(#ppt_x)" calcmode="lin" valueType="num">
                                      <p:cBhvr>
                                        <p:cTn id="27" dur="300" fill="hold">
                                          <p:stCondLst>
                                            <p:cond delay="0"/>
                                          </p:stCondLst>
                                        </p:cTn>
                                        <p:tgtEl>
                                          <p:spTgt spid="161795">
                                            <p:txEl>
                                              <p:pRg st="2" end="2"/>
                                            </p:txEl>
                                          </p:spTgt>
                                        </p:tgtEl>
                                        <p:attrNameLst>
                                          <p:attrName>ppt_x</p:attrName>
                                        </p:attrNameLst>
                                      </p:cBhvr>
                                    </p:anim>
                                    <p:anim from="0" to="-1.0" calcmode="lin" valueType="num">
                                      <p:cBhvr>
                                        <p:cTn id="28" dur="100" decel="50000" autoRev="1" fill="hold">
                                          <p:stCondLst>
                                            <p:cond delay="300"/>
                                          </p:stCondLst>
                                        </p:cTn>
                                        <p:tgtEl>
                                          <p:spTgt spid="161795">
                                            <p:txEl>
                                              <p:pRg st="2" end="2"/>
                                            </p:txEl>
                                          </p:spTgt>
                                        </p:tgtEl>
                                        <p:attrNameLst>
                                          <p:attrName>xshear</p:attrName>
                                        </p:attrNameLst>
                                      </p:cBhvr>
                                    </p:anim>
                                    <p:animScale>
                                      <p:cBhvr>
                                        <p:cTn id="29" dur="100" decel="100000" autoRev="1" fill="hold">
                                          <p:stCondLst>
                                            <p:cond delay="300"/>
                                          </p:stCondLst>
                                        </p:cTn>
                                        <p:tgtEl>
                                          <p:spTgt spid="161795">
                                            <p:txEl>
                                              <p:pRg st="2" end="2"/>
                                            </p:txEl>
                                          </p:spTgt>
                                        </p:tgtEl>
                                      </p:cBhvr>
                                      <p:from x="100000" y="100000"/>
                                      <p:to x="80000" y="100000"/>
                                    </p:animScale>
                                    <p:anim by="(#ppt_h/3+#ppt_w*0.1)" calcmode="lin" valueType="num">
                                      <p:cBhvr additive="sum">
                                        <p:cTn id="30" dur="100" decel="100000" autoRev="1" fill="hold">
                                          <p:stCondLst>
                                            <p:cond delay="300"/>
                                          </p:stCondLst>
                                        </p:cTn>
                                        <p:tgtEl>
                                          <p:spTgt spid="161795">
                                            <p:txEl>
                                              <p:pRg st="2" end="2"/>
                                            </p:txEl>
                                          </p:spTgt>
                                        </p:tgtEl>
                                        <p:attrNameLst>
                                          <p:attrName>ppt_x</p:attrName>
                                        </p:attrNameLst>
                                      </p:cBhvr>
                                    </p:anim>
                                  </p:childTnLst>
                                </p:cTn>
                              </p:par>
                              <p:par>
                                <p:cTn id="31" presetID="34" presetClass="entr" presetSubtype="0" fill="hold" grpId="0" nodeType="withEffect">
                                  <p:stCondLst>
                                    <p:cond delay="0"/>
                                  </p:stCondLst>
                                  <p:childTnLst>
                                    <p:set>
                                      <p:cBhvr>
                                        <p:cTn id="32" dur="1" fill="hold">
                                          <p:stCondLst>
                                            <p:cond delay="0"/>
                                          </p:stCondLst>
                                        </p:cTn>
                                        <p:tgtEl>
                                          <p:spTgt spid="161795">
                                            <p:txEl>
                                              <p:pRg st="3" end="3"/>
                                            </p:txEl>
                                          </p:spTgt>
                                        </p:tgtEl>
                                        <p:attrNameLst>
                                          <p:attrName>style.visibility</p:attrName>
                                        </p:attrNameLst>
                                      </p:cBhvr>
                                      <p:to>
                                        <p:strVal val="visible"/>
                                      </p:to>
                                    </p:set>
                                    <p:anim from="(-#ppt_w/2)" to="(#ppt_x)" calcmode="lin" valueType="num">
                                      <p:cBhvr>
                                        <p:cTn id="33" dur="300" fill="hold">
                                          <p:stCondLst>
                                            <p:cond delay="0"/>
                                          </p:stCondLst>
                                        </p:cTn>
                                        <p:tgtEl>
                                          <p:spTgt spid="161795">
                                            <p:txEl>
                                              <p:pRg st="3" end="3"/>
                                            </p:txEl>
                                          </p:spTgt>
                                        </p:tgtEl>
                                        <p:attrNameLst>
                                          <p:attrName>ppt_x</p:attrName>
                                        </p:attrNameLst>
                                      </p:cBhvr>
                                    </p:anim>
                                    <p:anim from="0" to="-1.0" calcmode="lin" valueType="num">
                                      <p:cBhvr>
                                        <p:cTn id="34" dur="100" decel="50000" autoRev="1" fill="hold">
                                          <p:stCondLst>
                                            <p:cond delay="300"/>
                                          </p:stCondLst>
                                        </p:cTn>
                                        <p:tgtEl>
                                          <p:spTgt spid="161795">
                                            <p:txEl>
                                              <p:pRg st="3" end="3"/>
                                            </p:txEl>
                                          </p:spTgt>
                                        </p:tgtEl>
                                        <p:attrNameLst>
                                          <p:attrName>xshear</p:attrName>
                                        </p:attrNameLst>
                                      </p:cBhvr>
                                    </p:anim>
                                    <p:animScale>
                                      <p:cBhvr>
                                        <p:cTn id="35" dur="100" decel="100000" autoRev="1" fill="hold">
                                          <p:stCondLst>
                                            <p:cond delay="300"/>
                                          </p:stCondLst>
                                        </p:cTn>
                                        <p:tgtEl>
                                          <p:spTgt spid="161795">
                                            <p:txEl>
                                              <p:pRg st="3" end="3"/>
                                            </p:txEl>
                                          </p:spTgt>
                                        </p:tgtEl>
                                      </p:cBhvr>
                                      <p:from x="100000" y="100000"/>
                                      <p:to x="80000" y="100000"/>
                                    </p:animScale>
                                    <p:anim by="(#ppt_h/3+#ppt_w*0.1)" calcmode="lin" valueType="num">
                                      <p:cBhvr additive="sum">
                                        <p:cTn id="36" dur="100" decel="100000" autoRev="1" fill="hold">
                                          <p:stCondLst>
                                            <p:cond delay="300"/>
                                          </p:stCondLst>
                                        </p:cTn>
                                        <p:tgtEl>
                                          <p:spTgt spid="161795">
                                            <p:txEl>
                                              <p:pRg st="3" end="3"/>
                                            </p:txEl>
                                          </p:spTgt>
                                        </p:tgtEl>
                                        <p:attrNameLst>
                                          <p:attrName>ppt_x</p:attrName>
                                        </p:attrNameLst>
                                      </p:cBhvr>
                                    </p:anim>
                                  </p:childTnLst>
                                </p:cTn>
                              </p:par>
                            </p:childTnLst>
                          </p:cTn>
                        </p:par>
                      </p:childTnLst>
                    </p:cTn>
                  </p:par>
                  <p:par>
                    <p:cTn id="37" fill="hold" nodeType="clickPar">
                      <p:stCondLst>
                        <p:cond delay="indefinite"/>
                      </p:stCondLst>
                      <p:childTnLst>
                        <p:par>
                          <p:cTn id="38" fill="hold" nodeType="withGroup">
                            <p:stCondLst>
                              <p:cond delay="0"/>
                            </p:stCondLst>
                            <p:childTnLst>
                              <p:par>
                                <p:cTn id="39" presetID="34" presetClass="entr" presetSubtype="0" fill="hold" grpId="0" nodeType="clickEffect">
                                  <p:stCondLst>
                                    <p:cond delay="0"/>
                                  </p:stCondLst>
                                  <p:childTnLst>
                                    <p:set>
                                      <p:cBhvr>
                                        <p:cTn id="40" dur="1" fill="hold">
                                          <p:stCondLst>
                                            <p:cond delay="0"/>
                                          </p:stCondLst>
                                        </p:cTn>
                                        <p:tgtEl>
                                          <p:spTgt spid="161795">
                                            <p:txEl>
                                              <p:pRg st="4" end="4"/>
                                            </p:txEl>
                                          </p:spTgt>
                                        </p:tgtEl>
                                        <p:attrNameLst>
                                          <p:attrName>style.visibility</p:attrName>
                                        </p:attrNameLst>
                                      </p:cBhvr>
                                      <p:to>
                                        <p:strVal val="visible"/>
                                      </p:to>
                                    </p:set>
                                    <p:anim from="(-#ppt_w/2)" to="(#ppt_x)" calcmode="lin" valueType="num">
                                      <p:cBhvr>
                                        <p:cTn id="41" dur="300" fill="hold">
                                          <p:stCondLst>
                                            <p:cond delay="0"/>
                                          </p:stCondLst>
                                        </p:cTn>
                                        <p:tgtEl>
                                          <p:spTgt spid="161795">
                                            <p:txEl>
                                              <p:pRg st="4" end="4"/>
                                            </p:txEl>
                                          </p:spTgt>
                                        </p:tgtEl>
                                        <p:attrNameLst>
                                          <p:attrName>ppt_x</p:attrName>
                                        </p:attrNameLst>
                                      </p:cBhvr>
                                    </p:anim>
                                    <p:anim from="0" to="-1.0" calcmode="lin" valueType="num">
                                      <p:cBhvr>
                                        <p:cTn id="42" dur="100" decel="50000" autoRev="1" fill="hold">
                                          <p:stCondLst>
                                            <p:cond delay="300"/>
                                          </p:stCondLst>
                                        </p:cTn>
                                        <p:tgtEl>
                                          <p:spTgt spid="161795">
                                            <p:txEl>
                                              <p:pRg st="4" end="4"/>
                                            </p:txEl>
                                          </p:spTgt>
                                        </p:tgtEl>
                                        <p:attrNameLst>
                                          <p:attrName>xshear</p:attrName>
                                        </p:attrNameLst>
                                      </p:cBhvr>
                                    </p:anim>
                                    <p:animScale>
                                      <p:cBhvr>
                                        <p:cTn id="43" dur="100" decel="100000" autoRev="1" fill="hold">
                                          <p:stCondLst>
                                            <p:cond delay="300"/>
                                          </p:stCondLst>
                                        </p:cTn>
                                        <p:tgtEl>
                                          <p:spTgt spid="161795">
                                            <p:txEl>
                                              <p:pRg st="4" end="4"/>
                                            </p:txEl>
                                          </p:spTgt>
                                        </p:tgtEl>
                                      </p:cBhvr>
                                      <p:from x="100000" y="100000"/>
                                      <p:to x="80000" y="100000"/>
                                    </p:animScale>
                                    <p:anim by="(#ppt_h/3+#ppt_w*0.1)" calcmode="lin" valueType="num">
                                      <p:cBhvr additive="sum">
                                        <p:cTn id="44" dur="100" decel="100000" autoRev="1" fill="hold">
                                          <p:stCondLst>
                                            <p:cond delay="300"/>
                                          </p:stCondLst>
                                        </p:cTn>
                                        <p:tgtEl>
                                          <p:spTgt spid="161795">
                                            <p:txEl>
                                              <p:pRg st="4" end="4"/>
                                            </p:txEl>
                                          </p:spTgt>
                                        </p:tgtEl>
                                        <p:attrNameLst>
                                          <p:attrName>ppt_x</p:attrName>
                                        </p:attrNameLst>
                                      </p:cBhvr>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34" presetClass="entr" presetSubtype="0" fill="hold" grpId="0" nodeType="clickEffect">
                                  <p:stCondLst>
                                    <p:cond delay="0"/>
                                  </p:stCondLst>
                                  <p:childTnLst>
                                    <p:set>
                                      <p:cBhvr>
                                        <p:cTn id="48" dur="1" fill="hold">
                                          <p:stCondLst>
                                            <p:cond delay="0"/>
                                          </p:stCondLst>
                                        </p:cTn>
                                        <p:tgtEl>
                                          <p:spTgt spid="161795">
                                            <p:txEl>
                                              <p:pRg st="5" end="5"/>
                                            </p:txEl>
                                          </p:spTgt>
                                        </p:tgtEl>
                                        <p:attrNameLst>
                                          <p:attrName>style.visibility</p:attrName>
                                        </p:attrNameLst>
                                      </p:cBhvr>
                                      <p:to>
                                        <p:strVal val="visible"/>
                                      </p:to>
                                    </p:set>
                                    <p:anim from="(-#ppt_w/2)" to="(#ppt_x)" calcmode="lin" valueType="num">
                                      <p:cBhvr>
                                        <p:cTn id="49" dur="300" fill="hold">
                                          <p:stCondLst>
                                            <p:cond delay="0"/>
                                          </p:stCondLst>
                                        </p:cTn>
                                        <p:tgtEl>
                                          <p:spTgt spid="161795">
                                            <p:txEl>
                                              <p:pRg st="5" end="5"/>
                                            </p:txEl>
                                          </p:spTgt>
                                        </p:tgtEl>
                                        <p:attrNameLst>
                                          <p:attrName>ppt_x</p:attrName>
                                        </p:attrNameLst>
                                      </p:cBhvr>
                                    </p:anim>
                                    <p:anim from="0" to="-1.0" calcmode="lin" valueType="num">
                                      <p:cBhvr>
                                        <p:cTn id="50" dur="100" decel="50000" autoRev="1" fill="hold">
                                          <p:stCondLst>
                                            <p:cond delay="300"/>
                                          </p:stCondLst>
                                        </p:cTn>
                                        <p:tgtEl>
                                          <p:spTgt spid="161795">
                                            <p:txEl>
                                              <p:pRg st="5" end="5"/>
                                            </p:txEl>
                                          </p:spTgt>
                                        </p:tgtEl>
                                        <p:attrNameLst>
                                          <p:attrName>xshear</p:attrName>
                                        </p:attrNameLst>
                                      </p:cBhvr>
                                    </p:anim>
                                    <p:animScale>
                                      <p:cBhvr>
                                        <p:cTn id="51" dur="100" decel="100000" autoRev="1" fill="hold">
                                          <p:stCondLst>
                                            <p:cond delay="300"/>
                                          </p:stCondLst>
                                        </p:cTn>
                                        <p:tgtEl>
                                          <p:spTgt spid="161795">
                                            <p:txEl>
                                              <p:pRg st="5" end="5"/>
                                            </p:txEl>
                                          </p:spTgt>
                                        </p:tgtEl>
                                      </p:cBhvr>
                                      <p:from x="100000" y="100000"/>
                                      <p:to x="80000" y="100000"/>
                                    </p:animScale>
                                    <p:anim by="(#ppt_h/3+#ppt_w*0.1)" calcmode="lin" valueType="num">
                                      <p:cBhvr additive="sum">
                                        <p:cTn id="52" dur="100" decel="100000" autoRev="1" fill="hold">
                                          <p:stCondLst>
                                            <p:cond delay="300"/>
                                          </p:stCondLst>
                                        </p:cTn>
                                        <p:tgtEl>
                                          <p:spTgt spid="161795">
                                            <p:txEl>
                                              <p:pRg st="5" end="5"/>
                                            </p:txEl>
                                          </p:spTgt>
                                        </p:tgtEl>
                                        <p:attrNameLst>
                                          <p:attrName>ppt_x</p:attrName>
                                        </p:attrNameLst>
                                      </p:cBhvr>
                                    </p:anim>
                                  </p:childTnLst>
                                </p:cTn>
                              </p:par>
                            </p:childTnLst>
                          </p:cTn>
                        </p:par>
                      </p:childTnLst>
                    </p:cTn>
                  </p:par>
                  <p:par>
                    <p:cTn id="53" fill="hold" nodeType="clickPar">
                      <p:stCondLst>
                        <p:cond delay="indefinite"/>
                      </p:stCondLst>
                      <p:childTnLst>
                        <p:par>
                          <p:cTn id="54" fill="hold" nodeType="withGroup">
                            <p:stCondLst>
                              <p:cond delay="0"/>
                            </p:stCondLst>
                            <p:childTnLst>
                              <p:par>
                                <p:cTn id="55" presetID="34" presetClass="entr" presetSubtype="0" fill="hold" grpId="0" nodeType="clickEffect">
                                  <p:stCondLst>
                                    <p:cond delay="0"/>
                                  </p:stCondLst>
                                  <p:childTnLst>
                                    <p:set>
                                      <p:cBhvr>
                                        <p:cTn id="56" dur="1" fill="hold">
                                          <p:stCondLst>
                                            <p:cond delay="0"/>
                                          </p:stCondLst>
                                        </p:cTn>
                                        <p:tgtEl>
                                          <p:spTgt spid="161795">
                                            <p:txEl>
                                              <p:pRg st="6" end="6"/>
                                            </p:txEl>
                                          </p:spTgt>
                                        </p:tgtEl>
                                        <p:attrNameLst>
                                          <p:attrName>style.visibility</p:attrName>
                                        </p:attrNameLst>
                                      </p:cBhvr>
                                      <p:to>
                                        <p:strVal val="visible"/>
                                      </p:to>
                                    </p:set>
                                    <p:anim from="(-#ppt_w/2)" to="(#ppt_x)" calcmode="lin" valueType="num">
                                      <p:cBhvr>
                                        <p:cTn id="57" dur="300" fill="hold">
                                          <p:stCondLst>
                                            <p:cond delay="0"/>
                                          </p:stCondLst>
                                        </p:cTn>
                                        <p:tgtEl>
                                          <p:spTgt spid="161795">
                                            <p:txEl>
                                              <p:pRg st="6" end="6"/>
                                            </p:txEl>
                                          </p:spTgt>
                                        </p:tgtEl>
                                        <p:attrNameLst>
                                          <p:attrName>ppt_x</p:attrName>
                                        </p:attrNameLst>
                                      </p:cBhvr>
                                    </p:anim>
                                    <p:anim from="0" to="-1.0" calcmode="lin" valueType="num">
                                      <p:cBhvr>
                                        <p:cTn id="58" dur="100" decel="50000" autoRev="1" fill="hold">
                                          <p:stCondLst>
                                            <p:cond delay="300"/>
                                          </p:stCondLst>
                                        </p:cTn>
                                        <p:tgtEl>
                                          <p:spTgt spid="161795">
                                            <p:txEl>
                                              <p:pRg st="6" end="6"/>
                                            </p:txEl>
                                          </p:spTgt>
                                        </p:tgtEl>
                                        <p:attrNameLst>
                                          <p:attrName>xshear</p:attrName>
                                        </p:attrNameLst>
                                      </p:cBhvr>
                                    </p:anim>
                                    <p:animScale>
                                      <p:cBhvr>
                                        <p:cTn id="59" dur="100" decel="100000" autoRev="1" fill="hold">
                                          <p:stCondLst>
                                            <p:cond delay="300"/>
                                          </p:stCondLst>
                                        </p:cTn>
                                        <p:tgtEl>
                                          <p:spTgt spid="161795">
                                            <p:txEl>
                                              <p:pRg st="6" end="6"/>
                                            </p:txEl>
                                          </p:spTgt>
                                        </p:tgtEl>
                                      </p:cBhvr>
                                      <p:from x="100000" y="100000"/>
                                      <p:to x="80000" y="100000"/>
                                    </p:animScale>
                                    <p:anim by="(#ppt_h/3+#ppt_w*0.1)" calcmode="lin" valueType="num">
                                      <p:cBhvr additive="sum">
                                        <p:cTn id="60" dur="100" decel="100000" autoRev="1" fill="hold">
                                          <p:stCondLst>
                                            <p:cond delay="300"/>
                                          </p:stCondLst>
                                        </p:cTn>
                                        <p:tgtEl>
                                          <p:spTgt spid="161795">
                                            <p:txEl>
                                              <p:pRg st="6" end="6"/>
                                            </p:txEl>
                                          </p:spTgt>
                                        </p:tgtEl>
                                        <p:attrNameLst>
                                          <p:attrName>ppt_x</p:attrName>
                                        </p:attrNameLst>
                                      </p:cBhvr>
                                    </p:anim>
                                  </p:childTnLst>
                                </p:cTn>
                              </p:par>
                            </p:childTnLst>
                          </p:cTn>
                        </p:par>
                      </p:childTnLst>
                    </p:cTn>
                  </p:par>
                  <p:par>
                    <p:cTn id="61" fill="hold" nodeType="clickPar">
                      <p:stCondLst>
                        <p:cond delay="indefinite"/>
                      </p:stCondLst>
                      <p:childTnLst>
                        <p:par>
                          <p:cTn id="62" fill="hold" nodeType="withGroup">
                            <p:stCondLst>
                              <p:cond delay="0"/>
                            </p:stCondLst>
                            <p:childTnLst>
                              <p:par>
                                <p:cTn id="63" presetID="34" presetClass="entr" presetSubtype="0" fill="hold" grpId="0" nodeType="clickEffect">
                                  <p:stCondLst>
                                    <p:cond delay="0"/>
                                  </p:stCondLst>
                                  <p:childTnLst>
                                    <p:set>
                                      <p:cBhvr>
                                        <p:cTn id="64" dur="1" fill="hold">
                                          <p:stCondLst>
                                            <p:cond delay="0"/>
                                          </p:stCondLst>
                                        </p:cTn>
                                        <p:tgtEl>
                                          <p:spTgt spid="161795">
                                            <p:txEl>
                                              <p:pRg st="7" end="7"/>
                                            </p:txEl>
                                          </p:spTgt>
                                        </p:tgtEl>
                                        <p:attrNameLst>
                                          <p:attrName>style.visibility</p:attrName>
                                        </p:attrNameLst>
                                      </p:cBhvr>
                                      <p:to>
                                        <p:strVal val="visible"/>
                                      </p:to>
                                    </p:set>
                                    <p:anim from="(-#ppt_w/2)" to="(#ppt_x)" calcmode="lin" valueType="num">
                                      <p:cBhvr>
                                        <p:cTn id="65" dur="300" fill="hold">
                                          <p:stCondLst>
                                            <p:cond delay="0"/>
                                          </p:stCondLst>
                                        </p:cTn>
                                        <p:tgtEl>
                                          <p:spTgt spid="161795">
                                            <p:txEl>
                                              <p:pRg st="7" end="7"/>
                                            </p:txEl>
                                          </p:spTgt>
                                        </p:tgtEl>
                                        <p:attrNameLst>
                                          <p:attrName>ppt_x</p:attrName>
                                        </p:attrNameLst>
                                      </p:cBhvr>
                                    </p:anim>
                                    <p:anim from="0" to="-1.0" calcmode="lin" valueType="num">
                                      <p:cBhvr>
                                        <p:cTn id="66" dur="100" decel="50000" autoRev="1" fill="hold">
                                          <p:stCondLst>
                                            <p:cond delay="300"/>
                                          </p:stCondLst>
                                        </p:cTn>
                                        <p:tgtEl>
                                          <p:spTgt spid="161795">
                                            <p:txEl>
                                              <p:pRg st="7" end="7"/>
                                            </p:txEl>
                                          </p:spTgt>
                                        </p:tgtEl>
                                        <p:attrNameLst>
                                          <p:attrName>xshear</p:attrName>
                                        </p:attrNameLst>
                                      </p:cBhvr>
                                    </p:anim>
                                    <p:animScale>
                                      <p:cBhvr>
                                        <p:cTn id="67" dur="100" decel="100000" autoRev="1" fill="hold">
                                          <p:stCondLst>
                                            <p:cond delay="300"/>
                                          </p:stCondLst>
                                        </p:cTn>
                                        <p:tgtEl>
                                          <p:spTgt spid="161795">
                                            <p:txEl>
                                              <p:pRg st="7" end="7"/>
                                            </p:txEl>
                                          </p:spTgt>
                                        </p:tgtEl>
                                      </p:cBhvr>
                                      <p:from x="100000" y="100000"/>
                                      <p:to x="80000" y="100000"/>
                                    </p:animScale>
                                    <p:anim by="(#ppt_h/3+#ppt_w*0.1)" calcmode="lin" valueType="num">
                                      <p:cBhvr additive="sum">
                                        <p:cTn id="68" dur="100" decel="100000" autoRev="1" fill="hold">
                                          <p:stCondLst>
                                            <p:cond delay="300"/>
                                          </p:stCondLst>
                                        </p:cTn>
                                        <p:tgtEl>
                                          <p:spTgt spid="161795">
                                            <p:txEl>
                                              <p:pRg st="7" end="7"/>
                                            </p:txEl>
                                          </p:spTgt>
                                        </p:tgtEl>
                                        <p:attrNameLst>
                                          <p:attrName>ppt_x</p:attrName>
                                        </p:attrNameLst>
                                      </p:cBhvr>
                                    </p:anim>
                                  </p:childTnLst>
                                </p:cTn>
                              </p:par>
                            </p:childTnLst>
                          </p:cTn>
                        </p:par>
                      </p:childTnLst>
                    </p:cTn>
                  </p:par>
                  <p:par>
                    <p:cTn id="69" fill="hold" nodeType="clickPar">
                      <p:stCondLst>
                        <p:cond delay="indefinite"/>
                      </p:stCondLst>
                      <p:childTnLst>
                        <p:par>
                          <p:cTn id="70" fill="hold" nodeType="withGroup">
                            <p:stCondLst>
                              <p:cond delay="0"/>
                            </p:stCondLst>
                            <p:childTnLst>
                              <p:par>
                                <p:cTn id="71" presetID="34" presetClass="entr" presetSubtype="0" fill="hold" grpId="0" nodeType="clickEffect">
                                  <p:stCondLst>
                                    <p:cond delay="0"/>
                                  </p:stCondLst>
                                  <p:childTnLst>
                                    <p:set>
                                      <p:cBhvr>
                                        <p:cTn id="72" dur="1" fill="hold">
                                          <p:stCondLst>
                                            <p:cond delay="0"/>
                                          </p:stCondLst>
                                        </p:cTn>
                                        <p:tgtEl>
                                          <p:spTgt spid="161795">
                                            <p:txEl>
                                              <p:pRg st="8" end="8"/>
                                            </p:txEl>
                                          </p:spTgt>
                                        </p:tgtEl>
                                        <p:attrNameLst>
                                          <p:attrName>style.visibility</p:attrName>
                                        </p:attrNameLst>
                                      </p:cBhvr>
                                      <p:to>
                                        <p:strVal val="visible"/>
                                      </p:to>
                                    </p:set>
                                    <p:anim from="(-#ppt_w/2)" to="(#ppt_x)" calcmode="lin" valueType="num">
                                      <p:cBhvr>
                                        <p:cTn id="73" dur="300" fill="hold">
                                          <p:stCondLst>
                                            <p:cond delay="0"/>
                                          </p:stCondLst>
                                        </p:cTn>
                                        <p:tgtEl>
                                          <p:spTgt spid="161795">
                                            <p:txEl>
                                              <p:pRg st="8" end="8"/>
                                            </p:txEl>
                                          </p:spTgt>
                                        </p:tgtEl>
                                        <p:attrNameLst>
                                          <p:attrName>ppt_x</p:attrName>
                                        </p:attrNameLst>
                                      </p:cBhvr>
                                    </p:anim>
                                    <p:anim from="0" to="-1.0" calcmode="lin" valueType="num">
                                      <p:cBhvr>
                                        <p:cTn id="74" dur="100" decel="50000" autoRev="1" fill="hold">
                                          <p:stCondLst>
                                            <p:cond delay="300"/>
                                          </p:stCondLst>
                                        </p:cTn>
                                        <p:tgtEl>
                                          <p:spTgt spid="161795">
                                            <p:txEl>
                                              <p:pRg st="8" end="8"/>
                                            </p:txEl>
                                          </p:spTgt>
                                        </p:tgtEl>
                                        <p:attrNameLst>
                                          <p:attrName>xshear</p:attrName>
                                        </p:attrNameLst>
                                      </p:cBhvr>
                                    </p:anim>
                                    <p:animScale>
                                      <p:cBhvr>
                                        <p:cTn id="75" dur="100" decel="100000" autoRev="1" fill="hold">
                                          <p:stCondLst>
                                            <p:cond delay="300"/>
                                          </p:stCondLst>
                                        </p:cTn>
                                        <p:tgtEl>
                                          <p:spTgt spid="161795">
                                            <p:txEl>
                                              <p:pRg st="8" end="8"/>
                                            </p:txEl>
                                          </p:spTgt>
                                        </p:tgtEl>
                                      </p:cBhvr>
                                      <p:from x="100000" y="100000"/>
                                      <p:to x="80000" y="100000"/>
                                    </p:animScale>
                                    <p:anim by="(#ppt_h/3+#ppt_w*0.1)" calcmode="lin" valueType="num">
                                      <p:cBhvr additive="sum">
                                        <p:cTn id="76" dur="100" decel="100000" autoRev="1" fill="hold">
                                          <p:stCondLst>
                                            <p:cond delay="300"/>
                                          </p:stCondLst>
                                        </p:cTn>
                                        <p:tgtEl>
                                          <p:spTgt spid="161795">
                                            <p:txEl>
                                              <p:pRg st="8" end="8"/>
                                            </p:txEl>
                                          </p:spTgt>
                                        </p:tgtEl>
                                        <p:attrNameLst>
                                          <p:attrName>ppt_x</p:attrName>
                                        </p:attrNameLst>
                                      </p:cBhvr>
                                    </p:anim>
                                  </p:childTnLst>
                                </p:cTn>
                              </p:par>
                            </p:childTnLst>
                          </p:cTn>
                        </p:par>
                      </p:childTnLst>
                    </p:cTn>
                  </p:par>
                  <p:par>
                    <p:cTn id="77" fill="hold" nodeType="clickPar">
                      <p:stCondLst>
                        <p:cond delay="indefinite"/>
                      </p:stCondLst>
                      <p:childTnLst>
                        <p:par>
                          <p:cTn id="78" fill="hold" nodeType="withGroup">
                            <p:stCondLst>
                              <p:cond delay="0"/>
                            </p:stCondLst>
                            <p:childTnLst>
                              <p:par>
                                <p:cTn id="79" presetID="34" presetClass="entr" presetSubtype="0" fill="hold" grpId="0" nodeType="clickEffect">
                                  <p:stCondLst>
                                    <p:cond delay="0"/>
                                  </p:stCondLst>
                                  <p:childTnLst>
                                    <p:set>
                                      <p:cBhvr>
                                        <p:cTn id="80" dur="1" fill="hold">
                                          <p:stCondLst>
                                            <p:cond delay="0"/>
                                          </p:stCondLst>
                                        </p:cTn>
                                        <p:tgtEl>
                                          <p:spTgt spid="161795">
                                            <p:txEl>
                                              <p:pRg st="9" end="9"/>
                                            </p:txEl>
                                          </p:spTgt>
                                        </p:tgtEl>
                                        <p:attrNameLst>
                                          <p:attrName>style.visibility</p:attrName>
                                        </p:attrNameLst>
                                      </p:cBhvr>
                                      <p:to>
                                        <p:strVal val="visible"/>
                                      </p:to>
                                    </p:set>
                                    <p:anim from="(-#ppt_w/2)" to="(#ppt_x)" calcmode="lin" valueType="num">
                                      <p:cBhvr>
                                        <p:cTn id="81" dur="300" fill="hold">
                                          <p:stCondLst>
                                            <p:cond delay="0"/>
                                          </p:stCondLst>
                                        </p:cTn>
                                        <p:tgtEl>
                                          <p:spTgt spid="161795">
                                            <p:txEl>
                                              <p:pRg st="9" end="9"/>
                                            </p:txEl>
                                          </p:spTgt>
                                        </p:tgtEl>
                                        <p:attrNameLst>
                                          <p:attrName>ppt_x</p:attrName>
                                        </p:attrNameLst>
                                      </p:cBhvr>
                                    </p:anim>
                                    <p:anim from="0" to="-1.0" calcmode="lin" valueType="num">
                                      <p:cBhvr>
                                        <p:cTn id="82" dur="100" decel="50000" autoRev="1" fill="hold">
                                          <p:stCondLst>
                                            <p:cond delay="300"/>
                                          </p:stCondLst>
                                        </p:cTn>
                                        <p:tgtEl>
                                          <p:spTgt spid="161795">
                                            <p:txEl>
                                              <p:pRg st="9" end="9"/>
                                            </p:txEl>
                                          </p:spTgt>
                                        </p:tgtEl>
                                        <p:attrNameLst>
                                          <p:attrName>xshear</p:attrName>
                                        </p:attrNameLst>
                                      </p:cBhvr>
                                    </p:anim>
                                    <p:animScale>
                                      <p:cBhvr>
                                        <p:cTn id="83" dur="100" decel="100000" autoRev="1" fill="hold">
                                          <p:stCondLst>
                                            <p:cond delay="300"/>
                                          </p:stCondLst>
                                        </p:cTn>
                                        <p:tgtEl>
                                          <p:spTgt spid="161795">
                                            <p:txEl>
                                              <p:pRg st="9" end="9"/>
                                            </p:txEl>
                                          </p:spTgt>
                                        </p:tgtEl>
                                      </p:cBhvr>
                                      <p:from x="100000" y="100000"/>
                                      <p:to x="80000" y="100000"/>
                                    </p:animScale>
                                    <p:anim by="(#ppt_h/3+#ppt_w*0.1)" calcmode="lin" valueType="num">
                                      <p:cBhvr additive="sum">
                                        <p:cTn id="84" dur="100" decel="100000" autoRev="1" fill="hold">
                                          <p:stCondLst>
                                            <p:cond delay="300"/>
                                          </p:stCondLst>
                                        </p:cTn>
                                        <p:tgtEl>
                                          <p:spTgt spid="161795">
                                            <p:txEl>
                                              <p:pRg st="9" end="9"/>
                                            </p:txEl>
                                          </p:spTgt>
                                        </p:tgtEl>
                                        <p:attrNameLst>
                                          <p:attrName>ppt_x</p:attrName>
                                        </p:attrNameLst>
                                      </p:cBhvr>
                                    </p:anim>
                                  </p:childTnLst>
                                </p:cTn>
                              </p:par>
                            </p:childTnLst>
                          </p:cTn>
                        </p:par>
                      </p:childTnLst>
                    </p:cTn>
                  </p:par>
                  <p:par>
                    <p:cTn id="85" fill="hold" nodeType="clickPar">
                      <p:stCondLst>
                        <p:cond delay="indefinite"/>
                      </p:stCondLst>
                      <p:childTnLst>
                        <p:par>
                          <p:cTn id="86" fill="hold" nodeType="withGroup">
                            <p:stCondLst>
                              <p:cond delay="0"/>
                            </p:stCondLst>
                            <p:childTnLst>
                              <p:par>
                                <p:cTn id="87" presetID="34" presetClass="entr" presetSubtype="0" fill="hold" grpId="0" nodeType="clickEffect">
                                  <p:stCondLst>
                                    <p:cond delay="0"/>
                                  </p:stCondLst>
                                  <p:childTnLst>
                                    <p:set>
                                      <p:cBhvr>
                                        <p:cTn id="88" dur="1" fill="hold">
                                          <p:stCondLst>
                                            <p:cond delay="0"/>
                                          </p:stCondLst>
                                        </p:cTn>
                                        <p:tgtEl>
                                          <p:spTgt spid="161795">
                                            <p:txEl>
                                              <p:pRg st="10" end="10"/>
                                            </p:txEl>
                                          </p:spTgt>
                                        </p:tgtEl>
                                        <p:attrNameLst>
                                          <p:attrName>style.visibility</p:attrName>
                                        </p:attrNameLst>
                                      </p:cBhvr>
                                      <p:to>
                                        <p:strVal val="visible"/>
                                      </p:to>
                                    </p:set>
                                    <p:anim from="(-#ppt_w/2)" to="(#ppt_x)" calcmode="lin" valueType="num">
                                      <p:cBhvr>
                                        <p:cTn id="89" dur="300" fill="hold">
                                          <p:stCondLst>
                                            <p:cond delay="0"/>
                                          </p:stCondLst>
                                        </p:cTn>
                                        <p:tgtEl>
                                          <p:spTgt spid="161795">
                                            <p:txEl>
                                              <p:pRg st="10" end="10"/>
                                            </p:txEl>
                                          </p:spTgt>
                                        </p:tgtEl>
                                        <p:attrNameLst>
                                          <p:attrName>ppt_x</p:attrName>
                                        </p:attrNameLst>
                                      </p:cBhvr>
                                    </p:anim>
                                    <p:anim from="0" to="-1.0" calcmode="lin" valueType="num">
                                      <p:cBhvr>
                                        <p:cTn id="90" dur="100" decel="50000" autoRev="1" fill="hold">
                                          <p:stCondLst>
                                            <p:cond delay="300"/>
                                          </p:stCondLst>
                                        </p:cTn>
                                        <p:tgtEl>
                                          <p:spTgt spid="161795">
                                            <p:txEl>
                                              <p:pRg st="10" end="10"/>
                                            </p:txEl>
                                          </p:spTgt>
                                        </p:tgtEl>
                                        <p:attrNameLst>
                                          <p:attrName>xshear</p:attrName>
                                        </p:attrNameLst>
                                      </p:cBhvr>
                                    </p:anim>
                                    <p:animScale>
                                      <p:cBhvr>
                                        <p:cTn id="91" dur="100" decel="100000" autoRev="1" fill="hold">
                                          <p:stCondLst>
                                            <p:cond delay="300"/>
                                          </p:stCondLst>
                                        </p:cTn>
                                        <p:tgtEl>
                                          <p:spTgt spid="161795">
                                            <p:txEl>
                                              <p:pRg st="10" end="10"/>
                                            </p:txEl>
                                          </p:spTgt>
                                        </p:tgtEl>
                                      </p:cBhvr>
                                      <p:from x="100000" y="100000"/>
                                      <p:to x="80000" y="100000"/>
                                    </p:animScale>
                                    <p:anim by="(#ppt_h/3+#ppt_w*0.1)" calcmode="lin" valueType="num">
                                      <p:cBhvr additive="sum">
                                        <p:cTn id="92" dur="100" decel="100000" autoRev="1" fill="hold">
                                          <p:stCondLst>
                                            <p:cond delay="300"/>
                                          </p:stCondLst>
                                        </p:cTn>
                                        <p:tgtEl>
                                          <p:spTgt spid="161795">
                                            <p:txEl>
                                              <p:pRg st="10" end="10"/>
                                            </p:txEl>
                                          </p:spTgt>
                                        </p:tgtEl>
                                        <p:attrNameLst>
                                          <p:attrName>ppt_x</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1794" grpId="0"/>
      <p:bldP spid="161795" grpId="0" build="p"/>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4294967295"/>
          </p:nvPr>
        </p:nvSpPr>
        <p:spPr>
          <a:xfrm>
            <a:off x="6463145" y="6356353"/>
            <a:ext cx="2057400" cy="365125"/>
          </a:xfrm>
        </p:spPr>
        <p:txBody>
          <a:bodyPr/>
          <a:lstStyle/>
          <a:p>
            <a:fld id="{8473621B-00E5-4EB8-8CF2-A36735847719}" type="slidenum">
              <a:rPr lang="en-US">
                <a:solidFill>
                  <a:prstClr val="black">
                    <a:tint val="75000"/>
                  </a:prstClr>
                </a:solidFill>
                <a:latin typeface="Arial" panose="020B0604020202020204"/>
              </a:rPr>
              <a:pPr/>
              <a:t>34</a:t>
            </a:fld>
            <a:r>
              <a:rPr lang="en-US">
                <a:solidFill>
                  <a:prstClr val="black">
                    <a:tint val="75000"/>
                  </a:prstClr>
                </a:solidFill>
                <a:latin typeface="Arial" panose="020B0604020202020204"/>
              </a:rPr>
              <a:t> / 9</a:t>
            </a:r>
            <a:r>
              <a:rPr lang="sr-Latn-CS">
                <a:solidFill>
                  <a:prstClr val="black">
                    <a:tint val="75000"/>
                  </a:prstClr>
                </a:solidFill>
                <a:latin typeface="Arial" panose="020B0604020202020204"/>
              </a:rPr>
              <a:t>5</a:t>
            </a:r>
            <a:endParaRPr lang="en-US">
              <a:solidFill>
                <a:prstClr val="black">
                  <a:tint val="75000"/>
                </a:prstClr>
              </a:solidFill>
              <a:latin typeface="Arial" panose="020B0604020202020204"/>
            </a:endParaRPr>
          </a:p>
        </p:txBody>
      </p:sp>
      <p:sp>
        <p:nvSpPr>
          <p:cNvPr id="163842" name="Rectangle 2"/>
          <p:cNvSpPr>
            <a:spLocks noGrp="1" noChangeArrowheads="1"/>
          </p:cNvSpPr>
          <p:nvPr>
            <p:ph type="title"/>
          </p:nvPr>
        </p:nvSpPr>
        <p:spPr>
          <a:xfrm>
            <a:off x="456271" y="2"/>
            <a:ext cx="6781800" cy="960439"/>
          </a:xfrm>
        </p:spPr>
        <p:txBody>
          <a:bodyPr/>
          <a:lstStyle/>
          <a:p>
            <a:r>
              <a:rPr lang="en-US" dirty="0"/>
              <a:t>CCXML</a:t>
            </a:r>
          </a:p>
        </p:txBody>
      </p:sp>
      <p:sp>
        <p:nvSpPr>
          <p:cNvPr id="163843" name="Rectangle 3"/>
          <p:cNvSpPr>
            <a:spLocks noGrp="1" noChangeArrowheads="1"/>
          </p:cNvSpPr>
          <p:nvPr>
            <p:ph type="body" idx="1"/>
          </p:nvPr>
        </p:nvSpPr>
        <p:spPr>
          <a:xfrm>
            <a:off x="765811" y="1322391"/>
            <a:ext cx="7840980" cy="4651375"/>
          </a:xfrm>
        </p:spPr>
        <p:txBody>
          <a:bodyPr>
            <a:normAutofit/>
          </a:bodyPr>
          <a:lstStyle/>
          <a:p>
            <a:pPr>
              <a:buFontTx/>
              <a:buNone/>
            </a:pPr>
            <a:r>
              <a:rPr lang="en-US" dirty="0"/>
              <a:t>Call Control Extensible </a:t>
            </a:r>
          </a:p>
          <a:p>
            <a:pPr>
              <a:buFontTx/>
              <a:buNone/>
            </a:pPr>
            <a:r>
              <a:rPr lang="en-US" dirty="0"/>
              <a:t>Markup Language</a:t>
            </a:r>
          </a:p>
          <a:p>
            <a:pPr lvl="1"/>
            <a:r>
              <a:rPr lang="en-US" dirty="0"/>
              <a:t>Application of XML for managing voice calls</a:t>
            </a:r>
          </a:p>
          <a:p>
            <a:pPr lvl="1"/>
            <a:r>
              <a:rPr lang="en-US" dirty="0"/>
              <a:t>It focuses on routing the calls and connecting calls (in contrast to VXML)</a:t>
            </a:r>
          </a:p>
          <a:p>
            <a:pPr lvl="1"/>
            <a:r>
              <a:rPr lang="en-US" dirty="0"/>
              <a:t>It is based on Java Telephony APIs (JTAPI)</a:t>
            </a:r>
          </a:p>
        </p:txBody>
      </p:sp>
    </p:spTree>
    <p:extLst>
      <p:ext uri="{BB962C8B-B14F-4D97-AF65-F5344CB8AC3E}">
        <p14:creationId xmlns:p14="http://schemas.microsoft.com/office/powerpoint/2010/main" val="1061641107"/>
      </p:ext>
    </p:extLst>
  </p:cSld>
  <p:clrMapOvr>
    <a:masterClrMapping/>
  </p:clrMapOvr>
  <p:transition>
    <p:randomBar dir="vert"/>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1" presetClass="entr" presetSubtype="0" fill="hold" grpId="0" nodeType="afterEffect">
                                  <p:stCondLst>
                                    <p:cond delay="0"/>
                                  </p:stCondLst>
                                  <p:childTnLst>
                                    <p:set>
                                      <p:cBhvr>
                                        <p:cTn id="6" dur="1" fill="hold">
                                          <p:stCondLst>
                                            <p:cond delay="0"/>
                                          </p:stCondLst>
                                        </p:cTn>
                                        <p:tgtEl>
                                          <p:spTgt spid="163842"/>
                                        </p:tgtEl>
                                        <p:attrNameLst>
                                          <p:attrName>style.visibility</p:attrName>
                                        </p:attrNameLst>
                                      </p:cBhvr>
                                      <p:to>
                                        <p:strVal val="visible"/>
                                      </p:to>
                                    </p:set>
                                    <p:animEffect transition="in" filter="fade">
                                      <p:cBhvr>
                                        <p:cTn id="7" dur="192" decel="100000"/>
                                        <p:tgtEl>
                                          <p:spTgt spid="163842"/>
                                        </p:tgtEl>
                                      </p:cBhvr>
                                    </p:animEffect>
                                    <p:animScale>
                                      <p:cBhvr>
                                        <p:cTn id="8" dur="192" decel="100000"/>
                                        <p:tgtEl>
                                          <p:spTgt spid="163842"/>
                                        </p:tgtEl>
                                      </p:cBhvr>
                                      <p:from x="10000" y="10000"/>
                                      <p:to x="200000" y="450000"/>
                                    </p:animScale>
                                    <p:animScale>
                                      <p:cBhvr>
                                        <p:cTn id="9" dur="308" accel="100000" fill="hold">
                                          <p:stCondLst>
                                            <p:cond delay="192"/>
                                          </p:stCondLst>
                                        </p:cTn>
                                        <p:tgtEl>
                                          <p:spTgt spid="163842"/>
                                        </p:tgtEl>
                                      </p:cBhvr>
                                      <p:from x="200000" y="450000"/>
                                      <p:to x="100000" y="100000"/>
                                    </p:animScale>
                                    <p:set>
                                      <p:cBhvr>
                                        <p:cTn id="10" dur="192" fill="hold"/>
                                        <p:tgtEl>
                                          <p:spTgt spid="163842"/>
                                        </p:tgtEl>
                                        <p:attrNameLst>
                                          <p:attrName>ppt_x</p:attrName>
                                        </p:attrNameLst>
                                      </p:cBhvr>
                                      <p:to>
                                        <p:strVal val="(0.5)"/>
                                      </p:to>
                                    </p:set>
                                    <p:anim from="(0.5)" to="(#ppt_x)" calcmode="lin" valueType="num">
                                      <p:cBhvr>
                                        <p:cTn id="11" dur="308" accel="100000" fill="hold">
                                          <p:stCondLst>
                                            <p:cond delay="192"/>
                                          </p:stCondLst>
                                        </p:cTn>
                                        <p:tgtEl>
                                          <p:spTgt spid="163842"/>
                                        </p:tgtEl>
                                        <p:attrNameLst>
                                          <p:attrName>ppt_x</p:attrName>
                                        </p:attrNameLst>
                                      </p:cBhvr>
                                    </p:anim>
                                    <p:set>
                                      <p:cBhvr>
                                        <p:cTn id="12" dur="192" fill="hold"/>
                                        <p:tgtEl>
                                          <p:spTgt spid="163842"/>
                                        </p:tgtEl>
                                        <p:attrNameLst>
                                          <p:attrName>ppt_y</p:attrName>
                                        </p:attrNameLst>
                                      </p:cBhvr>
                                      <p:to>
                                        <p:strVal val="(#ppt_y+0.4)"/>
                                      </p:to>
                                    </p:set>
                                    <p:anim from="(#ppt_y+0.4)" to="(#ppt_y)" calcmode="lin" valueType="num">
                                      <p:cBhvr>
                                        <p:cTn id="13" dur="308" accel="100000" fill="hold">
                                          <p:stCondLst>
                                            <p:cond delay="192"/>
                                          </p:stCondLst>
                                        </p:cTn>
                                        <p:tgtEl>
                                          <p:spTgt spid="163842"/>
                                        </p:tgtEl>
                                        <p:attrNameLst>
                                          <p:attrName>ppt_y</p:attrName>
                                        </p:attrNameLst>
                                      </p:cBhvr>
                                    </p:anim>
                                  </p:childTnLst>
                                </p:cTn>
                              </p:par>
                            </p:childTnLst>
                          </p:cTn>
                        </p:par>
                      </p:childTnLst>
                    </p:cTn>
                  </p:par>
                  <p:par>
                    <p:cTn id="14" fill="hold" nodeType="clickPar">
                      <p:stCondLst>
                        <p:cond delay="indefinite"/>
                      </p:stCondLst>
                      <p:childTnLst>
                        <p:par>
                          <p:cTn id="15" fill="hold" nodeType="withGroup">
                            <p:stCondLst>
                              <p:cond delay="0"/>
                            </p:stCondLst>
                            <p:childTnLst>
                              <p:par>
                                <p:cTn id="16" presetID="4" presetClass="entr" presetSubtype="16" fill="hold" grpId="0" nodeType="clickEffect">
                                  <p:stCondLst>
                                    <p:cond delay="0"/>
                                  </p:stCondLst>
                                  <p:childTnLst>
                                    <p:set>
                                      <p:cBhvr>
                                        <p:cTn id="17" dur="1" fill="hold">
                                          <p:stCondLst>
                                            <p:cond delay="0"/>
                                          </p:stCondLst>
                                        </p:cTn>
                                        <p:tgtEl>
                                          <p:spTgt spid="163843">
                                            <p:txEl>
                                              <p:pRg st="0" end="0"/>
                                            </p:txEl>
                                          </p:spTgt>
                                        </p:tgtEl>
                                        <p:attrNameLst>
                                          <p:attrName>style.visibility</p:attrName>
                                        </p:attrNameLst>
                                      </p:cBhvr>
                                      <p:to>
                                        <p:strVal val="visible"/>
                                      </p:to>
                                    </p:set>
                                    <p:animEffect transition="in" filter="box(in)">
                                      <p:cBhvr>
                                        <p:cTn id="18" dur="500"/>
                                        <p:tgtEl>
                                          <p:spTgt spid="163843">
                                            <p:txEl>
                                              <p:pRg st="0" end="0"/>
                                            </p:txEl>
                                          </p:spTgt>
                                        </p:tgtEl>
                                      </p:cBhvr>
                                    </p:animEffect>
                                  </p:childTnLst>
                                </p:cTn>
                              </p:par>
                            </p:childTnLst>
                          </p:cTn>
                        </p:par>
                      </p:childTnLst>
                    </p:cTn>
                  </p:par>
                  <p:par>
                    <p:cTn id="19" fill="hold" nodeType="clickPar">
                      <p:stCondLst>
                        <p:cond delay="indefinite"/>
                      </p:stCondLst>
                      <p:childTnLst>
                        <p:par>
                          <p:cTn id="20" fill="hold" nodeType="withGroup">
                            <p:stCondLst>
                              <p:cond delay="0"/>
                            </p:stCondLst>
                            <p:childTnLst>
                              <p:par>
                                <p:cTn id="21" presetID="4" presetClass="entr" presetSubtype="16" fill="hold" grpId="0" nodeType="clickEffect">
                                  <p:stCondLst>
                                    <p:cond delay="0"/>
                                  </p:stCondLst>
                                  <p:childTnLst>
                                    <p:set>
                                      <p:cBhvr>
                                        <p:cTn id="22" dur="1" fill="hold">
                                          <p:stCondLst>
                                            <p:cond delay="0"/>
                                          </p:stCondLst>
                                        </p:cTn>
                                        <p:tgtEl>
                                          <p:spTgt spid="163843">
                                            <p:txEl>
                                              <p:pRg st="1" end="1"/>
                                            </p:txEl>
                                          </p:spTgt>
                                        </p:tgtEl>
                                        <p:attrNameLst>
                                          <p:attrName>style.visibility</p:attrName>
                                        </p:attrNameLst>
                                      </p:cBhvr>
                                      <p:to>
                                        <p:strVal val="visible"/>
                                      </p:to>
                                    </p:set>
                                    <p:animEffect transition="in" filter="box(in)">
                                      <p:cBhvr>
                                        <p:cTn id="23" dur="500"/>
                                        <p:tgtEl>
                                          <p:spTgt spid="163843">
                                            <p:txEl>
                                              <p:pRg st="1" end="1"/>
                                            </p:txEl>
                                          </p:spTgt>
                                        </p:tgtEl>
                                      </p:cBhvr>
                                    </p:animEffect>
                                  </p:childTnLst>
                                </p:cTn>
                              </p:par>
                              <p:par>
                                <p:cTn id="24" presetID="4" presetClass="entr" presetSubtype="16" fill="hold" grpId="0" nodeType="withEffect">
                                  <p:stCondLst>
                                    <p:cond delay="0"/>
                                  </p:stCondLst>
                                  <p:childTnLst>
                                    <p:set>
                                      <p:cBhvr>
                                        <p:cTn id="25" dur="1" fill="hold">
                                          <p:stCondLst>
                                            <p:cond delay="0"/>
                                          </p:stCondLst>
                                        </p:cTn>
                                        <p:tgtEl>
                                          <p:spTgt spid="163843">
                                            <p:txEl>
                                              <p:pRg st="2" end="2"/>
                                            </p:txEl>
                                          </p:spTgt>
                                        </p:tgtEl>
                                        <p:attrNameLst>
                                          <p:attrName>style.visibility</p:attrName>
                                        </p:attrNameLst>
                                      </p:cBhvr>
                                      <p:to>
                                        <p:strVal val="visible"/>
                                      </p:to>
                                    </p:set>
                                    <p:animEffect transition="in" filter="box(in)">
                                      <p:cBhvr>
                                        <p:cTn id="26" dur="500"/>
                                        <p:tgtEl>
                                          <p:spTgt spid="163843">
                                            <p:txEl>
                                              <p:pRg st="2" end="2"/>
                                            </p:txEl>
                                          </p:spTgt>
                                        </p:tgtEl>
                                      </p:cBhvr>
                                    </p:animEffect>
                                  </p:childTnLst>
                                </p:cTn>
                              </p:par>
                              <p:par>
                                <p:cTn id="27" presetID="4" presetClass="entr" presetSubtype="16" fill="hold" grpId="0" nodeType="withEffect">
                                  <p:stCondLst>
                                    <p:cond delay="0"/>
                                  </p:stCondLst>
                                  <p:childTnLst>
                                    <p:set>
                                      <p:cBhvr>
                                        <p:cTn id="28" dur="1" fill="hold">
                                          <p:stCondLst>
                                            <p:cond delay="0"/>
                                          </p:stCondLst>
                                        </p:cTn>
                                        <p:tgtEl>
                                          <p:spTgt spid="163843">
                                            <p:txEl>
                                              <p:pRg st="3" end="3"/>
                                            </p:txEl>
                                          </p:spTgt>
                                        </p:tgtEl>
                                        <p:attrNameLst>
                                          <p:attrName>style.visibility</p:attrName>
                                        </p:attrNameLst>
                                      </p:cBhvr>
                                      <p:to>
                                        <p:strVal val="visible"/>
                                      </p:to>
                                    </p:set>
                                    <p:animEffect transition="in" filter="box(in)">
                                      <p:cBhvr>
                                        <p:cTn id="29" dur="500"/>
                                        <p:tgtEl>
                                          <p:spTgt spid="163843">
                                            <p:txEl>
                                              <p:pRg st="3" end="3"/>
                                            </p:txEl>
                                          </p:spTgt>
                                        </p:tgtEl>
                                      </p:cBhvr>
                                    </p:animEffect>
                                  </p:childTnLst>
                                </p:cTn>
                              </p:par>
                              <p:par>
                                <p:cTn id="30" presetID="4" presetClass="entr" presetSubtype="16" fill="hold" grpId="0" nodeType="withEffect">
                                  <p:stCondLst>
                                    <p:cond delay="0"/>
                                  </p:stCondLst>
                                  <p:childTnLst>
                                    <p:set>
                                      <p:cBhvr>
                                        <p:cTn id="31" dur="1" fill="hold">
                                          <p:stCondLst>
                                            <p:cond delay="0"/>
                                          </p:stCondLst>
                                        </p:cTn>
                                        <p:tgtEl>
                                          <p:spTgt spid="163843">
                                            <p:txEl>
                                              <p:pRg st="4" end="4"/>
                                            </p:txEl>
                                          </p:spTgt>
                                        </p:tgtEl>
                                        <p:attrNameLst>
                                          <p:attrName>style.visibility</p:attrName>
                                        </p:attrNameLst>
                                      </p:cBhvr>
                                      <p:to>
                                        <p:strVal val="visible"/>
                                      </p:to>
                                    </p:set>
                                    <p:animEffect transition="in" filter="box(in)">
                                      <p:cBhvr>
                                        <p:cTn id="32" dur="500"/>
                                        <p:tgtEl>
                                          <p:spTgt spid="16384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3842" grpId="0"/>
      <p:bldP spid="163843" grpId="0" build="p"/>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4294967295"/>
          </p:nvPr>
        </p:nvSpPr>
        <p:spPr>
          <a:xfrm>
            <a:off x="6463145" y="6356353"/>
            <a:ext cx="2057400" cy="365125"/>
          </a:xfrm>
        </p:spPr>
        <p:txBody>
          <a:bodyPr/>
          <a:lstStyle/>
          <a:p>
            <a:fld id="{4B713D2D-6812-4667-8ABE-411C2B442BF5}" type="slidenum">
              <a:rPr lang="en-US">
                <a:solidFill>
                  <a:prstClr val="black">
                    <a:tint val="75000"/>
                  </a:prstClr>
                </a:solidFill>
                <a:latin typeface="Arial" panose="020B0604020202020204"/>
              </a:rPr>
              <a:pPr/>
              <a:t>35</a:t>
            </a:fld>
            <a:r>
              <a:rPr lang="en-US">
                <a:solidFill>
                  <a:prstClr val="black">
                    <a:tint val="75000"/>
                  </a:prstClr>
                </a:solidFill>
                <a:latin typeface="Arial" panose="020B0604020202020204"/>
              </a:rPr>
              <a:t> / 9</a:t>
            </a:r>
            <a:r>
              <a:rPr lang="sr-Latn-CS">
                <a:solidFill>
                  <a:prstClr val="black">
                    <a:tint val="75000"/>
                  </a:prstClr>
                </a:solidFill>
                <a:latin typeface="Arial" panose="020B0604020202020204"/>
              </a:rPr>
              <a:t>5</a:t>
            </a:r>
            <a:endParaRPr lang="en-US">
              <a:solidFill>
                <a:prstClr val="black">
                  <a:tint val="75000"/>
                </a:prstClr>
              </a:solidFill>
              <a:latin typeface="Arial" panose="020B0604020202020204"/>
            </a:endParaRPr>
          </a:p>
        </p:txBody>
      </p:sp>
      <p:sp>
        <p:nvSpPr>
          <p:cNvPr id="164866" name="Rectangle 2"/>
          <p:cNvSpPr>
            <a:spLocks noGrp="1" noChangeArrowheads="1"/>
          </p:cNvSpPr>
          <p:nvPr>
            <p:ph type="title"/>
          </p:nvPr>
        </p:nvSpPr>
        <p:spPr>
          <a:xfrm>
            <a:off x="477729" y="3"/>
            <a:ext cx="7886700" cy="924025"/>
          </a:xfrm>
        </p:spPr>
        <p:txBody>
          <a:bodyPr/>
          <a:lstStyle/>
          <a:p>
            <a:r>
              <a:rPr lang="en-US" dirty="0"/>
              <a:t>XML Pipeline</a:t>
            </a:r>
          </a:p>
        </p:txBody>
      </p:sp>
      <p:sp>
        <p:nvSpPr>
          <p:cNvPr id="164867" name="Rectangle 3"/>
          <p:cNvSpPr>
            <a:spLocks noGrp="1" noChangeArrowheads="1"/>
          </p:cNvSpPr>
          <p:nvPr>
            <p:ph type="body" idx="1"/>
          </p:nvPr>
        </p:nvSpPr>
        <p:spPr>
          <a:xfrm>
            <a:off x="477730" y="1304695"/>
            <a:ext cx="8380523" cy="4821471"/>
          </a:xfrm>
        </p:spPr>
        <p:txBody>
          <a:bodyPr>
            <a:normAutofit/>
          </a:bodyPr>
          <a:lstStyle/>
          <a:p>
            <a:pPr>
              <a:lnSpc>
                <a:spcPct val="90000"/>
              </a:lnSpc>
            </a:pPr>
            <a:r>
              <a:rPr lang="en-US" dirty="0"/>
              <a:t>It specifies how to process various XML resources</a:t>
            </a:r>
          </a:p>
          <a:p>
            <a:pPr>
              <a:lnSpc>
                <a:spcPct val="90000"/>
              </a:lnSpc>
            </a:pPr>
            <a:endParaRPr lang="en-US" dirty="0"/>
          </a:p>
          <a:p>
            <a:pPr>
              <a:lnSpc>
                <a:spcPct val="90000"/>
              </a:lnSpc>
              <a:buFontTx/>
              <a:buNone/>
            </a:pPr>
            <a:r>
              <a:rPr lang="en-US" dirty="0"/>
              <a:t>It can be thought in two different contexts:</a:t>
            </a:r>
          </a:p>
          <a:p>
            <a:pPr>
              <a:lnSpc>
                <a:spcPct val="90000"/>
              </a:lnSpc>
            </a:pPr>
            <a:r>
              <a:rPr lang="en-US" dirty="0"/>
              <a:t>It specifies the flow of processing instructions that are applied to one or more given documents residing on the host</a:t>
            </a:r>
          </a:p>
          <a:p>
            <a:pPr>
              <a:lnSpc>
                <a:spcPct val="90000"/>
              </a:lnSpc>
            </a:pPr>
            <a:r>
              <a:rPr lang="en-US" dirty="0"/>
              <a:t>It specifies the flow of processing instructions that are applied to a variety of XML documents, residing at a variety of hosts</a:t>
            </a:r>
          </a:p>
        </p:txBody>
      </p:sp>
    </p:spTree>
    <p:extLst>
      <p:ext uri="{BB962C8B-B14F-4D97-AF65-F5344CB8AC3E}">
        <p14:creationId xmlns:p14="http://schemas.microsoft.com/office/powerpoint/2010/main" val="3545125909"/>
      </p:ext>
    </p:extLst>
  </p:cSld>
  <p:clrMapOvr>
    <a:masterClrMapping/>
  </p:clrMapOvr>
  <p:transition>
    <p:zoom/>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0" presetClass="entr" presetSubtype="0" fill="hold" grpId="0" nodeType="afterEffect">
                                  <p:stCondLst>
                                    <p:cond delay="0"/>
                                  </p:stCondLst>
                                  <p:childTnLst>
                                    <p:set>
                                      <p:cBhvr>
                                        <p:cTn id="6" dur="1" fill="hold">
                                          <p:stCondLst>
                                            <p:cond delay="0"/>
                                          </p:stCondLst>
                                        </p:cTn>
                                        <p:tgtEl>
                                          <p:spTgt spid="164866"/>
                                        </p:tgtEl>
                                        <p:attrNameLst>
                                          <p:attrName>style.visibility</p:attrName>
                                        </p:attrNameLst>
                                      </p:cBhvr>
                                      <p:to>
                                        <p:strVal val="visible"/>
                                      </p:to>
                                    </p:set>
                                    <p:animEffect transition="in" filter="wedge">
                                      <p:cBhvr>
                                        <p:cTn id="7" dur="500"/>
                                        <p:tgtEl>
                                          <p:spTgt spid="16486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8" presetClass="entr" presetSubtype="0" accel="50000" fill="hold" grpId="0" nodeType="clickEffect">
                                  <p:stCondLst>
                                    <p:cond delay="0"/>
                                  </p:stCondLst>
                                  <p:childTnLst>
                                    <p:set>
                                      <p:cBhvr>
                                        <p:cTn id="11" dur="1" fill="hold">
                                          <p:stCondLst>
                                            <p:cond delay="0"/>
                                          </p:stCondLst>
                                        </p:cTn>
                                        <p:tgtEl>
                                          <p:spTgt spid="164867">
                                            <p:txEl>
                                              <p:pRg st="0" end="0"/>
                                            </p:txEl>
                                          </p:spTgt>
                                        </p:tgtEl>
                                        <p:attrNameLst>
                                          <p:attrName>style.visibility</p:attrName>
                                        </p:attrNameLst>
                                      </p:cBhvr>
                                      <p:to>
                                        <p:strVal val="visible"/>
                                      </p:to>
                                    </p:set>
                                    <p:anim calcmode="lin" valueType="num">
                                      <p:cBhvr>
                                        <p:cTn id="12" dur="500" fill="hold"/>
                                        <p:tgtEl>
                                          <p:spTgt spid="164867">
                                            <p:txEl>
                                              <p:pRg st="0" end="0"/>
                                            </p:txEl>
                                          </p:spTgt>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13" dur="500" fill="hold"/>
                                        <p:tgtEl>
                                          <p:spTgt spid="164867">
                                            <p:txEl>
                                              <p:pRg st="0" end="0"/>
                                            </p:txEl>
                                          </p:spTgt>
                                        </p:tgtEl>
                                        <p:attrNameLst>
                                          <p:attrName>ppt_x</p:attrName>
                                        </p:attrNameLst>
                                      </p:cBhvr>
                                      <p:tavLst>
                                        <p:tav tm="0">
                                          <p:val>
                                            <p:fltVal val="-1"/>
                                          </p:val>
                                        </p:tav>
                                        <p:tav tm="50000">
                                          <p:val>
                                            <p:fltVal val="0.95"/>
                                          </p:val>
                                        </p:tav>
                                        <p:tav tm="100000">
                                          <p:val>
                                            <p:strVal val="#ppt_x"/>
                                          </p:val>
                                        </p:tav>
                                      </p:tavLst>
                                    </p:anim>
                                    <p:anim calcmode="lin" valueType="num">
                                      <p:cBhvr>
                                        <p:cTn id="14" dur="500" fill="hold"/>
                                        <p:tgtEl>
                                          <p:spTgt spid="164867">
                                            <p:txEl>
                                              <p:pRg st="0" end="0"/>
                                            </p:txEl>
                                          </p:spTgt>
                                        </p:tgtEl>
                                        <p:attrNameLst>
                                          <p:attrName>ppt_y</p:attrName>
                                        </p:attrNameLst>
                                      </p:cBhvr>
                                      <p:tavLst>
                                        <p:tav tm="0">
                                          <p:val>
                                            <p:strVal val="#ppt_y"/>
                                          </p:val>
                                        </p:tav>
                                        <p:tav tm="100000">
                                          <p:val>
                                            <p:strVal val="#ppt_y"/>
                                          </p:val>
                                        </p:tav>
                                      </p:tavLst>
                                    </p:anim>
                                    <p:animEffect transition="in" filter="fade">
                                      <p:cBhvr>
                                        <p:cTn id="15" dur="500"/>
                                        <p:tgtEl>
                                          <p:spTgt spid="164867">
                                            <p:txEl>
                                              <p:pRg st="0" end="0"/>
                                            </p:txEl>
                                          </p:spTgt>
                                        </p:tgtEl>
                                      </p:cBhvr>
                                    </p:animEffect>
                                  </p:childTnLst>
                                </p:cTn>
                              </p:par>
                            </p:childTnLst>
                          </p:cTn>
                        </p:par>
                      </p:childTnLst>
                    </p:cTn>
                  </p:par>
                  <p:par>
                    <p:cTn id="16" fill="hold" nodeType="clickPar">
                      <p:stCondLst>
                        <p:cond delay="indefinite"/>
                      </p:stCondLst>
                      <p:childTnLst>
                        <p:par>
                          <p:cTn id="17" fill="hold" nodeType="withGroup">
                            <p:stCondLst>
                              <p:cond delay="0"/>
                            </p:stCondLst>
                            <p:childTnLst>
                              <p:par>
                                <p:cTn id="18" presetID="48" presetClass="entr" presetSubtype="0" accel="50000" fill="hold" grpId="0" nodeType="clickEffect">
                                  <p:stCondLst>
                                    <p:cond delay="0"/>
                                  </p:stCondLst>
                                  <p:childTnLst>
                                    <p:set>
                                      <p:cBhvr>
                                        <p:cTn id="19" dur="1" fill="hold">
                                          <p:stCondLst>
                                            <p:cond delay="0"/>
                                          </p:stCondLst>
                                        </p:cTn>
                                        <p:tgtEl>
                                          <p:spTgt spid="164867">
                                            <p:txEl>
                                              <p:pRg st="2" end="2"/>
                                            </p:txEl>
                                          </p:spTgt>
                                        </p:tgtEl>
                                        <p:attrNameLst>
                                          <p:attrName>style.visibility</p:attrName>
                                        </p:attrNameLst>
                                      </p:cBhvr>
                                      <p:to>
                                        <p:strVal val="visible"/>
                                      </p:to>
                                    </p:set>
                                    <p:anim calcmode="lin" valueType="num">
                                      <p:cBhvr>
                                        <p:cTn id="20" dur="500" fill="hold"/>
                                        <p:tgtEl>
                                          <p:spTgt spid="164867">
                                            <p:txEl>
                                              <p:pRg st="2" end="2"/>
                                            </p:txEl>
                                          </p:spTgt>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21" dur="500" fill="hold"/>
                                        <p:tgtEl>
                                          <p:spTgt spid="164867">
                                            <p:txEl>
                                              <p:pRg st="2" end="2"/>
                                            </p:txEl>
                                          </p:spTgt>
                                        </p:tgtEl>
                                        <p:attrNameLst>
                                          <p:attrName>ppt_x</p:attrName>
                                        </p:attrNameLst>
                                      </p:cBhvr>
                                      <p:tavLst>
                                        <p:tav tm="0">
                                          <p:val>
                                            <p:fltVal val="-1"/>
                                          </p:val>
                                        </p:tav>
                                        <p:tav tm="50000">
                                          <p:val>
                                            <p:fltVal val="0.95"/>
                                          </p:val>
                                        </p:tav>
                                        <p:tav tm="100000">
                                          <p:val>
                                            <p:strVal val="#ppt_x"/>
                                          </p:val>
                                        </p:tav>
                                      </p:tavLst>
                                    </p:anim>
                                    <p:anim calcmode="lin" valueType="num">
                                      <p:cBhvr>
                                        <p:cTn id="22" dur="500" fill="hold"/>
                                        <p:tgtEl>
                                          <p:spTgt spid="164867">
                                            <p:txEl>
                                              <p:pRg st="2" end="2"/>
                                            </p:txEl>
                                          </p:spTgt>
                                        </p:tgtEl>
                                        <p:attrNameLst>
                                          <p:attrName>ppt_y</p:attrName>
                                        </p:attrNameLst>
                                      </p:cBhvr>
                                      <p:tavLst>
                                        <p:tav tm="0">
                                          <p:val>
                                            <p:strVal val="#ppt_y"/>
                                          </p:val>
                                        </p:tav>
                                        <p:tav tm="100000">
                                          <p:val>
                                            <p:strVal val="#ppt_y"/>
                                          </p:val>
                                        </p:tav>
                                      </p:tavLst>
                                    </p:anim>
                                    <p:animEffect transition="in" filter="fade">
                                      <p:cBhvr>
                                        <p:cTn id="23" dur="500"/>
                                        <p:tgtEl>
                                          <p:spTgt spid="164867">
                                            <p:txEl>
                                              <p:pRg st="2" end="2"/>
                                            </p:txEl>
                                          </p:spTgt>
                                        </p:tgtEl>
                                      </p:cBhvr>
                                    </p:animEffect>
                                  </p:childTnLst>
                                </p:cTn>
                              </p:par>
                            </p:childTnLst>
                          </p:cTn>
                        </p:par>
                      </p:childTnLst>
                    </p:cTn>
                  </p:par>
                  <p:par>
                    <p:cTn id="24" fill="hold" nodeType="clickPar">
                      <p:stCondLst>
                        <p:cond delay="indefinite"/>
                      </p:stCondLst>
                      <p:childTnLst>
                        <p:par>
                          <p:cTn id="25" fill="hold" nodeType="withGroup">
                            <p:stCondLst>
                              <p:cond delay="0"/>
                            </p:stCondLst>
                            <p:childTnLst>
                              <p:par>
                                <p:cTn id="26" presetID="48" presetClass="entr" presetSubtype="0" accel="50000" fill="hold" grpId="0" nodeType="clickEffect">
                                  <p:stCondLst>
                                    <p:cond delay="0"/>
                                  </p:stCondLst>
                                  <p:childTnLst>
                                    <p:set>
                                      <p:cBhvr>
                                        <p:cTn id="27" dur="1" fill="hold">
                                          <p:stCondLst>
                                            <p:cond delay="0"/>
                                          </p:stCondLst>
                                        </p:cTn>
                                        <p:tgtEl>
                                          <p:spTgt spid="164867">
                                            <p:txEl>
                                              <p:pRg st="3" end="3"/>
                                            </p:txEl>
                                          </p:spTgt>
                                        </p:tgtEl>
                                        <p:attrNameLst>
                                          <p:attrName>style.visibility</p:attrName>
                                        </p:attrNameLst>
                                      </p:cBhvr>
                                      <p:to>
                                        <p:strVal val="visible"/>
                                      </p:to>
                                    </p:set>
                                    <p:anim calcmode="lin" valueType="num">
                                      <p:cBhvr>
                                        <p:cTn id="28" dur="500" fill="hold"/>
                                        <p:tgtEl>
                                          <p:spTgt spid="164867">
                                            <p:txEl>
                                              <p:pRg st="3" end="3"/>
                                            </p:txEl>
                                          </p:spTgt>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29" dur="500" fill="hold"/>
                                        <p:tgtEl>
                                          <p:spTgt spid="164867">
                                            <p:txEl>
                                              <p:pRg st="3" end="3"/>
                                            </p:txEl>
                                          </p:spTgt>
                                        </p:tgtEl>
                                        <p:attrNameLst>
                                          <p:attrName>ppt_x</p:attrName>
                                        </p:attrNameLst>
                                      </p:cBhvr>
                                      <p:tavLst>
                                        <p:tav tm="0">
                                          <p:val>
                                            <p:fltVal val="-1"/>
                                          </p:val>
                                        </p:tav>
                                        <p:tav tm="50000">
                                          <p:val>
                                            <p:fltVal val="0.95"/>
                                          </p:val>
                                        </p:tav>
                                        <p:tav tm="100000">
                                          <p:val>
                                            <p:strVal val="#ppt_x"/>
                                          </p:val>
                                        </p:tav>
                                      </p:tavLst>
                                    </p:anim>
                                    <p:anim calcmode="lin" valueType="num">
                                      <p:cBhvr>
                                        <p:cTn id="30" dur="500" fill="hold"/>
                                        <p:tgtEl>
                                          <p:spTgt spid="164867">
                                            <p:txEl>
                                              <p:pRg st="3" end="3"/>
                                            </p:txEl>
                                          </p:spTgt>
                                        </p:tgtEl>
                                        <p:attrNameLst>
                                          <p:attrName>ppt_y</p:attrName>
                                        </p:attrNameLst>
                                      </p:cBhvr>
                                      <p:tavLst>
                                        <p:tav tm="0">
                                          <p:val>
                                            <p:strVal val="#ppt_y"/>
                                          </p:val>
                                        </p:tav>
                                        <p:tav tm="100000">
                                          <p:val>
                                            <p:strVal val="#ppt_y"/>
                                          </p:val>
                                        </p:tav>
                                      </p:tavLst>
                                    </p:anim>
                                    <p:animEffect transition="in" filter="fade">
                                      <p:cBhvr>
                                        <p:cTn id="31" dur="500"/>
                                        <p:tgtEl>
                                          <p:spTgt spid="164867">
                                            <p:txEl>
                                              <p:pRg st="3" end="3"/>
                                            </p:txEl>
                                          </p:spTgt>
                                        </p:tgtEl>
                                      </p:cBhvr>
                                    </p:animEffect>
                                  </p:childTnLst>
                                </p:cTn>
                              </p:par>
                            </p:childTnLst>
                          </p:cTn>
                        </p:par>
                      </p:childTnLst>
                    </p:cTn>
                  </p:par>
                  <p:par>
                    <p:cTn id="32" fill="hold" nodeType="clickPar">
                      <p:stCondLst>
                        <p:cond delay="indefinite"/>
                      </p:stCondLst>
                      <p:childTnLst>
                        <p:par>
                          <p:cTn id="33" fill="hold" nodeType="withGroup">
                            <p:stCondLst>
                              <p:cond delay="0"/>
                            </p:stCondLst>
                            <p:childTnLst>
                              <p:par>
                                <p:cTn id="34" presetID="48" presetClass="entr" presetSubtype="0" accel="50000" fill="hold" grpId="0" nodeType="clickEffect">
                                  <p:stCondLst>
                                    <p:cond delay="0"/>
                                  </p:stCondLst>
                                  <p:childTnLst>
                                    <p:set>
                                      <p:cBhvr>
                                        <p:cTn id="35" dur="1" fill="hold">
                                          <p:stCondLst>
                                            <p:cond delay="0"/>
                                          </p:stCondLst>
                                        </p:cTn>
                                        <p:tgtEl>
                                          <p:spTgt spid="164867">
                                            <p:txEl>
                                              <p:pRg st="4" end="4"/>
                                            </p:txEl>
                                          </p:spTgt>
                                        </p:tgtEl>
                                        <p:attrNameLst>
                                          <p:attrName>style.visibility</p:attrName>
                                        </p:attrNameLst>
                                      </p:cBhvr>
                                      <p:to>
                                        <p:strVal val="visible"/>
                                      </p:to>
                                    </p:set>
                                    <p:anim calcmode="lin" valueType="num">
                                      <p:cBhvr>
                                        <p:cTn id="36" dur="500" fill="hold"/>
                                        <p:tgtEl>
                                          <p:spTgt spid="164867">
                                            <p:txEl>
                                              <p:pRg st="4" end="4"/>
                                            </p:txEl>
                                          </p:spTgt>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37" dur="500" fill="hold"/>
                                        <p:tgtEl>
                                          <p:spTgt spid="164867">
                                            <p:txEl>
                                              <p:pRg st="4" end="4"/>
                                            </p:txEl>
                                          </p:spTgt>
                                        </p:tgtEl>
                                        <p:attrNameLst>
                                          <p:attrName>ppt_x</p:attrName>
                                        </p:attrNameLst>
                                      </p:cBhvr>
                                      <p:tavLst>
                                        <p:tav tm="0">
                                          <p:val>
                                            <p:fltVal val="-1"/>
                                          </p:val>
                                        </p:tav>
                                        <p:tav tm="50000">
                                          <p:val>
                                            <p:fltVal val="0.95"/>
                                          </p:val>
                                        </p:tav>
                                        <p:tav tm="100000">
                                          <p:val>
                                            <p:strVal val="#ppt_x"/>
                                          </p:val>
                                        </p:tav>
                                      </p:tavLst>
                                    </p:anim>
                                    <p:anim calcmode="lin" valueType="num">
                                      <p:cBhvr>
                                        <p:cTn id="38" dur="500" fill="hold"/>
                                        <p:tgtEl>
                                          <p:spTgt spid="164867">
                                            <p:txEl>
                                              <p:pRg st="4" end="4"/>
                                            </p:txEl>
                                          </p:spTgt>
                                        </p:tgtEl>
                                        <p:attrNameLst>
                                          <p:attrName>ppt_y</p:attrName>
                                        </p:attrNameLst>
                                      </p:cBhvr>
                                      <p:tavLst>
                                        <p:tav tm="0">
                                          <p:val>
                                            <p:strVal val="#ppt_y"/>
                                          </p:val>
                                        </p:tav>
                                        <p:tav tm="100000">
                                          <p:val>
                                            <p:strVal val="#ppt_y"/>
                                          </p:val>
                                        </p:tav>
                                      </p:tavLst>
                                    </p:anim>
                                    <p:animEffect transition="in" filter="fade">
                                      <p:cBhvr>
                                        <p:cTn id="39" dur="500"/>
                                        <p:tgtEl>
                                          <p:spTgt spid="164867">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4866" grpId="0"/>
      <p:bldP spid="164867" grpId="0" build="p"/>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4294967295"/>
          </p:nvPr>
        </p:nvSpPr>
        <p:spPr>
          <a:xfrm>
            <a:off x="6463145" y="6356353"/>
            <a:ext cx="2057400" cy="365125"/>
          </a:xfrm>
        </p:spPr>
        <p:txBody>
          <a:bodyPr/>
          <a:lstStyle/>
          <a:p>
            <a:fld id="{3E5FA0E6-DA26-4967-8EC6-99FBD4F56F51}" type="slidenum">
              <a:rPr lang="en-US">
                <a:solidFill>
                  <a:prstClr val="black">
                    <a:tint val="75000"/>
                  </a:prstClr>
                </a:solidFill>
                <a:latin typeface="Arial" panose="020B0604020202020204"/>
              </a:rPr>
              <a:pPr/>
              <a:t>36</a:t>
            </a:fld>
            <a:r>
              <a:rPr lang="en-US">
                <a:solidFill>
                  <a:prstClr val="black">
                    <a:tint val="75000"/>
                  </a:prstClr>
                </a:solidFill>
                <a:latin typeface="Arial" panose="020B0604020202020204"/>
              </a:rPr>
              <a:t> / 9</a:t>
            </a:r>
            <a:r>
              <a:rPr lang="sr-Latn-CS">
                <a:solidFill>
                  <a:prstClr val="black">
                    <a:tint val="75000"/>
                  </a:prstClr>
                </a:solidFill>
                <a:latin typeface="Arial" panose="020B0604020202020204"/>
              </a:rPr>
              <a:t>5</a:t>
            </a:r>
            <a:endParaRPr lang="en-US">
              <a:solidFill>
                <a:prstClr val="black">
                  <a:tint val="75000"/>
                </a:prstClr>
              </a:solidFill>
              <a:latin typeface="Arial" panose="020B0604020202020204"/>
            </a:endParaRPr>
          </a:p>
        </p:txBody>
      </p:sp>
      <p:sp>
        <p:nvSpPr>
          <p:cNvPr id="165890" name="Rectangle 2"/>
          <p:cNvSpPr>
            <a:spLocks noGrp="1" noChangeArrowheads="1"/>
          </p:cNvSpPr>
          <p:nvPr>
            <p:ph type="title"/>
          </p:nvPr>
        </p:nvSpPr>
        <p:spPr>
          <a:xfrm>
            <a:off x="434901" y="2"/>
            <a:ext cx="7516851" cy="960439"/>
          </a:xfrm>
        </p:spPr>
        <p:txBody>
          <a:bodyPr>
            <a:normAutofit fontScale="90000"/>
          </a:bodyPr>
          <a:lstStyle/>
          <a:p>
            <a:pPr algn="ctr"/>
            <a:r>
              <a:rPr lang="en-US" sz="4000" dirty="0"/>
              <a:t>Sample XML Pipeline Document</a:t>
            </a:r>
          </a:p>
        </p:txBody>
      </p:sp>
      <p:sp>
        <p:nvSpPr>
          <p:cNvPr id="165891" name="Rectangle 3"/>
          <p:cNvSpPr>
            <a:spLocks noGrp="1" noChangeArrowheads="1"/>
          </p:cNvSpPr>
          <p:nvPr>
            <p:ph type="body" idx="1"/>
          </p:nvPr>
        </p:nvSpPr>
        <p:spPr>
          <a:xfrm>
            <a:off x="434902" y="1159730"/>
            <a:ext cx="8240751" cy="5475249"/>
          </a:xfrm>
        </p:spPr>
        <p:txBody>
          <a:bodyPr>
            <a:noAutofit/>
          </a:bodyPr>
          <a:lstStyle/>
          <a:p>
            <a:pPr>
              <a:lnSpc>
                <a:spcPct val="80000"/>
              </a:lnSpc>
              <a:buFontTx/>
              <a:buNone/>
            </a:pPr>
            <a:r>
              <a:rPr lang="en-US" sz="1400" b="1" dirty="0">
                <a:solidFill>
                  <a:srgbClr val="66FFFF"/>
                </a:solidFill>
              </a:rPr>
              <a:t>&lt;?xml version=“1.0”&gt;</a:t>
            </a:r>
          </a:p>
          <a:p>
            <a:pPr>
              <a:lnSpc>
                <a:spcPct val="80000"/>
              </a:lnSpc>
              <a:buFontTx/>
              <a:buNone/>
            </a:pPr>
            <a:r>
              <a:rPr lang="en-US" sz="1400" b="1" dirty="0">
                <a:solidFill>
                  <a:srgbClr val="66FFFF"/>
                </a:solidFill>
              </a:rPr>
              <a:t>&lt;pipeline </a:t>
            </a:r>
            <a:r>
              <a:rPr lang="en-US" sz="1400" b="1" dirty="0" err="1">
                <a:solidFill>
                  <a:srgbClr val="66FFFF"/>
                </a:solidFill>
              </a:rPr>
              <a:t>xmlns</a:t>
            </a:r>
            <a:r>
              <a:rPr lang="en-US" sz="1400" b="1" dirty="0">
                <a:solidFill>
                  <a:srgbClr val="66FFFF"/>
                </a:solidFill>
              </a:rPr>
              <a:t>=</a:t>
            </a:r>
            <a:r>
              <a:rPr lang="en-US" sz="1400" b="1" dirty="0">
                <a:solidFill>
                  <a:srgbClr val="66FFFF"/>
                </a:solidFill>
                <a:hlinkClick r:id="rId3"/>
              </a:rPr>
              <a:t>http://www.w3.org/2002/02/xml-pipeline</a:t>
            </a:r>
            <a:r>
              <a:rPr lang="en-US" sz="1400" b="1" dirty="0">
                <a:solidFill>
                  <a:srgbClr val="66FFFF"/>
                </a:solidFill>
              </a:rPr>
              <a:t> </a:t>
            </a:r>
            <a:r>
              <a:rPr lang="en-US" sz="1400" b="1" dirty="0" err="1">
                <a:solidFill>
                  <a:srgbClr val="66FFFF"/>
                </a:solidFill>
              </a:rPr>
              <a:t>xml:base</a:t>
            </a:r>
            <a:r>
              <a:rPr lang="en-US" sz="1400" b="1" dirty="0">
                <a:solidFill>
                  <a:srgbClr val="66FFFF"/>
                </a:solidFill>
              </a:rPr>
              <a:t>=“http://www.cienecs.com/Examples/</a:t>
            </a:r>
            <a:r>
              <a:rPr lang="en-US" sz="1400" b="1" dirty="0" err="1">
                <a:solidFill>
                  <a:srgbClr val="66FFFF"/>
                </a:solidFill>
              </a:rPr>
              <a:t>XMLPipeline</a:t>
            </a:r>
            <a:r>
              <a:rPr lang="en-US" sz="1400" b="1" dirty="0">
                <a:solidFill>
                  <a:srgbClr val="66FFFF"/>
                </a:solidFill>
              </a:rPr>
              <a:t>”&gt;</a:t>
            </a:r>
          </a:p>
          <a:p>
            <a:pPr>
              <a:lnSpc>
                <a:spcPct val="80000"/>
              </a:lnSpc>
              <a:buFontTx/>
              <a:buNone/>
            </a:pPr>
            <a:endParaRPr lang="en-US" sz="1400" b="1" dirty="0">
              <a:solidFill>
                <a:srgbClr val="66FFFF"/>
              </a:solidFill>
            </a:endParaRPr>
          </a:p>
          <a:p>
            <a:pPr>
              <a:lnSpc>
                <a:spcPct val="80000"/>
              </a:lnSpc>
              <a:buFontTx/>
              <a:buNone/>
            </a:pPr>
            <a:r>
              <a:rPr lang="en-US" sz="1400" b="1" dirty="0">
                <a:solidFill>
                  <a:srgbClr val="66FFFF"/>
                </a:solidFill>
              </a:rPr>
              <a:t>&lt;</a:t>
            </a:r>
            <a:r>
              <a:rPr lang="en-US" sz="1400" b="1" dirty="0" err="1">
                <a:solidFill>
                  <a:srgbClr val="66FFFF"/>
                </a:solidFill>
              </a:rPr>
              <a:t>param</a:t>
            </a:r>
            <a:r>
              <a:rPr lang="en-US" sz="1400" b="1" dirty="0">
                <a:solidFill>
                  <a:srgbClr val="66FFFF"/>
                </a:solidFill>
              </a:rPr>
              <a:t> name=“target” select=“’result’” /&gt;</a:t>
            </a:r>
          </a:p>
          <a:p>
            <a:pPr>
              <a:lnSpc>
                <a:spcPct val="80000"/>
              </a:lnSpc>
              <a:buFontTx/>
              <a:buNone/>
            </a:pPr>
            <a:endParaRPr lang="en-US" sz="1400" b="1" dirty="0">
              <a:solidFill>
                <a:srgbClr val="66FFFF"/>
              </a:solidFill>
            </a:endParaRPr>
          </a:p>
          <a:p>
            <a:pPr>
              <a:lnSpc>
                <a:spcPct val="80000"/>
              </a:lnSpc>
              <a:buFontTx/>
              <a:buNone/>
            </a:pPr>
            <a:r>
              <a:rPr lang="en-US" sz="1400" b="1" dirty="0">
                <a:solidFill>
                  <a:srgbClr val="66FFFF"/>
                </a:solidFill>
              </a:rPr>
              <a:t>&lt;!– This section defines the processes and links them to their definitions (typically some hint to the controller on where and how to start off the processes). We chose Java for our examples, so the definition is in terms of Java classes. --!&gt;</a:t>
            </a:r>
          </a:p>
          <a:p>
            <a:pPr>
              <a:lnSpc>
                <a:spcPct val="80000"/>
              </a:lnSpc>
              <a:buFontTx/>
              <a:buNone/>
            </a:pPr>
            <a:r>
              <a:rPr lang="en-US" sz="1400" b="1" dirty="0">
                <a:solidFill>
                  <a:srgbClr val="66FFFF"/>
                </a:solidFill>
              </a:rPr>
              <a:t>&lt;</a:t>
            </a:r>
            <a:r>
              <a:rPr lang="en-US" sz="1400" b="1" dirty="0" err="1">
                <a:solidFill>
                  <a:srgbClr val="66FFFF"/>
                </a:solidFill>
              </a:rPr>
              <a:t>processdef</a:t>
            </a:r>
            <a:r>
              <a:rPr lang="en-US" sz="1400" b="1" dirty="0">
                <a:solidFill>
                  <a:srgbClr val="66FFFF"/>
                </a:solidFill>
              </a:rPr>
              <a:t> name=“selector” definition=“</a:t>
            </a:r>
            <a:r>
              <a:rPr lang="en-US" sz="1400" b="1" dirty="0" err="1">
                <a:solidFill>
                  <a:srgbClr val="66FFFF"/>
                </a:solidFill>
              </a:rPr>
              <a:t>com.cienecs.mobile.http.get_content_selector</a:t>
            </a:r>
            <a:r>
              <a:rPr lang="en-US" sz="1400" b="1" dirty="0">
                <a:solidFill>
                  <a:srgbClr val="66FFFF"/>
                </a:solidFill>
              </a:rPr>
              <a:t>” /&gt;</a:t>
            </a:r>
          </a:p>
          <a:p>
            <a:pPr>
              <a:lnSpc>
                <a:spcPct val="80000"/>
              </a:lnSpc>
              <a:buFontTx/>
              <a:buNone/>
            </a:pPr>
            <a:r>
              <a:rPr lang="en-US" sz="1400" b="1" dirty="0">
                <a:solidFill>
                  <a:srgbClr val="66FFFF"/>
                </a:solidFill>
              </a:rPr>
              <a:t>&lt;</a:t>
            </a:r>
            <a:r>
              <a:rPr lang="en-US" sz="1400" b="1" dirty="0" err="1">
                <a:solidFill>
                  <a:srgbClr val="66FFFF"/>
                </a:solidFill>
              </a:rPr>
              <a:t>processdef</a:t>
            </a:r>
            <a:r>
              <a:rPr lang="en-US" sz="1400" b="1" dirty="0">
                <a:solidFill>
                  <a:srgbClr val="66FFFF"/>
                </a:solidFill>
              </a:rPr>
              <a:t> name =“</a:t>
            </a:r>
            <a:r>
              <a:rPr lang="en-US" sz="1400" b="1" dirty="0" err="1">
                <a:solidFill>
                  <a:srgbClr val="66FFFF"/>
                </a:solidFill>
              </a:rPr>
              <a:t>selector_content</a:t>
            </a:r>
            <a:r>
              <a:rPr lang="en-US" sz="1400" b="1" dirty="0">
                <a:solidFill>
                  <a:srgbClr val="66FFFF"/>
                </a:solidFill>
              </a:rPr>
              <a:t>” definition=“</a:t>
            </a:r>
            <a:r>
              <a:rPr lang="en-US" sz="1400" b="1" dirty="0" err="1">
                <a:solidFill>
                  <a:srgbClr val="66FFFF"/>
                </a:solidFill>
              </a:rPr>
              <a:t>com.cienecs.mobile.http.get_content_generator</a:t>
            </a:r>
            <a:r>
              <a:rPr lang="en-US" sz="1400" b="1" dirty="0">
                <a:solidFill>
                  <a:srgbClr val="66FFFF"/>
                </a:solidFill>
              </a:rPr>
              <a:t>” /&gt;</a:t>
            </a:r>
          </a:p>
          <a:p>
            <a:pPr>
              <a:lnSpc>
                <a:spcPct val="80000"/>
              </a:lnSpc>
              <a:buFontTx/>
              <a:buNone/>
            </a:pPr>
            <a:r>
              <a:rPr lang="en-US" sz="1400" b="1" dirty="0">
                <a:solidFill>
                  <a:srgbClr val="66FFFF"/>
                </a:solidFill>
              </a:rPr>
              <a:t>&lt;</a:t>
            </a:r>
            <a:r>
              <a:rPr lang="en-US" sz="1400" b="1" dirty="0" err="1">
                <a:solidFill>
                  <a:srgbClr val="66FFFF"/>
                </a:solidFill>
              </a:rPr>
              <a:t>processdef</a:t>
            </a:r>
            <a:r>
              <a:rPr lang="en-US" sz="1400" b="1" dirty="0">
                <a:solidFill>
                  <a:srgbClr val="66FFFF"/>
                </a:solidFill>
              </a:rPr>
              <a:t> name=“authenticator” definition=“</a:t>
            </a:r>
            <a:r>
              <a:rPr lang="en-US" sz="1400" b="1" dirty="0" err="1">
                <a:solidFill>
                  <a:srgbClr val="66FFFF"/>
                </a:solidFill>
              </a:rPr>
              <a:t>com.cienecs.mobile.security.authenticator</a:t>
            </a:r>
            <a:r>
              <a:rPr lang="en-US" sz="1400" b="1" dirty="0">
                <a:solidFill>
                  <a:srgbClr val="66FFFF"/>
                </a:solidFill>
              </a:rPr>
              <a:t> ($username) ($password)” /&gt;</a:t>
            </a:r>
          </a:p>
          <a:p>
            <a:pPr>
              <a:lnSpc>
                <a:spcPct val="80000"/>
              </a:lnSpc>
              <a:buFontTx/>
              <a:buNone/>
            </a:pPr>
            <a:r>
              <a:rPr lang="en-US" sz="1400" b="1" dirty="0">
                <a:solidFill>
                  <a:srgbClr val="66FFFF"/>
                </a:solidFill>
              </a:rPr>
              <a:t>&lt;</a:t>
            </a:r>
            <a:r>
              <a:rPr lang="en-US" sz="1400" b="1" dirty="0" err="1">
                <a:solidFill>
                  <a:srgbClr val="66FFFF"/>
                </a:solidFill>
              </a:rPr>
              <a:t>processdef</a:t>
            </a:r>
            <a:r>
              <a:rPr lang="en-US" sz="1400" b="1" dirty="0">
                <a:solidFill>
                  <a:srgbClr val="66FFFF"/>
                </a:solidFill>
              </a:rPr>
              <a:t> name=“transformer” definition=“</a:t>
            </a:r>
            <a:r>
              <a:rPr lang="en-US" sz="1400" b="1" dirty="0" err="1">
                <a:solidFill>
                  <a:srgbClr val="66FFFF"/>
                </a:solidFill>
              </a:rPr>
              <a:t>com.cienecs.mobile.transformer.xslt</a:t>
            </a:r>
            <a:r>
              <a:rPr lang="en-US" sz="1400" b="1" dirty="0">
                <a:solidFill>
                  <a:srgbClr val="66FFFF"/>
                </a:solidFill>
              </a:rPr>
              <a:t>” /&gt;</a:t>
            </a:r>
          </a:p>
          <a:p>
            <a:pPr>
              <a:lnSpc>
                <a:spcPct val="80000"/>
              </a:lnSpc>
              <a:buFontTx/>
              <a:buNone/>
            </a:pPr>
            <a:endParaRPr lang="en-US" sz="1400" b="1" dirty="0">
              <a:solidFill>
                <a:srgbClr val="66FFFF"/>
              </a:solidFill>
            </a:endParaRPr>
          </a:p>
          <a:p>
            <a:pPr>
              <a:lnSpc>
                <a:spcPct val="80000"/>
              </a:lnSpc>
              <a:buFontTx/>
              <a:buNone/>
            </a:pPr>
            <a:r>
              <a:rPr lang="en-US" sz="1400" b="1" dirty="0">
                <a:solidFill>
                  <a:srgbClr val="66FFFF"/>
                </a:solidFill>
              </a:rPr>
              <a:t>&lt;!– For our example, we chose a set of processes that select some content based on the user’s request. SO, the first thing to do is to find the content that the user requested. --!&gt;</a:t>
            </a:r>
          </a:p>
          <a:p>
            <a:pPr>
              <a:lnSpc>
                <a:spcPct val="80000"/>
              </a:lnSpc>
              <a:buFontTx/>
              <a:buNone/>
            </a:pPr>
            <a:r>
              <a:rPr lang="en-US" sz="1400" b="1" dirty="0">
                <a:solidFill>
                  <a:srgbClr val="66FFFF"/>
                </a:solidFill>
              </a:rPr>
              <a:t>&lt;process id=“3” type=“</a:t>
            </a:r>
            <a:r>
              <a:rPr lang="en-US" sz="1400" b="1" dirty="0" err="1">
                <a:solidFill>
                  <a:srgbClr val="66FFFF"/>
                </a:solidFill>
              </a:rPr>
              <a:t>selected_content</a:t>
            </a:r>
            <a:r>
              <a:rPr lang="en-US" sz="1400" b="1" dirty="0">
                <a:solidFill>
                  <a:srgbClr val="66FFFF"/>
                </a:solidFill>
              </a:rPr>
              <a:t>” &gt;</a:t>
            </a:r>
          </a:p>
          <a:p>
            <a:pPr>
              <a:lnSpc>
                <a:spcPct val="80000"/>
              </a:lnSpc>
              <a:buFontTx/>
              <a:buNone/>
            </a:pPr>
            <a:r>
              <a:rPr lang="en-US" sz="1400" b="1" dirty="0">
                <a:solidFill>
                  <a:srgbClr val="66FFFF"/>
                </a:solidFill>
              </a:rPr>
              <a:t>&lt;input name=uti_param_1” label=“content_finder_param_1” /&gt;</a:t>
            </a:r>
          </a:p>
          <a:p>
            <a:pPr>
              <a:lnSpc>
                <a:spcPct val="80000"/>
              </a:lnSpc>
              <a:buFontTx/>
              <a:buNone/>
            </a:pPr>
            <a:r>
              <a:rPr lang="en-US" sz="1400" b="1" dirty="0">
                <a:solidFill>
                  <a:srgbClr val="66FFFF"/>
                </a:solidFill>
              </a:rPr>
              <a:t>&lt;input name=“uri_param_2” label=“content_finder_param_2” /&gt;</a:t>
            </a:r>
          </a:p>
          <a:p>
            <a:pPr>
              <a:lnSpc>
                <a:spcPct val="80000"/>
              </a:lnSpc>
              <a:buFontTx/>
              <a:buNone/>
            </a:pPr>
            <a:r>
              <a:rPr lang="en-US" sz="1400" b="1" dirty="0">
                <a:solidFill>
                  <a:srgbClr val="66FFFF"/>
                </a:solidFill>
              </a:rPr>
              <a:t>&lt;output name=“</a:t>
            </a:r>
            <a:r>
              <a:rPr lang="en-US" sz="1400" b="1" dirty="0" err="1">
                <a:solidFill>
                  <a:srgbClr val="66FFFF"/>
                </a:solidFill>
              </a:rPr>
              <a:t>cresult</a:t>
            </a:r>
            <a:r>
              <a:rPr lang="en-US" sz="1400" b="1" dirty="0">
                <a:solidFill>
                  <a:srgbClr val="66FFFF"/>
                </a:solidFill>
              </a:rPr>
              <a:t>” label=“</a:t>
            </a:r>
            <a:r>
              <a:rPr lang="en-US" sz="1400" b="1" dirty="0" err="1">
                <a:solidFill>
                  <a:srgbClr val="66FFFF"/>
                </a:solidFill>
              </a:rPr>
              <a:t>generic_content_URI</a:t>
            </a:r>
            <a:r>
              <a:rPr lang="en-US" sz="1400" b="1" dirty="0">
                <a:solidFill>
                  <a:srgbClr val="66FFFF"/>
                </a:solidFill>
              </a:rPr>
              <a:t>” /&gt;</a:t>
            </a:r>
          </a:p>
          <a:p>
            <a:pPr>
              <a:lnSpc>
                <a:spcPct val="80000"/>
              </a:lnSpc>
              <a:buFontTx/>
              <a:buNone/>
            </a:pPr>
            <a:r>
              <a:rPr lang="en-US" sz="1400" b="1" dirty="0">
                <a:solidFill>
                  <a:srgbClr val="66FFFF"/>
                </a:solidFill>
              </a:rPr>
              <a:t>&lt;/process&gt;</a:t>
            </a:r>
          </a:p>
        </p:txBody>
      </p:sp>
    </p:spTree>
    <p:extLst>
      <p:ext uri="{BB962C8B-B14F-4D97-AF65-F5344CB8AC3E}">
        <p14:creationId xmlns:p14="http://schemas.microsoft.com/office/powerpoint/2010/main" val="3030787851"/>
      </p:ext>
    </p:extLst>
  </p:cSld>
  <p:clrMapOvr>
    <a:masterClrMapping/>
  </p:clrMapOvr>
  <p:transition>
    <p:comb/>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0" presetClass="entr" presetSubtype="0" fill="hold" grpId="0" nodeType="withEffect">
                                  <p:stCondLst>
                                    <p:cond delay="0"/>
                                  </p:stCondLst>
                                  <p:childTnLst>
                                    <p:set>
                                      <p:cBhvr>
                                        <p:cTn id="6" dur="1" fill="hold">
                                          <p:stCondLst>
                                            <p:cond delay="0"/>
                                          </p:stCondLst>
                                        </p:cTn>
                                        <p:tgtEl>
                                          <p:spTgt spid="165890"/>
                                        </p:tgtEl>
                                        <p:attrNameLst>
                                          <p:attrName>style.visibility</p:attrName>
                                        </p:attrNameLst>
                                      </p:cBhvr>
                                      <p:to>
                                        <p:strVal val="visible"/>
                                      </p:to>
                                    </p:set>
                                    <p:animEffect transition="in" filter="fade">
                                      <p:cBhvr>
                                        <p:cTn id="7" dur="400" decel="100000"/>
                                        <p:tgtEl>
                                          <p:spTgt spid="165890"/>
                                        </p:tgtEl>
                                      </p:cBhvr>
                                    </p:animEffect>
                                    <p:anim calcmode="lin" valueType="num">
                                      <p:cBhvr>
                                        <p:cTn id="8" dur="400" decel="100000" fill="hold"/>
                                        <p:tgtEl>
                                          <p:spTgt spid="165890"/>
                                        </p:tgtEl>
                                        <p:attrNameLst>
                                          <p:attrName>style.rotation</p:attrName>
                                        </p:attrNameLst>
                                      </p:cBhvr>
                                      <p:tavLst>
                                        <p:tav tm="0">
                                          <p:val>
                                            <p:fltVal val="-90"/>
                                          </p:val>
                                        </p:tav>
                                        <p:tav tm="100000">
                                          <p:val>
                                            <p:fltVal val="0"/>
                                          </p:val>
                                        </p:tav>
                                      </p:tavLst>
                                    </p:anim>
                                    <p:anim calcmode="lin" valueType="num">
                                      <p:cBhvr>
                                        <p:cTn id="9" dur="400" decel="100000" fill="hold"/>
                                        <p:tgtEl>
                                          <p:spTgt spid="165890"/>
                                        </p:tgtEl>
                                        <p:attrNameLst>
                                          <p:attrName>ppt_x</p:attrName>
                                        </p:attrNameLst>
                                      </p:cBhvr>
                                      <p:tavLst>
                                        <p:tav tm="0">
                                          <p:val>
                                            <p:strVal val="#ppt_x+0.4"/>
                                          </p:val>
                                        </p:tav>
                                        <p:tav tm="100000">
                                          <p:val>
                                            <p:strVal val="#ppt_x-0.05"/>
                                          </p:val>
                                        </p:tav>
                                      </p:tavLst>
                                    </p:anim>
                                    <p:anim calcmode="lin" valueType="num">
                                      <p:cBhvr>
                                        <p:cTn id="10" dur="400" decel="100000" fill="hold"/>
                                        <p:tgtEl>
                                          <p:spTgt spid="165890"/>
                                        </p:tgtEl>
                                        <p:attrNameLst>
                                          <p:attrName>ppt_y</p:attrName>
                                        </p:attrNameLst>
                                      </p:cBhvr>
                                      <p:tavLst>
                                        <p:tav tm="0">
                                          <p:val>
                                            <p:strVal val="#ppt_y-0.4"/>
                                          </p:val>
                                        </p:tav>
                                        <p:tav tm="100000">
                                          <p:val>
                                            <p:strVal val="#ppt_y+0.1"/>
                                          </p:val>
                                        </p:tav>
                                      </p:tavLst>
                                    </p:anim>
                                    <p:anim calcmode="lin" valueType="num">
                                      <p:cBhvr>
                                        <p:cTn id="11" dur="100" accel="100000" fill="hold">
                                          <p:stCondLst>
                                            <p:cond delay="400"/>
                                          </p:stCondLst>
                                        </p:cTn>
                                        <p:tgtEl>
                                          <p:spTgt spid="165890"/>
                                        </p:tgtEl>
                                        <p:attrNameLst>
                                          <p:attrName>ppt_x</p:attrName>
                                        </p:attrNameLst>
                                      </p:cBhvr>
                                      <p:tavLst>
                                        <p:tav tm="0">
                                          <p:val>
                                            <p:strVal val="#ppt_x-0.05"/>
                                          </p:val>
                                        </p:tav>
                                        <p:tav tm="100000">
                                          <p:val>
                                            <p:strVal val="#ppt_x"/>
                                          </p:val>
                                        </p:tav>
                                      </p:tavLst>
                                    </p:anim>
                                    <p:anim calcmode="lin" valueType="num">
                                      <p:cBhvr>
                                        <p:cTn id="12" dur="100" accel="100000" fill="hold">
                                          <p:stCondLst>
                                            <p:cond delay="400"/>
                                          </p:stCondLst>
                                        </p:cTn>
                                        <p:tgtEl>
                                          <p:spTgt spid="165890"/>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5890" grpId="0"/>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4294967295"/>
          </p:nvPr>
        </p:nvSpPr>
        <p:spPr>
          <a:xfrm>
            <a:off x="6463145" y="6356353"/>
            <a:ext cx="2057400" cy="365125"/>
          </a:xfrm>
        </p:spPr>
        <p:txBody>
          <a:bodyPr/>
          <a:lstStyle/>
          <a:p>
            <a:fld id="{D9A7E30A-21D2-4D36-94EC-2B776CD84DDF}" type="slidenum">
              <a:rPr lang="en-US">
                <a:solidFill>
                  <a:prstClr val="black">
                    <a:tint val="75000"/>
                  </a:prstClr>
                </a:solidFill>
                <a:latin typeface="Arial" panose="020B0604020202020204"/>
              </a:rPr>
              <a:pPr/>
              <a:t>37</a:t>
            </a:fld>
            <a:r>
              <a:rPr lang="en-US">
                <a:solidFill>
                  <a:prstClr val="black">
                    <a:tint val="75000"/>
                  </a:prstClr>
                </a:solidFill>
                <a:latin typeface="Arial" panose="020B0604020202020204"/>
              </a:rPr>
              <a:t> / 9</a:t>
            </a:r>
            <a:r>
              <a:rPr lang="sr-Latn-CS">
                <a:solidFill>
                  <a:prstClr val="black">
                    <a:tint val="75000"/>
                  </a:prstClr>
                </a:solidFill>
                <a:latin typeface="Arial" panose="020B0604020202020204"/>
              </a:rPr>
              <a:t>5</a:t>
            </a:r>
            <a:endParaRPr lang="en-US">
              <a:solidFill>
                <a:prstClr val="black">
                  <a:tint val="75000"/>
                </a:prstClr>
              </a:solidFill>
              <a:latin typeface="Arial" panose="020B0604020202020204"/>
            </a:endParaRPr>
          </a:p>
        </p:txBody>
      </p:sp>
      <p:sp>
        <p:nvSpPr>
          <p:cNvPr id="256002" name="Rectangle 2"/>
          <p:cNvSpPr>
            <a:spLocks noGrp="1" noChangeArrowheads="1"/>
          </p:cNvSpPr>
          <p:nvPr>
            <p:ph type="title"/>
          </p:nvPr>
        </p:nvSpPr>
        <p:spPr>
          <a:xfrm>
            <a:off x="452387" y="98134"/>
            <a:ext cx="7886700" cy="924025"/>
          </a:xfrm>
        </p:spPr>
        <p:txBody>
          <a:bodyPr>
            <a:normAutofit fontScale="90000"/>
          </a:bodyPr>
          <a:lstStyle/>
          <a:p>
            <a:pPr algn="ctr"/>
            <a:r>
              <a:rPr lang="en-US" sz="4000" dirty="0"/>
              <a:t>Sample XML Pipeline Document</a:t>
            </a:r>
          </a:p>
        </p:txBody>
      </p:sp>
      <p:sp>
        <p:nvSpPr>
          <p:cNvPr id="256003" name="Rectangle 3"/>
          <p:cNvSpPr>
            <a:spLocks noGrp="1" noChangeArrowheads="1"/>
          </p:cNvSpPr>
          <p:nvPr>
            <p:ph type="body" idx="1"/>
          </p:nvPr>
        </p:nvSpPr>
        <p:spPr/>
        <p:txBody>
          <a:bodyPr>
            <a:normAutofit/>
          </a:bodyPr>
          <a:lstStyle/>
          <a:p>
            <a:pPr>
              <a:buFontTx/>
              <a:buNone/>
            </a:pPr>
            <a:r>
              <a:rPr lang="en-US" sz="1600" b="1" dirty="0">
                <a:solidFill>
                  <a:srgbClr val="66FFFF"/>
                </a:solidFill>
              </a:rPr>
              <a:t>&lt;!– For our example, we want to transform the content based on the device that the user is using. SO, we need to fire off a process that finds out the user’s device type.. --!&gt;</a:t>
            </a:r>
          </a:p>
          <a:p>
            <a:pPr>
              <a:buFontTx/>
              <a:buNone/>
            </a:pPr>
            <a:r>
              <a:rPr lang="en-US" sz="1600" b="1" dirty="0">
                <a:solidFill>
                  <a:srgbClr val="66FFFF"/>
                </a:solidFill>
              </a:rPr>
              <a:t>&lt;process id=“1” type=“selector” &gt;</a:t>
            </a:r>
          </a:p>
          <a:p>
            <a:pPr>
              <a:buFontTx/>
              <a:buNone/>
            </a:pPr>
            <a:r>
              <a:rPr lang="en-US" sz="1600" b="1" dirty="0">
                <a:solidFill>
                  <a:srgbClr val="66FFFF"/>
                </a:solidFill>
              </a:rPr>
              <a:t>	&lt;input name=“</a:t>
            </a:r>
            <a:r>
              <a:rPr lang="en-US" sz="1600" b="1" dirty="0" err="1">
                <a:solidFill>
                  <a:srgbClr val="66FFFF"/>
                </a:solidFill>
              </a:rPr>
              <a:t>deviceId</a:t>
            </a:r>
            <a:r>
              <a:rPr lang="en-US" sz="1600" b="1" dirty="0">
                <a:solidFill>
                  <a:srgbClr val="66FFFF"/>
                </a:solidFill>
              </a:rPr>
              <a:t>” label=“</a:t>
            </a:r>
            <a:r>
              <a:rPr lang="en-US" sz="1600" b="1" dirty="0" err="1">
                <a:solidFill>
                  <a:srgbClr val="66FFFF"/>
                </a:solidFill>
              </a:rPr>
              <a:t>unique_device_id</a:t>
            </a:r>
            <a:r>
              <a:rPr lang="en-US" sz="1600" b="1" dirty="0">
                <a:solidFill>
                  <a:srgbClr val="66FFFF"/>
                </a:solidFill>
              </a:rPr>
              <a:t>” /&gt;</a:t>
            </a:r>
          </a:p>
          <a:p>
            <a:pPr>
              <a:buFontTx/>
              <a:buNone/>
            </a:pPr>
            <a:r>
              <a:rPr lang="en-US" sz="1600" b="1" dirty="0">
                <a:solidFill>
                  <a:srgbClr val="66FFFF"/>
                </a:solidFill>
              </a:rPr>
              <a:t>	&lt;input name=“</a:t>
            </a:r>
            <a:r>
              <a:rPr lang="en-US" sz="1600" b="1" dirty="0" err="1">
                <a:solidFill>
                  <a:srgbClr val="66FFFF"/>
                </a:solidFill>
              </a:rPr>
              <a:t>ccpp_header_string</a:t>
            </a:r>
            <a:r>
              <a:rPr lang="en-US" sz="1600" b="1" dirty="0">
                <a:solidFill>
                  <a:srgbClr val="66FFFF"/>
                </a:solidFill>
              </a:rPr>
              <a:t>” label=“</a:t>
            </a:r>
            <a:r>
              <a:rPr lang="en-US" sz="1600" b="1" dirty="0" err="1">
                <a:solidFill>
                  <a:srgbClr val="66FFFF"/>
                </a:solidFill>
              </a:rPr>
              <a:t>ccpp_header_string</a:t>
            </a:r>
            <a:r>
              <a:rPr lang="en-US" sz="1600" b="1" dirty="0">
                <a:solidFill>
                  <a:srgbClr val="66FFFF"/>
                </a:solidFill>
              </a:rPr>
              <a:t>” /&gt;</a:t>
            </a:r>
          </a:p>
          <a:p>
            <a:pPr>
              <a:buFontTx/>
              <a:buNone/>
            </a:pPr>
            <a:r>
              <a:rPr lang="en-US" sz="1600" b="1" dirty="0">
                <a:solidFill>
                  <a:srgbClr val="66FFFF"/>
                </a:solidFill>
              </a:rPr>
              <a:t>	&lt;output name=“result” label=“</a:t>
            </a:r>
            <a:r>
              <a:rPr lang="en-US" sz="1600" b="1" dirty="0" err="1">
                <a:solidFill>
                  <a:srgbClr val="66FFFF"/>
                </a:solidFill>
              </a:rPr>
              <a:t>device_type</a:t>
            </a:r>
            <a:r>
              <a:rPr lang="en-US" sz="1600" b="1" dirty="0">
                <a:solidFill>
                  <a:srgbClr val="66FFFF"/>
                </a:solidFill>
              </a:rPr>
              <a:t>” /&gt;</a:t>
            </a:r>
          </a:p>
          <a:p>
            <a:pPr>
              <a:buFontTx/>
              <a:buNone/>
            </a:pPr>
            <a:r>
              <a:rPr lang="en-US" sz="1600" b="1" dirty="0">
                <a:solidFill>
                  <a:srgbClr val="66FFFF"/>
                </a:solidFill>
              </a:rPr>
              <a:t>&lt;/process&gt;</a:t>
            </a:r>
          </a:p>
          <a:p>
            <a:pPr>
              <a:buFontTx/>
              <a:buNone/>
            </a:pPr>
            <a:r>
              <a:rPr lang="en-US" sz="1600" b="1" dirty="0">
                <a:solidFill>
                  <a:srgbClr val="66FFFF"/>
                </a:solidFill>
              </a:rPr>
              <a:t>&lt;!– Now, based on the user’s device type and the selected content, we can find the right type of transformer and transform the content properly. --!&gt;</a:t>
            </a:r>
          </a:p>
          <a:p>
            <a:pPr>
              <a:buFontTx/>
              <a:buNone/>
            </a:pPr>
            <a:r>
              <a:rPr lang="en-US" sz="1600" b="1" dirty="0">
                <a:solidFill>
                  <a:srgbClr val="66FFFF"/>
                </a:solidFill>
              </a:rPr>
              <a:t>&lt;process id=“2” type=“transformer” &gt;</a:t>
            </a:r>
          </a:p>
          <a:p>
            <a:pPr>
              <a:buFontTx/>
              <a:buNone/>
            </a:pPr>
            <a:r>
              <a:rPr lang="en-US" sz="1600" b="1" dirty="0">
                <a:solidFill>
                  <a:srgbClr val="66FFFF"/>
                </a:solidFill>
              </a:rPr>
              <a:t>	&lt;input name=“</a:t>
            </a:r>
            <a:r>
              <a:rPr lang="en-US" sz="1600" b="1" dirty="0" err="1">
                <a:solidFill>
                  <a:srgbClr val="66FFFF"/>
                </a:solidFill>
              </a:rPr>
              <a:t>device_type</a:t>
            </a:r>
            <a:r>
              <a:rPr lang="en-US" sz="1600" b="1" dirty="0">
                <a:solidFill>
                  <a:srgbClr val="66FFFF"/>
                </a:solidFill>
              </a:rPr>
              <a:t>” label=“</a:t>
            </a:r>
            <a:r>
              <a:rPr lang="en-US" sz="1600" b="1" dirty="0" err="1">
                <a:solidFill>
                  <a:srgbClr val="66FFFF"/>
                </a:solidFill>
              </a:rPr>
              <a:t>device_type</a:t>
            </a:r>
            <a:r>
              <a:rPr lang="en-US" sz="1600" b="1" dirty="0">
                <a:solidFill>
                  <a:srgbClr val="66FFFF"/>
                </a:solidFill>
              </a:rPr>
              <a:t>” /&gt;</a:t>
            </a:r>
          </a:p>
          <a:p>
            <a:pPr>
              <a:buFontTx/>
              <a:buNone/>
            </a:pPr>
            <a:r>
              <a:rPr lang="en-US" sz="1600" b="1" dirty="0">
                <a:solidFill>
                  <a:srgbClr val="66FFFF"/>
                </a:solidFill>
              </a:rPr>
              <a:t>	&lt;input name=“</a:t>
            </a:r>
            <a:r>
              <a:rPr lang="en-US" sz="1600" b="1" dirty="0" err="1">
                <a:solidFill>
                  <a:srgbClr val="66FFFF"/>
                </a:solidFill>
              </a:rPr>
              <a:t>generic_specific_URI</a:t>
            </a:r>
            <a:r>
              <a:rPr lang="en-US" sz="1600" b="1" dirty="0">
                <a:solidFill>
                  <a:srgbClr val="66FFFF"/>
                </a:solidFill>
              </a:rPr>
              <a:t>” label=“</a:t>
            </a:r>
            <a:r>
              <a:rPr lang="en-US" sz="1600" b="1" dirty="0" err="1">
                <a:solidFill>
                  <a:srgbClr val="66FFFF"/>
                </a:solidFill>
              </a:rPr>
              <a:t>generic_content_URI</a:t>
            </a:r>
            <a:r>
              <a:rPr lang="en-US" sz="1600" b="1" dirty="0">
                <a:solidFill>
                  <a:srgbClr val="66FFFF"/>
                </a:solidFill>
              </a:rPr>
              <a:t>” /&gt;</a:t>
            </a:r>
          </a:p>
          <a:p>
            <a:pPr>
              <a:buFontTx/>
              <a:buNone/>
            </a:pPr>
            <a:r>
              <a:rPr lang="en-US" sz="1600" b="1" dirty="0">
                <a:solidFill>
                  <a:srgbClr val="66FFFF"/>
                </a:solidFill>
              </a:rPr>
              <a:t>	&lt;input name=“authenticated” label=“authenticated” /&gt;</a:t>
            </a:r>
          </a:p>
          <a:p>
            <a:pPr>
              <a:buFontTx/>
              <a:buNone/>
            </a:pPr>
            <a:r>
              <a:rPr lang="en-US" sz="1600" b="1" dirty="0">
                <a:solidFill>
                  <a:srgbClr val="66FFFF"/>
                </a:solidFill>
              </a:rPr>
              <a:t>	&lt;output name=“</a:t>
            </a:r>
            <a:r>
              <a:rPr lang="en-US" sz="1600" b="1" dirty="0" err="1">
                <a:solidFill>
                  <a:srgbClr val="66FFFF"/>
                </a:solidFill>
              </a:rPr>
              <a:t>device_specific_content</a:t>
            </a:r>
            <a:r>
              <a:rPr lang="en-US" sz="1600" b="1" dirty="0">
                <a:solidFill>
                  <a:srgbClr val="66FFFF"/>
                </a:solidFill>
              </a:rPr>
              <a:t>” label=“</a:t>
            </a:r>
            <a:r>
              <a:rPr lang="en-US" sz="1600" b="1" dirty="0" err="1">
                <a:solidFill>
                  <a:srgbClr val="66FFFF"/>
                </a:solidFill>
              </a:rPr>
              <a:t>device_specific_content</a:t>
            </a:r>
            <a:r>
              <a:rPr lang="en-US" sz="1600" b="1" dirty="0">
                <a:solidFill>
                  <a:srgbClr val="66FFFF"/>
                </a:solidFill>
              </a:rPr>
              <a:t>” /&gt;</a:t>
            </a:r>
          </a:p>
          <a:p>
            <a:pPr>
              <a:buFontTx/>
              <a:buNone/>
            </a:pPr>
            <a:r>
              <a:rPr lang="en-US" sz="1600" b="1" dirty="0">
                <a:solidFill>
                  <a:srgbClr val="66FFFF"/>
                </a:solidFill>
              </a:rPr>
              <a:t>&lt;/process&gt;</a:t>
            </a:r>
          </a:p>
          <a:p>
            <a:pPr>
              <a:buFontTx/>
              <a:buNone/>
            </a:pPr>
            <a:r>
              <a:rPr lang="en-US" sz="1600" b="1" dirty="0">
                <a:solidFill>
                  <a:srgbClr val="66FFFF"/>
                </a:solidFill>
              </a:rPr>
              <a:t>&lt;/pipeline&gt;</a:t>
            </a:r>
            <a:endParaRPr lang="en-US" sz="6000" b="1" dirty="0">
              <a:solidFill>
                <a:srgbClr val="66FFFF"/>
              </a:solidFill>
            </a:endParaRPr>
          </a:p>
        </p:txBody>
      </p:sp>
    </p:spTree>
    <p:extLst>
      <p:ext uri="{BB962C8B-B14F-4D97-AF65-F5344CB8AC3E}">
        <p14:creationId xmlns:p14="http://schemas.microsoft.com/office/powerpoint/2010/main" val="1790595832"/>
      </p:ext>
    </p:extLst>
  </p:cSld>
  <p:clrMapOvr>
    <a:masterClrMapping/>
  </p:clrMapOvr>
  <p:transition>
    <p:random/>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4294967295"/>
          </p:nvPr>
        </p:nvSpPr>
        <p:spPr>
          <a:xfrm>
            <a:off x="6463145" y="6356353"/>
            <a:ext cx="2057400" cy="365125"/>
          </a:xfrm>
        </p:spPr>
        <p:txBody>
          <a:bodyPr/>
          <a:lstStyle/>
          <a:p>
            <a:fld id="{A1C5F852-C825-4403-856A-A7D2755D1480}" type="slidenum">
              <a:rPr lang="en-US">
                <a:solidFill>
                  <a:prstClr val="black">
                    <a:tint val="75000"/>
                  </a:prstClr>
                </a:solidFill>
                <a:latin typeface="Arial" panose="020B0604020202020204"/>
              </a:rPr>
              <a:pPr/>
              <a:t>38</a:t>
            </a:fld>
            <a:r>
              <a:rPr lang="en-US">
                <a:solidFill>
                  <a:prstClr val="black">
                    <a:tint val="75000"/>
                  </a:prstClr>
                </a:solidFill>
                <a:latin typeface="Arial" panose="020B0604020202020204"/>
              </a:rPr>
              <a:t> / 9</a:t>
            </a:r>
            <a:r>
              <a:rPr lang="sr-Latn-CS">
                <a:solidFill>
                  <a:prstClr val="black">
                    <a:tint val="75000"/>
                  </a:prstClr>
                </a:solidFill>
                <a:latin typeface="Arial" panose="020B0604020202020204"/>
              </a:rPr>
              <a:t>5</a:t>
            </a:r>
            <a:endParaRPr lang="en-US">
              <a:solidFill>
                <a:prstClr val="black">
                  <a:tint val="75000"/>
                </a:prstClr>
              </a:solidFill>
              <a:latin typeface="Arial" panose="020B0604020202020204"/>
            </a:endParaRPr>
          </a:p>
        </p:txBody>
      </p:sp>
      <p:sp>
        <p:nvSpPr>
          <p:cNvPr id="166914" name="Rectangle 2"/>
          <p:cNvSpPr>
            <a:spLocks noGrp="1" noChangeArrowheads="1"/>
          </p:cNvSpPr>
          <p:nvPr>
            <p:ph type="title"/>
          </p:nvPr>
        </p:nvSpPr>
        <p:spPr>
          <a:xfrm>
            <a:off x="699827" y="3"/>
            <a:ext cx="7886700" cy="924025"/>
          </a:xfrm>
        </p:spPr>
        <p:txBody>
          <a:bodyPr/>
          <a:lstStyle/>
          <a:p>
            <a:r>
              <a:rPr lang="en-US" dirty="0"/>
              <a:t>XML Pipeline</a:t>
            </a:r>
          </a:p>
        </p:txBody>
      </p:sp>
      <p:sp>
        <p:nvSpPr>
          <p:cNvPr id="166915" name="Rectangle 3"/>
          <p:cNvSpPr>
            <a:spLocks noGrp="1" noChangeArrowheads="1"/>
          </p:cNvSpPr>
          <p:nvPr>
            <p:ph type="body" idx="1"/>
          </p:nvPr>
        </p:nvSpPr>
        <p:spPr>
          <a:xfrm>
            <a:off x="468355" y="1326996"/>
            <a:ext cx="8474927" cy="4799168"/>
          </a:xfrm>
        </p:spPr>
        <p:txBody>
          <a:bodyPr>
            <a:noAutofit/>
          </a:bodyPr>
          <a:lstStyle/>
          <a:p>
            <a:pPr>
              <a:lnSpc>
                <a:spcPct val="80000"/>
              </a:lnSpc>
              <a:buFontTx/>
              <a:buNone/>
            </a:pPr>
            <a:r>
              <a:rPr lang="en-US" dirty="0"/>
              <a:t>Recognize type of processes:</a:t>
            </a:r>
          </a:p>
          <a:p>
            <a:pPr>
              <a:lnSpc>
                <a:spcPct val="80000"/>
              </a:lnSpc>
            </a:pPr>
            <a:r>
              <a:rPr lang="en-US" dirty="0"/>
              <a:t>Constructive processes produce new information</a:t>
            </a:r>
          </a:p>
          <a:p>
            <a:pPr>
              <a:lnSpc>
                <a:spcPct val="80000"/>
              </a:lnSpc>
            </a:pPr>
            <a:r>
              <a:rPr lang="en-US" dirty="0"/>
              <a:t>Augmenting processes add new types (definitions) of information</a:t>
            </a:r>
          </a:p>
          <a:p>
            <a:pPr>
              <a:lnSpc>
                <a:spcPct val="80000"/>
              </a:lnSpc>
            </a:pPr>
            <a:r>
              <a:rPr lang="en-US" dirty="0"/>
              <a:t>Inspection processes look at the content of a document</a:t>
            </a:r>
          </a:p>
          <a:p>
            <a:pPr>
              <a:lnSpc>
                <a:spcPct val="80000"/>
              </a:lnSpc>
            </a:pPr>
            <a:r>
              <a:rPr lang="en-US" dirty="0"/>
              <a:t>Extraction processes copy a part of the document that they look into</a:t>
            </a:r>
          </a:p>
          <a:p>
            <a:pPr>
              <a:lnSpc>
                <a:spcPct val="80000"/>
              </a:lnSpc>
            </a:pPr>
            <a:r>
              <a:rPr lang="en-US" dirty="0"/>
              <a:t>Packaging processes are distributed processes that address the processing of distributed resources</a:t>
            </a:r>
          </a:p>
        </p:txBody>
      </p:sp>
    </p:spTree>
    <p:extLst>
      <p:ext uri="{BB962C8B-B14F-4D97-AF65-F5344CB8AC3E}">
        <p14:creationId xmlns:p14="http://schemas.microsoft.com/office/powerpoint/2010/main" val="3456946078"/>
      </p:ext>
    </p:extLst>
  </p:cSld>
  <p:clrMapOvr>
    <a:masterClrMapping/>
  </p:clrMapOvr>
  <p:transition>
    <p:cove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 presetClass="entr" presetSubtype="16" fill="hold" grpId="0" nodeType="afterEffect">
                                  <p:stCondLst>
                                    <p:cond delay="0"/>
                                  </p:stCondLst>
                                  <p:childTnLst>
                                    <p:set>
                                      <p:cBhvr>
                                        <p:cTn id="6" dur="1" fill="hold">
                                          <p:stCondLst>
                                            <p:cond delay="0"/>
                                          </p:stCondLst>
                                        </p:cTn>
                                        <p:tgtEl>
                                          <p:spTgt spid="166914"/>
                                        </p:tgtEl>
                                        <p:attrNameLst>
                                          <p:attrName>style.visibility</p:attrName>
                                        </p:attrNameLst>
                                      </p:cBhvr>
                                      <p:to>
                                        <p:strVal val="visible"/>
                                      </p:to>
                                    </p:set>
                                    <p:animEffect transition="in" filter="box(in)">
                                      <p:cBhvr>
                                        <p:cTn id="7" dur="500"/>
                                        <p:tgtEl>
                                          <p:spTgt spid="16691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166915">
                                            <p:txEl>
                                              <p:pRg st="0" end="0"/>
                                            </p:txEl>
                                          </p:spTgt>
                                        </p:tgtEl>
                                        <p:attrNameLst>
                                          <p:attrName>style.visibility</p:attrName>
                                        </p:attrNameLst>
                                      </p:cBhvr>
                                      <p:to>
                                        <p:strVal val="visible"/>
                                      </p:to>
                                    </p:set>
                                    <p:animEffect transition="in" filter="dissolve">
                                      <p:cBhvr>
                                        <p:cTn id="12" dur="500"/>
                                        <p:tgtEl>
                                          <p:spTgt spid="166915">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166915">
                                            <p:txEl>
                                              <p:pRg st="1" end="1"/>
                                            </p:txEl>
                                          </p:spTgt>
                                        </p:tgtEl>
                                        <p:attrNameLst>
                                          <p:attrName>style.visibility</p:attrName>
                                        </p:attrNameLst>
                                      </p:cBhvr>
                                      <p:to>
                                        <p:strVal val="visible"/>
                                      </p:to>
                                    </p:set>
                                    <p:animEffect transition="in" filter="dissolve">
                                      <p:cBhvr>
                                        <p:cTn id="17" dur="500"/>
                                        <p:tgtEl>
                                          <p:spTgt spid="166915">
                                            <p:txEl>
                                              <p:pRg st="1" end="1"/>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166915">
                                            <p:txEl>
                                              <p:pRg st="2" end="2"/>
                                            </p:txEl>
                                          </p:spTgt>
                                        </p:tgtEl>
                                        <p:attrNameLst>
                                          <p:attrName>style.visibility</p:attrName>
                                        </p:attrNameLst>
                                      </p:cBhvr>
                                      <p:to>
                                        <p:strVal val="visible"/>
                                      </p:to>
                                    </p:set>
                                    <p:animEffect transition="in" filter="dissolve">
                                      <p:cBhvr>
                                        <p:cTn id="22" dur="500"/>
                                        <p:tgtEl>
                                          <p:spTgt spid="166915">
                                            <p:txEl>
                                              <p:pRg st="2" end="2"/>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166915">
                                            <p:txEl>
                                              <p:pRg st="3" end="3"/>
                                            </p:txEl>
                                          </p:spTgt>
                                        </p:tgtEl>
                                        <p:attrNameLst>
                                          <p:attrName>style.visibility</p:attrName>
                                        </p:attrNameLst>
                                      </p:cBhvr>
                                      <p:to>
                                        <p:strVal val="visible"/>
                                      </p:to>
                                    </p:set>
                                    <p:animEffect transition="in" filter="dissolve">
                                      <p:cBhvr>
                                        <p:cTn id="27" dur="500"/>
                                        <p:tgtEl>
                                          <p:spTgt spid="166915">
                                            <p:txEl>
                                              <p:pRg st="3" end="3"/>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166915">
                                            <p:txEl>
                                              <p:pRg st="4" end="4"/>
                                            </p:txEl>
                                          </p:spTgt>
                                        </p:tgtEl>
                                        <p:attrNameLst>
                                          <p:attrName>style.visibility</p:attrName>
                                        </p:attrNameLst>
                                      </p:cBhvr>
                                      <p:to>
                                        <p:strVal val="visible"/>
                                      </p:to>
                                    </p:set>
                                    <p:animEffect transition="in" filter="dissolve">
                                      <p:cBhvr>
                                        <p:cTn id="32" dur="500"/>
                                        <p:tgtEl>
                                          <p:spTgt spid="166915">
                                            <p:txEl>
                                              <p:pRg st="4" end="4"/>
                                            </p:txEl>
                                          </p:spTgt>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9" presetClass="entr" presetSubtype="0" fill="hold" grpId="0" nodeType="clickEffect">
                                  <p:stCondLst>
                                    <p:cond delay="0"/>
                                  </p:stCondLst>
                                  <p:childTnLst>
                                    <p:set>
                                      <p:cBhvr>
                                        <p:cTn id="36" dur="1" fill="hold">
                                          <p:stCondLst>
                                            <p:cond delay="0"/>
                                          </p:stCondLst>
                                        </p:cTn>
                                        <p:tgtEl>
                                          <p:spTgt spid="166915">
                                            <p:txEl>
                                              <p:pRg st="5" end="5"/>
                                            </p:txEl>
                                          </p:spTgt>
                                        </p:tgtEl>
                                        <p:attrNameLst>
                                          <p:attrName>style.visibility</p:attrName>
                                        </p:attrNameLst>
                                      </p:cBhvr>
                                      <p:to>
                                        <p:strVal val="visible"/>
                                      </p:to>
                                    </p:set>
                                    <p:animEffect transition="in" filter="dissolve">
                                      <p:cBhvr>
                                        <p:cTn id="37" dur="500"/>
                                        <p:tgtEl>
                                          <p:spTgt spid="166915">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6914" grpId="0"/>
      <p:bldP spid="166915" grpId="0" build="p"/>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4294967295"/>
          </p:nvPr>
        </p:nvSpPr>
        <p:spPr>
          <a:xfrm>
            <a:off x="6463145" y="6356353"/>
            <a:ext cx="2057400" cy="365125"/>
          </a:xfrm>
        </p:spPr>
        <p:txBody>
          <a:bodyPr/>
          <a:lstStyle/>
          <a:p>
            <a:fld id="{32480793-ED39-4886-999D-885F3C66B781}" type="slidenum">
              <a:rPr lang="en-US">
                <a:solidFill>
                  <a:prstClr val="black">
                    <a:tint val="75000"/>
                  </a:prstClr>
                </a:solidFill>
                <a:latin typeface="Arial" panose="020B0604020202020204"/>
              </a:rPr>
              <a:pPr/>
              <a:t>39</a:t>
            </a:fld>
            <a:r>
              <a:rPr lang="en-US">
                <a:solidFill>
                  <a:prstClr val="black">
                    <a:tint val="75000"/>
                  </a:prstClr>
                </a:solidFill>
                <a:latin typeface="Arial" panose="020B0604020202020204"/>
              </a:rPr>
              <a:t> / 9</a:t>
            </a:r>
            <a:r>
              <a:rPr lang="sr-Latn-CS">
                <a:solidFill>
                  <a:prstClr val="black">
                    <a:tint val="75000"/>
                  </a:prstClr>
                </a:solidFill>
                <a:latin typeface="Arial" panose="020B0604020202020204"/>
              </a:rPr>
              <a:t>5</a:t>
            </a:r>
            <a:endParaRPr lang="en-US">
              <a:solidFill>
                <a:prstClr val="black">
                  <a:tint val="75000"/>
                </a:prstClr>
              </a:solidFill>
              <a:latin typeface="Arial" panose="020B0604020202020204"/>
            </a:endParaRPr>
          </a:p>
        </p:txBody>
      </p:sp>
      <p:sp>
        <p:nvSpPr>
          <p:cNvPr id="167938" name="Rectangle 2"/>
          <p:cNvSpPr>
            <a:spLocks noGrp="1" noChangeArrowheads="1"/>
          </p:cNvSpPr>
          <p:nvPr>
            <p:ph type="title"/>
          </p:nvPr>
        </p:nvSpPr>
        <p:spPr>
          <a:xfrm>
            <a:off x="633846" y="98858"/>
            <a:ext cx="7886700" cy="889687"/>
          </a:xfrm>
        </p:spPr>
        <p:txBody>
          <a:bodyPr/>
          <a:lstStyle/>
          <a:p>
            <a:r>
              <a:rPr lang="en-US" dirty="0"/>
              <a:t>WBXML</a:t>
            </a:r>
          </a:p>
        </p:txBody>
      </p:sp>
      <p:sp>
        <p:nvSpPr>
          <p:cNvPr id="167939" name="Rectangle 3"/>
          <p:cNvSpPr>
            <a:spLocks noGrp="1" noChangeArrowheads="1"/>
          </p:cNvSpPr>
          <p:nvPr>
            <p:ph type="body" idx="1"/>
          </p:nvPr>
        </p:nvSpPr>
        <p:spPr>
          <a:xfrm>
            <a:off x="479504" y="1271241"/>
            <a:ext cx="8664499" cy="4854924"/>
          </a:xfrm>
        </p:spPr>
        <p:txBody>
          <a:bodyPr/>
          <a:lstStyle/>
          <a:p>
            <a:r>
              <a:rPr lang="en-US" dirty="0"/>
              <a:t>WAP Binary Extensible Markup Language</a:t>
            </a:r>
          </a:p>
          <a:p>
            <a:r>
              <a:rPr lang="en-US" dirty="0"/>
              <a:t>Defines a way to represent XML in 0’s and 1’s instead of text</a:t>
            </a:r>
          </a:p>
          <a:p>
            <a:r>
              <a:rPr lang="en-US" dirty="0"/>
              <a:t>KXML (parse WBXML)</a:t>
            </a:r>
          </a:p>
        </p:txBody>
      </p:sp>
    </p:spTree>
    <p:extLst>
      <p:ext uri="{BB962C8B-B14F-4D97-AF65-F5344CB8AC3E}">
        <p14:creationId xmlns:p14="http://schemas.microsoft.com/office/powerpoint/2010/main" val="2106034890"/>
      </p:ext>
    </p:extLst>
  </p:cSld>
  <p:clrMapOvr>
    <a:masterClrMapping/>
  </p:clrMapOvr>
  <p:transition>
    <p:cover dir="ru"/>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9" presetClass="entr" presetSubtype="0" fill="hold" grpId="0" nodeType="afterEffect">
                                  <p:stCondLst>
                                    <p:cond delay="0"/>
                                  </p:stCondLst>
                                  <p:childTnLst>
                                    <p:set>
                                      <p:cBhvr>
                                        <p:cTn id="6" dur="1" fill="hold">
                                          <p:stCondLst>
                                            <p:cond delay="0"/>
                                          </p:stCondLst>
                                        </p:cTn>
                                        <p:tgtEl>
                                          <p:spTgt spid="167938"/>
                                        </p:tgtEl>
                                        <p:attrNameLst>
                                          <p:attrName>style.visibility</p:attrName>
                                        </p:attrNameLst>
                                      </p:cBhvr>
                                      <p:to>
                                        <p:strVal val="visible"/>
                                      </p:to>
                                    </p:set>
                                    <p:anim calcmode="lin" valueType="num">
                                      <p:cBhvr>
                                        <p:cTn id="7" dur="500" fill="hold"/>
                                        <p:tgtEl>
                                          <p:spTgt spid="167938"/>
                                        </p:tgtEl>
                                        <p:attrNameLst>
                                          <p:attrName>ppt_x</p:attrName>
                                        </p:attrNameLst>
                                      </p:cBhvr>
                                      <p:tavLst>
                                        <p:tav tm="0">
                                          <p:val>
                                            <p:strVal val="#ppt_x-.2"/>
                                          </p:val>
                                        </p:tav>
                                        <p:tav tm="100000">
                                          <p:val>
                                            <p:strVal val="#ppt_x"/>
                                          </p:val>
                                        </p:tav>
                                      </p:tavLst>
                                    </p:anim>
                                    <p:anim calcmode="lin" valueType="num">
                                      <p:cBhvr>
                                        <p:cTn id="8" dur="500" fill="hold"/>
                                        <p:tgtEl>
                                          <p:spTgt spid="167938"/>
                                        </p:tgtEl>
                                        <p:attrNameLst>
                                          <p:attrName>ppt_y</p:attrName>
                                        </p:attrNameLst>
                                      </p:cBhvr>
                                      <p:tavLst>
                                        <p:tav tm="0">
                                          <p:val>
                                            <p:strVal val="#ppt_y"/>
                                          </p:val>
                                        </p:tav>
                                        <p:tav tm="100000">
                                          <p:val>
                                            <p:strVal val="#ppt_y"/>
                                          </p:val>
                                        </p:tav>
                                      </p:tavLst>
                                    </p:anim>
                                    <p:animEffect transition="in" filter="wipe(right)" prLst="gradientSize: 0.1">
                                      <p:cBhvr>
                                        <p:cTn id="9" dur="500"/>
                                        <p:tgtEl>
                                          <p:spTgt spid="167938"/>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34" presetClass="entr" presetSubtype="0" fill="hold" grpId="0" nodeType="clickEffect">
                                  <p:stCondLst>
                                    <p:cond delay="0"/>
                                  </p:stCondLst>
                                  <p:childTnLst>
                                    <p:set>
                                      <p:cBhvr>
                                        <p:cTn id="13" dur="1" fill="hold">
                                          <p:stCondLst>
                                            <p:cond delay="0"/>
                                          </p:stCondLst>
                                        </p:cTn>
                                        <p:tgtEl>
                                          <p:spTgt spid="167939">
                                            <p:txEl>
                                              <p:pRg st="0" end="0"/>
                                            </p:txEl>
                                          </p:spTgt>
                                        </p:tgtEl>
                                        <p:attrNameLst>
                                          <p:attrName>style.visibility</p:attrName>
                                        </p:attrNameLst>
                                      </p:cBhvr>
                                      <p:to>
                                        <p:strVal val="visible"/>
                                      </p:to>
                                    </p:set>
                                    <p:anim from="(-#ppt_w/2)" to="(#ppt_x)" calcmode="lin" valueType="num">
                                      <p:cBhvr>
                                        <p:cTn id="14" dur="300" fill="hold">
                                          <p:stCondLst>
                                            <p:cond delay="0"/>
                                          </p:stCondLst>
                                        </p:cTn>
                                        <p:tgtEl>
                                          <p:spTgt spid="167939">
                                            <p:txEl>
                                              <p:pRg st="0" end="0"/>
                                            </p:txEl>
                                          </p:spTgt>
                                        </p:tgtEl>
                                        <p:attrNameLst>
                                          <p:attrName>ppt_x</p:attrName>
                                        </p:attrNameLst>
                                      </p:cBhvr>
                                    </p:anim>
                                    <p:anim from="0" to="-1.0" calcmode="lin" valueType="num">
                                      <p:cBhvr>
                                        <p:cTn id="15" dur="100" decel="50000" autoRev="1" fill="hold">
                                          <p:stCondLst>
                                            <p:cond delay="300"/>
                                          </p:stCondLst>
                                        </p:cTn>
                                        <p:tgtEl>
                                          <p:spTgt spid="167939">
                                            <p:txEl>
                                              <p:pRg st="0" end="0"/>
                                            </p:txEl>
                                          </p:spTgt>
                                        </p:tgtEl>
                                        <p:attrNameLst>
                                          <p:attrName>xshear</p:attrName>
                                        </p:attrNameLst>
                                      </p:cBhvr>
                                    </p:anim>
                                    <p:animScale>
                                      <p:cBhvr>
                                        <p:cTn id="16" dur="100" decel="100000" autoRev="1" fill="hold">
                                          <p:stCondLst>
                                            <p:cond delay="300"/>
                                          </p:stCondLst>
                                        </p:cTn>
                                        <p:tgtEl>
                                          <p:spTgt spid="167939">
                                            <p:txEl>
                                              <p:pRg st="0" end="0"/>
                                            </p:txEl>
                                          </p:spTgt>
                                        </p:tgtEl>
                                      </p:cBhvr>
                                      <p:from x="100000" y="100000"/>
                                      <p:to x="80000" y="100000"/>
                                    </p:animScale>
                                    <p:anim by="(#ppt_h/3+#ppt_w*0.1)" calcmode="lin" valueType="num">
                                      <p:cBhvr additive="sum">
                                        <p:cTn id="17" dur="100" decel="100000" autoRev="1" fill="hold">
                                          <p:stCondLst>
                                            <p:cond delay="300"/>
                                          </p:stCondLst>
                                        </p:cTn>
                                        <p:tgtEl>
                                          <p:spTgt spid="167939">
                                            <p:txEl>
                                              <p:pRg st="0" end="0"/>
                                            </p:txEl>
                                          </p:spTgt>
                                        </p:tgtEl>
                                        <p:attrNameLst>
                                          <p:attrName>ppt_x</p:attrName>
                                        </p:attrNameLst>
                                      </p:cBhvr>
                                    </p:anim>
                                  </p:childTnLst>
                                </p:cTn>
                              </p:par>
                            </p:childTnLst>
                          </p:cTn>
                        </p:par>
                      </p:childTnLst>
                    </p:cTn>
                  </p:par>
                  <p:par>
                    <p:cTn id="18" fill="hold" nodeType="clickPar">
                      <p:stCondLst>
                        <p:cond delay="indefinite"/>
                      </p:stCondLst>
                      <p:childTnLst>
                        <p:par>
                          <p:cTn id="19" fill="hold" nodeType="withGroup">
                            <p:stCondLst>
                              <p:cond delay="0"/>
                            </p:stCondLst>
                            <p:childTnLst>
                              <p:par>
                                <p:cTn id="20" presetID="34" presetClass="entr" presetSubtype="0" fill="hold" grpId="0" nodeType="clickEffect">
                                  <p:stCondLst>
                                    <p:cond delay="0"/>
                                  </p:stCondLst>
                                  <p:childTnLst>
                                    <p:set>
                                      <p:cBhvr>
                                        <p:cTn id="21" dur="1" fill="hold">
                                          <p:stCondLst>
                                            <p:cond delay="0"/>
                                          </p:stCondLst>
                                        </p:cTn>
                                        <p:tgtEl>
                                          <p:spTgt spid="167939">
                                            <p:txEl>
                                              <p:pRg st="1" end="1"/>
                                            </p:txEl>
                                          </p:spTgt>
                                        </p:tgtEl>
                                        <p:attrNameLst>
                                          <p:attrName>style.visibility</p:attrName>
                                        </p:attrNameLst>
                                      </p:cBhvr>
                                      <p:to>
                                        <p:strVal val="visible"/>
                                      </p:to>
                                    </p:set>
                                    <p:anim from="(-#ppt_w/2)" to="(#ppt_x)" calcmode="lin" valueType="num">
                                      <p:cBhvr>
                                        <p:cTn id="22" dur="300" fill="hold">
                                          <p:stCondLst>
                                            <p:cond delay="0"/>
                                          </p:stCondLst>
                                        </p:cTn>
                                        <p:tgtEl>
                                          <p:spTgt spid="167939">
                                            <p:txEl>
                                              <p:pRg st="1" end="1"/>
                                            </p:txEl>
                                          </p:spTgt>
                                        </p:tgtEl>
                                        <p:attrNameLst>
                                          <p:attrName>ppt_x</p:attrName>
                                        </p:attrNameLst>
                                      </p:cBhvr>
                                    </p:anim>
                                    <p:anim from="0" to="-1.0" calcmode="lin" valueType="num">
                                      <p:cBhvr>
                                        <p:cTn id="23" dur="100" decel="50000" autoRev="1" fill="hold">
                                          <p:stCondLst>
                                            <p:cond delay="300"/>
                                          </p:stCondLst>
                                        </p:cTn>
                                        <p:tgtEl>
                                          <p:spTgt spid="167939">
                                            <p:txEl>
                                              <p:pRg st="1" end="1"/>
                                            </p:txEl>
                                          </p:spTgt>
                                        </p:tgtEl>
                                        <p:attrNameLst>
                                          <p:attrName>xshear</p:attrName>
                                        </p:attrNameLst>
                                      </p:cBhvr>
                                    </p:anim>
                                    <p:animScale>
                                      <p:cBhvr>
                                        <p:cTn id="24" dur="100" decel="100000" autoRev="1" fill="hold">
                                          <p:stCondLst>
                                            <p:cond delay="300"/>
                                          </p:stCondLst>
                                        </p:cTn>
                                        <p:tgtEl>
                                          <p:spTgt spid="167939">
                                            <p:txEl>
                                              <p:pRg st="1" end="1"/>
                                            </p:txEl>
                                          </p:spTgt>
                                        </p:tgtEl>
                                      </p:cBhvr>
                                      <p:from x="100000" y="100000"/>
                                      <p:to x="80000" y="100000"/>
                                    </p:animScale>
                                    <p:anim by="(#ppt_h/3+#ppt_w*0.1)" calcmode="lin" valueType="num">
                                      <p:cBhvr additive="sum">
                                        <p:cTn id="25" dur="100" decel="100000" autoRev="1" fill="hold">
                                          <p:stCondLst>
                                            <p:cond delay="300"/>
                                          </p:stCondLst>
                                        </p:cTn>
                                        <p:tgtEl>
                                          <p:spTgt spid="167939">
                                            <p:txEl>
                                              <p:pRg st="1" end="1"/>
                                            </p:txEl>
                                          </p:spTgt>
                                        </p:tgtEl>
                                        <p:attrNameLst>
                                          <p:attrName>ppt_x</p:attrName>
                                        </p:attrNameLst>
                                      </p:cBhvr>
                                    </p:anim>
                                  </p:childTnLst>
                                </p:cTn>
                              </p:par>
                            </p:childTnLst>
                          </p:cTn>
                        </p:par>
                      </p:childTnLst>
                    </p:cTn>
                  </p:par>
                  <p:par>
                    <p:cTn id="26" fill="hold" nodeType="clickPar">
                      <p:stCondLst>
                        <p:cond delay="indefinite"/>
                      </p:stCondLst>
                      <p:childTnLst>
                        <p:par>
                          <p:cTn id="27" fill="hold" nodeType="withGroup">
                            <p:stCondLst>
                              <p:cond delay="0"/>
                            </p:stCondLst>
                            <p:childTnLst>
                              <p:par>
                                <p:cTn id="28" presetID="34" presetClass="entr" presetSubtype="0" fill="hold" grpId="0" nodeType="clickEffect">
                                  <p:stCondLst>
                                    <p:cond delay="0"/>
                                  </p:stCondLst>
                                  <p:childTnLst>
                                    <p:set>
                                      <p:cBhvr>
                                        <p:cTn id="29" dur="1" fill="hold">
                                          <p:stCondLst>
                                            <p:cond delay="0"/>
                                          </p:stCondLst>
                                        </p:cTn>
                                        <p:tgtEl>
                                          <p:spTgt spid="167939">
                                            <p:txEl>
                                              <p:pRg st="2" end="2"/>
                                            </p:txEl>
                                          </p:spTgt>
                                        </p:tgtEl>
                                        <p:attrNameLst>
                                          <p:attrName>style.visibility</p:attrName>
                                        </p:attrNameLst>
                                      </p:cBhvr>
                                      <p:to>
                                        <p:strVal val="visible"/>
                                      </p:to>
                                    </p:set>
                                    <p:anim from="(-#ppt_w/2)" to="(#ppt_x)" calcmode="lin" valueType="num">
                                      <p:cBhvr>
                                        <p:cTn id="30" dur="300" fill="hold">
                                          <p:stCondLst>
                                            <p:cond delay="0"/>
                                          </p:stCondLst>
                                        </p:cTn>
                                        <p:tgtEl>
                                          <p:spTgt spid="167939">
                                            <p:txEl>
                                              <p:pRg st="2" end="2"/>
                                            </p:txEl>
                                          </p:spTgt>
                                        </p:tgtEl>
                                        <p:attrNameLst>
                                          <p:attrName>ppt_x</p:attrName>
                                        </p:attrNameLst>
                                      </p:cBhvr>
                                    </p:anim>
                                    <p:anim from="0" to="-1.0" calcmode="lin" valueType="num">
                                      <p:cBhvr>
                                        <p:cTn id="31" dur="100" decel="50000" autoRev="1" fill="hold">
                                          <p:stCondLst>
                                            <p:cond delay="300"/>
                                          </p:stCondLst>
                                        </p:cTn>
                                        <p:tgtEl>
                                          <p:spTgt spid="167939">
                                            <p:txEl>
                                              <p:pRg st="2" end="2"/>
                                            </p:txEl>
                                          </p:spTgt>
                                        </p:tgtEl>
                                        <p:attrNameLst>
                                          <p:attrName>xshear</p:attrName>
                                        </p:attrNameLst>
                                      </p:cBhvr>
                                    </p:anim>
                                    <p:animScale>
                                      <p:cBhvr>
                                        <p:cTn id="32" dur="100" decel="100000" autoRev="1" fill="hold">
                                          <p:stCondLst>
                                            <p:cond delay="300"/>
                                          </p:stCondLst>
                                        </p:cTn>
                                        <p:tgtEl>
                                          <p:spTgt spid="167939">
                                            <p:txEl>
                                              <p:pRg st="2" end="2"/>
                                            </p:txEl>
                                          </p:spTgt>
                                        </p:tgtEl>
                                      </p:cBhvr>
                                      <p:from x="100000" y="100000"/>
                                      <p:to x="80000" y="100000"/>
                                    </p:animScale>
                                    <p:anim by="(#ppt_h/3+#ppt_w*0.1)" calcmode="lin" valueType="num">
                                      <p:cBhvr additive="sum">
                                        <p:cTn id="33" dur="100" decel="100000" autoRev="1" fill="hold">
                                          <p:stCondLst>
                                            <p:cond delay="300"/>
                                          </p:stCondLst>
                                        </p:cTn>
                                        <p:tgtEl>
                                          <p:spTgt spid="167939">
                                            <p:txEl>
                                              <p:pRg st="2" end="2"/>
                                            </p:txEl>
                                          </p:spTgt>
                                        </p:tgtEl>
                                        <p:attrNameLst>
                                          <p:attrName>ppt_x</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7938" grpId="0"/>
      <p:bldP spid="167939"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4294967295"/>
          </p:nvPr>
        </p:nvSpPr>
        <p:spPr>
          <a:xfrm>
            <a:off x="6463145" y="6356353"/>
            <a:ext cx="2057400" cy="365125"/>
          </a:xfrm>
        </p:spPr>
        <p:txBody>
          <a:bodyPr/>
          <a:lstStyle/>
          <a:p>
            <a:fld id="{1905A455-245D-40CF-B4D4-2C8932530E27}" type="slidenum">
              <a:rPr lang="en-US">
                <a:solidFill>
                  <a:prstClr val="black">
                    <a:tint val="75000"/>
                  </a:prstClr>
                </a:solidFill>
                <a:latin typeface="Arial" panose="020B0604020202020204"/>
              </a:rPr>
              <a:pPr/>
              <a:t>4</a:t>
            </a:fld>
            <a:r>
              <a:rPr lang="en-US">
                <a:solidFill>
                  <a:prstClr val="black">
                    <a:tint val="75000"/>
                  </a:prstClr>
                </a:solidFill>
                <a:latin typeface="Arial" panose="020B0604020202020204"/>
              </a:rPr>
              <a:t> / 9</a:t>
            </a:r>
            <a:r>
              <a:rPr lang="sr-Latn-CS">
                <a:solidFill>
                  <a:prstClr val="black">
                    <a:tint val="75000"/>
                  </a:prstClr>
                </a:solidFill>
                <a:latin typeface="Arial" panose="020B0604020202020204"/>
              </a:rPr>
              <a:t>5</a:t>
            </a:r>
            <a:endParaRPr lang="en-US">
              <a:solidFill>
                <a:prstClr val="black">
                  <a:tint val="75000"/>
                </a:prstClr>
              </a:solidFill>
              <a:latin typeface="Arial" panose="020B0604020202020204"/>
            </a:endParaRPr>
          </a:p>
        </p:txBody>
      </p:sp>
      <p:sp>
        <p:nvSpPr>
          <p:cNvPr id="160770" name="Rectangle 2"/>
          <p:cNvSpPr>
            <a:spLocks noGrp="1" noChangeArrowheads="1"/>
          </p:cNvSpPr>
          <p:nvPr>
            <p:ph type="title"/>
          </p:nvPr>
        </p:nvSpPr>
        <p:spPr>
          <a:xfrm>
            <a:off x="433123" y="3"/>
            <a:ext cx="7886700" cy="924025"/>
          </a:xfrm>
        </p:spPr>
        <p:txBody>
          <a:bodyPr>
            <a:normAutofit/>
          </a:bodyPr>
          <a:lstStyle/>
          <a:p>
            <a:r>
              <a:rPr lang="en-US" sz="4000" dirty="0"/>
              <a:t>XML and Mobile Applications</a:t>
            </a:r>
          </a:p>
        </p:txBody>
      </p:sp>
      <p:sp>
        <p:nvSpPr>
          <p:cNvPr id="160771" name="Rectangle 3"/>
          <p:cNvSpPr>
            <a:spLocks noGrp="1" noChangeArrowheads="1"/>
          </p:cNvSpPr>
          <p:nvPr>
            <p:ph type="body" idx="1"/>
          </p:nvPr>
        </p:nvSpPr>
        <p:spPr>
          <a:xfrm>
            <a:off x="433127" y="1315845"/>
            <a:ext cx="8087423" cy="3941956"/>
          </a:xfrm>
        </p:spPr>
        <p:txBody>
          <a:bodyPr>
            <a:normAutofit fontScale="92500" lnSpcReduction="10000"/>
          </a:bodyPr>
          <a:lstStyle/>
          <a:p>
            <a:r>
              <a:rPr lang="en-US" dirty="0"/>
              <a:t>A look at a simple example of representing an address shows us this. See Example</a:t>
            </a:r>
          </a:p>
          <a:p>
            <a:pPr marL="0" indent="0">
              <a:buNone/>
            </a:pPr>
            <a:r>
              <a:rPr lang="en-US" dirty="0" smtClean="0"/>
              <a:t>Throughout </a:t>
            </a:r>
            <a:r>
              <a:rPr lang="en-US" dirty="0"/>
              <a:t>this text, we will use an address example as a </a:t>
            </a:r>
            <a:r>
              <a:rPr lang="en-US" dirty="0" smtClean="0"/>
              <a:t>straightforward method </a:t>
            </a:r>
            <a:r>
              <a:rPr lang="en-US" dirty="0"/>
              <a:t>of writing some sample code. Let us see how we may represent a </a:t>
            </a:r>
            <a:r>
              <a:rPr lang="en-US" dirty="0" smtClean="0"/>
              <a:t>given address </a:t>
            </a:r>
            <a:r>
              <a:rPr lang="en-US" dirty="0"/>
              <a:t>in XML. XML is extensible, thereby allowing developers to create </a:t>
            </a:r>
            <a:r>
              <a:rPr lang="en-US" dirty="0" smtClean="0"/>
              <a:t>their own </a:t>
            </a:r>
            <a:r>
              <a:rPr lang="en-US" dirty="0"/>
              <a:t>applications of XML serving particular problem domains.</a:t>
            </a:r>
          </a:p>
          <a:p>
            <a:pPr marL="0" indent="0">
              <a:buNone/>
            </a:pPr>
            <a:r>
              <a:rPr lang="en-US" dirty="0"/>
              <a:t>Now, let us look at how XML is used to facilitate development of mobile</a:t>
            </a:r>
          </a:p>
          <a:p>
            <a:pPr marL="0" indent="0">
              <a:buNone/>
            </a:pPr>
            <a:r>
              <a:rPr lang="en-US" dirty="0"/>
              <a:t>applications.</a:t>
            </a:r>
            <a:endParaRPr lang="en-US" dirty="0"/>
          </a:p>
        </p:txBody>
      </p:sp>
    </p:spTree>
    <p:extLst>
      <p:ext uri="{BB962C8B-B14F-4D97-AF65-F5344CB8AC3E}">
        <p14:creationId xmlns:p14="http://schemas.microsoft.com/office/powerpoint/2010/main" val="2548118902"/>
      </p:ext>
    </p:extLst>
  </p:cSld>
  <p:clrMapOvr>
    <a:masterClrMapping/>
  </p:clrMapOvr>
  <p:transition>
    <p:pull/>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3" accel="50000" decel="50000" fill="hold" grpId="0" nodeType="afterEffect">
                                  <p:stCondLst>
                                    <p:cond delay="0"/>
                                  </p:stCondLst>
                                  <p:childTnLst>
                                    <p:set>
                                      <p:cBhvr>
                                        <p:cTn id="6" dur="1" fill="hold">
                                          <p:stCondLst>
                                            <p:cond delay="0"/>
                                          </p:stCondLst>
                                        </p:cTn>
                                        <p:tgtEl>
                                          <p:spTgt spid="160770"/>
                                        </p:tgtEl>
                                        <p:attrNameLst>
                                          <p:attrName>style.visibility</p:attrName>
                                        </p:attrNameLst>
                                      </p:cBhvr>
                                      <p:to>
                                        <p:strVal val="visible"/>
                                      </p:to>
                                    </p:set>
                                    <p:anim calcmode="lin" valueType="num">
                                      <p:cBhvr additive="base">
                                        <p:cTn id="7" dur="500" fill="hold"/>
                                        <p:tgtEl>
                                          <p:spTgt spid="160770"/>
                                        </p:tgtEl>
                                        <p:attrNameLst>
                                          <p:attrName>ppt_x</p:attrName>
                                        </p:attrNameLst>
                                      </p:cBhvr>
                                      <p:tavLst>
                                        <p:tav tm="0">
                                          <p:val>
                                            <p:strVal val="1+#ppt_w/2"/>
                                          </p:val>
                                        </p:tav>
                                        <p:tav tm="100000">
                                          <p:val>
                                            <p:strVal val="#ppt_x"/>
                                          </p:val>
                                        </p:tav>
                                      </p:tavLst>
                                    </p:anim>
                                    <p:anim calcmode="lin" valueType="num">
                                      <p:cBhvr additive="base">
                                        <p:cTn id="8" dur="500" fill="hold"/>
                                        <p:tgtEl>
                                          <p:spTgt spid="160770"/>
                                        </p:tgtEl>
                                        <p:attrNameLst>
                                          <p:attrName>ppt_y</p:attrName>
                                        </p:attrNameLst>
                                      </p:cBhvr>
                                      <p:tavLst>
                                        <p:tav tm="0">
                                          <p:val>
                                            <p:strVal val="0-#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3" presetClass="entr" presetSubtype="5" fill="hold" grpId="0" nodeType="clickEffect">
                                  <p:stCondLst>
                                    <p:cond delay="0"/>
                                  </p:stCondLst>
                                  <p:childTnLst>
                                    <p:set>
                                      <p:cBhvr>
                                        <p:cTn id="12" dur="1" fill="hold">
                                          <p:stCondLst>
                                            <p:cond delay="0"/>
                                          </p:stCondLst>
                                        </p:cTn>
                                        <p:tgtEl>
                                          <p:spTgt spid="160771">
                                            <p:txEl>
                                              <p:pRg st="0" end="0"/>
                                            </p:txEl>
                                          </p:spTgt>
                                        </p:tgtEl>
                                        <p:attrNameLst>
                                          <p:attrName>style.visibility</p:attrName>
                                        </p:attrNameLst>
                                      </p:cBhvr>
                                      <p:to>
                                        <p:strVal val="visible"/>
                                      </p:to>
                                    </p:set>
                                    <p:animEffect transition="in" filter="blinds(vertical)">
                                      <p:cBhvr>
                                        <p:cTn id="13" dur="500"/>
                                        <p:tgtEl>
                                          <p:spTgt spid="160771">
                                            <p:txEl>
                                              <p:pRg st="0" end="0"/>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3" presetClass="entr" presetSubtype="5" fill="hold" grpId="0" nodeType="clickEffect">
                                  <p:stCondLst>
                                    <p:cond delay="0"/>
                                  </p:stCondLst>
                                  <p:childTnLst>
                                    <p:set>
                                      <p:cBhvr>
                                        <p:cTn id="17" dur="1" fill="hold">
                                          <p:stCondLst>
                                            <p:cond delay="0"/>
                                          </p:stCondLst>
                                        </p:cTn>
                                        <p:tgtEl>
                                          <p:spTgt spid="160771">
                                            <p:txEl>
                                              <p:pRg st="1" end="1"/>
                                            </p:txEl>
                                          </p:spTgt>
                                        </p:tgtEl>
                                        <p:attrNameLst>
                                          <p:attrName>style.visibility</p:attrName>
                                        </p:attrNameLst>
                                      </p:cBhvr>
                                      <p:to>
                                        <p:strVal val="visible"/>
                                      </p:to>
                                    </p:set>
                                    <p:animEffect transition="in" filter="blinds(vertical)">
                                      <p:cBhvr>
                                        <p:cTn id="18" dur="500"/>
                                        <p:tgtEl>
                                          <p:spTgt spid="160771">
                                            <p:txEl>
                                              <p:pRg st="1" end="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3" presetClass="entr" presetSubtype="5" fill="hold" grpId="0" nodeType="clickEffect">
                                  <p:stCondLst>
                                    <p:cond delay="0"/>
                                  </p:stCondLst>
                                  <p:childTnLst>
                                    <p:set>
                                      <p:cBhvr>
                                        <p:cTn id="22" dur="1" fill="hold">
                                          <p:stCondLst>
                                            <p:cond delay="0"/>
                                          </p:stCondLst>
                                        </p:cTn>
                                        <p:tgtEl>
                                          <p:spTgt spid="160771">
                                            <p:txEl>
                                              <p:pRg st="2" end="2"/>
                                            </p:txEl>
                                          </p:spTgt>
                                        </p:tgtEl>
                                        <p:attrNameLst>
                                          <p:attrName>style.visibility</p:attrName>
                                        </p:attrNameLst>
                                      </p:cBhvr>
                                      <p:to>
                                        <p:strVal val="visible"/>
                                      </p:to>
                                    </p:set>
                                    <p:animEffect transition="in" filter="blinds(vertical)">
                                      <p:cBhvr>
                                        <p:cTn id="23" dur="500"/>
                                        <p:tgtEl>
                                          <p:spTgt spid="160771">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3" presetClass="entr" presetSubtype="5" fill="hold" grpId="0" nodeType="clickEffect">
                                  <p:stCondLst>
                                    <p:cond delay="0"/>
                                  </p:stCondLst>
                                  <p:childTnLst>
                                    <p:set>
                                      <p:cBhvr>
                                        <p:cTn id="27" dur="1" fill="hold">
                                          <p:stCondLst>
                                            <p:cond delay="0"/>
                                          </p:stCondLst>
                                        </p:cTn>
                                        <p:tgtEl>
                                          <p:spTgt spid="160771">
                                            <p:txEl>
                                              <p:pRg st="3" end="3"/>
                                            </p:txEl>
                                          </p:spTgt>
                                        </p:tgtEl>
                                        <p:attrNameLst>
                                          <p:attrName>style.visibility</p:attrName>
                                        </p:attrNameLst>
                                      </p:cBhvr>
                                      <p:to>
                                        <p:strVal val="visible"/>
                                      </p:to>
                                    </p:set>
                                    <p:animEffect transition="in" filter="blinds(vertical)">
                                      <p:cBhvr>
                                        <p:cTn id="28" dur="500"/>
                                        <p:tgtEl>
                                          <p:spTgt spid="160771">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0770" grpId="0"/>
      <p:bldP spid="160771" grpId="0" build="p"/>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4294967295"/>
          </p:nvPr>
        </p:nvSpPr>
        <p:spPr>
          <a:xfrm>
            <a:off x="6463145" y="6356353"/>
            <a:ext cx="2057400" cy="365125"/>
          </a:xfrm>
        </p:spPr>
        <p:txBody>
          <a:bodyPr/>
          <a:lstStyle/>
          <a:p>
            <a:fld id="{2C8B4E6D-067D-4D1C-A344-E4A488C2905C}" type="slidenum">
              <a:rPr lang="en-US">
                <a:solidFill>
                  <a:prstClr val="black">
                    <a:tint val="75000"/>
                  </a:prstClr>
                </a:solidFill>
                <a:latin typeface="Arial" panose="020B0604020202020204"/>
              </a:rPr>
              <a:pPr/>
              <a:t>40</a:t>
            </a:fld>
            <a:r>
              <a:rPr lang="en-US">
                <a:solidFill>
                  <a:prstClr val="black">
                    <a:tint val="75000"/>
                  </a:prstClr>
                </a:solidFill>
                <a:latin typeface="Arial" panose="020B0604020202020204"/>
              </a:rPr>
              <a:t> / 9</a:t>
            </a:r>
            <a:r>
              <a:rPr lang="sr-Latn-CS">
                <a:solidFill>
                  <a:prstClr val="black">
                    <a:tint val="75000"/>
                  </a:prstClr>
                </a:solidFill>
                <a:latin typeface="Arial" panose="020B0604020202020204"/>
              </a:rPr>
              <a:t>5</a:t>
            </a:r>
            <a:endParaRPr lang="en-US">
              <a:solidFill>
                <a:prstClr val="black">
                  <a:tint val="75000"/>
                </a:prstClr>
              </a:solidFill>
              <a:latin typeface="Arial" panose="020B0604020202020204"/>
            </a:endParaRPr>
          </a:p>
        </p:txBody>
      </p:sp>
      <p:sp>
        <p:nvSpPr>
          <p:cNvPr id="168962" name="Rectangle 2"/>
          <p:cNvSpPr>
            <a:spLocks noGrp="1" noChangeArrowheads="1"/>
          </p:cNvSpPr>
          <p:nvPr>
            <p:ph type="title"/>
          </p:nvPr>
        </p:nvSpPr>
        <p:spPr>
          <a:xfrm>
            <a:off x="633846" y="3"/>
            <a:ext cx="7886700" cy="951471"/>
          </a:xfrm>
        </p:spPr>
        <p:txBody>
          <a:bodyPr/>
          <a:lstStyle/>
          <a:p>
            <a:r>
              <a:rPr lang="en-US" dirty="0"/>
              <a:t>SSML</a:t>
            </a:r>
          </a:p>
        </p:txBody>
      </p:sp>
      <p:sp>
        <p:nvSpPr>
          <p:cNvPr id="168963" name="Rectangle 3"/>
          <p:cNvSpPr>
            <a:spLocks noGrp="1" noChangeArrowheads="1"/>
          </p:cNvSpPr>
          <p:nvPr>
            <p:ph type="body" idx="1"/>
          </p:nvPr>
        </p:nvSpPr>
        <p:spPr>
          <a:xfrm>
            <a:off x="479504" y="1215485"/>
            <a:ext cx="8207299" cy="3432717"/>
          </a:xfrm>
        </p:spPr>
        <p:txBody>
          <a:bodyPr/>
          <a:lstStyle/>
          <a:p>
            <a:r>
              <a:rPr lang="en-US" dirty="0"/>
              <a:t>Synthetic Speech Markup Language</a:t>
            </a:r>
          </a:p>
          <a:p>
            <a:r>
              <a:rPr lang="en-US" dirty="0"/>
              <a:t>It is used for the infrastructure of the voice user interface</a:t>
            </a:r>
          </a:p>
        </p:txBody>
      </p:sp>
      <p:pic>
        <p:nvPicPr>
          <p:cNvPr id="168966" name="Picture 6" descr="speech%20writi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463146" y="3118485"/>
            <a:ext cx="2166620" cy="329786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0020803"/>
      </p:ext>
    </p:extLst>
  </p:cSld>
  <p:clrMapOvr>
    <a:masterClrMapping/>
  </p:clrMapOvr>
  <p:transition>
    <p:cover dir="ld"/>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grpId="0" nodeType="afterEffect">
                                  <p:stCondLst>
                                    <p:cond delay="0"/>
                                  </p:stCondLst>
                                  <p:childTnLst>
                                    <p:set>
                                      <p:cBhvr>
                                        <p:cTn id="6" dur="1" fill="hold">
                                          <p:stCondLst>
                                            <p:cond delay="0"/>
                                          </p:stCondLst>
                                        </p:cTn>
                                        <p:tgtEl>
                                          <p:spTgt spid="168962"/>
                                        </p:tgtEl>
                                        <p:attrNameLst>
                                          <p:attrName>style.visibility</p:attrName>
                                        </p:attrNameLst>
                                      </p:cBhvr>
                                      <p:to>
                                        <p:strVal val="visible"/>
                                      </p:to>
                                    </p:set>
                                    <p:anim calcmode="lin" valueType="num">
                                      <p:cBhvr additive="base">
                                        <p:cTn id="7" dur="500" fill="hold"/>
                                        <p:tgtEl>
                                          <p:spTgt spid="168962"/>
                                        </p:tgtEl>
                                        <p:attrNameLst>
                                          <p:attrName>ppt_x</p:attrName>
                                        </p:attrNameLst>
                                      </p:cBhvr>
                                      <p:tavLst>
                                        <p:tav tm="0">
                                          <p:val>
                                            <p:strVal val="#ppt_x"/>
                                          </p:val>
                                        </p:tav>
                                        <p:tav tm="100000">
                                          <p:val>
                                            <p:strVal val="#ppt_x"/>
                                          </p:val>
                                        </p:tav>
                                      </p:tavLst>
                                    </p:anim>
                                    <p:anim calcmode="lin" valueType="num">
                                      <p:cBhvr additive="base">
                                        <p:cTn id="8" dur="500" fill="hold"/>
                                        <p:tgtEl>
                                          <p:spTgt spid="168962"/>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13" presetClass="entr" presetSubtype="16" fill="hold" grpId="0" nodeType="clickEffect">
                                  <p:stCondLst>
                                    <p:cond delay="0"/>
                                  </p:stCondLst>
                                  <p:childTnLst>
                                    <p:set>
                                      <p:cBhvr>
                                        <p:cTn id="12" dur="1" fill="hold">
                                          <p:stCondLst>
                                            <p:cond delay="0"/>
                                          </p:stCondLst>
                                        </p:cTn>
                                        <p:tgtEl>
                                          <p:spTgt spid="168963">
                                            <p:txEl>
                                              <p:pRg st="0" end="0"/>
                                            </p:txEl>
                                          </p:spTgt>
                                        </p:tgtEl>
                                        <p:attrNameLst>
                                          <p:attrName>style.visibility</p:attrName>
                                        </p:attrNameLst>
                                      </p:cBhvr>
                                      <p:to>
                                        <p:strVal val="visible"/>
                                      </p:to>
                                    </p:set>
                                    <p:animEffect transition="in" filter="plus(in)">
                                      <p:cBhvr>
                                        <p:cTn id="13" dur="500"/>
                                        <p:tgtEl>
                                          <p:spTgt spid="168963">
                                            <p:txEl>
                                              <p:pRg st="0" end="0"/>
                                            </p:txEl>
                                          </p:spTgt>
                                        </p:tgtEl>
                                      </p:cBhvr>
                                    </p:animEffect>
                                  </p:childTnLst>
                                </p:cTn>
                              </p:par>
                            </p:childTnLst>
                          </p:cTn>
                        </p:par>
                      </p:childTnLst>
                    </p:cTn>
                  </p:par>
                  <p:par>
                    <p:cTn id="14" fill="hold" nodeType="clickPar">
                      <p:stCondLst>
                        <p:cond delay="indefinite"/>
                      </p:stCondLst>
                      <p:childTnLst>
                        <p:par>
                          <p:cTn id="15" fill="hold" nodeType="withGroup">
                            <p:stCondLst>
                              <p:cond delay="0"/>
                            </p:stCondLst>
                            <p:childTnLst>
                              <p:par>
                                <p:cTn id="16" presetID="13" presetClass="entr" presetSubtype="16" fill="hold" grpId="0" nodeType="clickEffect">
                                  <p:stCondLst>
                                    <p:cond delay="0"/>
                                  </p:stCondLst>
                                  <p:childTnLst>
                                    <p:set>
                                      <p:cBhvr>
                                        <p:cTn id="17" dur="1" fill="hold">
                                          <p:stCondLst>
                                            <p:cond delay="0"/>
                                          </p:stCondLst>
                                        </p:cTn>
                                        <p:tgtEl>
                                          <p:spTgt spid="168963">
                                            <p:txEl>
                                              <p:pRg st="1" end="1"/>
                                            </p:txEl>
                                          </p:spTgt>
                                        </p:tgtEl>
                                        <p:attrNameLst>
                                          <p:attrName>style.visibility</p:attrName>
                                        </p:attrNameLst>
                                      </p:cBhvr>
                                      <p:to>
                                        <p:strVal val="visible"/>
                                      </p:to>
                                    </p:set>
                                    <p:animEffect transition="in" filter="plus(in)">
                                      <p:cBhvr>
                                        <p:cTn id="18" dur="500"/>
                                        <p:tgtEl>
                                          <p:spTgt spid="16896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8962" grpId="0"/>
      <p:bldP spid="168963" grpId="0" build="p"/>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4294967295"/>
          </p:nvPr>
        </p:nvSpPr>
        <p:spPr>
          <a:xfrm>
            <a:off x="6463145" y="6356353"/>
            <a:ext cx="2057400" cy="365125"/>
          </a:xfrm>
        </p:spPr>
        <p:txBody>
          <a:bodyPr/>
          <a:lstStyle/>
          <a:p>
            <a:fld id="{11A7D0A5-955A-408D-BB08-8934E7FF1B0A}" type="slidenum">
              <a:rPr lang="en-US">
                <a:solidFill>
                  <a:prstClr val="black">
                    <a:tint val="75000"/>
                  </a:prstClr>
                </a:solidFill>
                <a:latin typeface="Arial" panose="020B0604020202020204"/>
              </a:rPr>
              <a:pPr/>
              <a:t>41</a:t>
            </a:fld>
            <a:r>
              <a:rPr lang="en-US">
                <a:solidFill>
                  <a:prstClr val="black">
                    <a:tint val="75000"/>
                  </a:prstClr>
                </a:solidFill>
                <a:latin typeface="Arial" panose="020B0604020202020204"/>
              </a:rPr>
              <a:t> / 9</a:t>
            </a:r>
            <a:r>
              <a:rPr lang="sr-Latn-CS">
                <a:solidFill>
                  <a:prstClr val="black">
                    <a:tint val="75000"/>
                  </a:prstClr>
                </a:solidFill>
                <a:latin typeface="Arial" panose="020B0604020202020204"/>
              </a:rPr>
              <a:t>5</a:t>
            </a:r>
            <a:endParaRPr lang="en-US">
              <a:solidFill>
                <a:prstClr val="black">
                  <a:tint val="75000"/>
                </a:prstClr>
              </a:solidFill>
              <a:latin typeface="Arial" panose="020B0604020202020204"/>
            </a:endParaRPr>
          </a:p>
        </p:txBody>
      </p:sp>
      <p:sp>
        <p:nvSpPr>
          <p:cNvPr id="169986" name="Rectangle 2"/>
          <p:cNvSpPr>
            <a:spLocks noGrp="1" noChangeArrowheads="1"/>
          </p:cNvSpPr>
          <p:nvPr>
            <p:ph type="title"/>
          </p:nvPr>
        </p:nvSpPr>
        <p:spPr>
          <a:xfrm>
            <a:off x="633846" y="229839"/>
            <a:ext cx="7886700" cy="585711"/>
          </a:xfrm>
        </p:spPr>
        <p:txBody>
          <a:bodyPr/>
          <a:lstStyle/>
          <a:p>
            <a:r>
              <a:rPr lang="en-US" dirty="0"/>
              <a:t>RDF</a:t>
            </a:r>
          </a:p>
        </p:txBody>
      </p:sp>
      <p:sp>
        <p:nvSpPr>
          <p:cNvPr id="169987" name="Rectangle 3"/>
          <p:cNvSpPr>
            <a:spLocks noGrp="1" noChangeArrowheads="1"/>
          </p:cNvSpPr>
          <p:nvPr>
            <p:ph type="body" idx="1"/>
          </p:nvPr>
        </p:nvSpPr>
        <p:spPr>
          <a:xfrm>
            <a:off x="512959" y="1282390"/>
            <a:ext cx="8169031" cy="5416795"/>
          </a:xfrm>
        </p:spPr>
        <p:txBody>
          <a:bodyPr/>
          <a:lstStyle/>
          <a:p>
            <a:pPr>
              <a:lnSpc>
                <a:spcPct val="90000"/>
              </a:lnSpc>
            </a:pPr>
            <a:r>
              <a:rPr lang="en-US" dirty="0"/>
              <a:t>Resource Description Framework</a:t>
            </a:r>
          </a:p>
          <a:p>
            <a:pPr>
              <a:lnSpc>
                <a:spcPct val="90000"/>
              </a:lnSpc>
            </a:pPr>
            <a:r>
              <a:rPr lang="en-US" dirty="0"/>
              <a:t>Created specifically: </a:t>
            </a:r>
          </a:p>
          <a:p>
            <a:pPr lvl="1">
              <a:lnSpc>
                <a:spcPct val="90000"/>
              </a:lnSpc>
            </a:pPr>
            <a:r>
              <a:rPr lang="en-US" dirty="0"/>
              <a:t>to allow discovery of various resources</a:t>
            </a:r>
          </a:p>
          <a:p>
            <a:pPr lvl="1">
              <a:lnSpc>
                <a:spcPct val="90000"/>
              </a:lnSpc>
            </a:pPr>
            <a:r>
              <a:rPr lang="en-US" dirty="0"/>
              <a:t>indexing them </a:t>
            </a:r>
          </a:p>
          <a:p>
            <a:pPr lvl="1">
              <a:lnSpc>
                <a:spcPct val="90000"/>
              </a:lnSpc>
            </a:pPr>
            <a:r>
              <a:rPr lang="en-US" dirty="0"/>
              <a:t>creation of resources </a:t>
            </a:r>
            <a:br>
              <a:rPr lang="en-US" dirty="0"/>
            </a:br>
            <a:r>
              <a:rPr lang="en-US" dirty="0"/>
              <a:t>that are made up of other RDF resources </a:t>
            </a:r>
            <a:br>
              <a:rPr lang="en-US" dirty="0"/>
            </a:br>
            <a:r>
              <a:rPr lang="en-US" dirty="0"/>
              <a:t>by simply nesting the RDF descriptions</a:t>
            </a:r>
          </a:p>
          <a:p>
            <a:pPr>
              <a:lnSpc>
                <a:spcPct val="90000"/>
              </a:lnSpc>
            </a:pPr>
            <a:r>
              <a:rPr lang="en-US" dirty="0"/>
              <a:t>RDF is part of Semantic Web.</a:t>
            </a:r>
          </a:p>
        </p:txBody>
      </p:sp>
    </p:spTree>
    <p:extLst>
      <p:ext uri="{BB962C8B-B14F-4D97-AF65-F5344CB8AC3E}">
        <p14:creationId xmlns:p14="http://schemas.microsoft.com/office/powerpoint/2010/main" val="1078450416"/>
      </p:ext>
    </p:extLst>
  </p:cSld>
  <p:clrMapOvr>
    <a:masterClrMapping/>
  </p:clrMapOvr>
  <p:transition>
    <p:checker dir="vert"/>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7" presetClass="entr" presetSubtype="0" fill="hold" grpId="0" nodeType="afterEffect">
                                  <p:stCondLst>
                                    <p:cond delay="0"/>
                                  </p:stCondLst>
                                  <p:childTnLst>
                                    <p:set>
                                      <p:cBhvr>
                                        <p:cTn id="6" dur="1" fill="hold">
                                          <p:stCondLst>
                                            <p:cond delay="0"/>
                                          </p:stCondLst>
                                        </p:cTn>
                                        <p:tgtEl>
                                          <p:spTgt spid="169986"/>
                                        </p:tgtEl>
                                        <p:attrNameLst>
                                          <p:attrName>style.visibility</p:attrName>
                                        </p:attrNameLst>
                                      </p:cBhvr>
                                      <p:to>
                                        <p:strVal val="visible"/>
                                      </p:to>
                                    </p:set>
                                    <p:animEffect transition="in" filter="fade">
                                      <p:cBhvr>
                                        <p:cTn id="7" dur="500"/>
                                        <p:tgtEl>
                                          <p:spTgt spid="169986"/>
                                        </p:tgtEl>
                                      </p:cBhvr>
                                    </p:animEffect>
                                    <p:anim calcmode="lin" valueType="num">
                                      <p:cBhvr>
                                        <p:cTn id="8" dur="500" fill="hold"/>
                                        <p:tgtEl>
                                          <p:spTgt spid="169986"/>
                                        </p:tgtEl>
                                        <p:attrNameLst>
                                          <p:attrName>ppt_x</p:attrName>
                                        </p:attrNameLst>
                                      </p:cBhvr>
                                      <p:tavLst>
                                        <p:tav tm="0">
                                          <p:val>
                                            <p:strVal val="#ppt_x"/>
                                          </p:val>
                                        </p:tav>
                                        <p:tav tm="100000">
                                          <p:val>
                                            <p:strVal val="#ppt_x"/>
                                          </p:val>
                                        </p:tav>
                                      </p:tavLst>
                                    </p:anim>
                                    <p:anim calcmode="lin" valueType="num">
                                      <p:cBhvr>
                                        <p:cTn id="9" dur="500" fill="hold"/>
                                        <p:tgtEl>
                                          <p:spTgt spid="169986"/>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stCondLst>
                      <p:childTnLst>
                        <p:par>
                          <p:cTn id="11" fill="hold" nodeType="withGroup">
                            <p:stCondLst>
                              <p:cond delay="0"/>
                            </p:stCondLst>
                            <p:childTnLst>
                              <p:par>
                                <p:cTn id="12" presetID="54" presetClass="entr" presetSubtype="0" accel="100000" fill="hold" grpId="0" nodeType="clickEffect">
                                  <p:stCondLst>
                                    <p:cond delay="0"/>
                                  </p:stCondLst>
                                  <p:childTnLst>
                                    <p:set>
                                      <p:cBhvr>
                                        <p:cTn id="13" dur="1" fill="hold">
                                          <p:stCondLst>
                                            <p:cond delay="0"/>
                                          </p:stCondLst>
                                        </p:cTn>
                                        <p:tgtEl>
                                          <p:spTgt spid="169987">
                                            <p:txEl>
                                              <p:pRg st="0" end="0"/>
                                            </p:txEl>
                                          </p:spTgt>
                                        </p:tgtEl>
                                        <p:attrNameLst>
                                          <p:attrName>style.visibility</p:attrName>
                                        </p:attrNameLst>
                                      </p:cBhvr>
                                      <p:to>
                                        <p:strVal val="visible"/>
                                      </p:to>
                                    </p:set>
                                    <p:anim calcmode="lin" valueType="num">
                                      <p:cBhvr>
                                        <p:cTn id="14" dur="500" fill="hold"/>
                                        <p:tgtEl>
                                          <p:spTgt spid="169987">
                                            <p:txEl>
                                              <p:pRg st="0" end="0"/>
                                            </p:txEl>
                                          </p:spTgt>
                                        </p:tgtEl>
                                        <p:attrNameLst>
                                          <p:attrName>ppt_w</p:attrName>
                                        </p:attrNameLst>
                                      </p:cBhvr>
                                      <p:tavLst>
                                        <p:tav tm="0">
                                          <p:val>
                                            <p:strVal val="#ppt_w*0.05"/>
                                          </p:val>
                                        </p:tav>
                                        <p:tav tm="100000">
                                          <p:val>
                                            <p:strVal val="#ppt_w"/>
                                          </p:val>
                                        </p:tav>
                                      </p:tavLst>
                                    </p:anim>
                                    <p:anim calcmode="lin" valueType="num">
                                      <p:cBhvr>
                                        <p:cTn id="15" dur="500" fill="hold"/>
                                        <p:tgtEl>
                                          <p:spTgt spid="169987">
                                            <p:txEl>
                                              <p:pRg st="0" end="0"/>
                                            </p:txEl>
                                          </p:spTgt>
                                        </p:tgtEl>
                                        <p:attrNameLst>
                                          <p:attrName>ppt_h</p:attrName>
                                        </p:attrNameLst>
                                      </p:cBhvr>
                                      <p:tavLst>
                                        <p:tav tm="0">
                                          <p:val>
                                            <p:strVal val="#ppt_h"/>
                                          </p:val>
                                        </p:tav>
                                        <p:tav tm="100000">
                                          <p:val>
                                            <p:strVal val="#ppt_h"/>
                                          </p:val>
                                        </p:tav>
                                      </p:tavLst>
                                    </p:anim>
                                    <p:anim calcmode="lin" valueType="num">
                                      <p:cBhvr>
                                        <p:cTn id="16" dur="500" fill="hold"/>
                                        <p:tgtEl>
                                          <p:spTgt spid="169987">
                                            <p:txEl>
                                              <p:pRg st="0" end="0"/>
                                            </p:txEl>
                                          </p:spTgt>
                                        </p:tgtEl>
                                        <p:attrNameLst>
                                          <p:attrName>ppt_x</p:attrName>
                                        </p:attrNameLst>
                                      </p:cBhvr>
                                      <p:tavLst>
                                        <p:tav tm="0">
                                          <p:val>
                                            <p:strVal val="#ppt_x-.2"/>
                                          </p:val>
                                        </p:tav>
                                        <p:tav tm="100000">
                                          <p:val>
                                            <p:strVal val="#ppt_x"/>
                                          </p:val>
                                        </p:tav>
                                      </p:tavLst>
                                    </p:anim>
                                    <p:anim calcmode="lin" valueType="num">
                                      <p:cBhvr>
                                        <p:cTn id="17" dur="500" fill="hold"/>
                                        <p:tgtEl>
                                          <p:spTgt spid="169987">
                                            <p:txEl>
                                              <p:pRg st="0" end="0"/>
                                            </p:txEl>
                                          </p:spTgt>
                                        </p:tgtEl>
                                        <p:attrNameLst>
                                          <p:attrName>ppt_y</p:attrName>
                                        </p:attrNameLst>
                                      </p:cBhvr>
                                      <p:tavLst>
                                        <p:tav tm="0">
                                          <p:val>
                                            <p:strVal val="#ppt_y"/>
                                          </p:val>
                                        </p:tav>
                                        <p:tav tm="100000">
                                          <p:val>
                                            <p:strVal val="#ppt_y"/>
                                          </p:val>
                                        </p:tav>
                                      </p:tavLst>
                                    </p:anim>
                                    <p:animEffect transition="in" filter="fade">
                                      <p:cBhvr>
                                        <p:cTn id="18" dur="500"/>
                                        <p:tgtEl>
                                          <p:spTgt spid="169987">
                                            <p:txEl>
                                              <p:pRg st="0" end="0"/>
                                            </p:txEl>
                                          </p:spTgt>
                                        </p:tgtEl>
                                      </p:cBhvr>
                                    </p:animEffect>
                                  </p:childTnLst>
                                </p:cTn>
                              </p:par>
                            </p:childTnLst>
                          </p:cTn>
                        </p:par>
                      </p:childTnLst>
                    </p:cTn>
                  </p:par>
                  <p:par>
                    <p:cTn id="19" fill="hold" nodeType="clickPar">
                      <p:stCondLst>
                        <p:cond delay="indefinite"/>
                      </p:stCondLst>
                      <p:childTnLst>
                        <p:par>
                          <p:cTn id="20" fill="hold" nodeType="withGroup">
                            <p:stCondLst>
                              <p:cond delay="0"/>
                            </p:stCondLst>
                            <p:childTnLst>
                              <p:par>
                                <p:cTn id="21" presetID="54" presetClass="entr" presetSubtype="0" accel="100000" fill="hold" grpId="0" nodeType="clickEffect">
                                  <p:stCondLst>
                                    <p:cond delay="0"/>
                                  </p:stCondLst>
                                  <p:childTnLst>
                                    <p:set>
                                      <p:cBhvr>
                                        <p:cTn id="22" dur="1" fill="hold">
                                          <p:stCondLst>
                                            <p:cond delay="0"/>
                                          </p:stCondLst>
                                        </p:cTn>
                                        <p:tgtEl>
                                          <p:spTgt spid="169987">
                                            <p:txEl>
                                              <p:pRg st="1" end="1"/>
                                            </p:txEl>
                                          </p:spTgt>
                                        </p:tgtEl>
                                        <p:attrNameLst>
                                          <p:attrName>style.visibility</p:attrName>
                                        </p:attrNameLst>
                                      </p:cBhvr>
                                      <p:to>
                                        <p:strVal val="visible"/>
                                      </p:to>
                                    </p:set>
                                    <p:anim calcmode="lin" valueType="num">
                                      <p:cBhvr>
                                        <p:cTn id="23" dur="500" fill="hold"/>
                                        <p:tgtEl>
                                          <p:spTgt spid="169987">
                                            <p:txEl>
                                              <p:pRg st="1" end="1"/>
                                            </p:txEl>
                                          </p:spTgt>
                                        </p:tgtEl>
                                        <p:attrNameLst>
                                          <p:attrName>ppt_w</p:attrName>
                                        </p:attrNameLst>
                                      </p:cBhvr>
                                      <p:tavLst>
                                        <p:tav tm="0">
                                          <p:val>
                                            <p:strVal val="#ppt_w*0.05"/>
                                          </p:val>
                                        </p:tav>
                                        <p:tav tm="100000">
                                          <p:val>
                                            <p:strVal val="#ppt_w"/>
                                          </p:val>
                                        </p:tav>
                                      </p:tavLst>
                                    </p:anim>
                                    <p:anim calcmode="lin" valueType="num">
                                      <p:cBhvr>
                                        <p:cTn id="24" dur="500" fill="hold"/>
                                        <p:tgtEl>
                                          <p:spTgt spid="169987">
                                            <p:txEl>
                                              <p:pRg st="1" end="1"/>
                                            </p:txEl>
                                          </p:spTgt>
                                        </p:tgtEl>
                                        <p:attrNameLst>
                                          <p:attrName>ppt_h</p:attrName>
                                        </p:attrNameLst>
                                      </p:cBhvr>
                                      <p:tavLst>
                                        <p:tav tm="0">
                                          <p:val>
                                            <p:strVal val="#ppt_h"/>
                                          </p:val>
                                        </p:tav>
                                        <p:tav tm="100000">
                                          <p:val>
                                            <p:strVal val="#ppt_h"/>
                                          </p:val>
                                        </p:tav>
                                      </p:tavLst>
                                    </p:anim>
                                    <p:anim calcmode="lin" valueType="num">
                                      <p:cBhvr>
                                        <p:cTn id="25" dur="500" fill="hold"/>
                                        <p:tgtEl>
                                          <p:spTgt spid="169987">
                                            <p:txEl>
                                              <p:pRg st="1" end="1"/>
                                            </p:txEl>
                                          </p:spTgt>
                                        </p:tgtEl>
                                        <p:attrNameLst>
                                          <p:attrName>ppt_x</p:attrName>
                                        </p:attrNameLst>
                                      </p:cBhvr>
                                      <p:tavLst>
                                        <p:tav tm="0">
                                          <p:val>
                                            <p:strVal val="#ppt_x-.2"/>
                                          </p:val>
                                        </p:tav>
                                        <p:tav tm="100000">
                                          <p:val>
                                            <p:strVal val="#ppt_x"/>
                                          </p:val>
                                        </p:tav>
                                      </p:tavLst>
                                    </p:anim>
                                    <p:anim calcmode="lin" valueType="num">
                                      <p:cBhvr>
                                        <p:cTn id="26" dur="500" fill="hold"/>
                                        <p:tgtEl>
                                          <p:spTgt spid="169987">
                                            <p:txEl>
                                              <p:pRg st="1" end="1"/>
                                            </p:txEl>
                                          </p:spTgt>
                                        </p:tgtEl>
                                        <p:attrNameLst>
                                          <p:attrName>ppt_y</p:attrName>
                                        </p:attrNameLst>
                                      </p:cBhvr>
                                      <p:tavLst>
                                        <p:tav tm="0">
                                          <p:val>
                                            <p:strVal val="#ppt_y"/>
                                          </p:val>
                                        </p:tav>
                                        <p:tav tm="100000">
                                          <p:val>
                                            <p:strVal val="#ppt_y"/>
                                          </p:val>
                                        </p:tav>
                                      </p:tavLst>
                                    </p:anim>
                                    <p:animEffect transition="in" filter="fade">
                                      <p:cBhvr>
                                        <p:cTn id="27" dur="500"/>
                                        <p:tgtEl>
                                          <p:spTgt spid="169987">
                                            <p:txEl>
                                              <p:pRg st="1" end="1"/>
                                            </p:txEl>
                                          </p:spTgt>
                                        </p:tgtEl>
                                      </p:cBhvr>
                                    </p:animEffect>
                                  </p:childTnLst>
                                </p:cTn>
                              </p:par>
                              <p:par>
                                <p:cTn id="28" presetID="54" presetClass="entr" presetSubtype="0" accel="100000" fill="hold" grpId="0" nodeType="withEffect">
                                  <p:stCondLst>
                                    <p:cond delay="0"/>
                                  </p:stCondLst>
                                  <p:childTnLst>
                                    <p:set>
                                      <p:cBhvr>
                                        <p:cTn id="29" dur="1" fill="hold">
                                          <p:stCondLst>
                                            <p:cond delay="0"/>
                                          </p:stCondLst>
                                        </p:cTn>
                                        <p:tgtEl>
                                          <p:spTgt spid="169987">
                                            <p:txEl>
                                              <p:pRg st="2" end="2"/>
                                            </p:txEl>
                                          </p:spTgt>
                                        </p:tgtEl>
                                        <p:attrNameLst>
                                          <p:attrName>style.visibility</p:attrName>
                                        </p:attrNameLst>
                                      </p:cBhvr>
                                      <p:to>
                                        <p:strVal val="visible"/>
                                      </p:to>
                                    </p:set>
                                    <p:anim calcmode="lin" valueType="num">
                                      <p:cBhvr>
                                        <p:cTn id="30" dur="500" fill="hold"/>
                                        <p:tgtEl>
                                          <p:spTgt spid="169987">
                                            <p:txEl>
                                              <p:pRg st="2" end="2"/>
                                            </p:txEl>
                                          </p:spTgt>
                                        </p:tgtEl>
                                        <p:attrNameLst>
                                          <p:attrName>ppt_w</p:attrName>
                                        </p:attrNameLst>
                                      </p:cBhvr>
                                      <p:tavLst>
                                        <p:tav tm="0">
                                          <p:val>
                                            <p:strVal val="#ppt_w*0.05"/>
                                          </p:val>
                                        </p:tav>
                                        <p:tav tm="100000">
                                          <p:val>
                                            <p:strVal val="#ppt_w"/>
                                          </p:val>
                                        </p:tav>
                                      </p:tavLst>
                                    </p:anim>
                                    <p:anim calcmode="lin" valueType="num">
                                      <p:cBhvr>
                                        <p:cTn id="31" dur="500" fill="hold"/>
                                        <p:tgtEl>
                                          <p:spTgt spid="169987">
                                            <p:txEl>
                                              <p:pRg st="2" end="2"/>
                                            </p:txEl>
                                          </p:spTgt>
                                        </p:tgtEl>
                                        <p:attrNameLst>
                                          <p:attrName>ppt_h</p:attrName>
                                        </p:attrNameLst>
                                      </p:cBhvr>
                                      <p:tavLst>
                                        <p:tav tm="0">
                                          <p:val>
                                            <p:strVal val="#ppt_h"/>
                                          </p:val>
                                        </p:tav>
                                        <p:tav tm="100000">
                                          <p:val>
                                            <p:strVal val="#ppt_h"/>
                                          </p:val>
                                        </p:tav>
                                      </p:tavLst>
                                    </p:anim>
                                    <p:anim calcmode="lin" valueType="num">
                                      <p:cBhvr>
                                        <p:cTn id="32" dur="500" fill="hold"/>
                                        <p:tgtEl>
                                          <p:spTgt spid="169987">
                                            <p:txEl>
                                              <p:pRg st="2" end="2"/>
                                            </p:txEl>
                                          </p:spTgt>
                                        </p:tgtEl>
                                        <p:attrNameLst>
                                          <p:attrName>ppt_x</p:attrName>
                                        </p:attrNameLst>
                                      </p:cBhvr>
                                      <p:tavLst>
                                        <p:tav tm="0">
                                          <p:val>
                                            <p:strVal val="#ppt_x-.2"/>
                                          </p:val>
                                        </p:tav>
                                        <p:tav tm="100000">
                                          <p:val>
                                            <p:strVal val="#ppt_x"/>
                                          </p:val>
                                        </p:tav>
                                      </p:tavLst>
                                    </p:anim>
                                    <p:anim calcmode="lin" valueType="num">
                                      <p:cBhvr>
                                        <p:cTn id="33" dur="500" fill="hold"/>
                                        <p:tgtEl>
                                          <p:spTgt spid="169987">
                                            <p:txEl>
                                              <p:pRg st="2" end="2"/>
                                            </p:txEl>
                                          </p:spTgt>
                                        </p:tgtEl>
                                        <p:attrNameLst>
                                          <p:attrName>ppt_y</p:attrName>
                                        </p:attrNameLst>
                                      </p:cBhvr>
                                      <p:tavLst>
                                        <p:tav tm="0">
                                          <p:val>
                                            <p:strVal val="#ppt_y"/>
                                          </p:val>
                                        </p:tav>
                                        <p:tav tm="100000">
                                          <p:val>
                                            <p:strVal val="#ppt_y"/>
                                          </p:val>
                                        </p:tav>
                                      </p:tavLst>
                                    </p:anim>
                                    <p:animEffect transition="in" filter="fade">
                                      <p:cBhvr>
                                        <p:cTn id="34" dur="500"/>
                                        <p:tgtEl>
                                          <p:spTgt spid="169987">
                                            <p:txEl>
                                              <p:pRg st="2" end="2"/>
                                            </p:txEl>
                                          </p:spTgt>
                                        </p:tgtEl>
                                      </p:cBhvr>
                                    </p:animEffect>
                                  </p:childTnLst>
                                </p:cTn>
                              </p:par>
                              <p:par>
                                <p:cTn id="35" presetID="54" presetClass="entr" presetSubtype="0" accel="100000" fill="hold" grpId="0" nodeType="withEffect">
                                  <p:stCondLst>
                                    <p:cond delay="0"/>
                                  </p:stCondLst>
                                  <p:childTnLst>
                                    <p:set>
                                      <p:cBhvr>
                                        <p:cTn id="36" dur="1" fill="hold">
                                          <p:stCondLst>
                                            <p:cond delay="0"/>
                                          </p:stCondLst>
                                        </p:cTn>
                                        <p:tgtEl>
                                          <p:spTgt spid="169987">
                                            <p:txEl>
                                              <p:pRg st="3" end="3"/>
                                            </p:txEl>
                                          </p:spTgt>
                                        </p:tgtEl>
                                        <p:attrNameLst>
                                          <p:attrName>style.visibility</p:attrName>
                                        </p:attrNameLst>
                                      </p:cBhvr>
                                      <p:to>
                                        <p:strVal val="visible"/>
                                      </p:to>
                                    </p:set>
                                    <p:anim calcmode="lin" valueType="num">
                                      <p:cBhvr>
                                        <p:cTn id="37" dur="500" fill="hold"/>
                                        <p:tgtEl>
                                          <p:spTgt spid="169987">
                                            <p:txEl>
                                              <p:pRg st="3" end="3"/>
                                            </p:txEl>
                                          </p:spTgt>
                                        </p:tgtEl>
                                        <p:attrNameLst>
                                          <p:attrName>ppt_w</p:attrName>
                                        </p:attrNameLst>
                                      </p:cBhvr>
                                      <p:tavLst>
                                        <p:tav tm="0">
                                          <p:val>
                                            <p:strVal val="#ppt_w*0.05"/>
                                          </p:val>
                                        </p:tav>
                                        <p:tav tm="100000">
                                          <p:val>
                                            <p:strVal val="#ppt_w"/>
                                          </p:val>
                                        </p:tav>
                                      </p:tavLst>
                                    </p:anim>
                                    <p:anim calcmode="lin" valueType="num">
                                      <p:cBhvr>
                                        <p:cTn id="38" dur="500" fill="hold"/>
                                        <p:tgtEl>
                                          <p:spTgt spid="169987">
                                            <p:txEl>
                                              <p:pRg st="3" end="3"/>
                                            </p:txEl>
                                          </p:spTgt>
                                        </p:tgtEl>
                                        <p:attrNameLst>
                                          <p:attrName>ppt_h</p:attrName>
                                        </p:attrNameLst>
                                      </p:cBhvr>
                                      <p:tavLst>
                                        <p:tav tm="0">
                                          <p:val>
                                            <p:strVal val="#ppt_h"/>
                                          </p:val>
                                        </p:tav>
                                        <p:tav tm="100000">
                                          <p:val>
                                            <p:strVal val="#ppt_h"/>
                                          </p:val>
                                        </p:tav>
                                      </p:tavLst>
                                    </p:anim>
                                    <p:anim calcmode="lin" valueType="num">
                                      <p:cBhvr>
                                        <p:cTn id="39" dur="500" fill="hold"/>
                                        <p:tgtEl>
                                          <p:spTgt spid="169987">
                                            <p:txEl>
                                              <p:pRg st="3" end="3"/>
                                            </p:txEl>
                                          </p:spTgt>
                                        </p:tgtEl>
                                        <p:attrNameLst>
                                          <p:attrName>ppt_x</p:attrName>
                                        </p:attrNameLst>
                                      </p:cBhvr>
                                      <p:tavLst>
                                        <p:tav tm="0">
                                          <p:val>
                                            <p:strVal val="#ppt_x-.2"/>
                                          </p:val>
                                        </p:tav>
                                        <p:tav tm="100000">
                                          <p:val>
                                            <p:strVal val="#ppt_x"/>
                                          </p:val>
                                        </p:tav>
                                      </p:tavLst>
                                    </p:anim>
                                    <p:anim calcmode="lin" valueType="num">
                                      <p:cBhvr>
                                        <p:cTn id="40" dur="500" fill="hold"/>
                                        <p:tgtEl>
                                          <p:spTgt spid="169987">
                                            <p:txEl>
                                              <p:pRg st="3" end="3"/>
                                            </p:txEl>
                                          </p:spTgt>
                                        </p:tgtEl>
                                        <p:attrNameLst>
                                          <p:attrName>ppt_y</p:attrName>
                                        </p:attrNameLst>
                                      </p:cBhvr>
                                      <p:tavLst>
                                        <p:tav tm="0">
                                          <p:val>
                                            <p:strVal val="#ppt_y"/>
                                          </p:val>
                                        </p:tav>
                                        <p:tav tm="100000">
                                          <p:val>
                                            <p:strVal val="#ppt_y"/>
                                          </p:val>
                                        </p:tav>
                                      </p:tavLst>
                                    </p:anim>
                                    <p:animEffect transition="in" filter="fade">
                                      <p:cBhvr>
                                        <p:cTn id="41" dur="500"/>
                                        <p:tgtEl>
                                          <p:spTgt spid="169987">
                                            <p:txEl>
                                              <p:pRg st="3" end="3"/>
                                            </p:txEl>
                                          </p:spTgt>
                                        </p:tgtEl>
                                      </p:cBhvr>
                                    </p:animEffect>
                                  </p:childTnLst>
                                </p:cTn>
                              </p:par>
                              <p:par>
                                <p:cTn id="42" presetID="54" presetClass="entr" presetSubtype="0" accel="100000" fill="hold" grpId="0" nodeType="withEffect">
                                  <p:stCondLst>
                                    <p:cond delay="0"/>
                                  </p:stCondLst>
                                  <p:childTnLst>
                                    <p:set>
                                      <p:cBhvr>
                                        <p:cTn id="43" dur="1" fill="hold">
                                          <p:stCondLst>
                                            <p:cond delay="0"/>
                                          </p:stCondLst>
                                        </p:cTn>
                                        <p:tgtEl>
                                          <p:spTgt spid="169987">
                                            <p:txEl>
                                              <p:pRg st="4" end="4"/>
                                            </p:txEl>
                                          </p:spTgt>
                                        </p:tgtEl>
                                        <p:attrNameLst>
                                          <p:attrName>style.visibility</p:attrName>
                                        </p:attrNameLst>
                                      </p:cBhvr>
                                      <p:to>
                                        <p:strVal val="visible"/>
                                      </p:to>
                                    </p:set>
                                    <p:anim calcmode="lin" valueType="num">
                                      <p:cBhvr>
                                        <p:cTn id="44" dur="500" fill="hold"/>
                                        <p:tgtEl>
                                          <p:spTgt spid="169987">
                                            <p:txEl>
                                              <p:pRg st="4" end="4"/>
                                            </p:txEl>
                                          </p:spTgt>
                                        </p:tgtEl>
                                        <p:attrNameLst>
                                          <p:attrName>ppt_w</p:attrName>
                                        </p:attrNameLst>
                                      </p:cBhvr>
                                      <p:tavLst>
                                        <p:tav tm="0">
                                          <p:val>
                                            <p:strVal val="#ppt_w*0.05"/>
                                          </p:val>
                                        </p:tav>
                                        <p:tav tm="100000">
                                          <p:val>
                                            <p:strVal val="#ppt_w"/>
                                          </p:val>
                                        </p:tav>
                                      </p:tavLst>
                                    </p:anim>
                                    <p:anim calcmode="lin" valueType="num">
                                      <p:cBhvr>
                                        <p:cTn id="45" dur="500" fill="hold"/>
                                        <p:tgtEl>
                                          <p:spTgt spid="169987">
                                            <p:txEl>
                                              <p:pRg st="4" end="4"/>
                                            </p:txEl>
                                          </p:spTgt>
                                        </p:tgtEl>
                                        <p:attrNameLst>
                                          <p:attrName>ppt_h</p:attrName>
                                        </p:attrNameLst>
                                      </p:cBhvr>
                                      <p:tavLst>
                                        <p:tav tm="0">
                                          <p:val>
                                            <p:strVal val="#ppt_h"/>
                                          </p:val>
                                        </p:tav>
                                        <p:tav tm="100000">
                                          <p:val>
                                            <p:strVal val="#ppt_h"/>
                                          </p:val>
                                        </p:tav>
                                      </p:tavLst>
                                    </p:anim>
                                    <p:anim calcmode="lin" valueType="num">
                                      <p:cBhvr>
                                        <p:cTn id="46" dur="500" fill="hold"/>
                                        <p:tgtEl>
                                          <p:spTgt spid="169987">
                                            <p:txEl>
                                              <p:pRg st="4" end="4"/>
                                            </p:txEl>
                                          </p:spTgt>
                                        </p:tgtEl>
                                        <p:attrNameLst>
                                          <p:attrName>ppt_x</p:attrName>
                                        </p:attrNameLst>
                                      </p:cBhvr>
                                      <p:tavLst>
                                        <p:tav tm="0">
                                          <p:val>
                                            <p:strVal val="#ppt_x-.2"/>
                                          </p:val>
                                        </p:tav>
                                        <p:tav tm="100000">
                                          <p:val>
                                            <p:strVal val="#ppt_x"/>
                                          </p:val>
                                        </p:tav>
                                      </p:tavLst>
                                    </p:anim>
                                    <p:anim calcmode="lin" valueType="num">
                                      <p:cBhvr>
                                        <p:cTn id="47" dur="500" fill="hold"/>
                                        <p:tgtEl>
                                          <p:spTgt spid="169987">
                                            <p:txEl>
                                              <p:pRg st="4" end="4"/>
                                            </p:txEl>
                                          </p:spTgt>
                                        </p:tgtEl>
                                        <p:attrNameLst>
                                          <p:attrName>ppt_y</p:attrName>
                                        </p:attrNameLst>
                                      </p:cBhvr>
                                      <p:tavLst>
                                        <p:tav tm="0">
                                          <p:val>
                                            <p:strVal val="#ppt_y"/>
                                          </p:val>
                                        </p:tav>
                                        <p:tav tm="100000">
                                          <p:val>
                                            <p:strVal val="#ppt_y"/>
                                          </p:val>
                                        </p:tav>
                                      </p:tavLst>
                                    </p:anim>
                                    <p:animEffect transition="in" filter="fade">
                                      <p:cBhvr>
                                        <p:cTn id="48" dur="500"/>
                                        <p:tgtEl>
                                          <p:spTgt spid="169987">
                                            <p:txEl>
                                              <p:pRg st="4" end="4"/>
                                            </p:txEl>
                                          </p:spTgt>
                                        </p:tgtEl>
                                      </p:cBhvr>
                                    </p:animEffect>
                                  </p:childTnLst>
                                </p:cTn>
                              </p:par>
                            </p:childTnLst>
                          </p:cTn>
                        </p:par>
                      </p:childTnLst>
                    </p:cTn>
                  </p:par>
                  <p:par>
                    <p:cTn id="49" fill="hold" nodeType="clickPar">
                      <p:stCondLst>
                        <p:cond delay="indefinite"/>
                      </p:stCondLst>
                      <p:childTnLst>
                        <p:par>
                          <p:cTn id="50" fill="hold" nodeType="withGroup">
                            <p:stCondLst>
                              <p:cond delay="0"/>
                            </p:stCondLst>
                            <p:childTnLst>
                              <p:par>
                                <p:cTn id="51" presetID="54" presetClass="entr" presetSubtype="0" accel="100000" fill="hold" grpId="0" nodeType="clickEffect">
                                  <p:stCondLst>
                                    <p:cond delay="0"/>
                                  </p:stCondLst>
                                  <p:childTnLst>
                                    <p:set>
                                      <p:cBhvr>
                                        <p:cTn id="52" dur="1" fill="hold">
                                          <p:stCondLst>
                                            <p:cond delay="0"/>
                                          </p:stCondLst>
                                        </p:cTn>
                                        <p:tgtEl>
                                          <p:spTgt spid="169987">
                                            <p:txEl>
                                              <p:pRg st="5" end="5"/>
                                            </p:txEl>
                                          </p:spTgt>
                                        </p:tgtEl>
                                        <p:attrNameLst>
                                          <p:attrName>style.visibility</p:attrName>
                                        </p:attrNameLst>
                                      </p:cBhvr>
                                      <p:to>
                                        <p:strVal val="visible"/>
                                      </p:to>
                                    </p:set>
                                    <p:anim calcmode="lin" valueType="num">
                                      <p:cBhvr>
                                        <p:cTn id="53" dur="500" fill="hold"/>
                                        <p:tgtEl>
                                          <p:spTgt spid="169987">
                                            <p:txEl>
                                              <p:pRg st="5" end="5"/>
                                            </p:txEl>
                                          </p:spTgt>
                                        </p:tgtEl>
                                        <p:attrNameLst>
                                          <p:attrName>ppt_w</p:attrName>
                                        </p:attrNameLst>
                                      </p:cBhvr>
                                      <p:tavLst>
                                        <p:tav tm="0">
                                          <p:val>
                                            <p:strVal val="#ppt_w*0.05"/>
                                          </p:val>
                                        </p:tav>
                                        <p:tav tm="100000">
                                          <p:val>
                                            <p:strVal val="#ppt_w"/>
                                          </p:val>
                                        </p:tav>
                                      </p:tavLst>
                                    </p:anim>
                                    <p:anim calcmode="lin" valueType="num">
                                      <p:cBhvr>
                                        <p:cTn id="54" dur="500" fill="hold"/>
                                        <p:tgtEl>
                                          <p:spTgt spid="169987">
                                            <p:txEl>
                                              <p:pRg st="5" end="5"/>
                                            </p:txEl>
                                          </p:spTgt>
                                        </p:tgtEl>
                                        <p:attrNameLst>
                                          <p:attrName>ppt_h</p:attrName>
                                        </p:attrNameLst>
                                      </p:cBhvr>
                                      <p:tavLst>
                                        <p:tav tm="0">
                                          <p:val>
                                            <p:strVal val="#ppt_h"/>
                                          </p:val>
                                        </p:tav>
                                        <p:tav tm="100000">
                                          <p:val>
                                            <p:strVal val="#ppt_h"/>
                                          </p:val>
                                        </p:tav>
                                      </p:tavLst>
                                    </p:anim>
                                    <p:anim calcmode="lin" valueType="num">
                                      <p:cBhvr>
                                        <p:cTn id="55" dur="500" fill="hold"/>
                                        <p:tgtEl>
                                          <p:spTgt spid="169987">
                                            <p:txEl>
                                              <p:pRg st="5" end="5"/>
                                            </p:txEl>
                                          </p:spTgt>
                                        </p:tgtEl>
                                        <p:attrNameLst>
                                          <p:attrName>ppt_x</p:attrName>
                                        </p:attrNameLst>
                                      </p:cBhvr>
                                      <p:tavLst>
                                        <p:tav tm="0">
                                          <p:val>
                                            <p:strVal val="#ppt_x-.2"/>
                                          </p:val>
                                        </p:tav>
                                        <p:tav tm="100000">
                                          <p:val>
                                            <p:strVal val="#ppt_x"/>
                                          </p:val>
                                        </p:tav>
                                      </p:tavLst>
                                    </p:anim>
                                    <p:anim calcmode="lin" valueType="num">
                                      <p:cBhvr>
                                        <p:cTn id="56" dur="500" fill="hold"/>
                                        <p:tgtEl>
                                          <p:spTgt spid="169987">
                                            <p:txEl>
                                              <p:pRg st="5" end="5"/>
                                            </p:txEl>
                                          </p:spTgt>
                                        </p:tgtEl>
                                        <p:attrNameLst>
                                          <p:attrName>ppt_y</p:attrName>
                                        </p:attrNameLst>
                                      </p:cBhvr>
                                      <p:tavLst>
                                        <p:tav tm="0">
                                          <p:val>
                                            <p:strVal val="#ppt_y"/>
                                          </p:val>
                                        </p:tav>
                                        <p:tav tm="100000">
                                          <p:val>
                                            <p:strVal val="#ppt_y"/>
                                          </p:val>
                                        </p:tav>
                                      </p:tavLst>
                                    </p:anim>
                                    <p:animEffect transition="in" filter="fade">
                                      <p:cBhvr>
                                        <p:cTn id="57" dur="500"/>
                                        <p:tgtEl>
                                          <p:spTgt spid="169987">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9986" grpId="0"/>
      <p:bldP spid="169987" grpId="0" build="p"/>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Grp="1" noChangeArrowheads="1"/>
          </p:cNvSpPr>
          <p:nvPr>
            <p:ph type="sldNum" sz="quarter" idx="4294967295"/>
          </p:nvPr>
        </p:nvSpPr>
        <p:spPr>
          <a:xfrm>
            <a:off x="6553200" y="6245226"/>
            <a:ext cx="2133600" cy="476251"/>
          </a:xfrm>
          <a:prstGeom prst="rect">
            <a:avLst/>
          </a:prstGeom>
        </p:spPr>
        <p:txBody>
          <a:bodyPr/>
          <a:lstStyle/>
          <a:p>
            <a:fld id="{6A64680C-24C0-44F1-8145-CAEC666F6583}" type="slidenum">
              <a:rPr lang="en-US">
                <a:solidFill>
                  <a:prstClr val="black">
                    <a:tint val="75000"/>
                  </a:prstClr>
                </a:solidFill>
                <a:latin typeface="Arial" panose="020B0604020202020204"/>
              </a:rPr>
              <a:pPr/>
              <a:t>42</a:t>
            </a:fld>
            <a:endParaRPr lang="en-US">
              <a:solidFill>
                <a:prstClr val="black">
                  <a:tint val="75000"/>
                </a:prstClr>
              </a:solidFill>
              <a:latin typeface="Arial" panose="020B0604020202020204"/>
            </a:endParaRPr>
          </a:p>
        </p:txBody>
      </p:sp>
      <p:sp>
        <p:nvSpPr>
          <p:cNvPr id="172034" name="Rectangle 2"/>
          <p:cNvSpPr>
            <a:spLocks noGrp="1" noChangeArrowheads="1"/>
          </p:cNvSpPr>
          <p:nvPr>
            <p:ph type="ctrTitle"/>
          </p:nvPr>
        </p:nvSpPr>
        <p:spPr>
          <a:xfrm>
            <a:off x="319216" y="1695367"/>
            <a:ext cx="8610600" cy="1470025"/>
          </a:xfrm>
        </p:spPr>
        <p:txBody>
          <a:bodyPr/>
          <a:lstStyle/>
          <a:p>
            <a:pPr algn="ctr"/>
            <a:r>
              <a:rPr lang="en-US" sz="4000" dirty="0">
                <a:solidFill>
                  <a:srgbClr val="FFFFFF"/>
                </a:solidFill>
              </a:rPr>
              <a:t>Thank You </a:t>
            </a:r>
            <a:br>
              <a:rPr lang="en-US" sz="4000" dirty="0">
                <a:solidFill>
                  <a:srgbClr val="FFFFFF"/>
                </a:solidFill>
              </a:rPr>
            </a:br>
            <a:r>
              <a:rPr lang="en-US" sz="4000" dirty="0">
                <a:solidFill>
                  <a:srgbClr val="FFFFFF"/>
                </a:solidFill>
              </a:rPr>
              <a:t>for Your Attention</a:t>
            </a:r>
          </a:p>
        </p:txBody>
      </p:sp>
    </p:spTree>
    <p:extLst>
      <p:ext uri="{BB962C8B-B14F-4D97-AF65-F5344CB8AC3E}">
        <p14:creationId xmlns:p14="http://schemas.microsoft.com/office/powerpoint/2010/main" val="47628421"/>
      </p:ext>
    </p:extLst>
  </p:cSld>
  <p:clrMapOvr>
    <a:masterClrMapping/>
  </p:clrMapOvr>
  <p:transition>
    <p:push dir="d"/>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4294967295"/>
          </p:nvPr>
        </p:nvSpPr>
        <p:spPr>
          <a:xfrm>
            <a:off x="6463145" y="6356353"/>
            <a:ext cx="2057400" cy="365125"/>
          </a:xfrm>
        </p:spPr>
        <p:txBody>
          <a:bodyPr/>
          <a:lstStyle/>
          <a:p>
            <a:fld id="{1905A455-245D-40CF-B4D4-2C8932530E27}" type="slidenum">
              <a:rPr lang="en-US">
                <a:solidFill>
                  <a:prstClr val="black">
                    <a:tint val="75000"/>
                  </a:prstClr>
                </a:solidFill>
                <a:latin typeface="Arial" panose="020B0604020202020204"/>
              </a:rPr>
              <a:pPr/>
              <a:t>5</a:t>
            </a:fld>
            <a:r>
              <a:rPr lang="en-US">
                <a:solidFill>
                  <a:prstClr val="black">
                    <a:tint val="75000"/>
                  </a:prstClr>
                </a:solidFill>
                <a:latin typeface="Arial" panose="020B0604020202020204"/>
              </a:rPr>
              <a:t> / 9</a:t>
            </a:r>
            <a:r>
              <a:rPr lang="sr-Latn-CS">
                <a:solidFill>
                  <a:prstClr val="black">
                    <a:tint val="75000"/>
                  </a:prstClr>
                </a:solidFill>
                <a:latin typeface="Arial" panose="020B0604020202020204"/>
              </a:rPr>
              <a:t>5</a:t>
            </a:r>
            <a:endParaRPr lang="en-US">
              <a:solidFill>
                <a:prstClr val="black">
                  <a:tint val="75000"/>
                </a:prstClr>
              </a:solidFill>
              <a:latin typeface="Arial" panose="020B0604020202020204"/>
            </a:endParaRPr>
          </a:p>
        </p:txBody>
      </p:sp>
      <p:sp>
        <p:nvSpPr>
          <p:cNvPr id="160770" name="Rectangle 2"/>
          <p:cNvSpPr>
            <a:spLocks noGrp="1" noChangeArrowheads="1"/>
          </p:cNvSpPr>
          <p:nvPr>
            <p:ph type="title"/>
          </p:nvPr>
        </p:nvSpPr>
        <p:spPr>
          <a:xfrm>
            <a:off x="433123" y="3"/>
            <a:ext cx="7886700" cy="924025"/>
          </a:xfrm>
        </p:spPr>
        <p:txBody>
          <a:bodyPr>
            <a:normAutofit/>
          </a:bodyPr>
          <a:lstStyle/>
          <a:p>
            <a:r>
              <a:rPr lang="en-US" sz="4000" dirty="0"/>
              <a:t>XML and Mobile Applications</a:t>
            </a:r>
          </a:p>
        </p:txBody>
      </p:sp>
      <p:sp>
        <p:nvSpPr>
          <p:cNvPr id="160771" name="Rectangle 3"/>
          <p:cNvSpPr>
            <a:spLocks noGrp="1" noChangeArrowheads="1"/>
          </p:cNvSpPr>
          <p:nvPr>
            <p:ph type="body" idx="1"/>
          </p:nvPr>
        </p:nvSpPr>
        <p:spPr>
          <a:xfrm>
            <a:off x="433127" y="1315845"/>
            <a:ext cx="8087423" cy="3941956"/>
          </a:xfrm>
        </p:spPr>
        <p:txBody>
          <a:bodyPr>
            <a:normAutofit/>
          </a:bodyPr>
          <a:lstStyle/>
          <a:p>
            <a:r>
              <a:rPr lang="en-US" dirty="0"/>
              <a:t>Whether the mobile application is handling XML content or using XML </a:t>
            </a:r>
            <a:r>
              <a:rPr lang="en-US" dirty="0" err="1" smtClean="0"/>
              <a:t>internally,it</a:t>
            </a:r>
            <a:r>
              <a:rPr lang="en-US" dirty="0" smtClean="0"/>
              <a:t> </a:t>
            </a:r>
            <a:r>
              <a:rPr lang="en-US" dirty="0"/>
              <a:t>must be able to construct XML documents, to parse them, and to take </a:t>
            </a:r>
            <a:r>
              <a:rPr lang="en-US" dirty="0" smtClean="0"/>
              <a:t>actions based </a:t>
            </a:r>
            <a:r>
              <a:rPr lang="en-US" dirty="0"/>
              <a:t>on the contents of the XML documents</a:t>
            </a:r>
            <a:endParaRPr lang="en-US" dirty="0"/>
          </a:p>
        </p:txBody>
      </p:sp>
    </p:spTree>
    <p:extLst>
      <p:ext uri="{BB962C8B-B14F-4D97-AF65-F5344CB8AC3E}">
        <p14:creationId xmlns:p14="http://schemas.microsoft.com/office/powerpoint/2010/main" val="3854899369"/>
      </p:ext>
    </p:extLst>
  </p:cSld>
  <p:clrMapOvr>
    <a:masterClrMapping/>
  </p:clrMapOvr>
  <p:transition>
    <p:pull/>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3" accel="50000" decel="50000" fill="hold" grpId="0" nodeType="afterEffect">
                                  <p:stCondLst>
                                    <p:cond delay="0"/>
                                  </p:stCondLst>
                                  <p:childTnLst>
                                    <p:set>
                                      <p:cBhvr>
                                        <p:cTn id="6" dur="1" fill="hold">
                                          <p:stCondLst>
                                            <p:cond delay="0"/>
                                          </p:stCondLst>
                                        </p:cTn>
                                        <p:tgtEl>
                                          <p:spTgt spid="160770"/>
                                        </p:tgtEl>
                                        <p:attrNameLst>
                                          <p:attrName>style.visibility</p:attrName>
                                        </p:attrNameLst>
                                      </p:cBhvr>
                                      <p:to>
                                        <p:strVal val="visible"/>
                                      </p:to>
                                    </p:set>
                                    <p:anim calcmode="lin" valueType="num">
                                      <p:cBhvr additive="base">
                                        <p:cTn id="7" dur="500" fill="hold"/>
                                        <p:tgtEl>
                                          <p:spTgt spid="160770"/>
                                        </p:tgtEl>
                                        <p:attrNameLst>
                                          <p:attrName>ppt_x</p:attrName>
                                        </p:attrNameLst>
                                      </p:cBhvr>
                                      <p:tavLst>
                                        <p:tav tm="0">
                                          <p:val>
                                            <p:strVal val="1+#ppt_w/2"/>
                                          </p:val>
                                        </p:tav>
                                        <p:tav tm="100000">
                                          <p:val>
                                            <p:strVal val="#ppt_x"/>
                                          </p:val>
                                        </p:tav>
                                      </p:tavLst>
                                    </p:anim>
                                    <p:anim calcmode="lin" valueType="num">
                                      <p:cBhvr additive="base">
                                        <p:cTn id="8" dur="500" fill="hold"/>
                                        <p:tgtEl>
                                          <p:spTgt spid="160770"/>
                                        </p:tgtEl>
                                        <p:attrNameLst>
                                          <p:attrName>ppt_y</p:attrName>
                                        </p:attrNameLst>
                                      </p:cBhvr>
                                      <p:tavLst>
                                        <p:tav tm="0">
                                          <p:val>
                                            <p:strVal val="0-#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3" presetClass="entr" presetSubtype="5" fill="hold" grpId="0" nodeType="clickEffect">
                                  <p:stCondLst>
                                    <p:cond delay="0"/>
                                  </p:stCondLst>
                                  <p:childTnLst>
                                    <p:set>
                                      <p:cBhvr>
                                        <p:cTn id="12" dur="1" fill="hold">
                                          <p:stCondLst>
                                            <p:cond delay="0"/>
                                          </p:stCondLst>
                                        </p:cTn>
                                        <p:tgtEl>
                                          <p:spTgt spid="160771">
                                            <p:txEl>
                                              <p:pRg st="0" end="0"/>
                                            </p:txEl>
                                          </p:spTgt>
                                        </p:tgtEl>
                                        <p:attrNameLst>
                                          <p:attrName>style.visibility</p:attrName>
                                        </p:attrNameLst>
                                      </p:cBhvr>
                                      <p:to>
                                        <p:strVal val="visible"/>
                                      </p:to>
                                    </p:set>
                                    <p:animEffect transition="in" filter="blinds(vertical)">
                                      <p:cBhvr>
                                        <p:cTn id="13" dur="500"/>
                                        <p:tgtEl>
                                          <p:spTgt spid="160771">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0770" grpId="0"/>
      <p:bldP spid="160771"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609430EE-A553-47CE-A351-D4B577CFBE53}"/>
              </a:ext>
            </a:extLst>
          </p:cNvPr>
          <p:cNvSpPr>
            <a:spLocks noGrp="1"/>
          </p:cNvSpPr>
          <p:nvPr>
            <p:ph idx="1"/>
          </p:nvPr>
        </p:nvSpPr>
        <p:spPr/>
        <p:txBody>
          <a:bodyPr>
            <a:normAutofit/>
          </a:bodyPr>
          <a:lstStyle/>
          <a:p>
            <a:r>
              <a:rPr lang="en-US" dirty="0"/>
              <a:t>DOM Parsing</a:t>
            </a:r>
          </a:p>
          <a:p>
            <a:pPr lvl="1"/>
            <a:r>
              <a:rPr lang="en-US" dirty="0"/>
              <a:t>The Document Object Model (DOM) is the tree representation of all of the XML elements. </a:t>
            </a:r>
          </a:p>
          <a:p>
            <a:pPr lvl="1"/>
            <a:r>
              <a:rPr lang="en-US" dirty="0"/>
              <a:t>Every element becomes a node and nodes. </a:t>
            </a:r>
          </a:p>
          <a:p>
            <a:r>
              <a:rPr lang="en-US" dirty="0"/>
              <a:t>SAX Parsing</a:t>
            </a:r>
          </a:p>
          <a:p>
            <a:pPr lvl="1"/>
            <a:r>
              <a:rPr lang="en-US" dirty="0"/>
              <a:t>SAX (Simple API for XML) creates a series of events as it parses through the XML document instead of creating an object model of the entire document in memory.</a:t>
            </a:r>
          </a:p>
          <a:p>
            <a:pPr lvl="1"/>
            <a:r>
              <a:rPr lang="en-US" dirty="0"/>
              <a:t>Advantages that SAX offers over DOM:</a:t>
            </a:r>
          </a:p>
          <a:p>
            <a:pPr lvl="2"/>
            <a:r>
              <a:rPr lang="en-US" dirty="0"/>
              <a:t>Most of the time, we do not need all of the information in the document. </a:t>
            </a:r>
          </a:p>
          <a:p>
            <a:pPr lvl="2"/>
            <a:r>
              <a:rPr lang="en-US" dirty="0"/>
              <a:t>We do not have to wait for the entire document to be processed before using the contents of the document. </a:t>
            </a:r>
          </a:p>
        </p:txBody>
      </p:sp>
      <p:sp>
        <p:nvSpPr>
          <p:cNvPr id="3" name="Title 2">
            <a:extLst>
              <a:ext uri="{FF2B5EF4-FFF2-40B4-BE49-F238E27FC236}">
                <a16:creationId xmlns:a16="http://schemas.microsoft.com/office/drawing/2014/main" id="{66F5C6E6-26D6-4B72-9ECD-74173293F727}"/>
              </a:ext>
            </a:extLst>
          </p:cNvPr>
          <p:cNvSpPr>
            <a:spLocks noGrp="1"/>
          </p:cNvSpPr>
          <p:nvPr>
            <p:ph type="title"/>
          </p:nvPr>
        </p:nvSpPr>
        <p:spPr/>
        <p:txBody>
          <a:bodyPr/>
          <a:lstStyle/>
          <a:p>
            <a:r>
              <a:rPr lang="en-US" dirty="0"/>
              <a:t>XML Parsing Methods</a:t>
            </a:r>
          </a:p>
        </p:txBody>
      </p:sp>
    </p:spTree>
    <p:extLst>
      <p:ext uri="{BB962C8B-B14F-4D97-AF65-F5344CB8AC3E}">
        <p14:creationId xmlns:p14="http://schemas.microsoft.com/office/powerpoint/2010/main" val="383948560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F491FF2D-50B4-4323-B2E3-86328A4AF4BB}"/>
              </a:ext>
            </a:extLst>
          </p:cNvPr>
          <p:cNvSpPr>
            <a:spLocks noGrp="1"/>
          </p:cNvSpPr>
          <p:nvPr>
            <p:ph idx="1"/>
          </p:nvPr>
        </p:nvSpPr>
        <p:spPr/>
        <p:txBody>
          <a:bodyPr>
            <a:normAutofit/>
          </a:bodyPr>
          <a:lstStyle/>
          <a:p>
            <a:r>
              <a:rPr lang="en-US" dirty="0"/>
              <a:t>XSL is an application of XML.</a:t>
            </a:r>
          </a:p>
          <a:p>
            <a:r>
              <a:rPr lang="en-US" dirty="0"/>
              <a:t>It is a language for designing Extensible Stylesheet Language Transformations (XSLT).</a:t>
            </a:r>
          </a:p>
          <a:p>
            <a:r>
              <a:rPr lang="en-US" dirty="0"/>
              <a:t>The XSL specification also includes XML Path</a:t>
            </a:r>
            <a:br>
              <a:rPr lang="en-US" dirty="0"/>
            </a:br>
            <a:r>
              <a:rPr lang="en-US" dirty="0"/>
              <a:t>Language (XPath), </a:t>
            </a:r>
          </a:p>
          <a:p>
            <a:pPr lvl="1"/>
            <a:r>
              <a:rPr lang="en-US" dirty="0"/>
              <a:t>The expression language that enables navigation to particular parts of an XML document, </a:t>
            </a:r>
          </a:p>
          <a:p>
            <a:pPr lvl="1"/>
            <a:r>
              <a:rPr lang="en-US" dirty="0"/>
              <a:t>And XML Formatting Objects (XSL-FO), an application of XSL that is designed specifically for specifying formatting of viewable documents. </a:t>
            </a:r>
            <a:br>
              <a:rPr lang="en-US" dirty="0"/>
            </a:br>
            <a:endParaRPr lang="en-US" dirty="0"/>
          </a:p>
        </p:txBody>
      </p:sp>
      <p:sp>
        <p:nvSpPr>
          <p:cNvPr id="3" name="Title 2">
            <a:extLst>
              <a:ext uri="{FF2B5EF4-FFF2-40B4-BE49-F238E27FC236}">
                <a16:creationId xmlns:a16="http://schemas.microsoft.com/office/drawing/2014/main" id="{7C6DADC0-C4D5-4BC2-82D0-F88E16E15545}"/>
              </a:ext>
            </a:extLst>
          </p:cNvPr>
          <p:cNvSpPr>
            <a:spLocks noGrp="1"/>
          </p:cNvSpPr>
          <p:nvPr>
            <p:ph type="title"/>
          </p:nvPr>
        </p:nvSpPr>
        <p:spPr/>
        <p:txBody>
          <a:bodyPr/>
          <a:lstStyle/>
          <a:p>
            <a:r>
              <a:rPr lang="en-US" dirty="0"/>
              <a:t>Transforming XML with XSLT</a:t>
            </a:r>
          </a:p>
        </p:txBody>
      </p:sp>
    </p:spTree>
    <p:extLst>
      <p:ext uri="{BB962C8B-B14F-4D97-AF65-F5344CB8AC3E}">
        <p14:creationId xmlns:p14="http://schemas.microsoft.com/office/powerpoint/2010/main" val="321863120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CDDDEF72-1540-4216-8125-692A72871BA4}"/>
              </a:ext>
            </a:extLst>
          </p:cNvPr>
          <p:cNvSpPr>
            <a:spLocks noGrp="1"/>
          </p:cNvSpPr>
          <p:nvPr>
            <p:ph type="title"/>
          </p:nvPr>
        </p:nvSpPr>
        <p:spPr/>
        <p:txBody>
          <a:bodyPr/>
          <a:lstStyle/>
          <a:p>
            <a:r>
              <a:rPr lang="en-US" dirty="0"/>
              <a:t>Transforming XML with XSLT</a:t>
            </a:r>
          </a:p>
        </p:txBody>
      </p:sp>
      <p:sp>
        <p:nvSpPr>
          <p:cNvPr id="8" name="Content Placeholder 7">
            <a:extLst>
              <a:ext uri="{FF2B5EF4-FFF2-40B4-BE49-F238E27FC236}">
                <a16:creationId xmlns:a16="http://schemas.microsoft.com/office/drawing/2014/main" id="{95B95262-097E-4BDE-B797-76C19060FA96}"/>
              </a:ext>
            </a:extLst>
          </p:cNvPr>
          <p:cNvSpPr>
            <a:spLocks noGrp="1"/>
          </p:cNvSpPr>
          <p:nvPr>
            <p:ph idx="1"/>
          </p:nvPr>
        </p:nvSpPr>
        <p:spPr/>
        <p:txBody>
          <a:bodyPr/>
          <a:lstStyle/>
          <a:p>
            <a:endParaRPr lang="en-US"/>
          </a:p>
        </p:txBody>
      </p:sp>
      <p:pic>
        <p:nvPicPr>
          <p:cNvPr id="9" name="Picture 8">
            <a:extLst>
              <a:ext uri="{FF2B5EF4-FFF2-40B4-BE49-F238E27FC236}">
                <a16:creationId xmlns:a16="http://schemas.microsoft.com/office/drawing/2014/main" id="{EFF629E8-A909-436B-880B-5080D063E9C4}"/>
              </a:ext>
            </a:extLst>
          </p:cNvPr>
          <p:cNvPicPr>
            <a:picLocks noChangeAspect="1"/>
          </p:cNvPicPr>
          <p:nvPr/>
        </p:nvPicPr>
        <p:blipFill>
          <a:blip r:embed="rId2"/>
          <a:stretch>
            <a:fillRect/>
          </a:stretch>
        </p:blipFill>
        <p:spPr>
          <a:xfrm rot="5400000">
            <a:off x="2583100" y="-119035"/>
            <a:ext cx="3927107" cy="8188535"/>
          </a:xfrm>
          <a:prstGeom prst="rect">
            <a:avLst/>
          </a:prstGeom>
        </p:spPr>
      </p:pic>
    </p:spTree>
    <p:extLst>
      <p:ext uri="{BB962C8B-B14F-4D97-AF65-F5344CB8AC3E}">
        <p14:creationId xmlns:p14="http://schemas.microsoft.com/office/powerpoint/2010/main" val="334899154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dirty="0"/>
              <a:t>Creating Consumable Web Services for Mobile Devices</a:t>
            </a:r>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29691523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HDOfficeLightV0">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Arial Black-Arial">
      <a:majorFont>
        <a:latin typeface="Arial Black" panose="020B0A04020102020204"/>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Milk Glass">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611</TotalTime>
  <Words>3026</Words>
  <Application>Microsoft Office PowerPoint</Application>
  <PresentationFormat>On-screen Show (4:3)</PresentationFormat>
  <Paragraphs>321</Paragraphs>
  <Slides>42</Slides>
  <Notes>23</Notes>
  <HiddenSlides>0</HiddenSlides>
  <MMClips>0</MMClips>
  <ScaleCrop>false</ScaleCrop>
  <HeadingPairs>
    <vt:vector size="6" baseType="variant">
      <vt:variant>
        <vt:lpstr>Fonts Used</vt:lpstr>
      </vt:variant>
      <vt:variant>
        <vt:i4>11</vt:i4>
      </vt:variant>
      <vt:variant>
        <vt:lpstr>Theme</vt:lpstr>
      </vt:variant>
      <vt:variant>
        <vt:i4>2</vt:i4>
      </vt:variant>
      <vt:variant>
        <vt:lpstr>Slide Titles</vt:lpstr>
      </vt:variant>
      <vt:variant>
        <vt:i4>42</vt:i4>
      </vt:variant>
    </vt:vector>
  </HeadingPairs>
  <TitlesOfParts>
    <vt:vector size="55" baseType="lpstr">
      <vt:lpstr>Arial</vt:lpstr>
      <vt:lpstr>Arial Black</vt:lpstr>
      <vt:lpstr>Arial Rounded MT Bold</vt:lpstr>
      <vt:lpstr>Arial Unicode MS</vt:lpstr>
      <vt:lpstr>Calibri</vt:lpstr>
      <vt:lpstr>Calibri Light</vt:lpstr>
      <vt:lpstr>Courier</vt:lpstr>
      <vt:lpstr>Courier New</vt:lpstr>
      <vt:lpstr>OCR A Extended</vt:lpstr>
      <vt:lpstr>Wingdings</vt:lpstr>
      <vt:lpstr>Wingdings 2</vt:lpstr>
      <vt:lpstr>Office Theme</vt:lpstr>
      <vt:lpstr>1_HDOfficeLightV0</vt:lpstr>
      <vt:lpstr>XML: The Document and Metadata Format for Mobile Computing</vt:lpstr>
      <vt:lpstr>XML and Mobile Applications</vt:lpstr>
      <vt:lpstr>XML and Mobile Applications</vt:lpstr>
      <vt:lpstr>XML and Mobile Applications</vt:lpstr>
      <vt:lpstr>XML and Mobile Applications</vt:lpstr>
      <vt:lpstr>XML Parsing Methods</vt:lpstr>
      <vt:lpstr>Transforming XML with XSLT</vt:lpstr>
      <vt:lpstr>Transforming XML with XSLT</vt:lpstr>
      <vt:lpstr>Creating Consumable Web Services for Mobile Devices</vt:lpstr>
      <vt:lpstr>Topics to be covered</vt:lpstr>
      <vt:lpstr>WHAT IS A WEB SERVICE?</vt:lpstr>
      <vt:lpstr>Other methods of communication</vt:lpstr>
      <vt:lpstr>XML WEB SERVICES</vt:lpstr>
      <vt:lpstr>Conti…</vt:lpstr>
      <vt:lpstr>SOAP</vt:lpstr>
      <vt:lpstr>PowerPoint Presentation</vt:lpstr>
      <vt:lpstr>key concepts of SOAP</vt:lpstr>
      <vt:lpstr>WSDL</vt:lpstr>
      <vt:lpstr>A WSDL document definitions</vt:lpstr>
      <vt:lpstr>Continues…</vt:lpstr>
      <vt:lpstr>Web Services and Mobile Applications</vt:lpstr>
      <vt:lpstr>Examples of Web Services</vt:lpstr>
      <vt:lpstr>Advantages of Web Services</vt:lpstr>
      <vt:lpstr>WEB SERVICES LANGUAGES (FORMATS)</vt:lpstr>
      <vt:lpstr>WEB SERVICES LANGUAGES (FORMATS) conti…</vt:lpstr>
      <vt:lpstr>eXtensible Markup Language (XML)</vt:lpstr>
      <vt:lpstr>XML</vt:lpstr>
      <vt:lpstr>eXtensible Stylesheet Language Transformations (XSLT)</vt:lpstr>
      <vt:lpstr>PowerPoint Presentation</vt:lpstr>
      <vt:lpstr>XQuery</vt:lpstr>
      <vt:lpstr>JavaScript Object Notation (JSON)</vt:lpstr>
      <vt:lpstr>Transferring Nontextual Data</vt:lpstr>
      <vt:lpstr>Key XML Technologies for Mobile Computing</vt:lpstr>
      <vt:lpstr>CCXML</vt:lpstr>
      <vt:lpstr>XML Pipeline</vt:lpstr>
      <vt:lpstr>Sample XML Pipeline Document</vt:lpstr>
      <vt:lpstr>Sample XML Pipeline Document</vt:lpstr>
      <vt:lpstr>XML Pipeline</vt:lpstr>
      <vt:lpstr>WBXML</vt:lpstr>
      <vt:lpstr>SSML</vt:lpstr>
      <vt:lpstr>RDF</vt:lpstr>
      <vt:lpstr>Thank You  for Your Attention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XML for Mobile Computing</dc:title>
  <dc:creator>Jasim</dc:creator>
  <cp:lastModifiedBy>Hussam Ali</cp:lastModifiedBy>
  <cp:revision>54</cp:revision>
  <dcterms:created xsi:type="dcterms:W3CDTF">2017-10-11T04:19:26Z</dcterms:created>
  <dcterms:modified xsi:type="dcterms:W3CDTF">2018-11-14T10:13:34Z</dcterms:modified>
</cp:coreProperties>
</file>