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1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3F61F-F8E8-4AB2-B512-625ECF9B3E58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C5C1D-E730-4B39-88CF-7B06FAD6B1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ropchemicals.co.in/herbicides-weedicide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Weed </a:t>
            </a:r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en-US" dirty="0"/>
              <a:t>It is  difficult  to define weed precisely, but one of the most useful is  'a </a:t>
            </a:r>
            <a:r>
              <a:rPr lang="en-US" dirty="0" smtClean="0"/>
              <a:t>plant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growing </a:t>
            </a:r>
            <a:r>
              <a:rPr lang="en-US" dirty="0"/>
              <a:t>where  it  is  not wanted'. 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In </a:t>
            </a:r>
            <a:r>
              <a:rPr lang="en-US" dirty="0"/>
              <a:t>general, any plant which  is  out of </a:t>
            </a:r>
            <a:r>
              <a:rPr lang="en-US" dirty="0" smtClean="0"/>
              <a:t>place is  </a:t>
            </a:r>
            <a:r>
              <a:rPr lang="en-US" dirty="0"/>
              <a:t>a weed</a:t>
            </a:r>
            <a:r>
              <a:rPr lang="en-US" dirty="0" smtClean="0"/>
              <a:t>.</a:t>
            </a:r>
          </a:p>
          <a:p>
            <a:pPr marL="514350" indent="-514350" algn="just">
              <a:buNone/>
            </a:pPr>
            <a:r>
              <a:rPr lang="en-US" dirty="0" smtClean="0"/>
              <a:t> </a:t>
            </a:r>
            <a:r>
              <a:rPr lang="en-US" dirty="0"/>
              <a:t>Plants are classified as weeds because they compete </a:t>
            </a:r>
            <a:r>
              <a:rPr lang="en-US" dirty="0" smtClean="0"/>
              <a:t>for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Moisture</a:t>
            </a:r>
            <a:r>
              <a:rPr lang="en-US" dirty="0"/>
              <a:t>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soil  nutrients,  </a:t>
            </a:r>
            <a:endParaRPr lang="en-US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and  </a:t>
            </a:r>
            <a:r>
              <a:rPr lang="en-US" dirty="0"/>
              <a:t>light. 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It </a:t>
            </a:r>
            <a:r>
              <a:rPr lang="en-US" dirty="0"/>
              <a:t>is  quite possible  for  a plant  to be considered a </a:t>
            </a:r>
            <a:r>
              <a:rPr lang="en-US" dirty="0" smtClean="0"/>
              <a:t>weed  </a:t>
            </a:r>
            <a:r>
              <a:rPr lang="en-US" dirty="0"/>
              <a:t>in  one situation but a desirable plant in  another.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Certain </a:t>
            </a:r>
            <a:r>
              <a:rPr lang="en-US" dirty="0"/>
              <a:t>plants such </a:t>
            </a:r>
            <a:r>
              <a:rPr lang="en-US" dirty="0" smtClean="0"/>
              <a:t>as  </a:t>
            </a:r>
            <a:r>
              <a:rPr lang="en-US" dirty="0"/>
              <a:t>pigweed are essentially always weeds, but others such as Bermuda grass, </a:t>
            </a:r>
            <a:r>
              <a:rPr lang="en-US" dirty="0" smtClean="0"/>
              <a:t>which  </a:t>
            </a:r>
            <a:r>
              <a:rPr lang="en-US" dirty="0"/>
              <a:t>is  a very undesirable weed  in  a vegetable field,  can be  cultivated </a:t>
            </a:r>
            <a:r>
              <a:rPr lang="en-US" dirty="0" smtClean="0"/>
              <a:t>as a  turf </a:t>
            </a:r>
            <a:r>
              <a:rPr lang="en-US" dirty="0"/>
              <a:t>and pasture crop.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2.Competitive.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 This  </a:t>
            </a:r>
            <a:r>
              <a:rPr lang="en-US" dirty="0"/>
              <a:t>is  the  least expensive method of weed control,  but </a:t>
            </a:r>
            <a:r>
              <a:rPr lang="en-US" dirty="0" smtClean="0"/>
              <a:t>it  </a:t>
            </a:r>
            <a:r>
              <a:rPr lang="en-US" dirty="0"/>
              <a:t>is  only  possible  in  a  few  circumstances.  For  example, by  maintaining a </a:t>
            </a:r>
            <a:r>
              <a:rPr lang="en-US" dirty="0" smtClean="0"/>
              <a:t>good  </a:t>
            </a:r>
            <a:r>
              <a:rPr lang="en-US" dirty="0"/>
              <a:t>stand  of grass  in  a  lawn,  weed  problems  are  reduced  because  </a:t>
            </a:r>
            <a:r>
              <a:rPr lang="en-US" dirty="0" smtClean="0"/>
              <a:t>the germinating </a:t>
            </a:r>
            <a:r>
              <a:rPr lang="en-US" dirty="0"/>
              <a:t>weeds are not able  to compete with  the established grass. </a:t>
            </a:r>
            <a:r>
              <a:rPr lang="en-US" b="1" dirty="0" smtClean="0"/>
              <a:t>Biological</a:t>
            </a:r>
            <a:r>
              <a:rPr lang="en-US" b="1" dirty="0"/>
              <a:t>.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/>
              <a:t>As  the  use  of  chemical  pesticides  is  very  controversial, </a:t>
            </a:r>
            <a:r>
              <a:rPr lang="en-US" dirty="0" smtClean="0"/>
              <a:t>suitable  </a:t>
            </a:r>
            <a:r>
              <a:rPr lang="en-US" dirty="0"/>
              <a:t>biological  control  is  very much  needed.  In  some  instances  it  has </a:t>
            </a:r>
            <a:r>
              <a:rPr lang="en-US" dirty="0" smtClean="0"/>
              <a:t>been  </a:t>
            </a:r>
            <a:r>
              <a:rPr lang="en-US" dirty="0"/>
              <a:t>found  very  successful.  For  example,  prickly  pear was  a very  serious </a:t>
            </a:r>
            <a:r>
              <a:rPr lang="en-US" dirty="0" smtClean="0"/>
              <a:t>weed </a:t>
            </a:r>
            <a:r>
              <a:rPr lang="en-US" dirty="0"/>
              <a:t>problem  in  Australia, but was  controlled by  the  introduction  of the </a:t>
            </a:r>
            <a:r>
              <a:rPr lang="en-US" dirty="0" smtClean="0"/>
              <a:t>Argentine </a:t>
            </a:r>
            <a:r>
              <a:rPr lang="en-US" dirty="0"/>
              <a:t>moth. Great care must be  taken that  the  insect or the pathogen </a:t>
            </a:r>
            <a:r>
              <a:rPr lang="en-US" dirty="0" smtClean="0"/>
              <a:t>introduced </a:t>
            </a:r>
            <a:r>
              <a:rPr lang="en-US" dirty="0"/>
              <a:t>will  not harm desirable plants, animals, or the environment.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r>
              <a:rPr lang="en-US" dirty="0" smtClean="0"/>
              <a:t>3.Chemical.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The </a:t>
            </a:r>
            <a:r>
              <a:rPr lang="en-US" dirty="0"/>
              <a:t>most widely  used  technique of modern weed  control </a:t>
            </a:r>
            <a:r>
              <a:rPr lang="en-US" dirty="0" smtClean="0"/>
              <a:t>involves  </a:t>
            </a:r>
            <a:r>
              <a:rPr lang="en-US" dirty="0"/>
              <a:t>chemicals called herbicides, or weed killers. They may kill  by  </a:t>
            </a:r>
            <a:r>
              <a:rPr lang="en-US" dirty="0" smtClean="0"/>
              <a:t>con-tact </a:t>
            </a:r>
            <a:r>
              <a:rPr lang="en-US" dirty="0"/>
              <a:t>or systemic action. Contact herbicides  kill  the  tissue  on contact, while </a:t>
            </a:r>
            <a:r>
              <a:rPr lang="en-US" dirty="0" smtClean="0"/>
              <a:t>systemic </a:t>
            </a:r>
            <a:r>
              <a:rPr lang="en-US" dirty="0"/>
              <a:t>herbicides, which  are readily </a:t>
            </a:r>
            <a:r>
              <a:rPr lang="en-US" dirty="0" err="1"/>
              <a:t>translocated</a:t>
            </a:r>
            <a:r>
              <a:rPr lang="en-US" dirty="0"/>
              <a:t>, affect  the entire plant. </a:t>
            </a:r>
            <a:r>
              <a:rPr lang="en-US" dirty="0" smtClean="0"/>
              <a:t>With </a:t>
            </a:r>
            <a:r>
              <a:rPr lang="en-US" dirty="0"/>
              <a:t>small weeds the entire plant dies; with large weeds, the foliage dies but </a:t>
            </a:r>
            <a:r>
              <a:rPr lang="en-US" dirty="0" smtClean="0"/>
              <a:t>the </a:t>
            </a:r>
            <a:r>
              <a:rPr lang="en-US" dirty="0"/>
              <a:t>stem usually remains and new shoots may arise later from  </a:t>
            </a:r>
            <a:r>
              <a:rPr lang="en-US" dirty="0" err="1"/>
              <a:t>axillary</a:t>
            </a:r>
            <a:r>
              <a:rPr lang="en-US" dirty="0"/>
              <a:t> buds. </a:t>
            </a:r>
            <a:r>
              <a:rPr lang="en-US" dirty="0" smtClean="0"/>
              <a:t>Discovery </a:t>
            </a:r>
            <a:r>
              <a:rPr lang="en-US" dirty="0"/>
              <a:t>of selective herbicides was  a milestone because  they can be  </a:t>
            </a:r>
            <a:r>
              <a:rPr lang="en-US" dirty="0" err="1" smtClean="0"/>
              <a:t>ap</a:t>
            </a:r>
            <a:r>
              <a:rPr lang="en-US" dirty="0" smtClean="0"/>
              <a:t>-plied  </a:t>
            </a:r>
            <a:r>
              <a:rPr lang="en-US" dirty="0"/>
              <a:t>in  a  mixed  stand  of plants  and  kill  the  undesirable  plants without </a:t>
            </a:r>
            <a:r>
              <a:rPr lang="en-US" dirty="0" smtClean="0"/>
              <a:t>harming </a:t>
            </a:r>
            <a:r>
              <a:rPr lang="en-US" dirty="0"/>
              <a:t>the others.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241114"/>
              </p:ext>
            </p:extLst>
          </p:nvPr>
        </p:nvGraphicFramePr>
        <p:xfrm>
          <a:off x="533400" y="1143000"/>
          <a:ext cx="8229600" cy="5009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Sr. No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Herbicides &amp; Weedicides</a:t>
                      </a:r>
                    </a:p>
                  </a:txBody>
                  <a:tcPr marL="71755" marR="71755" marT="19050" marB="1905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Trade Name</a:t>
                      </a: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2,4-D Amine Salt 58% SL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SULTAN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2,4-D Ethyl Ester 20% WP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BULL FIGHTER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2,4-D Ethylester 38% EC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FIGHTER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2,4-D Sodium Salt 80% WP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FIGHTER SS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Ammonium Salt of Glyphosate 71% SG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GAJA-71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Anilofos 24% + 2, 4-D Ethyl Ester 32% EC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Anilofos 30% EC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ANILOGOLD-30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Atrazine 50% WP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ATRAGOLD-50%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Butachlor 5% GR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Butachlor 50% EC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CHEMCHLOR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Butachlor</a:t>
                      </a:r>
                      <a:r>
                        <a:rPr lang="en-US" sz="1800" dirty="0">
                          <a:solidFill>
                            <a:srgbClr val="22222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50% EW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strike="noStrike" dirty="0">
                          <a:solidFill>
                            <a:srgbClr val="95C12B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2"/>
                        </a:rPr>
                        <a:t>QUICKMIX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755" marR="71755" marT="19050" marB="1905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81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Damage  from weeds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en-US" dirty="0"/>
              <a:t>Weeds can cause damage  in various ways,  but the damage can be grouped </a:t>
            </a:r>
          </a:p>
          <a:p>
            <a:pPr algn="just">
              <a:buNone/>
            </a:pPr>
            <a:r>
              <a:rPr lang="en-US" dirty="0"/>
              <a:t>into  the  following  five main categories. </a:t>
            </a:r>
          </a:p>
          <a:p>
            <a:pPr algn="just">
              <a:buNone/>
            </a:pPr>
            <a:r>
              <a:rPr lang="en-US" b="1" dirty="0"/>
              <a:t>1. Reduction  in crop yield.  </a:t>
            </a:r>
            <a:r>
              <a:rPr lang="en-US" dirty="0"/>
              <a:t>Because of their great number and rapid </a:t>
            </a:r>
          </a:p>
          <a:p>
            <a:pPr algn="just">
              <a:buNone/>
            </a:pPr>
            <a:r>
              <a:rPr lang="en-US" dirty="0"/>
              <a:t>growth  rate, weeds effectively compete with crop plants for moisture, </a:t>
            </a:r>
            <a:r>
              <a:rPr lang="en-US" dirty="0" err="1"/>
              <a:t>nutri</a:t>
            </a:r>
            <a:r>
              <a:rPr lang="en-US" dirty="0"/>
              <a:t>-</a:t>
            </a:r>
          </a:p>
          <a:p>
            <a:pPr algn="just">
              <a:buNone/>
            </a:pPr>
            <a:r>
              <a:rPr lang="en-US" dirty="0" err="1"/>
              <a:t>ents</a:t>
            </a:r>
            <a:r>
              <a:rPr lang="en-US" dirty="0"/>
              <a:t>,  and  light,  causing  costly  direct  damage  in  the  form  of reduced crop </a:t>
            </a:r>
          </a:p>
          <a:p>
            <a:pPr algn="just">
              <a:buNone/>
            </a:pPr>
            <a:r>
              <a:rPr lang="en-US" dirty="0"/>
              <a:t>yields. A  troublesome feature of weeds  is  that they  typically produce large </a:t>
            </a:r>
          </a:p>
          <a:p>
            <a:pPr algn="just">
              <a:buNone/>
            </a:pPr>
            <a:r>
              <a:rPr lang="en-US" dirty="0"/>
              <a:t>numbers  of seeds which  remain viable  for  a  long  time, making  them very </a:t>
            </a:r>
          </a:p>
          <a:p>
            <a:pPr algn="just">
              <a:buNone/>
            </a:pPr>
            <a:r>
              <a:rPr lang="en-US" dirty="0"/>
              <a:t>hard  to  eradicate. The general notion  that one year of seeding is  equal to </a:t>
            </a:r>
          </a:p>
          <a:p>
            <a:pPr algn="just">
              <a:buNone/>
            </a:pPr>
            <a:r>
              <a:rPr lang="en-US" dirty="0"/>
              <a:t>seven years of weeding,  is  true for most weeds.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Crop contamination.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The </a:t>
            </a:r>
            <a:r>
              <a:rPr lang="en-US" dirty="0"/>
              <a:t>leaves or seeds of weeds can contaminate </a:t>
            </a:r>
            <a:r>
              <a:rPr lang="en-US" dirty="0" smtClean="0"/>
              <a:t>food  </a:t>
            </a:r>
            <a:r>
              <a:rPr lang="en-US" dirty="0"/>
              <a:t>crops.  Contamination  is  minimal with  </a:t>
            </a:r>
            <a:r>
              <a:rPr lang="en-US" dirty="0" smtClean="0"/>
              <a:t>tree fruits  </a:t>
            </a:r>
            <a:r>
              <a:rPr lang="en-US" dirty="0"/>
              <a:t>but  is  particularly </a:t>
            </a:r>
            <a:r>
              <a:rPr lang="en-US" dirty="0" smtClean="0"/>
              <a:t>serious </a:t>
            </a:r>
            <a:r>
              <a:rPr lang="en-US" dirty="0"/>
              <a:t>in  leafy vegetables. Contamination of  </a:t>
            </a:r>
            <a:r>
              <a:rPr lang="en-US" dirty="0" smtClean="0"/>
              <a:t>grass seed with weed </a:t>
            </a:r>
            <a:r>
              <a:rPr lang="en-US" dirty="0"/>
              <a:t>seeds can </a:t>
            </a:r>
            <a:r>
              <a:rPr lang="en-US" dirty="0" smtClean="0"/>
              <a:t>be  </a:t>
            </a:r>
            <a:r>
              <a:rPr lang="en-US" dirty="0"/>
              <a:t>troublesome when grass  is  raised from seed. </a:t>
            </a:r>
          </a:p>
          <a:p>
            <a:pPr>
              <a:buNone/>
            </a:pPr>
            <a:r>
              <a:rPr lang="en-US" b="1" dirty="0"/>
              <a:t>3. Hosts for pests. </a:t>
            </a:r>
            <a:r>
              <a:rPr lang="en-US" dirty="0"/>
              <a:t>Weeds also </a:t>
            </a:r>
            <a:r>
              <a:rPr lang="en-US" dirty="0" err="1"/>
              <a:t>harbour</a:t>
            </a:r>
            <a:r>
              <a:rPr lang="en-US" dirty="0"/>
              <a:t> insect pests and disease-causing </a:t>
            </a:r>
            <a:r>
              <a:rPr lang="en-US" dirty="0" smtClean="0"/>
              <a:t>organisms</a:t>
            </a:r>
            <a:r>
              <a:rPr lang="en-US" dirty="0"/>
              <a:t>, encouraging their reproduction.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1143000"/>
          </a:xfrm>
        </p:spPr>
        <p:txBody>
          <a:bodyPr/>
          <a:lstStyle/>
          <a:p>
            <a:r>
              <a:rPr lang="en-US" b="1" dirty="0" smtClean="0"/>
              <a:t>4.  Poisonous  weeds.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    Sometimes  </a:t>
            </a:r>
            <a:r>
              <a:rPr lang="en-US" dirty="0"/>
              <a:t>poisonous  species  of weeds  cause </a:t>
            </a:r>
            <a:r>
              <a:rPr lang="en-US" dirty="0" smtClean="0"/>
              <a:t>problems</a:t>
            </a:r>
            <a:r>
              <a:rPr lang="en-US" dirty="0"/>
              <a:t>. </a:t>
            </a:r>
            <a:r>
              <a:rPr lang="en-US" dirty="0" smtClean="0"/>
              <a:t>With horticultural </a:t>
            </a:r>
            <a:r>
              <a:rPr lang="en-US" dirty="0"/>
              <a:t>crops, poison ivy  </a:t>
            </a:r>
            <a:r>
              <a:rPr lang="en-US" dirty="0" smtClean="0"/>
              <a:t>can </a:t>
            </a:r>
            <a:r>
              <a:rPr lang="en-US" dirty="0"/>
              <a:t>cause serious discomfort </a:t>
            </a:r>
            <a:r>
              <a:rPr lang="en-US" dirty="0" smtClean="0"/>
              <a:t> to </a:t>
            </a:r>
            <a:r>
              <a:rPr lang="en-US" dirty="0"/>
              <a:t>people who are allergic to it. Some species of mushrooms are also deadly </a:t>
            </a:r>
            <a:r>
              <a:rPr lang="en-US" dirty="0" smtClean="0"/>
              <a:t>poison</a:t>
            </a:r>
            <a:r>
              <a:rPr lang="en-US" dirty="0"/>
              <a:t>. </a:t>
            </a:r>
          </a:p>
          <a:p>
            <a:pPr>
              <a:buNone/>
            </a:pPr>
            <a:r>
              <a:rPr lang="en-US" b="1" dirty="0"/>
              <a:t>5. Lack of  aesthetic value.  </a:t>
            </a:r>
            <a:r>
              <a:rPr lang="en-US" dirty="0"/>
              <a:t>Weeds are very undesirable from an </a:t>
            </a:r>
            <a:r>
              <a:rPr lang="en-US" dirty="0" smtClean="0"/>
              <a:t>aesthetic </a:t>
            </a:r>
            <a:r>
              <a:rPr lang="en-US" dirty="0"/>
              <a:t>point of view because they detract from  the appearance of areas such as </a:t>
            </a:r>
            <a:r>
              <a:rPr lang="en-US" dirty="0" smtClean="0"/>
              <a:t>lawns</a:t>
            </a:r>
            <a:r>
              <a:rPr lang="en-US" dirty="0"/>
              <a:t>,  gardens,  and golf courses.  In  addition,. when weeds become  larger </a:t>
            </a:r>
            <a:r>
              <a:rPr lang="en-US" dirty="0" smtClean="0"/>
              <a:t>they  </a:t>
            </a:r>
            <a:r>
              <a:rPr lang="en-US" dirty="0"/>
              <a:t>interfere with  gardening operations. With  trees,  sometimes climbing </a:t>
            </a:r>
            <a:r>
              <a:rPr lang="en-US" dirty="0" smtClean="0"/>
              <a:t>weeds </a:t>
            </a:r>
            <a:r>
              <a:rPr lang="en-US" dirty="0"/>
              <a:t>shade the leaves and cause great damage.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weeds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Weeds </a:t>
            </a:r>
            <a:r>
              <a:rPr lang="en-US" dirty="0"/>
              <a:t>can be grouped into annuals, winter annuals or biennials, and </a:t>
            </a:r>
            <a:r>
              <a:rPr lang="en-US" dirty="0" smtClean="0"/>
              <a:t>perennial's.  </a:t>
            </a:r>
            <a:r>
              <a:rPr lang="en-US" dirty="0"/>
              <a:t>Those which  are very  difficult  to  control  and  are  extremely  serious </a:t>
            </a:r>
            <a:r>
              <a:rPr lang="en-US" dirty="0" smtClean="0"/>
              <a:t>pests </a:t>
            </a:r>
            <a:r>
              <a:rPr lang="en-US" dirty="0"/>
              <a:t>are called noxious weeds. These  types of weeds are explained below. </a:t>
            </a:r>
          </a:p>
          <a:p>
            <a:pPr>
              <a:buNone/>
            </a:pPr>
            <a:r>
              <a:rPr lang="en-US" b="1" dirty="0" smtClean="0"/>
              <a:t>     Annual </a:t>
            </a:r>
            <a:r>
              <a:rPr lang="en-US" b="1" dirty="0"/>
              <a:t>weeds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dirty="0"/>
              <a:t>These weeds are propagated by  seeds and can easily be </a:t>
            </a:r>
            <a:r>
              <a:rPr lang="en-US" dirty="0" smtClean="0"/>
              <a:t>controlled </a:t>
            </a:r>
            <a:r>
              <a:rPr lang="en-US" dirty="0"/>
              <a:t>by  cultivation  and  specific  herbicides during  their early growth. </a:t>
            </a:r>
            <a:r>
              <a:rPr lang="en-US" dirty="0" smtClean="0"/>
              <a:t>They </a:t>
            </a:r>
            <a:r>
              <a:rPr lang="en-US" dirty="0"/>
              <a:t>become more difficult to eliminate if permitted  to seed. They generally </a:t>
            </a:r>
            <a:r>
              <a:rPr lang="en-US" dirty="0" smtClean="0"/>
              <a:t>produce </a:t>
            </a:r>
            <a:r>
              <a:rPr lang="en-US" dirty="0"/>
              <a:t>many seeds and unless controlled will disperse seeds many-fold for </a:t>
            </a:r>
            <a:r>
              <a:rPr lang="en-US" dirty="0" smtClean="0"/>
              <a:t>succeeding </a:t>
            </a:r>
            <a:r>
              <a:rPr lang="en-US" dirty="0"/>
              <a:t>seasons. In Pakistan,  they fall  into  two groups.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 RABI SEASON WEEDS: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Poa</a:t>
            </a:r>
            <a:r>
              <a:rPr lang="en-US" dirty="0" smtClean="0"/>
              <a:t> </a:t>
            </a:r>
            <a:r>
              <a:rPr lang="en-US" dirty="0" err="1"/>
              <a:t>annua</a:t>
            </a:r>
            <a:r>
              <a:rPr lang="en-US" dirty="0"/>
              <a:t>  (</a:t>
            </a:r>
            <a:r>
              <a:rPr lang="en-US" dirty="0" err="1"/>
              <a:t>Poa</a:t>
            </a:r>
            <a:r>
              <a:rPr lang="en-US" dirty="0"/>
              <a:t> grass), </a:t>
            </a:r>
            <a:r>
              <a:rPr lang="en-US" dirty="0" err="1"/>
              <a:t>Phalaris</a:t>
            </a:r>
            <a:r>
              <a:rPr lang="en-US" dirty="0"/>
              <a:t> minor (</a:t>
            </a:r>
            <a:r>
              <a:rPr lang="en-US" dirty="0" err="1" smtClean="0"/>
              <a:t>dumbisitti</a:t>
            </a:r>
            <a:r>
              <a:rPr lang="en-US" dirty="0"/>
              <a:t>),</a:t>
            </a:r>
            <a:r>
              <a:rPr lang="en-US" dirty="0" err="1"/>
              <a:t>Avena</a:t>
            </a:r>
            <a:r>
              <a:rPr lang="en-US" dirty="0"/>
              <a:t>  </a:t>
            </a:r>
            <a:r>
              <a:rPr lang="en-US" dirty="0" err="1"/>
              <a:t>fatua</a:t>
            </a:r>
            <a:r>
              <a:rPr lang="en-US" dirty="0"/>
              <a:t> (</a:t>
            </a:r>
            <a:r>
              <a:rPr lang="en-US" dirty="0" err="1"/>
              <a:t>jang</a:t>
            </a:r>
            <a:r>
              <a:rPr lang="en-US" dirty="0"/>
              <a:t>/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jawi</a:t>
            </a:r>
            <a:r>
              <a:rPr lang="en-US" dirty="0"/>
              <a:t>), </a:t>
            </a:r>
            <a:r>
              <a:rPr lang="en-US" dirty="0" err="1"/>
              <a:t>Chenopodium</a:t>
            </a:r>
            <a:r>
              <a:rPr lang="en-US" dirty="0"/>
              <a:t> album (</a:t>
            </a:r>
            <a:r>
              <a:rPr lang="en-US" dirty="0" err="1"/>
              <a:t>bathu</a:t>
            </a:r>
            <a:r>
              <a:rPr lang="en-US" dirty="0"/>
              <a:t>), </a:t>
            </a:r>
            <a:r>
              <a:rPr lang="en-US" dirty="0" err="1" smtClean="0"/>
              <a:t>Chenopodi</a:t>
            </a:r>
            <a:r>
              <a:rPr lang="en-US" dirty="0" smtClean="0"/>
              <a:t>-um  </a:t>
            </a:r>
            <a:r>
              <a:rPr lang="en-US" dirty="0" err="1"/>
              <a:t>murale</a:t>
            </a:r>
            <a:r>
              <a:rPr lang="en-US" dirty="0"/>
              <a:t>  (</a:t>
            </a:r>
            <a:r>
              <a:rPr lang="en-US" dirty="0" err="1"/>
              <a:t>krund</a:t>
            </a:r>
            <a:r>
              <a:rPr lang="en-US" dirty="0"/>
              <a:t>),  </a:t>
            </a:r>
            <a:r>
              <a:rPr lang="en-US" dirty="0" err="1"/>
              <a:t>Fumaria</a:t>
            </a:r>
            <a:r>
              <a:rPr lang="en-US" dirty="0"/>
              <a:t>  </a:t>
            </a:r>
            <a:r>
              <a:rPr lang="en-US" dirty="0" err="1"/>
              <a:t>indica</a:t>
            </a:r>
            <a:r>
              <a:rPr lang="en-US" dirty="0"/>
              <a:t>  (</a:t>
            </a:r>
            <a:r>
              <a:rPr lang="en-US" dirty="0" err="1"/>
              <a:t>shahtra</a:t>
            </a:r>
            <a:r>
              <a:rPr lang="en-US" dirty="0"/>
              <a:t>),  </a:t>
            </a:r>
            <a:r>
              <a:rPr lang="en-US" dirty="0" err="1"/>
              <a:t>Rumex</a:t>
            </a:r>
            <a:r>
              <a:rPr lang="en-US" dirty="0"/>
              <a:t>  </a:t>
            </a:r>
            <a:r>
              <a:rPr lang="en-US" dirty="0" err="1"/>
              <a:t>acutus</a:t>
            </a:r>
            <a:r>
              <a:rPr lang="en-US" dirty="0"/>
              <a:t>  (</a:t>
            </a:r>
            <a:r>
              <a:rPr lang="en-US" dirty="0" err="1"/>
              <a:t>jangli</a:t>
            </a:r>
            <a:r>
              <a:rPr lang="en-US" dirty="0"/>
              <a:t> </a:t>
            </a:r>
            <a:r>
              <a:rPr lang="en-US" dirty="0" err="1" smtClean="0"/>
              <a:t>palak</a:t>
            </a:r>
            <a:r>
              <a:rPr lang="en-US" dirty="0"/>
              <a:t>),  </a:t>
            </a:r>
            <a:r>
              <a:rPr lang="en-US" dirty="0" err="1"/>
              <a:t>Asphodelus</a:t>
            </a:r>
            <a:r>
              <a:rPr lang="en-US" dirty="0"/>
              <a:t>  </a:t>
            </a:r>
            <a:r>
              <a:rPr lang="en-US" dirty="0" err="1"/>
              <a:t>tenuifolius</a:t>
            </a:r>
            <a:r>
              <a:rPr lang="en-US" dirty="0"/>
              <a:t>  (</a:t>
            </a:r>
            <a:r>
              <a:rPr lang="en-US" dirty="0" err="1"/>
              <a:t>piazi</a:t>
            </a:r>
            <a:r>
              <a:rPr lang="en-US" dirty="0"/>
              <a:t>)  , </a:t>
            </a:r>
            <a:r>
              <a:rPr lang="en-US" dirty="0" err="1"/>
              <a:t>Anagallis</a:t>
            </a:r>
            <a:r>
              <a:rPr lang="en-US" dirty="0"/>
              <a:t>  </a:t>
            </a:r>
            <a:r>
              <a:rPr lang="en-US" dirty="0" err="1"/>
              <a:t>arvensis</a:t>
            </a:r>
            <a:r>
              <a:rPr lang="en-US" dirty="0"/>
              <a:t>  (</a:t>
            </a:r>
            <a:r>
              <a:rPr lang="en-US" dirty="0" err="1"/>
              <a:t>billi</a:t>
            </a:r>
            <a:r>
              <a:rPr lang="en-US" dirty="0"/>
              <a:t>  </a:t>
            </a:r>
            <a:r>
              <a:rPr lang="en-US" dirty="0" err="1"/>
              <a:t>booti</a:t>
            </a:r>
            <a:r>
              <a:rPr lang="en-US" dirty="0"/>
              <a:t>), </a:t>
            </a:r>
            <a:r>
              <a:rPr lang="en-US" dirty="0" smtClean="0"/>
              <a:t>Convolvulus  </a:t>
            </a:r>
            <a:r>
              <a:rPr lang="en-US" dirty="0" err="1"/>
              <a:t>arvensis</a:t>
            </a:r>
            <a:r>
              <a:rPr lang="en-US" dirty="0"/>
              <a:t>  (</a:t>
            </a:r>
            <a:r>
              <a:rPr lang="en-US" dirty="0" err="1"/>
              <a:t>lehli</a:t>
            </a:r>
            <a:r>
              <a:rPr lang="en-US" dirty="0"/>
              <a:t>),  </a:t>
            </a:r>
            <a:r>
              <a:rPr lang="en-US" dirty="0" err="1"/>
              <a:t>Coniopus</a:t>
            </a:r>
            <a:r>
              <a:rPr lang="en-US" dirty="0"/>
              <a:t>  </a:t>
            </a:r>
            <a:r>
              <a:rPr lang="en-US" dirty="0" err="1"/>
              <a:t>didymus</a:t>
            </a:r>
            <a:r>
              <a:rPr lang="en-US" dirty="0"/>
              <a:t>  (</a:t>
            </a:r>
            <a:r>
              <a:rPr lang="en-US" dirty="0" err="1"/>
              <a:t>jangli</a:t>
            </a:r>
            <a:r>
              <a:rPr lang="en-US" dirty="0"/>
              <a:t>  </a:t>
            </a:r>
            <a:r>
              <a:rPr lang="en-US" dirty="0" err="1"/>
              <a:t>haloon</a:t>
            </a:r>
            <a:r>
              <a:rPr lang="en-US" dirty="0"/>
              <a:t>),  and </a:t>
            </a:r>
            <a:r>
              <a:rPr lang="en-US" dirty="0" err="1" smtClean="0"/>
              <a:t>Sisymbrium</a:t>
            </a:r>
            <a:r>
              <a:rPr lang="en-US" dirty="0" smtClean="0"/>
              <a:t>  </a:t>
            </a:r>
            <a:r>
              <a:rPr lang="en-US" dirty="0" err="1"/>
              <a:t>irio</a:t>
            </a:r>
            <a:r>
              <a:rPr lang="en-US" dirty="0"/>
              <a:t>, (</a:t>
            </a:r>
            <a:r>
              <a:rPr lang="en-US" dirty="0" err="1"/>
              <a:t>khub</a:t>
            </a:r>
            <a:r>
              <a:rPr lang="en-US" dirty="0"/>
              <a:t> </a:t>
            </a:r>
            <a:r>
              <a:rPr lang="en-US" dirty="0" err="1"/>
              <a:t>kalan</a:t>
            </a:r>
            <a:r>
              <a:rPr lang="en-US" dirty="0"/>
              <a:t>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 KHARIF SEASON WEEDS: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Tribulus</a:t>
            </a:r>
            <a:r>
              <a:rPr lang="en-US" dirty="0" smtClean="0"/>
              <a:t> </a:t>
            </a:r>
            <a:r>
              <a:rPr lang="en-US" dirty="0" err="1"/>
              <a:t>terrestris</a:t>
            </a:r>
            <a:r>
              <a:rPr lang="en-US" dirty="0"/>
              <a:t> (</a:t>
            </a:r>
            <a:r>
              <a:rPr lang="en-US" dirty="0" err="1"/>
              <a:t>bhakra</a:t>
            </a:r>
            <a:r>
              <a:rPr lang="en-US" dirty="0"/>
              <a:t>), </a:t>
            </a:r>
            <a:r>
              <a:rPr lang="en-US" dirty="0" err="1"/>
              <a:t>Cyperus</a:t>
            </a:r>
            <a:r>
              <a:rPr lang="en-US" dirty="0"/>
              <a:t> </a:t>
            </a:r>
            <a:r>
              <a:rPr lang="en-US" dirty="0" err="1"/>
              <a:t>rotundus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/>
              <a:t>deela</a:t>
            </a:r>
            <a:r>
              <a:rPr lang="en-US" dirty="0"/>
              <a:t>),  Euphorbia  </a:t>
            </a:r>
            <a:r>
              <a:rPr lang="en-US" dirty="0" err="1"/>
              <a:t>h,rta</a:t>
            </a:r>
            <a:r>
              <a:rPr lang="en-US" dirty="0"/>
              <a:t>  (</a:t>
            </a:r>
            <a:r>
              <a:rPr lang="en-US" dirty="0" err="1"/>
              <a:t>dodhak</a:t>
            </a:r>
            <a:r>
              <a:rPr lang="en-US" dirty="0"/>
              <a:t>),  </a:t>
            </a:r>
            <a:r>
              <a:rPr lang="en-US" dirty="0" err="1"/>
              <a:t>Trianthema</a:t>
            </a:r>
            <a:r>
              <a:rPr lang="en-US" dirty="0"/>
              <a:t>  </a:t>
            </a:r>
            <a:r>
              <a:rPr lang="en-US" dirty="0" err="1"/>
              <a:t>porthlacastrum</a:t>
            </a:r>
            <a:r>
              <a:rPr lang="en-US" dirty="0"/>
              <a:t>  (It-sit), </a:t>
            </a:r>
            <a:r>
              <a:rPr lang="en-US" dirty="0" err="1" smtClean="0"/>
              <a:t>Dactyloctenium</a:t>
            </a:r>
            <a:r>
              <a:rPr lang="en-US" dirty="0" smtClean="0"/>
              <a:t> </a:t>
            </a:r>
            <a:r>
              <a:rPr lang="en-US" dirty="0" err="1"/>
              <a:t>aegyptica</a:t>
            </a:r>
            <a:r>
              <a:rPr lang="en-US" dirty="0"/>
              <a:t>  (</a:t>
            </a:r>
            <a:r>
              <a:rPr lang="en-US" dirty="0" err="1"/>
              <a:t>madhana</a:t>
            </a:r>
            <a:r>
              <a:rPr lang="en-US" dirty="0"/>
              <a:t> grass),  </a:t>
            </a:r>
            <a:r>
              <a:rPr lang="en-US" dirty="0" err="1"/>
              <a:t>Solanum</a:t>
            </a:r>
            <a:r>
              <a:rPr lang="en-US" dirty="0"/>
              <a:t>  </a:t>
            </a:r>
            <a:r>
              <a:rPr lang="en-US" dirty="0" err="1"/>
              <a:t>nigrum</a:t>
            </a:r>
            <a:r>
              <a:rPr lang="en-US" dirty="0"/>
              <a:t>  (</a:t>
            </a:r>
            <a:r>
              <a:rPr lang="en-US" dirty="0" err="1"/>
              <a:t>makku</a:t>
            </a:r>
            <a:r>
              <a:rPr lang="en-US" dirty="0"/>
              <a:t>), </a:t>
            </a:r>
            <a:r>
              <a:rPr lang="en-US" dirty="0" err="1" smtClean="0"/>
              <a:t>Ehinochloa</a:t>
            </a:r>
            <a:r>
              <a:rPr lang="en-US" dirty="0" smtClean="0"/>
              <a:t> </a:t>
            </a:r>
            <a:r>
              <a:rPr lang="en-US" dirty="0" err="1"/>
              <a:t>colonum</a:t>
            </a:r>
            <a:r>
              <a:rPr lang="en-US" dirty="0"/>
              <a:t> Swank, </a:t>
            </a:r>
            <a:r>
              <a:rPr lang="en-US" dirty="0" err="1"/>
              <a:t>Heliotropium</a:t>
            </a:r>
            <a:r>
              <a:rPr lang="en-US" dirty="0"/>
              <a:t> </a:t>
            </a:r>
            <a:r>
              <a:rPr lang="en-US" dirty="0" err="1"/>
              <a:t>supinum</a:t>
            </a:r>
            <a:r>
              <a:rPr lang="en-US" dirty="0"/>
              <a:t> (</a:t>
            </a:r>
            <a:r>
              <a:rPr lang="en-US" dirty="0" err="1"/>
              <a:t>oant</a:t>
            </a:r>
            <a:r>
              <a:rPr lang="en-US" dirty="0"/>
              <a:t> char  a  ), </a:t>
            </a:r>
            <a:r>
              <a:rPr lang="en-US" dirty="0" err="1"/>
              <a:t>Datura</a:t>
            </a:r>
            <a:r>
              <a:rPr lang="en-US" dirty="0"/>
              <a:t> </a:t>
            </a:r>
            <a:r>
              <a:rPr lang="en-US" dirty="0" err="1" smtClean="0"/>
              <a:t>indica</a:t>
            </a:r>
            <a:r>
              <a:rPr lang="en-US" dirty="0" smtClean="0"/>
              <a:t>  </a:t>
            </a:r>
            <a:r>
              <a:rPr lang="en-US" dirty="0"/>
              <a:t>(</a:t>
            </a:r>
            <a:r>
              <a:rPr lang="en-US" dirty="0" err="1"/>
              <a:t>dhatura</a:t>
            </a:r>
            <a:r>
              <a:rPr lang="en-US" dirty="0"/>
              <a:t>),  and Euphorbia </a:t>
            </a:r>
            <a:r>
              <a:rPr lang="en-US" dirty="0" err="1"/>
              <a:t>pilulifera</a:t>
            </a:r>
            <a:r>
              <a:rPr lang="en-US" dirty="0"/>
              <a:t>  (</a:t>
            </a:r>
            <a:r>
              <a:rPr lang="en-US" dirty="0" err="1"/>
              <a:t>hazardani</a:t>
            </a:r>
            <a:r>
              <a:rPr lang="en-US" dirty="0"/>
              <a:t>).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Biennial </a:t>
            </a:r>
            <a:r>
              <a:rPr lang="en-US" b="1" dirty="0"/>
              <a:t>weeds.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en-US" dirty="0"/>
              <a:t>These weeds grow for  two seasons. They germinate in </a:t>
            </a:r>
            <a:r>
              <a:rPr lang="en-US" dirty="0" smtClean="0"/>
              <a:t>late </a:t>
            </a:r>
            <a:r>
              <a:rPr lang="en-US" dirty="0"/>
              <a:t>summer or fall, overwinter, and then resume growth and flower the </a:t>
            </a:r>
            <a:r>
              <a:rPr lang="en-US" dirty="0" smtClean="0"/>
              <a:t>next spring</a:t>
            </a:r>
            <a:r>
              <a:rPr lang="en-US" dirty="0"/>
              <a:t>. They are an especially serious weed problem in  the following spring. </a:t>
            </a:r>
            <a:r>
              <a:rPr lang="en-US" dirty="0" smtClean="0"/>
              <a:t>Typical  </a:t>
            </a:r>
            <a:r>
              <a:rPr lang="en-US" dirty="0"/>
              <a:t>examples  are </a:t>
            </a:r>
            <a:r>
              <a:rPr lang="en-US" dirty="0" err="1"/>
              <a:t>Capsella</a:t>
            </a:r>
            <a:r>
              <a:rPr lang="en-US" dirty="0"/>
              <a:t>  </a:t>
            </a:r>
            <a:r>
              <a:rPr lang="en-US" dirty="0" err="1"/>
              <a:t>bursapastoris</a:t>
            </a:r>
            <a:r>
              <a:rPr lang="en-US" dirty="0"/>
              <a:t>  (shepherd's  purse), </a:t>
            </a:r>
            <a:r>
              <a:rPr lang="en-US" dirty="0" err="1"/>
              <a:t>Lepidium</a:t>
            </a:r>
            <a:r>
              <a:rPr lang="en-US" dirty="0"/>
              <a:t> </a:t>
            </a:r>
            <a:r>
              <a:rPr lang="en-US" dirty="0" err="1" smtClean="0"/>
              <a:t>virginucum</a:t>
            </a:r>
            <a:r>
              <a:rPr lang="en-US" dirty="0" smtClean="0"/>
              <a:t> </a:t>
            </a:r>
            <a:r>
              <a:rPr lang="en-US" dirty="0"/>
              <a:t>(peppergrass  ),</a:t>
            </a:r>
            <a:r>
              <a:rPr lang="en-US" dirty="0" err="1"/>
              <a:t>Stellaria</a:t>
            </a:r>
            <a:r>
              <a:rPr lang="en-US" dirty="0"/>
              <a:t> media (chickweed), and </a:t>
            </a:r>
            <a:r>
              <a:rPr lang="en-US" dirty="0" err="1"/>
              <a:t>Hordeum</a:t>
            </a:r>
            <a:r>
              <a:rPr lang="en-US" dirty="0"/>
              <a:t>  </a:t>
            </a:r>
            <a:r>
              <a:rPr lang="en-US" dirty="0" err="1"/>
              <a:t>jubatum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squirrel-tail grass).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Perennial weeds.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  Perennial </a:t>
            </a:r>
            <a:r>
              <a:rPr lang="en-US" dirty="0"/>
              <a:t>weeds live for many years and are a serious </a:t>
            </a:r>
            <a:r>
              <a:rPr lang="en-US" dirty="0" smtClean="0"/>
              <a:t>problem </a:t>
            </a:r>
            <a:r>
              <a:rPr lang="en-US" dirty="0"/>
              <a:t>for many horticultural crops, especially perennials. Many perennial </a:t>
            </a:r>
            <a:r>
              <a:rPr lang="en-US" dirty="0" smtClean="0"/>
              <a:t>weeds </a:t>
            </a:r>
            <a:r>
              <a:rPr lang="en-US" dirty="0"/>
              <a:t>can propagate  themselves both by  seed  and </a:t>
            </a:r>
            <a:r>
              <a:rPr lang="en-US" dirty="0" err="1"/>
              <a:t>vegetatively</a:t>
            </a:r>
            <a:r>
              <a:rPr lang="en-US" dirty="0"/>
              <a:t>. They are </a:t>
            </a:r>
            <a:r>
              <a:rPr lang="en-US" dirty="0" smtClean="0"/>
              <a:t>often </a:t>
            </a:r>
            <a:r>
              <a:rPr lang="en-US" dirty="0"/>
              <a:t>deep-rooted, very persistent, and able  to withstand many efforts  to </a:t>
            </a:r>
            <a:r>
              <a:rPr lang="en-US" dirty="0" smtClean="0"/>
              <a:t>eliminate </a:t>
            </a:r>
            <a:r>
              <a:rPr lang="en-US" dirty="0"/>
              <a:t>them.  In some cases an entire crop season is  lost reclaiming land </a:t>
            </a:r>
            <a:r>
              <a:rPr lang="en-US" dirty="0" smtClean="0"/>
              <a:t>infested </a:t>
            </a:r>
            <a:r>
              <a:rPr lang="en-US" dirty="0"/>
              <a:t>by perennial weeds. Some of them become extremely competitive </a:t>
            </a:r>
            <a:r>
              <a:rPr lang="en-US" dirty="0" smtClean="0"/>
              <a:t>as  </a:t>
            </a:r>
            <a:r>
              <a:rPr lang="en-US" dirty="0"/>
              <a:t>individual  plants.  They  include  Sorghum  </a:t>
            </a:r>
            <a:r>
              <a:rPr lang="en-US" dirty="0" err="1"/>
              <a:t>halepense</a:t>
            </a:r>
            <a:r>
              <a:rPr lang="en-US" dirty="0"/>
              <a:t>  (</a:t>
            </a:r>
            <a:r>
              <a:rPr lang="en-US" dirty="0" err="1"/>
              <a:t>baru</a:t>
            </a:r>
            <a:r>
              <a:rPr lang="en-US" dirty="0"/>
              <a:t>  grass), </a:t>
            </a:r>
            <a:r>
              <a:rPr lang="en-US" dirty="0" err="1" smtClean="0"/>
              <a:t>Desmostachya</a:t>
            </a:r>
            <a:r>
              <a:rPr lang="en-US" dirty="0" smtClean="0"/>
              <a:t> </a:t>
            </a:r>
            <a:r>
              <a:rPr lang="en-US" dirty="0" err="1"/>
              <a:t>bipinnata</a:t>
            </a:r>
            <a:r>
              <a:rPr lang="en-US" dirty="0"/>
              <a:t> (</a:t>
            </a:r>
            <a:r>
              <a:rPr lang="en-US" dirty="0" err="1"/>
              <a:t>dhabb</a:t>
            </a:r>
            <a:r>
              <a:rPr lang="en-US" dirty="0"/>
              <a:t>  ),</a:t>
            </a:r>
            <a:r>
              <a:rPr lang="en-US" dirty="0" err="1"/>
              <a:t>Achryanthes</a:t>
            </a:r>
            <a:r>
              <a:rPr lang="en-US" dirty="0"/>
              <a:t>  </a:t>
            </a:r>
            <a:r>
              <a:rPr lang="en-US" dirty="0" err="1"/>
              <a:t>aspera</a:t>
            </a:r>
            <a:r>
              <a:rPr lang="en-US" dirty="0"/>
              <a:t> (</a:t>
            </a:r>
            <a:r>
              <a:rPr lang="en-US" dirty="0" err="1"/>
              <a:t>puth</a:t>
            </a:r>
            <a:r>
              <a:rPr lang="en-US" dirty="0"/>
              <a:t> </a:t>
            </a:r>
            <a:r>
              <a:rPr lang="en-US" dirty="0" err="1"/>
              <a:t>kanda</a:t>
            </a:r>
            <a:r>
              <a:rPr lang="en-US" dirty="0"/>
              <a:t>), </a:t>
            </a:r>
            <a:r>
              <a:rPr lang="en-US" dirty="0" err="1"/>
              <a:t>CalotTOpis</a:t>
            </a:r>
            <a:r>
              <a:rPr lang="en-US" dirty="0"/>
              <a:t> </a:t>
            </a:r>
            <a:r>
              <a:rPr lang="en-US" dirty="0" err="1" smtClean="0"/>
              <a:t>procera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</a:t>
            </a:r>
            <a:r>
              <a:rPr lang="en-US" dirty="0"/>
              <a:t>), </a:t>
            </a:r>
            <a:r>
              <a:rPr lang="en-US" dirty="0" err="1"/>
              <a:t>Cynodon</a:t>
            </a:r>
            <a:r>
              <a:rPr lang="en-US" dirty="0"/>
              <a:t> </a:t>
            </a:r>
            <a:r>
              <a:rPr lang="en-US" dirty="0" err="1"/>
              <a:t>dactylon</a:t>
            </a:r>
            <a:r>
              <a:rPr lang="en-US" dirty="0"/>
              <a:t>  (</a:t>
            </a:r>
            <a:r>
              <a:rPr lang="en-US" dirty="0" err="1"/>
              <a:t>khabal</a:t>
            </a:r>
            <a:r>
              <a:rPr lang="en-US" dirty="0"/>
              <a:t> grass) and </a:t>
            </a:r>
            <a:r>
              <a:rPr lang="en-US" dirty="0" err="1"/>
              <a:t>Cyperus</a:t>
            </a:r>
            <a:r>
              <a:rPr lang="en-US" dirty="0"/>
              <a:t> </a:t>
            </a:r>
            <a:r>
              <a:rPr lang="en-US" dirty="0" err="1"/>
              <a:t>rotundus</a:t>
            </a:r>
            <a:r>
              <a:rPr lang="en-US" dirty="0"/>
              <a:t> (</a:t>
            </a:r>
            <a:r>
              <a:rPr lang="en-US" dirty="0" err="1"/>
              <a:t>deela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MANAGEMENT  PRACTICES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Weed </a:t>
            </a:r>
            <a:r>
              <a:rPr lang="en-US" dirty="0"/>
              <a:t>control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  Weeds  </a:t>
            </a:r>
            <a:r>
              <a:rPr lang="en-US" dirty="0"/>
              <a:t>can  be  controlled  mechanically,  competitively,  biologically,  and </a:t>
            </a:r>
            <a:r>
              <a:rPr lang="en-US" dirty="0" smtClean="0"/>
              <a:t>chemically</a:t>
            </a:r>
            <a:r>
              <a:rPr lang="en-US" dirty="0"/>
              <a:t>.  A combination of one or more of these methods can often be </a:t>
            </a:r>
            <a:r>
              <a:rPr lang="en-US" dirty="0" smtClean="0"/>
              <a:t>more </a:t>
            </a:r>
            <a:r>
              <a:rPr lang="en-US" dirty="0"/>
              <a:t>effective than a single one in  eradicating weeds in horticultural crops. </a:t>
            </a:r>
          </a:p>
          <a:p>
            <a:pPr>
              <a:buNone/>
            </a:pPr>
            <a:r>
              <a:rPr lang="en-US" b="1" dirty="0" smtClean="0"/>
              <a:t>      1.Mechanical</a:t>
            </a:r>
            <a:r>
              <a:rPr lang="en-US" b="1" dirty="0"/>
              <a:t>.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en-US" dirty="0" smtClean="0"/>
              <a:t>Pulling </a:t>
            </a:r>
            <a:r>
              <a:rPr lang="en-US" dirty="0"/>
              <a:t>by hand, hoeing, </a:t>
            </a:r>
            <a:r>
              <a:rPr lang="en-US" dirty="0" err="1"/>
              <a:t>ploughing</a:t>
            </a:r>
            <a:r>
              <a:rPr lang="en-US" dirty="0"/>
              <a:t>, and mowing are </a:t>
            </a:r>
            <a:r>
              <a:rPr lang="en-US" dirty="0" smtClean="0"/>
              <a:t>methods </a:t>
            </a:r>
            <a:r>
              <a:rPr lang="en-US" dirty="0"/>
              <a:t>of mechanical weed control. With many  crops,  hoeing  is  the  standard </a:t>
            </a:r>
            <a:r>
              <a:rPr lang="en-US" dirty="0" smtClean="0"/>
              <a:t>practice</a:t>
            </a:r>
            <a:r>
              <a:rPr lang="en-US" dirty="0"/>
              <a:t>, but where possible it is being replaced by </a:t>
            </a:r>
            <a:r>
              <a:rPr lang="en-US" dirty="0" err="1"/>
              <a:t>ploughing</a:t>
            </a:r>
            <a:r>
              <a:rPr lang="en-US" dirty="0"/>
              <a:t>, either by draft </a:t>
            </a:r>
            <a:r>
              <a:rPr lang="en-US" dirty="0" smtClean="0"/>
              <a:t>animals  </a:t>
            </a:r>
            <a:r>
              <a:rPr lang="en-US" dirty="0"/>
              <a:t>or  recently with  garden  tractors. Mulches  such  as  straw,  </a:t>
            </a:r>
            <a:r>
              <a:rPr lang="en-US" dirty="0" smtClean="0"/>
              <a:t>sawdust dried  </a:t>
            </a:r>
            <a:r>
              <a:rPr lang="en-US" dirty="0"/>
              <a:t>sugar  cane  leaves  not  only  provide  excellent weed  control  but </a:t>
            </a:r>
            <a:r>
              <a:rPr lang="en-US" dirty="0" smtClean="0"/>
              <a:t>offer  </a:t>
            </a:r>
            <a:r>
              <a:rPr lang="en-US" dirty="0"/>
              <a:t>other  benefits  such  as  stabilizing  soil  temperature  and  conserving </a:t>
            </a:r>
            <a:r>
              <a:rPr lang="en-US" dirty="0" smtClean="0"/>
              <a:t>moisture</a:t>
            </a:r>
            <a:r>
              <a:rPr lang="en-US" dirty="0"/>
              <a:t>. Black plastic sheets (polyethylene) are also very effective in weed </a:t>
            </a:r>
            <a:r>
              <a:rPr lang="en-US" dirty="0" smtClean="0"/>
              <a:t>control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1303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Weed management </vt:lpstr>
      <vt:lpstr>Damage  from weeds  </vt:lpstr>
      <vt:lpstr>2. Crop contamination. </vt:lpstr>
      <vt:lpstr>4.  Poisonous  weeds.</vt:lpstr>
      <vt:lpstr>Types of weeds  </vt:lpstr>
      <vt:lpstr>A.  RABI SEASON WEEDS:</vt:lpstr>
      <vt:lpstr>B.  KHARIF SEASON WEEDS:</vt:lpstr>
      <vt:lpstr>Perennial weeds.</vt:lpstr>
      <vt:lpstr> MANAGEMENT  PRACTICES Weed control  </vt:lpstr>
      <vt:lpstr>2.Competitive.</vt:lpstr>
      <vt:lpstr>3.Chemical.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Weed and pest management</dc:title>
  <dc:creator>Windows User</dc:creator>
  <cp:lastModifiedBy>Zahoor HUssain</cp:lastModifiedBy>
  <cp:revision>10</cp:revision>
  <dcterms:created xsi:type="dcterms:W3CDTF">2014-04-15T08:00:49Z</dcterms:created>
  <dcterms:modified xsi:type="dcterms:W3CDTF">2016-03-21T17:25:10Z</dcterms:modified>
</cp:coreProperties>
</file>