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C578B-BBDA-4CD1-AB4E-9862011A7595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55FA-231E-4510-951C-6D69ED8D5E3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Rabies </a:t>
            </a:r>
            <a:b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Killer virus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0104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9785" y="562482"/>
            <a:ext cx="34417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Host</a:t>
            </a:r>
            <a:r>
              <a:rPr sz="4400" i="0" spc="-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Factors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02230" y="1223517"/>
            <a:ext cx="3415665" cy="0"/>
          </a:xfrm>
          <a:custGeom>
            <a:avLst/>
            <a:gdLst/>
            <a:ahLst/>
            <a:cxnLst/>
            <a:rect l="l" t="t" r="r" b="b"/>
            <a:pathLst>
              <a:path w="3415665">
                <a:moveTo>
                  <a:pt x="0" y="0"/>
                </a:moveTo>
                <a:lnTo>
                  <a:pt x="3415284" y="0"/>
                </a:lnTo>
              </a:path>
            </a:pathLst>
          </a:custGeom>
          <a:ln w="5943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2206574"/>
            <a:ext cx="7722870" cy="334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All warm </a:t>
            </a:r>
            <a:r>
              <a:rPr sz="3200" spc="-5" dirty="0">
                <a:latin typeface="Arial"/>
                <a:cs typeface="Arial"/>
              </a:rPr>
              <a:t>blooded animals including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man.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Rabies </a:t>
            </a:r>
            <a:r>
              <a:rPr sz="3200" dirty="0">
                <a:latin typeface="Arial"/>
                <a:cs typeface="Arial"/>
              </a:rPr>
              <a:t>in </a:t>
            </a:r>
            <a:r>
              <a:rPr sz="3200" spc="-5" dirty="0">
                <a:latin typeface="Arial"/>
                <a:cs typeface="Arial"/>
              </a:rPr>
              <a:t>man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dead-end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infection.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marR="16256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People </a:t>
            </a:r>
            <a:r>
              <a:rPr sz="3200" dirty="0">
                <a:latin typeface="Arial"/>
                <a:cs typeface="Arial"/>
              </a:rPr>
              <a:t>at risk-lab workers,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veteinerians,  dog handlers, hunters,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etc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0800" y="0"/>
            <a:ext cx="2743199" cy="2114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680" y="392633"/>
            <a:ext cx="5412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spc="-10" dirty="0">
                <a:solidFill>
                  <a:srgbClr val="C00000"/>
                </a:solidFill>
                <a:latin typeface="Arial"/>
                <a:cs typeface="Arial"/>
              </a:rPr>
              <a:t>Mode </a:t>
            </a:r>
            <a:r>
              <a:rPr i="0" spc="-5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i="0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i="0" spc="-5" dirty="0">
                <a:solidFill>
                  <a:srgbClr val="C00000"/>
                </a:solidFill>
                <a:latin typeface="Arial"/>
                <a:cs typeface="Arial"/>
              </a:rPr>
              <a:t>Transmission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1651126" y="992886"/>
            <a:ext cx="5384800" cy="0"/>
          </a:xfrm>
          <a:custGeom>
            <a:avLst/>
            <a:gdLst/>
            <a:ahLst/>
            <a:cxnLst/>
            <a:rect l="l" t="t" r="r" b="b"/>
            <a:pathLst>
              <a:path w="5384800">
                <a:moveTo>
                  <a:pt x="0" y="0"/>
                </a:moveTo>
                <a:lnTo>
                  <a:pt x="5384292" y="0"/>
                </a:lnTo>
              </a:path>
            </a:pathLst>
          </a:custGeom>
          <a:ln w="5333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470024"/>
            <a:ext cx="5277485" cy="3538220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255"/>
              </a:spcBef>
              <a:buAutoNum type="arabicPeriod"/>
              <a:tabLst>
                <a:tab pos="622935" algn="l"/>
              </a:tabLst>
            </a:pPr>
            <a:r>
              <a:rPr sz="4800" spc="-5" dirty="0">
                <a:latin typeface="Arial"/>
                <a:cs typeface="Arial"/>
              </a:rPr>
              <a:t>Animal</a:t>
            </a:r>
            <a:r>
              <a:rPr sz="4800" spc="-10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bites</a:t>
            </a:r>
            <a:endParaRPr sz="4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622935" algn="l"/>
              </a:tabLst>
            </a:pPr>
            <a:r>
              <a:rPr sz="4800" spc="-5" dirty="0">
                <a:latin typeface="Arial"/>
                <a:cs typeface="Arial"/>
              </a:rPr>
              <a:t>Licks</a:t>
            </a:r>
            <a:endParaRPr sz="4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1155"/>
              </a:spcBef>
              <a:buAutoNum type="arabicPeriod"/>
              <a:tabLst>
                <a:tab pos="622935" algn="l"/>
              </a:tabLst>
            </a:pPr>
            <a:r>
              <a:rPr sz="4800" spc="-5" dirty="0">
                <a:latin typeface="Arial"/>
                <a:cs typeface="Arial"/>
              </a:rPr>
              <a:t>Aerosol</a:t>
            </a:r>
            <a:endParaRPr sz="4800">
              <a:latin typeface="Arial"/>
              <a:cs typeface="Arial"/>
            </a:endParaRPr>
          </a:p>
          <a:p>
            <a:pPr marL="622300" indent="-610235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622935" algn="l"/>
              </a:tabLst>
            </a:pPr>
            <a:r>
              <a:rPr sz="4800" spc="-5" dirty="0">
                <a:latin typeface="Arial"/>
                <a:cs typeface="Arial"/>
              </a:rPr>
              <a:t>Person </a:t>
            </a:r>
            <a:r>
              <a:rPr sz="4800" dirty="0">
                <a:latin typeface="Arial"/>
                <a:cs typeface="Arial"/>
              </a:rPr>
              <a:t>to</a:t>
            </a:r>
            <a:r>
              <a:rPr sz="4800" spc="-40" dirty="0">
                <a:latin typeface="Arial"/>
                <a:cs typeface="Arial"/>
              </a:rPr>
              <a:t> </a:t>
            </a:r>
            <a:r>
              <a:rPr sz="4800" spc="-5" dirty="0">
                <a:latin typeface="Arial"/>
                <a:cs typeface="Arial"/>
              </a:rPr>
              <a:t>person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8132" y="1168146"/>
            <a:ext cx="5274945" cy="0"/>
          </a:xfrm>
          <a:custGeom>
            <a:avLst/>
            <a:gdLst/>
            <a:ahLst/>
            <a:cxnLst/>
            <a:rect l="l" t="t" r="r" b="b"/>
            <a:pathLst>
              <a:path w="5274945">
                <a:moveTo>
                  <a:pt x="0" y="0"/>
                </a:moveTo>
                <a:lnTo>
                  <a:pt x="5274564" y="0"/>
                </a:lnTo>
              </a:path>
            </a:pathLst>
          </a:custGeom>
          <a:ln w="5333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75756"/>
            <a:ext cx="544195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i="0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</a:t>
            </a:r>
            <a:r>
              <a:rPr sz="3600" i="0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i="0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b="0" i="0" spc="-5" dirty="0">
              <a:solidFill>
                <a:srgbClr val="99FF33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53246"/>
            <a:ext cx="7417434" cy="3977004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 3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wks</a:t>
            </a:r>
          </a:p>
          <a:p>
            <a:pPr marL="355600" indent="-342900">
              <a:lnSpc>
                <a:spcPts val="2735"/>
              </a:lnSpc>
              <a:spcBef>
                <a:spcPts val="295"/>
              </a:spcBef>
              <a:buChar char="•"/>
              <a:tabLst>
                <a:tab pos="354965" algn="l"/>
                <a:tab pos="355600" algn="l"/>
                <a:tab pos="318135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short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may be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prolonged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pPr marL="355600">
              <a:lnSpc>
                <a:spcPts val="2735"/>
              </a:lnSpc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Depends on-site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0" marR="2820670">
              <a:lnSpc>
                <a:spcPts val="3170"/>
              </a:lnSpc>
              <a:spcBef>
                <a:spcPts val="155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Severity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bite  Number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wounds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0">
              <a:lnSpc>
                <a:spcPct val="100000"/>
              </a:lnSpc>
              <a:spcBef>
                <a:spcPts val="130"/>
              </a:spcBef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virus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injected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0" marR="1210310">
              <a:lnSpc>
                <a:spcPct val="110000"/>
              </a:lnSpc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biting animal  Protection provided by</a:t>
            </a:r>
            <a:r>
              <a:rPr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clothing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0">
              <a:lnSpc>
                <a:spcPct val="100000"/>
              </a:lnSpc>
              <a:spcBef>
                <a:spcPts val="29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0822" y="1919541"/>
            <a:ext cx="5360543" cy="262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2201" y="2638932"/>
            <a:ext cx="5260340" cy="2002155"/>
          </a:xfrm>
          <a:custGeom>
            <a:avLst/>
            <a:gdLst/>
            <a:ahLst/>
            <a:cxnLst/>
            <a:rect l="l" t="t" r="r" b="b"/>
            <a:pathLst>
              <a:path w="5260340" h="2002154">
                <a:moveTo>
                  <a:pt x="5239131" y="0"/>
                </a:moveTo>
                <a:lnTo>
                  <a:pt x="0" y="1945004"/>
                </a:lnTo>
                <a:lnTo>
                  <a:pt x="21209" y="2002154"/>
                </a:lnTo>
                <a:lnTo>
                  <a:pt x="5260340" y="57150"/>
                </a:lnTo>
                <a:lnTo>
                  <a:pt x="5239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7200" y="3474720"/>
            <a:ext cx="2209800" cy="794385"/>
          </a:xfrm>
          <a:custGeom>
            <a:avLst/>
            <a:gdLst/>
            <a:ahLst/>
            <a:cxnLst/>
            <a:rect l="l" t="t" r="r" b="b"/>
            <a:pathLst>
              <a:path w="2209800" h="794385">
                <a:moveTo>
                  <a:pt x="0" y="91439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368300" y="0"/>
                </a:lnTo>
                <a:lnTo>
                  <a:pt x="920750" y="0"/>
                </a:lnTo>
                <a:lnTo>
                  <a:pt x="2118360" y="0"/>
                </a:lnTo>
                <a:lnTo>
                  <a:pt x="2153971" y="7179"/>
                </a:lnTo>
                <a:lnTo>
                  <a:pt x="2183034" y="26765"/>
                </a:lnTo>
                <a:lnTo>
                  <a:pt x="2202620" y="55828"/>
                </a:lnTo>
                <a:lnTo>
                  <a:pt x="2209800" y="91439"/>
                </a:lnTo>
                <a:lnTo>
                  <a:pt x="2209800" y="320039"/>
                </a:lnTo>
                <a:lnTo>
                  <a:pt x="2209800" y="457199"/>
                </a:lnTo>
                <a:lnTo>
                  <a:pt x="2202620" y="492811"/>
                </a:lnTo>
                <a:lnTo>
                  <a:pt x="2183034" y="521874"/>
                </a:lnTo>
                <a:lnTo>
                  <a:pt x="2153971" y="541460"/>
                </a:lnTo>
                <a:lnTo>
                  <a:pt x="2118360" y="548639"/>
                </a:lnTo>
                <a:lnTo>
                  <a:pt x="920750" y="548639"/>
                </a:lnTo>
                <a:lnTo>
                  <a:pt x="202564" y="794003"/>
                </a:lnTo>
                <a:lnTo>
                  <a:pt x="368300" y="548639"/>
                </a:lnTo>
                <a:lnTo>
                  <a:pt x="91439" y="548639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199"/>
                </a:lnTo>
                <a:lnTo>
                  <a:pt x="0" y="320039"/>
                </a:lnTo>
                <a:lnTo>
                  <a:pt x="0" y="91439"/>
                </a:lnTo>
                <a:close/>
              </a:path>
            </a:pathLst>
          </a:custGeom>
          <a:ln w="2540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9215" y="3456558"/>
            <a:ext cx="1447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Centrifugal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333399"/>
                </a:solidFill>
                <a:latin typeface="Arial"/>
                <a:cs typeface="Arial"/>
              </a:rPr>
              <a:t>transmission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36720" y="1447800"/>
            <a:ext cx="2209800" cy="794385"/>
          </a:xfrm>
          <a:custGeom>
            <a:avLst/>
            <a:gdLst/>
            <a:ahLst/>
            <a:cxnLst/>
            <a:rect l="l" t="t" r="r" b="b"/>
            <a:pathLst>
              <a:path w="2209800" h="794385">
                <a:moveTo>
                  <a:pt x="0" y="91439"/>
                </a:moveTo>
                <a:lnTo>
                  <a:pt x="7179" y="55828"/>
                </a:lnTo>
                <a:lnTo>
                  <a:pt x="26765" y="26765"/>
                </a:lnTo>
                <a:lnTo>
                  <a:pt x="55828" y="7179"/>
                </a:lnTo>
                <a:lnTo>
                  <a:pt x="91439" y="0"/>
                </a:lnTo>
                <a:lnTo>
                  <a:pt x="368300" y="0"/>
                </a:lnTo>
                <a:lnTo>
                  <a:pt x="920750" y="0"/>
                </a:lnTo>
                <a:lnTo>
                  <a:pt x="2118359" y="0"/>
                </a:lnTo>
                <a:lnTo>
                  <a:pt x="2153971" y="7179"/>
                </a:lnTo>
                <a:lnTo>
                  <a:pt x="2183034" y="26765"/>
                </a:lnTo>
                <a:lnTo>
                  <a:pt x="2202620" y="55828"/>
                </a:lnTo>
                <a:lnTo>
                  <a:pt x="2209800" y="91439"/>
                </a:lnTo>
                <a:lnTo>
                  <a:pt x="2209800" y="320039"/>
                </a:lnTo>
                <a:lnTo>
                  <a:pt x="2209800" y="457200"/>
                </a:lnTo>
                <a:lnTo>
                  <a:pt x="2202620" y="492811"/>
                </a:lnTo>
                <a:lnTo>
                  <a:pt x="2183034" y="521874"/>
                </a:lnTo>
                <a:lnTo>
                  <a:pt x="2153971" y="541460"/>
                </a:lnTo>
                <a:lnTo>
                  <a:pt x="2118359" y="548639"/>
                </a:lnTo>
                <a:lnTo>
                  <a:pt x="920750" y="548639"/>
                </a:lnTo>
                <a:lnTo>
                  <a:pt x="202564" y="794003"/>
                </a:lnTo>
                <a:lnTo>
                  <a:pt x="368300" y="548639"/>
                </a:lnTo>
                <a:lnTo>
                  <a:pt x="91439" y="548639"/>
                </a:lnTo>
                <a:lnTo>
                  <a:pt x="55828" y="541460"/>
                </a:lnTo>
                <a:lnTo>
                  <a:pt x="26765" y="521874"/>
                </a:lnTo>
                <a:lnTo>
                  <a:pt x="7179" y="492811"/>
                </a:lnTo>
                <a:lnTo>
                  <a:pt x="0" y="457200"/>
                </a:lnTo>
                <a:lnTo>
                  <a:pt x="0" y="320039"/>
                </a:lnTo>
                <a:lnTo>
                  <a:pt x="0" y="91439"/>
                </a:lnTo>
                <a:close/>
              </a:path>
            </a:pathLst>
          </a:custGeom>
          <a:ln w="25400">
            <a:solidFill>
              <a:srgbClr val="BB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18735" y="1429258"/>
            <a:ext cx="144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800" i="0" spc="-5" dirty="0">
                <a:solidFill>
                  <a:srgbClr val="333399"/>
                </a:solidFill>
                <a:latin typeface="Arial"/>
                <a:cs typeface="Arial"/>
              </a:rPr>
              <a:t>Centripetal  tr</a:t>
            </a:r>
            <a:r>
              <a:rPr sz="1800" i="0" spc="-15" dirty="0">
                <a:solidFill>
                  <a:srgbClr val="333399"/>
                </a:solidFill>
                <a:latin typeface="Arial"/>
                <a:cs typeface="Arial"/>
              </a:rPr>
              <a:t>a</a:t>
            </a:r>
            <a:r>
              <a:rPr sz="1800" i="0" spc="-5" dirty="0">
                <a:solidFill>
                  <a:srgbClr val="333399"/>
                </a:solidFill>
                <a:latin typeface="Arial"/>
                <a:cs typeface="Arial"/>
              </a:rPr>
              <a:t>nsmi</a:t>
            </a:r>
            <a:r>
              <a:rPr sz="1800" i="0" spc="-15" dirty="0">
                <a:solidFill>
                  <a:srgbClr val="333399"/>
                </a:solidFill>
                <a:latin typeface="Arial"/>
                <a:cs typeface="Arial"/>
              </a:rPr>
              <a:t>s</a:t>
            </a:r>
            <a:r>
              <a:rPr sz="1800" i="0" spc="-5" dirty="0">
                <a:solidFill>
                  <a:srgbClr val="333399"/>
                </a:solidFill>
                <a:latin typeface="Arial"/>
                <a:cs typeface="Arial"/>
              </a:rPr>
              <a:t>sion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3506" y="137158"/>
            <a:ext cx="89154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46141"/>
            <a:ext cx="7832725" cy="486473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NEGRI</a:t>
            </a:r>
            <a:r>
              <a:rPr sz="3200" b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BODIES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EOSINOPHILIC CYTOPLASMIC INCLUSIONS in brain  neurons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Randomly oriented rabies </a:t>
            </a:r>
            <a:r>
              <a:rPr sz="2400" dirty="0">
                <a:latin typeface="Arial"/>
                <a:cs typeface="Arial"/>
              </a:rPr>
              <a:t>virus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nucleocapsids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embedded in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matrix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Seen mainly in purkinje cells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cerebellum</a:t>
            </a:r>
            <a:endParaRPr sz="2400">
              <a:latin typeface="Arial"/>
              <a:cs typeface="Arial"/>
            </a:endParaRPr>
          </a:p>
          <a:p>
            <a:pPr marL="24511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pyramidal cells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hippocampus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Absence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negri bodies-not an exclusion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rabies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19" y="5094730"/>
            <a:ext cx="4693920" cy="1763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" y="762000"/>
            <a:ext cx="4663440" cy="4343400"/>
          </a:xfrm>
          <a:custGeom>
            <a:avLst/>
            <a:gdLst/>
            <a:ahLst/>
            <a:cxnLst/>
            <a:rect l="l" t="t" r="r" b="b"/>
            <a:pathLst>
              <a:path w="4663440" h="4343400">
                <a:moveTo>
                  <a:pt x="4290187" y="0"/>
                </a:moveTo>
                <a:lnTo>
                  <a:pt x="373265" y="0"/>
                </a:lnTo>
                <a:lnTo>
                  <a:pt x="326444" y="2908"/>
                </a:lnTo>
                <a:lnTo>
                  <a:pt x="281358" y="11400"/>
                </a:lnTo>
                <a:lnTo>
                  <a:pt x="238358" y="25126"/>
                </a:lnTo>
                <a:lnTo>
                  <a:pt x="197792" y="43736"/>
                </a:lnTo>
                <a:lnTo>
                  <a:pt x="160012" y="66880"/>
                </a:lnTo>
                <a:lnTo>
                  <a:pt x="125366" y="94207"/>
                </a:lnTo>
                <a:lnTo>
                  <a:pt x="94204" y="125369"/>
                </a:lnTo>
                <a:lnTo>
                  <a:pt x="66877" y="160014"/>
                </a:lnTo>
                <a:lnTo>
                  <a:pt x="43734" y="197794"/>
                </a:lnTo>
                <a:lnTo>
                  <a:pt x="25125" y="238357"/>
                </a:lnTo>
                <a:lnTo>
                  <a:pt x="11400" y="281355"/>
                </a:lnTo>
                <a:lnTo>
                  <a:pt x="2908" y="326437"/>
                </a:lnTo>
                <a:lnTo>
                  <a:pt x="0" y="373252"/>
                </a:lnTo>
                <a:lnTo>
                  <a:pt x="0" y="3970147"/>
                </a:lnTo>
                <a:lnTo>
                  <a:pt x="2908" y="4016962"/>
                </a:lnTo>
                <a:lnTo>
                  <a:pt x="11400" y="4062044"/>
                </a:lnTo>
                <a:lnTo>
                  <a:pt x="25125" y="4105042"/>
                </a:lnTo>
                <a:lnTo>
                  <a:pt x="43734" y="4145605"/>
                </a:lnTo>
                <a:lnTo>
                  <a:pt x="66877" y="4183385"/>
                </a:lnTo>
                <a:lnTo>
                  <a:pt x="94204" y="4218030"/>
                </a:lnTo>
                <a:lnTo>
                  <a:pt x="125366" y="4249192"/>
                </a:lnTo>
                <a:lnTo>
                  <a:pt x="160012" y="4276519"/>
                </a:lnTo>
                <a:lnTo>
                  <a:pt x="197792" y="4299663"/>
                </a:lnTo>
                <a:lnTo>
                  <a:pt x="238358" y="4318273"/>
                </a:lnTo>
                <a:lnTo>
                  <a:pt x="281358" y="4331999"/>
                </a:lnTo>
                <a:lnTo>
                  <a:pt x="326444" y="4340491"/>
                </a:lnTo>
                <a:lnTo>
                  <a:pt x="373265" y="4343400"/>
                </a:lnTo>
                <a:lnTo>
                  <a:pt x="4290187" y="4343400"/>
                </a:lnTo>
                <a:lnTo>
                  <a:pt x="4337002" y="4340491"/>
                </a:lnTo>
                <a:lnTo>
                  <a:pt x="4382084" y="4331999"/>
                </a:lnTo>
                <a:lnTo>
                  <a:pt x="4425082" y="4318273"/>
                </a:lnTo>
                <a:lnTo>
                  <a:pt x="4465645" y="4299663"/>
                </a:lnTo>
                <a:lnTo>
                  <a:pt x="4503425" y="4276519"/>
                </a:lnTo>
                <a:lnTo>
                  <a:pt x="4538070" y="4249192"/>
                </a:lnTo>
                <a:lnTo>
                  <a:pt x="4569232" y="4218030"/>
                </a:lnTo>
                <a:lnTo>
                  <a:pt x="4596559" y="4183385"/>
                </a:lnTo>
                <a:lnTo>
                  <a:pt x="4619703" y="4145605"/>
                </a:lnTo>
                <a:lnTo>
                  <a:pt x="4638313" y="4105042"/>
                </a:lnTo>
                <a:lnTo>
                  <a:pt x="4652039" y="4062044"/>
                </a:lnTo>
                <a:lnTo>
                  <a:pt x="4660531" y="4016962"/>
                </a:lnTo>
                <a:lnTo>
                  <a:pt x="4663440" y="3970147"/>
                </a:lnTo>
                <a:lnTo>
                  <a:pt x="4663440" y="373252"/>
                </a:lnTo>
                <a:lnTo>
                  <a:pt x="4660531" y="326437"/>
                </a:lnTo>
                <a:lnTo>
                  <a:pt x="4652039" y="281355"/>
                </a:lnTo>
                <a:lnTo>
                  <a:pt x="4638313" y="238357"/>
                </a:lnTo>
                <a:lnTo>
                  <a:pt x="4619703" y="197794"/>
                </a:lnTo>
                <a:lnTo>
                  <a:pt x="4596559" y="160014"/>
                </a:lnTo>
                <a:lnTo>
                  <a:pt x="4569232" y="125369"/>
                </a:lnTo>
                <a:lnTo>
                  <a:pt x="4538070" y="94207"/>
                </a:lnTo>
                <a:lnTo>
                  <a:pt x="4503425" y="66880"/>
                </a:lnTo>
                <a:lnTo>
                  <a:pt x="4465645" y="43736"/>
                </a:lnTo>
                <a:lnTo>
                  <a:pt x="4425082" y="25126"/>
                </a:lnTo>
                <a:lnTo>
                  <a:pt x="4382084" y="11400"/>
                </a:lnTo>
                <a:lnTo>
                  <a:pt x="4337002" y="2908"/>
                </a:lnTo>
                <a:lnTo>
                  <a:pt x="429018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" y="762000"/>
            <a:ext cx="4663440" cy="434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09159" y="5094730"/>
            <a:ext cx="4434840" cy="17632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762000"/>
            <a:ext cx="4419600" cy="4343400"/>
          </a:xfrm>
          <a:custGeom>
            <a:avLst/>
            <a:gdLst/>
            <a:ahLst/>
            <a:cxnLst/>
            <a:rect l="l" t="t" r="r" b="b"/>
            <a:pathLst>
              <a:path w="4419600" h="4343400">
                <a:moveTo>
                  <a:pt x="4046347" y="0"/>
                </a:moveTo>
                <a:lnTo>
                  <a:pt x="373252" y="0"/>
                </a:lnTo>
                <a:lnTo>
                  <a:pt x="326437" y="2908"/>
                </a:lnTo>
                <a:lnTo>
                  <a:pt x="281355" y="11400"/>
                </a:lnTo>
                <a:lnTo>
                  <a:pt x="238357" y="25126"/>
                </a:lnTo>
                <a:lnTo>
                  <a:pt x="197794" y="43736"/>
                </a:lnTo>
                <a:lnTo>
                  <a:pt x="160014" y="66880"/>
                </a:lnTo>
                <a:lnTo>
                  <a:pt x="125369" y="94207"/>
                </a:lnTo>
                <a:lnTo>
                  <a:pt x="94207" y="125369"/>
                </a:lnTo>
                <a:lnTo>
                  <a:pt x="66880" y="160014"/>
                </a:lnTo>
                <a:lnTo>
                  <a:pt x="43736" y="197794"/>
                </a:lnTo>
                <a:lnTo>
                  <a:pt x="25126" y="238357"/>
                </a:lnTo>
                <a:lnTo>
                  <a:pt x="11400" y="281355"/>
                </a:lnTo>
                <a:lnTo>
                  <a:pt x="2908" y="326437"/>
                </a:lnTo>
                <a:lnTo>
                  <a:pt x="0" y="373252"/>
                </a:lnTo>
                <a:lnTo>
                  <a:pt x="0" y="3970147"/>
                </a:lnTo>
                <a:lnTo>
                  <a:pt x="2908" y="4016962"/>
                </a:lnTo>
                <a:lnTo>
                  <a:pt x="11400" y="4062044"/>
                </a:lnTo>
                <a:lnTo>
                  <a:pt x="25126" y="4105042"/>
                </a:lnTo>
                <a:lnTo>
                  <a:pt x="43736" y="4145605"/>
                </a:lnTo>
                <a:lnTo>
                  <a:pt x="66880" y="4183385"/>
                </a:lnTo>
                <a:lnTo>
                  <a:pt x="94207" y="4218030"/>
                </a:lnTo>
                <a:lnTo>
                  <a:pt x="125369" y="4249192"/>
                </a:lnTo>
                <a:lnTo>
                  <a:pt x="160014" y="4276519"/>
                </a:lnTo>
                <a:lnTo>
                  <a:pt x="197794" y="4299663"/>
                </a:lnTo>
                <a:lnTo>
                  <a:pt x="238357" y="4318273"/>
                </a:lnTo>
                <a:lnTo>
                  <a:pt x="281355" y="4331999"/>
                </a:lnTo>
                <a:lnTo>
                  <a:pt x="326437" y="4340491"/>
                </a:lnTo>
                <a:lnTo>
                  <a:pt x="373252" y="4343400"/>
                </a:lnTo>
                <a:lnTo>
                  <a:pt x="4046347" y="4343400"/>
                </a:lnTo>
                <a:lnTo>
                  <a:pt x="4093162" y="4340491"/>
                </a:lnTo>
                <a:lnTo>
                  <a:pt x="4138244" y="4331999"/>
                </a:lnTo>
                <a:lnTo>
                  <a:pt x="4181242" y="4318273"/>
                </a:lnTo>
                <a:lnTo>
                  <a:pt x="4221805" y="4299663"/>
                </a:lnTo>
                <a:lnTo>
                  <a:pt x="4259585" y="4276519"/>
                </a:lnTo>
                <a:lnTo>
                  <a:pt x="4294230" y="4249192"/>
                </a:lnTo>
                <a:lnTo>
                  <a:pt x="4325392" y="4218030"/>
                </a:lnTo>
                <a:lnTo>
                  <a:pt x="4352719" y="4183385"/>
                </a:lnTo>
                <a:lnTo>
                  <a:pt x="4375863" y="4145605"/>
                </a:lnTo>
                <a:lnTo>
                  <a:pt x="4394473" y="4105042"/>
                </a:lnTo>
                <a:lnTo>
                  <a:pt x="4408199" y="4062044"/>
                </a:lnTo>
                <a:lnTo>
                  <a:pt x="4416691" y="4016962"/>
                </a:lnTo>
                <a:lnTo>
                  <a:pt x="4419600" y="3970147"/>
                </a:lnTo>
                <a:lnTo>
                  <a:pt x="4419600" y="373252"/>
                </a:lnTo>
                <a:lnTo>
                  <a:pt x="4416691" y="326437"/>
                </a:lnTo>
                <a:lnTo>
                  <a:pt x="4408199" y="281355"/>
                </a:lnTo>
                <a:lnTo>
                  <a:pt x="4394473" y="238357"/>
                </a:lnTo>
                <a:lnTo>
                  <a:pt x="4375863" y="197794"/>
                </a:lnTo>
                <a:lnTo>
                  <a:pt x="4352719" y="160014"/>
                </a:lnTo>
                <a:lnTo>
                  <a:pt x="4325392" y="125369"/>
                </a:lnTo>
                <a:lnTo>
                  <a:pt x="4294230" y="94207"/>
                </a:lnTo>
                <a:lnTo>
                  <a:pt x="4259585" y="66880"/>
                </a:lnTo>
                <a:lnTo>
                  <a:pt x="4221805" y="43736"/>
                </a:lnTo>
                <a:lnTo>
                  <a:pt x="4181242" y="25126"/>
                </a:lnTo>
                <a:lnTo>
                  <a:pt x="4138244" y="11400"/>
                </a:lnTo>
                <a:lnTo>
                  <a:pt x="4093162" y="2908"/>
                </a:lnTo>
                <a:lnTo>
                  <a:pt x="404634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4400" y="762000"/>
            <a:ext cx="4419600" cy="434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4211"/>
            <a:ext cx="8532876" cy="302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395" y="1796795"/>
            <a:ext cx="7577328" cy="2087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33700" y="2345435"/>
            <a:ext cx="2843783" cy="1540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50335" y="3171444"/>
            <a:ext cx="2017776" cy="6370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9231" y="1405905"/>
            <a:ext cx="7464425" cy="2265045"/>
          </a:xfrm>
          <a:custGeom>
            <a:avLst/>
            <a:gdLst/>
            <a:ahLst/>
            <a:cxnLst/>
            <a:rect l="l" t="t" r="r" b="b"/>
            <a:pathLst>
              <a:path w="7464425" h="2265045">
                <a:moveTo>
                  <a:pt x="205235" y="1850453"/>
                </a:moveTo>
                <a:lnTo>
                  <a:pt x="138087" y="1856724"/>
                </a:lnTo>
                <a:lnTo>
                  <a:pt x="100225" y="1870203"/>
                </a:lnTo>
                <a:lnTo>
                  <a:pt x="41526" y="1914070"/>
                </a:lnTo>
                <a:lnTo>
                  <a:pt x="6519" y="1979626"/>
                </a:lnTo>
                <a:lnTo>
                  <a:pt x="0" y="2018569"/>
                </a:lnTo>
                <a:lnTo>
                  <a:pt x="1128" y="2061299"/>
                </a:lnTo>
                <a:lnTo>
                  <a:pt x="9906" y="2107803"/>
                </a:lnTo>
                <a:lnTo>
                  <a:pt x="24297" y="2150286"/>
                </a:lnTo>
                <a:lnTo>
                  <a:pt x="43640" y="2186305"/>
                </a:lnTo>
                <a:lnTo>
                  <a:pt x="67931" y="2215870"/>
                </a:lnTo>
                <a:lnTo>
                  <a:pt x="129743" y="2255142"/>
                </a:lnTo>
                <a:lnTo>
                  <a:pt x="200037" y="2264961"/>
                </a:lnTo>
                <a:lnTo>
                  <a:pt x="237756" y="2258679"/>
                </a:lnTo>
                <a:lnTo>
                  <a:pt x="292668" y="2236089"/>
                </a:lnTo>
                <a:lnTo>
                  <a:pt x="332663" y="2201021"/>
                </a:lnTo>
                <a:lnTo>
                  <a:pt x="336316" y="2195314"/>
                </a:lnTo>
                <a:lnTo>
                  <a:pt x="198882" y="2195314"/>
                </a:lnTo>
                <a:lnTo>
                  <a:pt x="179187" y="2194194"/>
                </a:lnTo>
                <a:lnTo>
                  <a:pt x="142697" y="2178669"/>
                </a:lnTo>
                <a:lnTo>
                  <a:pt x="111994" y="2142109"/>
                </a:lnTo>
                <a:lnTo>
                  <a:pt x="88988" y="2080879"/>
                </a:lnTo>
                <a:lnTo>
                  <a:pt x="80149" y="2019538"/>
                </a:lnTo>
                <a:lnTo>
                  <a:pt x="82630" y="1994725"/>
                </a:lnTo>
                <a:lnTo>
                  <a:pt x="100614" y="1956530"/>
                </a:lnTo>
                <a:lnTo>
                  <a:pt x="131532" y="1931955"/>
                </a:lnTo>
                <a:lnTo>
                  <a:pt x="181524" y="1921494"/>
                </a:lnTo>
                <a:lnTo>
                  <a:pt x="317405" y="1921494"/>
                </a:lnTo>
                <a:lnTo>
                  <a:pt x="309617" y="1909667"/>
                </a:lnTo>
                <a:lnTo>
                  <a:pt x="295532" y="1892855"/>
                </a:lnTo>
                <a:lnTo>
                  <a:pt x="280498" y="1879187"/>
                </a:lnTo>
                <a:lnTo>
                  <a:pt x="264515" y="1868662"/>
                </a:lnTo>
                <a:lnTo>
                  <a:pt x="235860" y="1856491"/>
                </a:lnTo>
                <a:lnTo>
                  <a:pt x="205235" y="1850453"/>
                </a:lnTo>
                <a:close/>
              </a:path>
              <a:path w="7464425" h="2265045">
                <a:moveTo>
                  <a:pt x="283997" y="2087356"/>
                </a:moveTo>
                <a:lnTo>
                  <a:pt x="280662" y="2127646"/>
                </a:lnTo>
                <a:lnTo>
                  <a:pt x="258505" y="2169912"/>
                </a:lnTo>
                <a:lnTo>
                  <a:pt x="219544" y="2192004"/>
                </a:lnTo>
                <a:lnTo>
                  <a:pt x="198882" y="2195314"/>
                </a:lnTo>
                <a:lnTo>
                  <a:pt x="336316" y="2195314"/>
                </a:lnTo>
                <a:lnTo>
                  <a:pt x="346967" y="2178669"/>
                </a:lnTo>
                <a:lnTo>
                  <a:pt x="357300" y="2153015"/>
                </a:lnTo>
                <a:lnTo>
                  <a:pt x="363683" y="2124011"/>
                </a:lnTo>
                <a:lnTo>
                  <a:pt x="366115" y="2091674"/>
                </a:lnTo>
                <a:lnTo>
                  <a:pt x="283997" y="2087356"/>
                </a:lnTo>
                <a:close/>
              </a:path>
              <a:path w="7464425" h="2265045">
                <a:moveTo>
                  <a:pt x="444220" y="1787382"/>
                </a:moveTo>
                <a:lnTo>
                  <a:pt x="366001" y="1807829"/>
                </a:lnTo>
                <a:lnTo>
                  <a:pt x="466166" y="2192004"/>
                </a:lnTo>
                <a:lnTo>
                  <a:pt x="738886" y="2120884"/>
                </a:lnTo>
                <a:lnTo>
                  <a:pt x="735111" y="2106406"/>
                </a:lnTo>
                <a:lnTo>
                  <a:pt x="527367" y="2106406"/>
                </a:lnTo>
                <a:lnTo>
                  <a:pt x="444220" y="1787382"/>
                </a:lnTo>
                <a:close/>
              </a:path>
              <a:path w="7464425" h="2265045">
                <a:moveTo>
                  <a:pt x="769239" y="1699244"/>
                </a:moveTo>
                <a:lnTo>
                  <a:pt x="691019" y="1719691"/>
                </a:lnTo>
                <a:lnTo>
                  <a:pt x="792010" y="2107041"/>
                </a:lnTo>
                <a:lnTo>
                  <a:pt x="870204" y="2086721"/>
                </a:lnTo>
                <a:lnTo>
                  <a:pt x="769239" y="1699244"/>
                </a:lnTo>
                <a:close/>
              </a:path>
              <a:path w="7464425" h="2265045">
                <a:moveTo>
                  <a:pt x="721868" y="2055606"/>
                </a:moveTo>
                <a:lnTo>
                  <a:pt x="527367" y="2106406"/>
                </a:lnTo>
                <a:lnTo>
                  <a:pt x="735111" y="2106406"/>
                </a:lnTo>
                <a:lnTo>
                  <a:pt x="721868" y="2055606"/>
                </a:lnTo>
                <a:close/>
              </a:path>
              <a:path w="7464425" h="2265045">
                <a:moveTo>
                  <a:pt x="920750" y="1659747"/>
                </a:moveTo>
                <a:lnTo>
                  <a:pt x="844550" y="1679686"/>
                </a:lnTo>
                <a:lnTo>
                  <a:pt x="945642" y="2067036"/>
                </a:lnTo>
                <a:lnTo>
                  <a:pt x="1018286" y="2048113"/>
                </a:lnTo>
                <a:lnTo>
                  <a:pt x="952373" y="1795510"/>
                </a:lnTo>
                <a:lnTo>
                  <a:pt x="1061826" y="1795510"/>
                </a:lnTo>
                <a:lnTo>
                  <a:pt x="920750" y="1659747"/>
                </a:lnTo>
                <a:close/>
              </a:path>
              <a:path w="7464425" h="2265045">
                <a:moveTo>
                  <a:pt x="1061826" y="1795510"/>
                </a:moveTo>
                <a:lnTo>
                  <a:pt x="952373" y="1795510"/>
                </a:lnTo>
                <a:lnTo>
                  <a:pt x="1174495" y="2007346"/>
                </a:lnTo>
                <a:lnTo>
                  <a:pt x="1252982" y="1986899"/>
                </a:lnTo>
                <a:lnTo>
                  <a:pt x="1224344" y="1877171"/>
                </a:lnTo>
                <a:lnTo>
                  <a:pt x="1146683" y="1877171"/>
                </a:lnTo>
                <a:lnTo>
                  <a:pt x="1061826" y="1795510"/>
                </a:lnTo>
                <a:close/>
              </a:path>
              <a:path w="7464425" h="2265045">
                <a:moveTo>
                  <a:pt x="317405" y="1921494"/>
                </a:moveTo>
                <a:lnTo>
                  <a:pt x="181524" y="1921494"/>
                </a:lnTo>
                <a:lnTo>
                  <a:pt x="195604" y="1923633"/>
                </a:lnTo>
                <a:lnTo>
                  <a:pt x="209080" y="1928225"/>
                </a:lnTo>
                <a:lnTo>
                  <a:pt x="221526" y="1935156"/>
                </a:lnTo>
                <a:lnTo>
                  <a:pt x="232521" y="1944147"/>
                </a:lnTo>
                <a:lnTo>
                  <a:pt x="242062" y="1955210"/>
                </a:lnTo>
                <a:lnTo>
                  <a:pt x="250151" y="1968357"/>
                </a:lnTo>
                <a:lnTo>
                  <a:pt x="322757" y="1929622"/>
                </a:lnTo>
                <a:lnTo>
                  <a:pt x="317405" y="1921494"/>
                </a:lnTo>
                <a:close/>
              </a:path>
              <a:path w="7464425" h="2265045">
                <a:moveTo>
                  <a:pt x="1310513" y="1558147"/>
                </a:moveTo>
                <a:lnTo>
                  <a:pt x="1232281" y="1578594"/>
                </a:lnTo>
                <a:lnTo>
                  <a:pt x="1333245" y="1965944"/>
                </a:lnTo>
                <a:lnTo>
                  <a:pt x="1411478" y="1945624"/>
                </a:lnTo>
                <a:lnTo>
                  <a:pt x="1310513" y="1558147"/>
                </a:lnTo>
                <a:close/>
              </a:path>
              <a:path w="7464425" h="2265045">
                <a:moveTo>
                  <a:pt x="1151890" y="1599549"/>
                </a:moveTo>
                <a:lnTo>
                  <a:pt x="1079246" y="1618472"/>
                </a:lnTo>
                <a:lnTo>
                  <a:pt x="1146683" y="1877171"/>
                </a:lnTo>
                <a:lnTo>
                  <a:pt x="1224344" y="1877171"/>
                </a:lnTo>
                <a:lnTo>
                  <a:pt x="1151890" y="1599549"/>
                </a:lnTo>
                <a:close/>
              </a:path>
              <a:path w="7464425" h="2265045">
                <a:moveTo>
                  <a:pt x="1618043" y="1482153"/>
                </a:moveTo>
                <a:lnTo>
                  <a:pt x="1550797" y="1488424"/>
                </a:lnTo>
                <a:lnTo>
                  <a:pt x="1512958" y="1501903"/>
                </a:lnTo>
                <a:lnTo>
                  <a:pt x="1454284" y="1545770"/>
                </a:lnTo>
                <a:lnTo>
                  <a:pt x="1419278" y="1611379"/>
                </a:lnTo>
                <a:lnTo>
                  <a:pt x="1412763" y="1650317"/>
                </a:lnTo>
                <a:lnTo>
                  <a:pt x="1413892" y="1693017"/>
                </a:lnTo>
                <a:lnTo>
                  <a:pt x="1422654" y="1739503"/>
                </a:lnTo>
                <a:lnTo>
                  <a:pt x="1437036" y="1781986"/>
                </a:lnTo>
                <a:lnTo>
                  <a:pt x="1456372" y="1818005"/>
                </a:lnTo>
                <a:lnTo>
                  <a:pt x="1480661" y="1847570"/>
                </a:lnTo>
                <a:lnTo>
                  <a:pt x="1542478" y="1886842"/>
                </a:lnTo>
                <a:lnTo>
                  <a:pt x="1612773" y="1896661"/>
                </a:lnTo>
                <a:lnTo>
                  <a:pt x="1650492" y="1890379"/>
                </a:lnTo>
                <a:lnTo>
                  <a:pt x="1705467" y="1867789"/>
                </a:lnTo>
                <a:lnTo>
                  <a:pt x="1745488" y="1832721"/>
                </a:lnTo>
                <a:lnTo>
                  <a:pt x="1749125" y="1827014"/>
                </a:lnTo>
                <a:lnTo>
                  <a:pt x="1611663" y="1827014"/>
                </a:lnTo>
                <a:lnTo>
                  <a:pt x="1591960" y="1825894"/>
                </a:lnTo>
                <a:lnTo>
                  <a:pt x="1555495" y="1810369"/>
                </a:lnTo>
                <a:lnTo>
                  <a:pt x="1524777" y="1773824"/>
                </a:lnTo>
                <a:lnTo>
                  <a:pt x="1501775" y="1712706"/>
                </a:lnTo>
                <a:lnTo>
                  <a:pt x="1492916" y="1651254"/>
                </a:lnTo>
                <a:lnTo>
                  <a:pt x="1495417" y="1626427"/>
                </a:lnTo>
                <a:lnTo>
                  <a:pt x="1513397" y="1588230"/>
                </a:lnTo>
                <a:lnTo>
                  <a:pt x="1544310" y="1563655"/>
                </a:lnTo>
                <a:lnTo>
                  <a:pt x="1594294" y="1553194"/>
                </a:lnTo>
                <a:lnTo>
                  <a:pt x="1730164" y="1553194"/>
                </a:lnTo>
                <a:lnTo>
                  <a:pt x="1722437" y="1541420"/>
                </a:lnTo>
                <a:lnTo>
                  <a:pt x="1708340" y="1524571"/>
                </a:lnTo>
                <a:lnTo>
                  <a:pt x="1693291" y="1510889"/>
                </a:lnTo>
                <a:lnTo>
                  <a:pt x="1677289" y="1500362"/>
                </a:lnTo>
                <a:lnTo>
                  <a:pt x="1648666" y="1488191"/>
                </a:lnTo>
                <a:lnTo>
                  <a:pt x="1618043" y="1482153"/>
                </a:lnTo>
                <a:close/>
              </a:path>
              <a:path w="7464425" h="2265045">
                <a:moveTo>
                  <a:pt x="1696720" y="1719056"/>
                </a:moveTo>
                <a:lnTo>
                  <a:pt x="1693402" y="1759346"/>
                </a:lnTo>
                <a:lnTo>
                  <a:pt x="1671318" y="1801612"/>
                </a:lnTo>
                <a:lnTo>
                  <a:pt x="1632331" y="1823704"/>
                </a:lnTo>
                <a:lnTo>
                  <a:pt x="1611663" y="1827014"/>
                </a:lnTo>
                <a:lnTo>
                  <a:pt x="1749125" y="1827014"/>
                </a:lnTo>
                <a:lnTo>
                  <a:pt x="1759732" y="1810369"/>
                </a:lnTo>
                <a:lnTo>
                  <a:pt x="1770046" y="1784715"/>
                </a:lnTo>
                <a:lnTo>
                  <a:pt x="1776438" y="1755711"/>
                </a:lnTo>
                <a:lnTo>
                  <a:pt x="1778889" y="1723374"/>
                </a:lnTo>
                <a:lnTo>
                  <a:pt x="1696720" y="1719056"/>
                </a:lnTo>
                <a:close/>
              </a:path>
              <a:path w="7464425" h="2265045">
                <a:moveTo>
                  <a:pt x="1730164" y="1553194"/>
                </a:moveTo>
                <a:lnTo>
                  <a:pt x="1594294" y="1553194"/>
                </a:lnTo>
                <a:lnTo>
                  <a:pt x="1608391" y="1555333"/>
                </a:lnTo>
                <a:lnTo>
                  <a:pt x="1621917" y="1559925"/>
                </a:lnTo>
                <a:lnTo>
                  <a:pt x="1634345" y="1566856"/>
                </a:lnTo>
                <a:lnTo>
                  <a:pt x="1645332" y="1575847"/>
                </a:lnTo>
                <a:lnTo>
                  <a:pt x="1654867" y="1586910"/>
                </a:lnTo>
                <a:lnTo>
                  <a:pt x="1662938" y="1600057"/>
                </a:lnTo>
                <a:lnTo>
                  <a:pt x="1735582" y="1561449"/>
                </a:lnTo>
                <a:lnTo>
                  <a:pt x="1730164" y="1553194"/>
                </a:lnTo>
                <a:close/>
              </a:path>
              <a:path w="7464425" h="2265045">
                <a:moveTo>
                  <a:pt x="1970024" y="1386189"/>
                </a:moveTo>
                <a:lnTo>
                  <a:pt x="1887347" y="1407779"/>
                </a:lnTo>
                <a:lnTo>
                  <a:pt x="1837436" y="1834499"/>
                </a:lnTo>
                <a:lnTo>
                  <a:pt x="1920494" y="1812909"/>
                </a:lnTo>
                <a:lnTo>
                  <a:pt x="1929511" y="1716643"/>
                </a:lnTo>
                <a:lnTo>
                  <a:pt x="2084324" y="1676257"/>
                </a:lnTo>
                <a:lnTo>
                  <a:pt x="2184177" y="1676257"/>
                </a:lnTo>
                <a:lnTo>
                  <a:pt x="2161111" y="1645015"/>
                </a:lnTo>
                <a:lnTo>
                  <a:pt x="1936495" y="1645015"/>
                </a:lnTo>
                <a:lnTo>
                  <a:pt x="1951355" y="1487662"/>
                </a:lnTo>
                <a:lnTo>
                  <a:pt x="2044940" y="1487662"/>
                </a:lnTo>
                <a:lnTo>
                  <a:pt x="1970024" y="1386189"/>
                </a:lnTo>
                <a:close/>
              </a:path>
              <a:path w="7464425" h="2265045">
                <a:moveTo>
                  <a:pt x="2184177" y="1676257"/>
                </a:moveTo>
                <a:lnTo>
                  <a:pt x="2084324" y="1676257"/>
                </a:lnTo>
                <a:lnTo>
                  <a:pt x="2141093" y="1755378"/>
                </a:lnTo>
                <a:lnTo>
                  <a:pt x="2226183" y="1733153"/>
                </a:lnTo>
                <a:lnTo>
                  <a:pt x="2184177" y="1676257"/>
                </a:lnTo>
                <a:close/>
              </a:path>
              <a:path w="7464425" h="2265045">
                <a:moveTo>
                  <a:pt x="2247773" y="1317228"/>
                </a:moveTo>
                <a:lnTo>
                  <a:pt x="2169541" y="1337675"/>
                </a:lnTo>
                <a:lnTo>
                  <a:pt x="2269744" y="1721850"/>
                </a:lnTo>
                <a:lnTo>
                  <a:pt x="2542413" y="1650730"/>
                </a:lnTo>
                <a:lnTo>
                  <a:pt x="2538638" y="1636252"/>
                </a:lnTo>
                <a:lnTo>
                  <a:pt x="2330958" y="1636252"/>
                </a:lnTo>
                <a:lnTo>
                  <a:pt x="2247773" y="1317228"/>
                </a:lnTo>
                <a:close/>
              </a:path>
              <a:path w="7464425" h="2265045">
                <a:moveTo>
                  <a:pt x="2044940" y="1487662"/>
                </a:moveTo>
                <a:lnTo>
                  <a:pt x="1951355" y="1487662"/>
                </a:lnTo>
                <a:lnTo>
                  <a:pt x="2042160" y="1617456"/>
                </a:lnTo>
                <a:lnTo>
                  <a:pt x="1936495" y="1645015"/>
                </a:lnTo>
                <a:lnTo>
                  <a:pt x="2161111" y="1645015"/>
                </a:lnTo>
                <a:lnTo>
                  <a:pt x="2044940" y="1487662"/>
                </a:lnTo>
                <a:close/>
              </a:path>
              <a:path w="7464425" h="2265045">
                <a:moveTo>
                  <a:pt x="2525395" y="1585452"/>
                </a:moveTo>
                <a:lnTo>
                  <a:pt x="2330958" y="1636252"/>
                </a:lnTo>
                <a:lnTo>
                  <a:pt x="2538638" y="1636252"/>
                </a:lnTo>
                <a:lnTo>
                  <a:pt x="2525395" y="1585452"/>
                </a:lnTo>
                <a:close/>
              </a:path>
              <a:path w="7464425" h="2265045">
                <a:moveTo>
                  <a:pt x="2760472" y="1180195"/>
                </a:moveTo>
                <a:lnTo>
                  <a:pt x="2643378" y="1210675"/>
                </a:lnTo>
                <a:lnTo>
                  <a:pt x="2744343" y="1598152"/>
                </a:lnTo>
                <a:lnTo>
                  <a:pt x="2817114" y="1579229"/>
                </a:lnTo>
                <a:lnTo>
                  <a:pt x="2737612" y="1274175"/>
                </a:lnTo>
                <a:lnTo>
                  <a:pt x="2813648" y="1274175"/>
                </a:lnTo>
                <a:lnTo>
                  <a:pt x="2760472" y="1180195"/>
                </a:lnTo>
                <a:close/>
              </a:path>
              <a:path w="7464425" h="2265045">
                <a:moveTo>
                  <a:pt x="2813648" y="1274175"/>
                </a:moveTo>
                <a:lnTo>
                  <a:pt x="2737612" y="1274175"/>
                </a:lnTo>
                <a:lnTo>
                  <a:pt x="2893695" y="1559163"/>
                </a:lnTo>
                <a:lnTo>
                  <a:pt x="2969006" y="1539605"/>
                </a:lnTo>
                <a:lnTo>
                  <a:pt x="2968119" y="1426194"/>
                </a:lnTo>
                <a:lnTo>
                  <a:pt x="2899664" y="1426194"/>
                </a:lnTo>
                <a:lnTo>
                  <a:pt x="2813648" y="1274175"/>
                </a:lnTo>
                <a:close/>
              </a:path>
              <a:path w="7464425" h="2265045">
                <a:moveTo>
                  <a:pt x="3044087" y="1214612"/>
                </a:moveTo>
                <a:lnTo>
                  <a:pt x="2966466" y="1214612"/>
                </a:lnTo>
                <a:lnTo>
                  <a:pt x="3045968" y="1519539"/>
                </a:lnTo>
                <a:lnTo>
                  <a:pt x="3118612" y="1500616"/>
                </a:lnTo>
                <a:lnTo>
                  <a:pt x="3044087" y="1214612"/>
                </a:lnTo>
                <a:close/>
              </a:path>
              <a:path w="7464425" h="2265045">
                <a:moveTo>
                  <a:pt x="3017647" y="1113139"/>
                </a:moveTo>
                <a:lnTo>
                  <a:pt x="2900298" y="1143746"/>
                </a:lnTo>
                <a:lnTo>
                  <a:pt x="2899664" y="1426194"/>
                </a:lnTo>
                <a:lnTo>
                  <a:pt x="2968119" y="1426194"/>
                </a:lnTo>
                <a:lnTo>
                  <a:pt x="2966466" y="1214612"/>
                </a:lnTo>
                <a:lnTo>
                  <a:pt x="3044087" y="1214612"/>
                </a:lnTo>
                <a:lnTo>
                  <a:pt x="3017647" y="1113139"/>
                </a:lnTo>
                <a:close/>
              </a:path>
              <a:path w="7464425" h="2265045">
                <a:moveTo>
                  <a:pt x="3289934" y="1042146"/>
                </a:moveTo>
                <a:lnTo>
                  <a:pt x="3207258" y="1063736"/>
                </a:lnTo>
                <a:lnTo>
                  <a:pt x="3157347" y="1490456"/>
                </a:lnTo>
                <a:lnTo>
                  <a:pt x="3240278" y="1468866"/>
                </a:lnTo>
                <a:lnTo>
                  <a:pt x="3249295" y="1372473"/>
                </a:lnTo>
                <a:lnTo>
                  <a:pt x="3404234" y="1332087"/>
                </a:lnTo>
                <a:lnTo>
                  <a:pt x="3503994" y="1332087"/>
                </a:lnTo>
                <a:lnTo>
                  <a:pt x="3481022" y="1300972"/>
                </a:lnTo>
                <a:lnTo>
                  <a:pt x="3256406" y="1300972"/>
                </a:lnTo>
                <a:lnTo>
                  <a:pt x="3271266" y="1143619"/>
                </a:lnTo>
                <a:lnTo>
                  <a:pt x="3364851" y="1143619"/>
                </a:lnTo>
                <a:lnTo>
                  <a:pt x="3289934" y="1042146"/>
                </a:lnTo>
                <a:close/>
              </a:path>
              <a:path w="7464425" h="2265045">
                <a:moveTo>
                  <a:pt x="3503994" y="1332087"/>
                </a:moveTo>
                <a:lnTo>
                  <a:pt x="3404234" y="1332087"/>
                </a:lnTo>
                <a:lnTo>
                  <a:pt x="3461004" y="1411335"/>
                </a:lnTo>
                <a:lnTo>
                  <a:pt x="3546094" y="1389110"/>
                </a:lnTo>
                <a:lnTo>
                  <a:pt x="3503994" y="1332087"/>
                </a:lnTo>
                <a:close/>
              </a:path>
              <a:path w="7464425" h="2265045">
                <a:moveTo>
                  <a:pt x="3563366" y="970899"/>
                </a:moveTo>
                <a:lnTo>
                  <a:pt x="3487293" y="990711"/>
                </a:lnTo>
                <a:lnTo>
                  <a:pt x="3588257" y="1378188"/>
                </a:lnTo>
                <a:lnTo>
                  <a:pt x="3661029" y="1359138"/>
                </a:lnTo>
                <a:lnTo>
                  <a:pt x="3595116" y="1106535"/>
                </a:lnTo>
                <a:lnTo>
                  <a:pt x="3704389" y="1106535"/>
                </a:lnTo>
                <a:lnTo>
                  <a:pt x="3563366" y="970899"/>
                </a:lnTo>
                <a:close/>
              </a:path>
              <a:path w="7464425" h="2265045">
                <a:moveTo>
                  <a:pt x="3704389" y="1106535"/>
                </a:moveTo>
                <a:lnTo>
                  <a:pt x="3595116" y="1106535"/>
                </a:lnTo>
                <a:lnTo>
                  <a:pt x="3817112" y="1318498"/>
                </a:lnTo>
                <a:lnTo>
                  <a:pt x="3895598" y="1298051"/>
                </a:lnTo>
                <a:lnTo>
                  <a:pt x="3867006" y="1188323"/>
                </a:lnTo>
                <a:lnTo>
                  <a:pt x="3789426" y="1188323"/>
                </a:lnTo>
                <a:lnTo>
                  <a:pt x="3704389" y="1106535"/>
                </a:lnTo>
                <a:close/>
              </a:path>
              <a:path w="7464425" h="2265045">
                <a:moveTo>
                  <a:pt x="3364851" y="1143619"/>
                </a:moveTo>
                <a:lnTo>
                  <a:pt x="3271266" y="1143619"/>
                </a:lnTo>
                <a:lnTo>
                  <a:pt x="3362071" y="1273413"/>
                </a:lnTo>
                <a:lnTo>
                  <a:pt x="3256406" y="1300972"/>
                </a:lnTo>
                <a:lnTo>
                  <a:pt x="3481022" y="1300972"/>
                </a:lnTo>
                <a:lnTo>
                  <a:pt x="3364851" y="1143619"/>
                </a:lnTo>
                <a:close/>
              </a:path>
              <a:path w="7464425" h="2265045">
                <a:moveTo>
                  <a:pt x="3953129" y="869299"/>
                </a:moveTo>
                <a:lnTo>
                  <a:pt x="3874897" y="889619"/>
                </a:lnTo>
                <a:lnTo>
                  <a:pt x="3975862" y="1277096"/>
                </a:lnTo>
                <a:lnTo>
                  <a:pt x="4054094" y="1256649"/>
                </a:lnTo>
                <a:lnTo>
                  <a:pt x="3953129" y="869299"/>
                </a:lnTo>
                <a:close/>
              </a:path>
              <a:path w="7464425" h="2265045">
                <a:moveTo>
                  <a:pt x="4293870" y="780526"/>
                </a:moveTo>
                <a:lnTo>
                  <a:pt x="4028313" y="849741"/>
                </a:lnTo>
                <a:lnTo>
                  <a:pt x="4129278" y="1237091"/>
                </a:lnTo>
                <a:lnTo>
                  <a:pt x="4207509" y="1216771"/>
                </a:lnTo>
                <a:lnTo>
                  <a:pt x="4164583" y="1052052"/>
                </a:lnTo>
                <a:lnTo>
                  <a:pt x="4326255" y="1009888"/>
                </a:lnTo>
                <a:lnTo>
                  <a:pt x="4320186" y="986520"/>
                </a:lnTo>
                <a:lnTo>
                  <a:pt x="4147439" y="986520"/>
                </a:lnTo>
                <a:lnTo>
                  <a:pt x="4123563" y="894826"/>
                </a:lnTo>
                <a:lnTo>
                  <a:pt x="4310888" y="846058"/>
                </a:lnTo>
                <a:lnTo>
                  <a:pt x="4293870" y="780526"/>
                </a:lnTo>
                <a:close/>
              </a:path>
              <a:path w="7464425" h="2265045">
                <a:moveTo>
                  <a:pt x="3794632" y="910574"/>
                </a:moveTo>
                <a:lnTo>
                  <a:pt x="3721989" y="929497"/>
                </a:lnTo>
                <a:lnTo>
                  <a:pt x="3789426" y="1188323"/>
                </a:lnTo>
                <a:lnTo>
                  <a:pt x="3867006" y="1188323"/>
                </a:lnTo>
                <a:lnTo>
                  <a:pt x="3794632" y="910574"/>
                </a:lnTo>
                <a:close/>
              </a:path>
              <a:path w="7464425" h="2265045">
                <a:moveTo>
                  <a:pt x="4309237" y="944356"/>
                </a:moveTo>
                <a:lnTo>
                  <a:pt x="4147439" y="986520"/>
                </a:lnTo>
                <a:lnTo>
                  <a:pt x="4320186" y="986520"/>
                </a:lnTo>
                <a:lnTo>
                  <a:pt x="4309237" y="944356"/>
                </a:lnTo>
                <a:close/>
              </a:path>
              <a:path w="7464425" h="2265045">
                <a:moveTo>
                  <a:pt x="4645279" y="688832"/>
                </a:moveTo>
                <a:lnTo>
                  <a:pt x="4358005" y="763762"/>
                </a:lnTo>
                <a:lnTo>
                  <a:pt x="4459097" y="1151112"/>
                </a:lnTo>
                <a:lnTo>
                  <a:pt x="4753737" y="1074277"/>
                </a:lnTo>
                <a:lnTo>
                  <a:pt x="4751452" y="1065514"/>
                </a:lnTo>
                <a:lnTo>
                  <a:pt x="4520310" y="1065514"/>
                </a:lnTo>
                <a:lnTo>
                  <a:pt x="4492752" y="959977"/>
                </a:lnTo>
                <a:lnTo>
                  <a:pt x="4687316" y="909304"/>
                </a:lnTo>
                <a:lnTo>
                  <a:pt x="4683541" y="894826"/>
                </a:lnTo>
                <a:lnTo>
                  <a:pt x="4475733" y="894826"/>
                </a:lnTo>
                <a:lnTo>
                  <a:pt x="4453382" y="808847"/>
                </a:lnTo>
                <a:lnTo>
                  <a:pt x="4662424" y="754364"/>
                </a:lnTo>
                <a:lnTo>
                  <a:pt x="4645279" y="688832"/>
                </a:lnTo>
                <a:close/>
              </a:path>
              <a:path w="7464425" h="2265045">
                <a:moveTo>
                  <a:pt x="4736719" y="1008999"/>
                </a:moveTo>
                <a:lnTo>
                  <a:pt x="4520310" y="1065514"/>
                </a:lnTo>
                <a:lnTo>
                  <a:pt x="4751452" y="1065514"/>
                </a:lnTo>
                <a:lnTo>
                  <a:pt x="4736719" y="1008999"/>
                </a:lnTo>
                <a:close/>
              </a:path>
              <a:path w="7464425" h="2265045">
                <a:moveTo>
                  <a:pt x="4841875" y="908796"/>
                </a:moveTo>
                <a:lnTo>
                  <a:pt x="4767707" y="936101"/>
                </a:lnTo>
                <a:lnTo>
                  <a:pt x="4781470" y="965156"/>
                </a:lnTo>
                <a:lnTo>
                  <a:pt x="4798187" y="989282"/>
                </a:lnTo>
                <a:lnTo>
                  <a:pt x="4817856" y="1008503"/>
                </a:lnTo>
                <a:lnTo>
                  <a:pt x="4840478" y="1022842"/>
                </a:lnTo>
                <a:lnTo>
                  <a:pt x="4866223" y="1031984"/>
                </a:lnTo>
                <a:lnTo>
                  <a:pt x="4895087" y="1035780"/>
                </a:lnTo>
                <a:lnTo>
                  <a:pt x="4927095" y="1034218"/>
                </a:lnTo>
                <a:lnTo>
                  <a:pt x="4986228" y="1020097"/>
                </a:lnTo>
                <a:lnTo>
                  <a:pt x="5026475" y="1002051"/>
                </a:lnTo>
                <a:lnTo>
                  <a:pt x="5068173" y="965485"/>
                </a:lnTo>
                <a:lnTo>
                  <a:pt x="5068540" y="964882"/>
                </a:lnTo>
                <a:lnTo>
                  <a:pt x="4912614" y="964882"/>
                </a:lnTo>
                <a:lnTo>
                  <a:pt x="4897897" y="962725"/>
                </a:lnTo>
                <a:lnTo>
                  <a:pt x="4884420" y="957818"/>
                </a:lnTo>
                <a:lnTo>
                  <a:pt x="4872110" y="950104"/>
                </a:lnTo>
                <a:lnTo>
                  <a:pt x="4860909" y="939355"/>
                </a:lnTo>
                <a:lnTo>
                  <a:pt x="4850826" y="925581"/>
                </a:lnTo>
                <a:lnTo>
                  <a:pt x="4841875" y="908796"/>
                </a:lnTo>
                <a:close/>
              </a:path>
              <a:path w="7464425" h="2265045">
                <a:moveTo>
                  <a:pt x="5082638" y="856303"/>
                </a:moveTo>
                <a:lnTo>
                  <a:pt x="4918017" y="856303"/>
                </a:lnTo>
                <a:lnTo>
                  <a:pt x="4937077" y="856361"/>
                </a:lnTo>
                <a:lnTo>
                  <a:pt x="4951493" y="856632"/>
                </a:lnTo>
                <a:lnTo>
                  <a:pt x="4993767" y="866505"/>
                </a:lnTo>
                <a:lnTo>
                  <a:pt x="5009487" y="898487"/>
                </a:lnTo>
                <a:lnTo>
                  <a:pt x="5008465" y="908796"/>
                </a:lnTo>
                <a:lnTo>
                  <a:pt x="4977892" y="948436"/>
                </a:lnTo>
                <a:lnTo>
                  <a:pt x="4928568" y="964301"/>
                </a:lnTo>
                <a:lnTo>
                  <a:pt x="4912614" y="964882"/>
                </a:lnTo>
                <a:lnTo>
                  <a:pt x="5068540" y="964882"/>
                </a:lnTo>
                <a:lnTo>
                  <a:pt x="5077239" y="950589"/>
                </a:lnTo>
                <a:lnTo>
                  <a:pt x="5083937" y="934323"/>
                </a:lnTo>
                <a:lnTo>
                  <a:pt x="5088149" y="917414"/>
                </a:lnTo>
                <a:lnTo>
                  <a:pt x="5089921" y="900588"/>
                </a:lnTo>
                <a:lnTo>
                  <a:pt x="5089241" y="883834"/>
                </a:lnTo>
                <a:lnTo>
                  <a:pt x="5086096" y="867140"/>
                </a:lnTo>
                <a:lnTo>
                  <a:pt x="5082638" y="856303"/>
                </a:lnTo>
                <a:close/>
              </a:path>
              <a:path w="7464425" h="2265045">
                <a:moveTo>
                  <a:pt x="5268467" y="618220"/>
                </a:moveTo>
                <a:lnTo>
                  <a:pt x="5185029" y="618220"/>
                </a:lnTo>
                <a:lnTo>
                  <a:pt x="5268849" y="940038"/>
                </a:lnTo>
                <a:lnTo>
                  <a:pt x="5347081" y="919591"/>
                </a:lnTo>
                <a:lnTo>
                  <a:pt x="5268467" y="618220"/>
                </a:lnTo>
                <a:close/>
              </a:path>
              <a:path w="7464425" h="2265045">
                <a:moveTo>
                  <a:pt x="4670298" y="844026"/>
                </a:moveTo>
                <a:lnTo>
                  <a:pt x="4475733" y="894826"/>
                </a:lnTo>
                <a:lnTo>
                  <a:pt x="4683541" y="894826"/>
                </a:lnTo>
                <a:lnTo>
                  <a:pt x="4670298" y="844026"/>
                </a:lnTo>
                <a:close/>
              </a:path>
              <a:path w="7464425" h="2265045">
                <a:moveTo>
                  <a:pt x="4919202" y="618934"/>
                </a:moveTo>
                <a:lnTo>
                  <a:pt x="4853178" y="627618"/>
                </a:lnTo>
                <a:lnTo>
                  <a:pt x="4812712" y="641731"/>
                </a:lnTo>
                <a:lnTo>
                  <a:pt x="4767578" y="672294"/>
                </a:lnTo>
                <a:lnTo>
                  <a:pt x="4742307" y="712835"/>
                </a:lnTo>
                <a:lnTo>
                  <a:pt x="4736734" y="742823"/>
                </a:lnTo>
                <a:lnTo>
                  <a:pt x="4737252" y="757715"/>
                </a:lnTo>
                <a:lnTo>
                  <a:pt x="4760023" y="812688"/>
                </a:lnTo>
                <a:lnTo>
                  <a:pt x="4796028" y="841232"/>
                </a:lnTo>
                <a:lnTo>
                  <a:pt x="4836223" y="853090"/>
                </a:lnTo>
                <a:lnTo>
                  <a:pt x="4894326" y="856472"/>
                </a:lnTo>
                <a:lnTo>
                  <a:pt x="5082638" y="856303"/>
                </a:lnTo>
                <a:lnTo>
                  <a:pt x="5064789" y="820937"/>
                </a:lnTo>
                <a:lnTo>
                  <a:pt x="5030343" y="791956"/>
                </a:lnTo>
                <a:lnTo>
                  <a:pt x="4984132" y="778196"/>
                </a:lnTo>
                <a:lnTo>
                  <a:pt x="4944760" y="775493"/>
                </a:lnTo>
                <a:lnTo>
                  <a:pt x="4882177" y="775493"/>
                </a:lnTo>
                <a:lnTo>
                  <a:pt x="4859845" y="774303"/>
                </a:lnTo>
                <a:lnTo>
                  <a:pt x="4819650" y="759745"/>
                </a:lnTo>
                <a:lnTo>
                  <a:pt x="4812307" y="740404"/>
                </a:lnTo>
                <a:lnTo>
                  <a:pt x="4812950" y="733393"/>
                </a:lnTo>
                <a:lnTo>
                  <a:pt x="4839795" y="703961"/>
                </a:lnTo>
                <a:lnTo>
                  <a:pt x="4884975" y="689322"/>
                </a:lnTo>
                <a:lnTo>
                  <a:pt x="4899025" y="688308"/>
                </a:lnTo>
                <a:lnTo>
                  <a:pt x="5025266" y="688308"/>
                </a:lnTo>
                <a:lnTo>
                  <a:pt x="5022635" y="681676"/>
                </a:lnTo>
                <a:lnTo>
                  <a:pt x="5009229" y="660955"/>
                </a:lnTo>
                <a:lnTo>
                  <a:pt x="4992155" y="644044"/>
                </a:lnTo>
                <a:lnTo>
                  <a:pt x="4971415" y="630920"/>
                </a:lnTo>
                <a:lnTo>
                  <a:pt x="4947029" y="622349"/>
                </a:lnTo>
                <a:lnTo>
                  <a:pt x="4919202" y="618934"/>
                </a:lnTo>
                <a:close/>
              </a:path>
              <a:path w="7464425" h="2265045">
                <a:moveTo>
                  <a:pt x="4938273" y="775251"/>
                </a:moveTo>
                <a:lnTo>
                  <a:pt x="4882177" y="775493"/>
                </a:lnTo>
                <a:lnTo>
                  <a:pt x="4944760" y="775493"/>
                </a:lnTo>
                <a:lnTo>
                  <a:pt x="4938273" y="775251"/>
                </a:lnTo>
                <a:close/>
              </a:path>
              <a:path w="7464425" h="2265045">
                <a:moveTo>
                  <a:pt x="5025266" y="688308"/>
                </a:moveTo>
                <a:lnTo>
                  <a:pt x="4899025" y="688308"/>
                </a:lnTo>
                <a:lnTo>
                  <a:pt x="4911455" y="689461"/>
                </a:lnTo>
                <a:lnTo>
                  <a:pt x="4922266" y="692769"/>
                </a:lnTo>
                <a:lnTo>
                  <a:pt x="4931796" y="698386"/>
                </a:lnTo>
                <a:lnTo>
                  <a:pt x="4940411" y="706469"/>
                </a:lnTo>
                <a:lnTo>
                  <a:pt x="4948144" y="717004"/>
                </a:lnTo>
                <a:lnTo>
                  <a:pt x="4955032" y="729980"/>
                </a:lnTo>
                <a:lnTo>
                  <a:pt x="5032375" y="706231"/>
                </a:lnTo>
                <a:lnTo>
                  <a:pt x="5025266" y="688308"/>
                </a:lnTo>
                <a:close/>
              </a:path>
              <a:path w="7464425" h="2265045">
                <a:moveTo>
                  <a:pt x="5360797" y="502396"/>
                </a:moveTo>
                <a:lnTo>
                  <a:pt x="5052949" y="582533"/>
                </a:lnTo>
                <a:lnTo>
                  <a:pt x="5069967" y="648192"/>
                </a:lnTo>
                <a:lnTo>
                  <a:pt x="5185029" y="618220"/>
                </a:lnTo>
                <a:lnTo>
                  <a:pt x="5268467" y="618220"/>
                </a:lnTo>
                <a:lnTo>
                  <a:pt x="5263133" y="597773"/>
                </a:lnTo>
                <a:lnTo>
                  <a:pt x="5377942" y="567928"/>
                </a:lnTo>
                <a:lnTo>
                  <a:pt x="5360797" y="502396"/>
                </a:lnTo>
                <a:close/>
              </a:path>
              <a:path w="7464425" h="2265045">
                <a:moveTo>
                  <a:pt x="5605272" y="438642"/>
                </a:moveTo>
                <a:lnTo>
                  <a:pt x="5522595" y="460232"/>
                </a:lnTo>
                <a:lnTo>
                  <a:pt x="5472683" y="886952"/>
                </a:lnTo>
                <a:lnTo>
                  <a:pt x="5555615" y="865235"/>
                </a:lnTo>
                <a:lnTo>
                  <a:pt x="5564632" y="768969"/>
                </a:lnTo>
                <a:lnTo>
                  <a:pt x="5719445" y="728583"/>
                </a:lnTo>
                <a:lnTo>
                  <a:pt x="5819331" y="728583"/>
                </a:lnTo>
                <a:lnTo>
                  <a:pt x="5796359" y="697468"/>
                </a:lnTo>
                <a:lnTo>
                  <a:pt x="5571617" y="697468"/>
                </a:lnTo>
                <a:lnTo>
                  <a:pt x="5586476" y="539988"/>
                </a:lnTo>
                <a:lnTo>
                  <a:pt x="5680094" y="539988"/>
                </a:lnTo>
                <a:lnTo>
                  <a:pt x="5605272" y="438642"/>
                </a:lnTo>
                <a:close/>
              </a:path>
              <a:path w="7464425" h="2265045">
                <a:moveTo>
                  <a:pt x="5819331" y="728583"/>
                </a:moveTo>
                <a:lnTo>
                  <a:pt x="5719445" y="728583"/>
                </a:lnTo>
                <a:lnTo>
                  <a:pt x="5776214" y="807831"/>
                </a:lnTo>
                <a:lnTo>
                  <a:pt x="5861431" y="785606"/>
                </a:lnTo>
                <a:lnTo>
                  <a:pt x="5819331" y="728583"/>
                </a:lnTo>
                <a:close/>
              </a:path>
              <a:path w="7464425" h="2265045">
                <a:moveTo>
                  <a:pt x="5989659" y="430133"/>
                </a:moveTo>
                <a:lnTo>
                  <a:pt x="5906134" y="430133"/>
                </a:lnTo>
                <a:lnTo>
                  <a:pt x="5989955" y="752078"/>
                </a:lnTo>
                <a:lnTo>
                  <a:pt x="6068187" y="731631"/>
                </a:lnTo>
                <a:lnTo>
                  <a:pt x="5989659" y="430133"/>
                </a:lnTo>
                <a:close/>
              </a:path>
              <a:path w="7464425" h="2265045">
                <a:moveTo>
                  <a:pt x="5680094" y="539988"/>
                </a:moveTo>
                <a:lnTo>
                  <a:pt x="5586476" y="539988"/>
                </a:lnTo>
                <a:lnTo>
                  <a:pt x="5677408" y="669909"/>
                </a:lnTo>
                <a:lnTo>
                  <a:pt x="5571617" y="697468"/>
                </a:lnTo>
                <a:lnTo>
                  <a:pt x="5796359" y="697468"/>
                </a:lnTo>
                <a:lnTo>
                  <a:pt x="5680094" y="539988"/>
                </a:lnTo>
                <a:close/>
              </a:path>
              <a:path w="7464425" h="2265045">
                <a:moveTo>
                  <a:pt x="6081903" y="314309"/>
                </a:moveTo>
                <a:lnTo>
                  <a:pt x="5774055" y="394573"/>
                </a:lnTo>
                <a:lnTo>
                  <a:pt x="5791200" y="460105"/>
                </a:lnTo>
                <a:lnTo>
                  <a:pt x="5906134" y="430133"/>
                </a:lnTo>
                <a:lnTo>
                  <a:pt x="5989659" y="430133"/>
                </a:lnTo>
                <a:lnTo>
                  <a:pt x="5984367" y="409813"/>
                </a:lnTo>
                <a:lnTo>
                  <a:pt x="6099048" y="379841"/>
                </a:lnTo>
                <a:lnTo>
                  <a:pt x="6081903" y="314309"/>
                </a:lnTo>
                <a:close/>
              </a:path>
              <a:path w="7464425" h="2265045">
                <a:moveTo>
                  <a:pt x="6208014" y="281543"/>
                </a:moveTo>
                <a:lnTo>
                  <a:pt x="6129782" y="301863"/>
                </a:lnTo>
                <a:lnTo>
                  <a:pt x="6230747" y="689340"/>
                </a:lnTo>
                <a:lnTo>
                  <a:pt x="6308979" y="668893"/>
                </a:lnTo>
                <a:lnTo>
                  <a:pt x="6208014" y="281543"/>
                </a:lnTo>
                <a:close/>
              </a:path>
              <a:path w="7464425" h="2265045">
                <a:moveTo>
                  <a:pt x="6493867" y="203412"/>
                </a:moveTo>
                <a:lnTo>
                  <a:pt x="6452362" y="210677"/>
                </a:lnTo>
                <a:lnTo>
                  <a:pt x="6408848" y="226187"/>
                </a:lnTo>
                <a:lnTo>
                  <a:pt x="6372860" y="247888"/>
                </a:lnTo>
                <a:lnTo>
                  <a:pt x="6340695" y="281695"/>
                </a:lnTo>
                <a:lnTo>
                  <a:pt x="6317916" y="326151"/>
                </a:lnTo>
                <a:lnTo>
                  <a:pt x="6307421" y="381539"/>
                </a:lnTo>
                <a:lnTo>
                  <a:pt x="6308074" y="406638"/>
                </a:lnTo>
                <a:lnTo>
                  <a:pt x="6317869" y="462264"/>
                </a:lnTo>
                <a:lnTo>
                  <a:pt x="6332418" y="505223"/>
                </a:lnTo>
                <a:lnTo>
                  <a:pt x="6352063" y="541528"/>
                </a:lnTo>
                <a:lnTo>
                  <a:pt x="6376804" y="571188"/>
                </a:lnTo>
                <a:lnTo>
                  <a:pt x="6440384" y="610054"/>
                </a:lnTo>
                <a:lnTo>
                  <a:pt x="6516012" y="618488"/>
                </a:lnTo>
                <a:lnTo>
                  <a:pt x="6557899" y="611108"/>
                </a:lnTo>
                <a:lnTo>
                  <a:pt x="6597550" y="597223"/>
                </a:lnTo>
                <a:lnTo>
                  <a:pt x="6631178" y="577850"/>
                </a:lnTo>
                <a:lnTo>
                  <a:pt x="6658804" y="552975"/>
                </a:lnTo>
                <a:lnTo>
                  <a:pt x="6662336" y="548018"/>
                </a:lnTo>
                <a:lnTo>
                  <a:pt x="6517237" y="548018"/>
                </a:lnTo>
                <a:lnTo>
                  <a:pt x="6495272" y="546957"/>
                </a:lnTo>
                <a:lnTo>
                  <a:pt x="6454140" y="530463"/>
                </a:lnTo>
                <a:lnTo>
                  <a:pt x="6420421" y="494458"/>
                </a:lnTo>
                <a:lnTo>
                  <a:pt x="6397752" y="438642"/>
                </a:lnTo>
                <a:lnTo>
                  <a:pt x="6389909" y="378253"/>
                </a:lnTo>
                <a:lnTo>
                  <a:pt x="6393215" y="352917"/>
                </a:lnTo>
                <a:lnTo>
                  <a:pt x="6413498" y="312177"/>
                </a:lnTo>
                <a:lnTo>
                  <a:pt x="6448117" y="285420"/>
                </a:lnTo>
                <a:lnTo>
                  <a:pt x="6494049" y="273423"/>
                </a:lnTo>
                <a:lnTo>
                  <a:pt x="6651558" y="273423"/>
                </a:lnTo>
                <a:lnTo>
                  <a:pt x="6633289" y="251392"/>
                </a:lnTo>
                <a:lnTo>
                  <a:pt x="6603238" y="228076"/>
                </a:lnTo>
                <a:lnTo>
                  <a:pt x="6569305" y="212123"/>
                </a:lnTo>
                <a:lnTo>
                  <a:pt x="6532848" y="203898"/>
                </a:lnTo>
                <a:lnTo>
                  <a:pt x="6493867" y="203412"/>
                </a:lnTo>
                <a:close/>
              </a:path>
              <a:path w="7464425" h="2265045">
                <a:moveTo>
                  <a:pt x="6651558" y="273423"/>
                </a:moveTo>
                <a:lnTo>
                  <a:pt x="6494049" y="273423"/>
                </a:lnTo>
                <a:lnTo>
                  <a:pt x="6516243" y="274208"/>
                </a:lnTo>
                <a:lnTo>
                  <a:pt x="6537102" y="279709"/>
                </a:lnTo>
                <a:lnTo>
                  <a:pt x="6574278" y="305093"/>
                </a:lnTo>
                <a:lnTo>
                  <a:pt x="6601813" y="351004"/>
                </a:lnTo>
                <a:lnTo>
                  <a:pt x="6618156" y="413771"/>
                </a:lnTo>
                <a:lnTo>
                  <a:pt x="6619684" y="442595"/>
                </a:lnTo>
                <a:lnTo>
                  <a:pt x="6616354" y="468203"/>
                </a:lnTo>
                <a:lnTo>
                  <a:pt x="6595947" y="509516"/>
                </a:lnTo>
                <a:lnTo>
                  <a:pt x="6561935" y="536376"/>
                </a:lnTo>
                <a:lnTo>
                  <a:pt x="6517237" y="548018"/>
                </a:lnTo>
                <a:lnTo>
                  <a:pt x="6662336" y="548018"/>
                </a:lnTo>
                <a:lnTo>
                  <a:pt x="6680454" y="522589"/>
                </a:lnTo>
                <a:lnTo>
                  <a:pt x="6695172" y="487725"/>
                </a:lnTo>
                <a:lnTo>
                  <a:pt x="6702186" y="449421"/>
                </a:lnTo>
                <a:lnTo>
                  <a:pt x="6701510" y="407664"/>
                </a:lnTo>
                <a:lnTo>
                  <a:pt x="6693154" y="362442"/>
                </a:lnTo>
                <a:lnTo>
                  <a:pt x="6678247" y="318551"/>
                </a:lnTo>
                <a:lnTo>
                  <a:pt x="6658292" y="281543"/>
                </a:lnTo>
                <a:lnTo>
                  <a:pt x="6651558" y="273423"/>
                </a:lnTo>
                <a:close/>
              </a:path>
              <a:path w="7464425" h="2265045">
                <a:moveTo>
                  <a:pt x="6779768" y="132445"/>
                </a:moveTo>
                <a:lnTo>
                  <a:pt x="6703695" y="152257"/>
                </a:lnTo>
                <a:lnTo>
                  <a:pt x="6804660" y="539734"/>
                </a:lnTo>
                <a:lnTo>
                  <a:pt x="6877304" y="520811"/>
                </a:lnTo>
                <a:lnTo>
                  <a:pt x="6811518" y="268081"/>
                </a:lnTo>
                <a:lnTo>
                  <a:pt x="6920791" y="268081"/>
                </a:lnTo>
                <a:lnTo>
                  <a:pt x="6779768" y="132445"/>
                </a:lnTo>
                <a:close/>
              </a:path>
              <a:path w="7464425" h="2265045">
                <a:moveTo>
                  <a:pt x="6920791" y="268081"/>
                </a:moveTo>
                <a:lnTo>
                  <a:pt x="6811518" y="268081"/>
                </a:lnTo>
                <a:lnTo>
                  <a:pt x="7033514" y="480044"/>
                </a:lnTo>
                <a:lnTo>
                  <a:pt x="7112000" y="459597"/>
                </a:lnTo>
                <a:lnTo>
                  <a:pt x="7083408" y="349869"/>
                </a:lnTo>
                <a:lnTo>
                  <a:pt x="7005828" y="349869"/>
                </a:lnTo>
                <a:lnTo>
                  <a:pt x="6920791" y="268081"/>
                </a:lnTo>
                <a:close/>
              </a:path>
              <a:path w="7464425" h="2265045">
                <a:moveTo>
                  <a:pt x="7216140" y="289925"/>
                </a:moveTo>
                <a:lnTo>
                  <a:pt x="7141972" y="317103"/>
                </a:lnTo>
                <a:lnTo>
                  <a:pt x="7155737" y="346176"/>
                </a:lnTo>
                <a:lnTo>
                  <a:pt x="7172467" y="370332"/>
                </a:lnTo>
                <a:lnTo>
                  <a:pt x="7192174" y="389558"/>
                </a:lnTo>
                <a:lnTo>
                  <a:pt x="7214870" y="403844"/>
                </a:lnTo>
                <a:lnTo>
                  <a:pt x="7240541" y="412988"/>
                </a:lnTo>
                <a:lnTo>
                  <a:pt x="7269368" y="416798"/>
                </a:lnTo>
                <a:lnTo>
                  <a:pt x="7301362" y="415274"/>
                </a:lnTo>
                <a:lnTo>
                  <a:pt x="7360495" y="401224"/>
                </a:lnTo>
                <a:lnTo>
                  <a:pt x="7400794" y="383127"/>
                </a:lnTo>
                <a:lnTo>
                  <a:pt x="7442501" y="346598"/>
                </a:lnTo>
                <a:lnTo>
                  <a:pt x="7442888" y="345963"/>
                </a:lnTo>
                <a:lnTo>
                  <a:pt x="7286879" y="345963"/>
                </a:lnTo>
                <a:lnTo>
                  <a:pt x="7272162" y="343800"/>
                </a:lnTo>
                <a:lnTo>
                  <a:pt x="7258685" y="338947"/>
                </a:lnTo>
                <a:lnTo>
                  <a:pt x="7246393" y="331180"/>
                </a:lnTo>
                <a:lnTo>
                  <a:pt x="7235221" y="320436"/>
                </a:lnTo>
                <a:lnTo>
                  <a:pt x="7225145" y="306693"/>
                </a:lnTo>
                <a:lnTo>
                  <a:pt x="7216140" y="289925"/>
                </a:lnTo>
                <a:close/>
              </a:path>
              <a:path w="7464425" h="2265045">
                <a:moveTo>
                  <a:pt x="7011035" y="72120"/>
                </a:moveTo>
                <a:lnTo>
                  <a:pt x="6938264" y="91043"/>
                </a:lnTo>
                <a:lnTo>
                  <a:pt x="7005828" y="349869"/>
                </a:lnTo>
                <a:lnTo>
                  <a:pt x="7083408" y="349869"/>
                </a:lnTo>
                <a:lnTo>
                  <a:pt x="7011035" y="72120"/>
                </a:lnTo>
                <a:close/>
              </a:path>
              <a:path w="7464425" h="2265045">
                <a:moveTo>
                  <a:pt x="7456978" y="237412"/>
                </a:moveTo>
                <a:lnTo>
                  <a:pt x="7292284" y="237412"/>
                </a:lnTo>
                <a:lnTo>
                  <a:pt x="7311358" y="237426"/>
                </a:lnTo>
                <a:lnTo>
                  <a:pt x="7325812" y="237654"/>
                </a:lnTo>
                <a:lnTo>
                  <a:pt x="7368159" y="247634"/>
                </a:lnTo>
                <a:lnTo>
                  <a:pt x="7383752" y="279560"/>
                </a:lnTo>
                <a:lnTo>
                  <a:pt x="7382700" y="290195"/>
                </a:lnTo>
                <a:lnTo>
                  <a:pt x="7352157" y="329453"/>
                </a:lnTo>
                <a:lnTo>
                  <a:pt x="7302833" y="345412"/>
                </a:lnTo>
                <a:lnTo>
                  <a:pt x="7286879" y="345963"/>
                </a:lnTo>
                <a:lnTo>
                  <a:pt x="7442888" y="345963"/>
                </a:lnTo>
                <a:lnTo>
                  <a:pt x="7451560" y="331716"/>
                </a:lnTo>
                <a:lnTo>
                  <a:pt x="7458202" y="315452"/>
                </a:lnTo>
                <a:lnTo>
                  <a:pt x="7462416" y="298543"/>
                </a:lnTo>
                <a:lnTo>
                  <a:pt x="7464202" y="281717"/>
                </a:lnTo>
                <a:lnTo>
                  <a:pt x="7463559" y="264963"/>
                </a:lnTo>
                <a:lnTo>
                  <a:pt x="7460488" y="248269"/>
                </a:lnTo>
                <a:lnTo>
                  <a:pt x="7456978" y="237412"/>
                </a:lnTo>
                <a:close/>
              </a:path>
              <a:path w="7464425" h="2265045">
                <a:moveTo>
                  <a:pt x="7293483" y="0"/>
                </a:moveTo>
                <a:lnTo>
                  <a:pt x="7227570" y="8620"/>
                </a:lnTo>
                <a:lnTo>
                  <a:pt x="7186993" y="22796"/>
                </a:lnTo>
                <a:lnTo>
                  <a:pt x="7141898" y="53403"/>
                </a:lnTo>
                <a:lnTo>
                  <a:pt x="7116699" y="93837"/>
                </a:lnTo>
                <a:lnTo>
                  <a:pt x="7111063" y="123840"/>
                </a:lnTo>
                <a:lnTo>
                  <a:pt x="7111573" y="138771"/>
                </a:lnTo>
                <a:lnTo>
                  <a:pt x="7134288" y="193754"/>
                </a:lnTo>
                <a:lnTo>
                  <a:pt x="7170293" y="222234"/>
                </a:lnTo>
                <a:lnTo>
                  <a:pt x="7210488" y="234156"/>
                </a:lnTo>
                <a:lnTo>
                  <a:pt x="7268591" y="237601"/>
                </a:lnTo>
                <a:lnTo>
                  <a:pt x="7456978" y="237412"/>
                </a:lnTo>
                <a:lnTo>
                  <a:pt x="7439056" y="202066"/>
                </a:lnTo>
                <a:lnTo>
                  <a:pt x="7404655" y="173069"/>
                </a:lnTo>
                <a:lnTo>
                  <a:pt x="7358397" y="159216"/>
                </a:lnTo>
                <a:lnTo>
                  <a:pt x="7319602" y="156569"/>
                </a:lnTo>
                <a:lnTo>
                  <a:pt x="7256460" y="156569"/>
                </a:lnTo>
                <a:lnTo>
                  <a:pt x="7234158" y="155416"/>
                </a:lnTo>
                <a:lnTo>
                  <a:pt x="7193962" y="140811"/>
                </a:lnTo>
                <a:lnTo>
                  <a:pt x="7186646" y="121425"/>
                </a:lnTo>
                <a:lnTo>
                  <a:pt x="7187326" y="114458"/>
                </a:lnTo>
                <a:lnTo>
                  <a:pt x="7214123" y="85042"/>
                </a:lnTo>
                <a:lnTo>
                  <a:pt x="7259312" y="70431"/>
                </a:lnTo>
                <a:lnTo>
                  <a:pt x="7273385" y="69373"/>
                </a:lnTo>
                <a:lnTo>
                  <a:pt x="7399540" y="69373"/>
                </a:lnTo>
                <a:lnTo>
                  <a:pt x="7396900" y="62734"/>
                </a:lnTo>
                <a:lnTo>
                  <a:pt x="7383494" y="42021"/>
                </a:lnTo>
                <a:lnTo>
                  <a:pt x="7366420" y="25118"/>
                </a:lnTo>
                <a:lnTo>
                  <a:pt x="7345680" y="12049"/>
                </a:lnTo>
                <a:lnTo>
                  <a:pt x="7321296" y="3423"/>
                </a:lnTo>
                <a:lnTo>
                  <a:pt x="7293483" y="0"/>
                </a:lnTo>
                <a:close/>
              </a:path>
              <a:path w="7464425" h="2265045">
                <a:moveTo>
                  <a:pt x="7312538" y="156307"/>
                </a:moveTo>
                <a:lnTo>
                  <a:pt x="7256460" y="156569"/>
                </a:lnTo>
                <a:lnTo>
                  <a:pt x="7319602" y="156569"/>
                </a:lnTo>
                <a:lnTo>
                  <a:pt x="7312538" y="156307"/>
                </a:lnTo>
                <a:close/>
              </a:path>
              <a:path w="7464425" h="2265045">
                <a:moveTo>
                  <a:pt x="7399540" y="69373"/>
                </a:moveTo>
                <a:lnTo>
                  <a:pt x="7273385" y="69373"/>
                </a:lnTo>
                <a:lnTo>
                  <a:pt x="7285791" y="70483"/>
                </a:lnTo>
                <a:lnTo>
                  <a:pt x="7296531" y="73771"/>
                </a:lnTo>
                <a:lnTo>
                  <a:pt x="7306079" y="79390"/>
                </a:lnTo>
                <a:lnTo>
                  <a:pt x="7314723" y="87487"/>
                </a:lnTo>
                <a:lnTo>
                  <a:pt x="7322462" y="98059"/>
                </a:lnTo>
                <a:lnTo>
                  <a:pt x="7329297" y="111109"/>
                </a:lnTo>
                <a:lnTo>
                  <a:pt x="7406640" y="87233"/>
                </a:lnTo>
                <a:lnTo>
                  <a:pt x="7399540" y="693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8101" y="1817497"/>
            <a:ext cx="7498080" cy="2008505"/>
          </a:xfrm>
          <a:custGeom>
            <a:avLst/>
            <a:gdLst/>
            <a:ahLst/>
            <a:cxnLst/>
            <a:rect l="l" t="t" r="r" b="b"/>
            <a:pathLst>
              <a:path w="7498080" h="2008504">
                <a:moveTo>
                  <a:pt x="7482738" y="0"/>
                </a:moveTo>
                <a:lnTo>
                  <a:pt x="0" y="1950592"/>
                </a:lnTo>
                <a:lnTo>
                  <a:pt x="14985" y="2008123"/>
                </a:lnTo>
                <a:lnTo>
                  <a:pt x="7497724" y="57530"/>
                </a:lnTo>
                <a:lnTo>
                  <a:pt x="7482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78072" y="2757423"/>
            <a:ext cx="1943735" cy="868044"/>
          </a:xfrm>
          <a:custGeom>
            <a:avLst/>
            <a:gdLst/>
            <a:ahLst/>
            <a:cxnLst/>
            <a:rect l="l" t="t" r="r" b="b"/>
            <a:pathLst>
              <a:path w="1943735" h="868045">
                <a:moveTo>
                  <a:pt x="78231" y="459993"/>
                </a:moveTo>
                <a:lnTo>
                  <a:pt x="0" y="480313"/>
                </a:lnTo>
                <a:lnTo>
                  <a:pt x="100964" y="867790"/>
                </a:lnTo>
                <a:lnTo>
                  <a:pt x="179197" y="847343"/>
                </a:lnTo>
                <a:lnTo>
                  <a:pt x="78231" y="459993"/>
                </a:lnTo>
                <a:close/>
              </a:path>
              <a:path w="1943735" h="868045">
                <a:moveTo>
                  <a:pt x="229742" y="420497"/>
                </a:moveTo>
                <a:lnTo>
                  <a:pt x="153669" y="440309"/>
                </a:lnTo>
                <a:lnTo>
                  <a:pt x="254635" y="827786"/>
                </a:lnTo>
                <a:lnTo>
                  <a:pt x="327278" y="808736"/>
                </a:lnTo>
                <a:lnTo>
                  <a:pt x="261365" y="556133"/>
                </a:lnTo>
                <a:lnTo>
                  <a:pt x="370687" y="556133"/>
                </a:lnTo>
                <a:lnTo>
                  <a:pt x="229742" y="420497"/>
                </a:lnTo>
                <a:close/>
              </a:path>
              <a:path w="1943735" h="868045">
                <a:moveTo>
                  <a:pt x="370687" y="556133"/>
                </a:moveTo>
                <a:lnTo>
                  <a:pt x="261365" y="556133"/>
                </a:lnTo>
                <a:lnTo>
                  <a:pt x="483488" y="768096"/>
                </a:lnTo>
                <a:lnTo>
                  <a:pt x="561975" y="747649"/>
                </a:lnTo>
                <a:lnTo>
                  <a:pt x="533383" y="637921"/>
                </a:lnTo>
                <a:lnTo>
                  <a:pt x="455675" y="637921"/>
                </a:lnTo>
                <a:lnTo>
                  <a:pt x="370687" y="556133"/>
                </a:lnTo>
                <a:close/>
              </a:path>
              <a:path w="1943735" h="868045">
                <a:moveTo>
                  <a:pt x="461010" y="360172"/>
                </a:moveTo>
                <a:lnTo>
                  <a:pt x="388238" y="379095"/>
                </a:lnTo>
                <a:lnTo>
                  <a:pt x="455675" y="637921"/>
                </a:lnTo>
                <a:lnTo>
                  <a:pt x="533383" y="637921"/>
                </a:lnTo>
                <a:lnTo>
                  <a:pt x="461010" y="360172"/>
                </a:lnTo>
                <a:close/>
              </a:path>
              <a:path w="1943735" h="868045">
                <a:moveTo>
                  <a:pt x="808609" y="269621"/>
                </a:moveTo>
                <a:lnTo>
                  <a:pt x="691514" y="300100"/>
                </a:lnTo>
                <a:lnTo>
                  <a:pt x="792479" y="687451"/>
                </a:lnTo>
                <a:lnTo>
                  <a:pt x="865124" y="668527"/>
                </a:lnTo>
                <a:lnTo>
                  <a:pt x="785622" y="363600"/>
                </a:lnTo>
                <a:lnTo>
                  <a:pt x="861812" y="363600"/>
                </a:lnTo>
                <a:lnTo>
                  <a:pt x="808609" y="269621"/>
                </a:lnTo>
                <a:close/>
              </a:path>
              <a:path w="1943735" h="868045">
                <a:moveTo>
                  <a:pt x="861812" y="363600"/>
                </a:moveTo>
                <a:lnTo>
                  <a:pt x="785622" y="363600"/>
                </a:lnTo>
                <a:lnTo>
                  <a:pt x="941831" y="648588"/>
                </a:lnTo>
                <a:lnTo>
                  <a:pt x="1017142" y="628903"/>
                </a:lnTo>
                <a:lnTo>
                  <a:pt x="1016256" y="515492"/>
                </a:lnTo>
                <a:lnTo>
                  <a:pt x="947801" y="515492"/>
                </a:lnTo>
                <a:lnTo>
                  <a:pt x="861812" y="363600"/>
                </a:lnTo>
                <a:close/>
              </a:path>
              <a:path w="1943735" h="868045">
                <a:moveTo>
                  <a:pt x="1092200" y="303911"/>
                </a:moveTo>
                <a:lnTo>
                  <a:pt x="1014602" y="303911"/>
                </a:lnTo>
                <a:lnTo>
                  <a:pt x="1093977" y="608964"/>
                </a:lnTo>
                <a:lnTo>
                  <a:pt x="1166749" y="589914"/>
                </a:lnTo>
                <a:lnTo>
                  <a:pt x="1092200" y="303911"/>
                </a:lnTo>
                <a:close/>
              </a:path>
              <a:path w="1943735" h="868045">
                <a:moveTo>
                  <a:pt x="1065784" y="202564"/>
                </a:moveTo>
                <a:lnTo>
                  <a:pt x="948436" y="233172"/>
                </a:lnTo>
                <a:lnTo>
                  <a:pt x="947801" y="515492"/>
                </a:lnTo>
                <a:lnTo>
                  <a:pt x="1016256" y="515492"/>
                </a:lnTo>
                <a:lnTo>
                  <a:pt x="1014602" y="303911"/>
                </a:lnTo>
                <a:lnTo>
                  <a:pt x="1092200" y="303911"/>
                </a:lnTo>
                <a:lnTo>
                  <a:pt x="1065784" y="202564"/>
                </a:lnTo>
                <a:close/>
              </a:path>
              <a:path w="1943735" h="868045">
                <a:moveTo>
                  <a:pt x="1338072" y="131572"/>
                </a:moveTo>
                <a:lnTo>
                  <a:pt x="1255394" y="153162"/>
                </a:lnTo>
                <a:lnTo>
                  <a:pt x="1205484" y="579881"/>
                </a:lnTo>
                <a:lnTo>
                  <a:pt x="1288414" y="558291"/>
                </a:lnTo>
                <a:lnTo>
                  <a:pt x="1297431" y="461899"/>
                </a:lnTo>
                <a:lnTo>
                  <a:pt x="1452372" y="421513"/>
                </a:lnTo>
                <a:lnTo>
                  <a:pt x="1552131" y="421513"/>
                </a:lnTo>
                <a:lnTo>
                  <a:pt x="1529159" y="390398"/>
                </a:lnTo>
                <a:lnTo>
                  <a:pt x="1304543" y="390398"/>
                </a:lnTo>
                <a:lnTo>
                  <a:pt x="1319402" y="232917"/>
                </a:lnTo>
                <a:lnTo>
                  <a:pt x="1412894" y="232917"/>
                </a:lnTo>
                <a:lnTo>
                  <a:pt x="1338072" y="131572"/>
                </a:lnTo>
                <a:close/>
              </a:path>
              <a:path w="1943735" h="868045">
                <a:moveTo>
                  <a:pt x="1552131" y="421513"/>
                </a:moveTo>
                <a:lnTo>
                  <a:pt x="1452372" y="421513"/>
                </a:lnTo>
                <a:lnTo>
                  <a:pt x="1509140" y="500761"/>
                </a:lnTo>
                <a:lnTo>
                  <a:pt x="1594230" y="478536"/>
                </a:lnTo>
                <a:lnTo>
                  <a:pt x="1552131" y="421513"/>
                </a:lnTo>
                <a:close/>
              </a:path>
              <a:path w="1943735" h="868045">
                <a:moveTo>
                  <a:pt x="1611502" y="60325"/>
                </a:moveTo>
                <a:lnTo>
                  <a:pt x="1535429" y="80137"/>
                </a:lnTo>
                <a:lnTo>
                  <a:pt x="1636394" y="467487"/>
                </a:lnTo>
                <a:lnTo>
                  <a:pt x="1709039" y="448563"/>
                </a:lnTo>
                <a:lnTo>
                  <a:pt x="1643252" y="195961"/>
                </a:lnTo>
                <a:lnTo>
                  <a:pt x="1752608" y="195961"/>
                </a:lnTo>
                <a:lnTo>
                  <a:pt x="1611502" y="60325"/>
                </a:lnTo>
                <a:close/>
              </a:path>
              <a:path w="1943735" h="868045">
                <a:moveTo>
                  <a:pt x="1752608" y="195961"/>
                </a:moveTo>
                <a:lnTo>
                  <a:pt x="1643252" y="195961"/>
                </a:lnTo>
                <a:lnTo>
                  <a:pt x="1865249" y="407924"/>
                </a:lnTo>
                <a:lnTo>
                  <a:pt x="1943735" y="387350"/>
                </a:lnTo>
                <a:lnTo>
                  <a:pt x="1915133" y="277622"/>
                </a:lnTo>
                <a:lnTo>
                  <a:pt x="1837563" y="277622"/>
                </a:lnTo>
                <a:lnTo>
                  <a:pt x="1752608" y="195961"/>
                </a:lnTo>
                <a:close/>
              </a:path>
              <a:path w="1943735" h="868045">
                <a:moveTo>
                  <a:pt x="1412894" y="232917"/>
                </a:moveTo>
                <a:lnTo>
                  <a:pt x="1319402" y="232917"/>
                </a:lnTo>
                <a:lnTo>
                  <a:pt x="1410207" y="362838"/>
                </a:lnTo>
                <a:lnTo>
                  <a:pt x="1304543" y="390398"/>
                </a:lnTo>
                <a:lnTo>
                  <a:pt x="1529159" y="390398"/>
                </a:lnTo>
                <a:lnTo>
                  <a:pt x="1412894" y="232917"/>
                </a:lnTo>
                <a:close/>
              </a:path>
              <a:path w="1943735" h="868045">
                <a:moveTo>
                  <a:pt x="1842769" y="0"/>
                </a:moveTo>
                <a:lnTo>
                  <a:pt x="1770126" y="18923"/>
                </a:lnTo>
                <a:lnTo>
                  <a:pt x="1837563" y="277622"/>
                </a:lnTo>
                <a:lnTo>
                  <a:pt x="1915133" y="277622"/>
                </a:lnTo>
                <a:lnTo>
                  <a:pt x="1842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57066" y="3191001"/>
            <a:ext cx="1938020" cy="559435"/>
          </a:xfrm>
          <a:custGeom>
            <a:avLst/>
            <a:gdLst/>
            <a:ahLst/>
            <a:cxnLst/>
            <a:rect l="l" t="t" r="r" b="b"/>
            <a:pathLst>
              <a:path w="1938020" h="559435">
                <a:moveTo>
                  <a:pt x="1923034" y="0"/>
                </a:moveTo>
                <a:lnTo>
                  <a:pt x="0" y="501396"/>
                </a:lnTo>
                <a:lnTo>
                  <a:pt x="14986" y="558927"/>
                </a:lnTo>
                <a:lnTo>
                  <a:pt x="1938020" y="57531"/>
                </a:lnTo>
                <a:lnTo>
                  <a:pt x="1923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829220"/>
            <a:ext cx="6817995" cy="417422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Headache, </a:t>
            </a:r>
            <a:r>
              <a:rPr sz="3200" dirty="0">
                <a:latin typeface="Arial"/>
                <a:cs typeface="Arial"/>
              </a:rPr>
              <a:t>fever, sore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throat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Nervousness,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confusion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Pain </a:t>
            </a:r>
            <a:r>
              <a:rPr sz="3200" dirty="0">
                <a:latin typeface="Arial"/>
                <a:cs typeface="Arial"/>
              </a:rPr>
              <a:t>or </a:t>
            </a:r>
            <a:r>
              <a:rPr sz="3200" spc="-5" dirty="0">
                <a:latin typeface="Arial"/>
                <a:cs typeface="Arial"/>
              </a:rPr>
              <a:t>tingling </a:t>
            </a:r>
            <a:r>
              <a:rPr sz="3200" spc="-10" dirty="0">
                <a:latin typeface="Arial"/>
                <a:cs typeface="Arial"/>
              </a:rPr>
              <a:t>at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dirty="0">
                <a:latin typeface="Arial"/>
                <a:cs typeface="Arial"/>
              </a:rPr>
              <a:t>site of the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bite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Hallucinations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Arial"/>
                <a:cs typeface="Arial"/>
              </a:rPr>
              <a:t>Hydrophobia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Arial"/>
                <a:cs typeface="Arial"/>
              </a:rPr>
              <a:t>Paralysis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Coma </a:t>
            </a:r>
            <a:r>
              <a:rPr sz="3200" spc="-5" dirty="0">
                <a:latin typeface="Arial"/>
                <a:cs typeface="Arial"/>
              </a:rPr>
              <a:t>and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death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8910" y="517982"/>
            <a:ext cx="35331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0" dirty="0">
                <a:solidFill>
                  <a:srgbClr val="C00000"/>
                </a:solidFill>
                <a:latin typeface="Arial"/>
                <a:cs typeface="Arial"/>
              </a:rPr>
              <a:t>Symptoms</a:t>
            </a:r>
            <a:endParaRPr sz="5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610" y="482930"/>
            <a:ext cx="31972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dirty="0">
                <a:solidFill>
                  <a:srgbClr val="C00000"/>
                </a:solidFill>
                <a:latin typeface="Arial"/>
                <a:cs typeface="Arial"/>
              </a:rPr>
              <a:t>DEFINITION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4352"/>
            <a:ext cx="8058150" cy="407098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>
                <a:latin typeface="Arial"/>
                <a:cs typeface="Arial"/>
              </a:rPr>
              <a:t>H</a:t>
            </a:r>
            <a:r>
              <a:rPr sz="3200" spc="-5" dirty="0" smtClean="0">
                <a:latin typeface="Arial"/>
                <a:cs typeface="Arial"/>
              </a:rPr>
              <a:t>ighly </a:t>
            </a:r>
            <a:r>
              <a:rPr sz="3200" spc="-5" dirty="0">
                <a:latin typeface="Arial"/>
                <a:cs typeface="Arial"/>
              </a:rPr>
              <a:t>fatal disease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CNS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Caused by Lyssavirus type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1</a:t>
            </a: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Zoonotic disease </a:t>
            </a:r>
            <a:r>
              <a:rPr sz="3200" dirty="0">
                <a:latin typeface="Arial"/>
                <a:cs typeface="Arial"/>
              </a:rPr>
              <a:t>of warm </a:t>
            </a:r>
            <a:r>
              <a:rPr sz="3200" spc="-5" dirty="0">
                <a:latin typeface="Arial"/>
                <a:cs typeface="Arial"/>
              </a:rPr>
              <a:t>blooded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animals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Transmitted </a:t>
            </a:r>
            <a:r>
              <a:rPr sz="3200" dirty="0">
                <a:latin typeface="Arial"/>
                <a:cs typeface="Arial"/>
              </a:rPr>
              <a:t>by </a:t>
            </a:r>
            <a:r>
              <a:rPr sz="3200" spc="-5" dirty="0">
                <a:latin typeface="Arial"/>
                <a:cs typeface="Arial"/>
              </a:rPr>
              <a:t>bites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rabid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animal</a:t>
            </a:r>
            <a:endParaRPr sz="3200" dirty="0">
              <a:latin typeface="Arial"/>
              <a:cs typeface="Arial"/>
            </a:endParaRPr>
          </a:p>
          <a:p>
            <a:pPr marL="355600" marR="4318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Long and variable </a:t>
            </a:r>
            <a:r>
              <a:rPr sz="3200" dirty="0">
                <a:latin typeface="Arial"/>
                <a:cs typeface="Arial"/>
              </a:rPr>
              <a:t>IP </a:t>
            </a:r>
            <a:r>
              <a:rPr sz="3200" spc="-5" dirty="0">
                <a:latin typeface="Arial"/>
                <a:cs typeface="Arial"/>
              </a:rPr>
              <a:t>with short period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illness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 treatment,only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prevention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16444" y="0"/>
            <a:ext cx="2011426" cy="2646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957" y="482930"/>
            <a:ext cx="45008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Clinical</a:t>
            </a:r>
            <a:r>
              <a:rPr sz="4400" i="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Findings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38986"/>
            <a:ext cx="796544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Bizarre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behavior.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Agitation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Seizures.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Difficulty in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drinking.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Patients will </a:t>
            </a:r>
            <a:r>
              <a:rPr sz="2800" b="1" spc="-10" dirty="0">
                <a:latin typeface="Arial"/>
                <a:cs typeface="Arial"/>
              </a:rPr>
              <a:t>be </a:t>
            </a:r>
            <a:r>
              <a:rPr sz="2800" b="1" dirty="0">
                <a:latin typeface="Arial"/>
                <a:cs typeface="Arial"/>
              </a:rPr>
              <a:t>able to </a:t>
            </a:r>
            <a:r>
              <a:rPr sz="2800" b="1" spc="-5" dirty="0">
                <a:latin typeface="Arial"/>
                <a:cs typeface="Arial"/>
              </a:rPr>
              <a:t>eat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solids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3044190" algn="l"/>
              </a:tabLst>
            </a:pPr>
            <a:r>
              <a:rPr sz="2800" b="1" spc="-5" dirty="0">
                <a:latin typeface="Arial"/>
                <a:cs typeface="Arial"/>
              </a:rPr>
              <a:t>Afraid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of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water	-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Hydrophobia.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Spasms of Pharynx produces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choking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Death in 1 -6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days.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Respiratory </a:t>
            </a:r>
            <a:r>
              <a:rPr sz="2800" spc="-5" dirty="0">
                <a:latin typeface="Arial"/>
                <a:cs typeface="Arial"/>
              </a:rPr>
              <a:t>arrest / Death / </a:t>
            </a:r>
            <a:r>
              <a:rPr sz="2800" b="1" spc="-10" dirty="0">
                <a:latin typeface="Arial"/>
                <a:cs typeface="Arial"/>
              </a:rPr>
              <a:t>Some </a:t>
            </a:r>
            <a:r>
              <a:rPr sz="2800" b="1" spc="-5" dirty="0">
                <a:latin typeface="Arial"/>
                <a:cs typeface="Arial"/>
              </a:rPr>
              <a:t>may</a:t>
            </a:r>
            <a:r>
              <a:rPr sz="2800" b="1" spc="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survive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526793"/>
            <a:ext cx="544449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308610" algn="l"/>
                <a:tab pos="1455420" algn="l"/>
                <a:tab pos="2841625" algn="l"/>
              </a:tabLst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Non	</a:t>
            </a:r>
            <a:r>
              <a:rPr sz="2800" dirty="0">
                <a:latin typeface="Arial"/>
                <a:cs typeface="Arial"/>
              </a:rPr>
              <a:t>specific	</a:t>
            </a:r>
            <a:r>
              <a:rPr sz="2800" spc="-5" dirty="0">
                <a:latin typeface="Arial"/>
                <a:cs typeface="Arial"/>
              </a:rPr>
              <a:t>prodrome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240099"/>
              </a:lnSpc>
              <a:buAutoNum type="arabicPlain"/>
              <a:tabLst>
                <a:tab pos="308610" algn="l"/>
                <a:tab pos="1711325" algn="l"/>
                <a:tab pos="3551554" algn="l"/>
              </a:tabLst>
            </a:pPr>
            <a:r>
              <a:rPr sz="2800" spc="-5" dirty="0">
                <a:latin typeface="Arial"/>
                <a:cs typeface="Arial"/>
              </a:rPr>
              <a:t>–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Acu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ic</a:t>
            </a:r>
            <a:r>
              <a:rPr sz="2800" dirty="0">
                <a:latin typeface="Arial"/>
                <a:cs typeface="Arial"/>
              </a:rPr>
              <a:t>	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li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is  3 –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Coma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4 -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Death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1486" y="269570"/>
            <a:ext cx="71024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u="heavy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Times New Roman"/>
                <a:cs typeface="Times New Roman"/>
              </a:rPr>
              <a:t>STAGES OF RABIES</a:t>
            </a:r>
            <a:r>
              <a:rPr sz="3600" i="0" u="heavy" spc="-100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i="0" u="heavy" dirty="0">
                <a:solidFill>
                  <a:srgbClr val="CC3300"/>
                </a:solidFill>
                <a:uFill>
                  <a:solidFill>
                    <a:srgbClr val="CC3300"/>
                  </a:solidFill>
                </a:uFill>
                <a:latin typeface="Times New Roman"/>
                <a:cs typeface="Times New Roman"/>
              </a:rPr>
              <a:t>INFECTION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304800"/>
            <a:ext cx="8686800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46531"/>
            <a:ext cx="1025652" cy="774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9516" y="400811"/>
            <a:ext cx="1880616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2620" y="400811"/>
            <a:ext cx="2644139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9247" y="400811"/>
            <a:ext cx="2837688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1267" y="1097280"/>
            <a:ext cx="5439156" cy="1158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4539" y="1128649"/>
            <a:ext cx="5360035" cy="0"/>
          </a:xfrm>
          <a:custGeom>
            <a:avLst/>
            <a:gdLst/>
            <a:ahLst/>
            <a:cxnLst/>
            <a:rect l="l" t="t" r="r" b="b"/>
            <a:pathLst>
              <a:path w="5360035">
                <a:moveTo>
                  <a:pt x="0" y="0"/>
                </a:moveTo>
                <a:lnTo>
                  <a:pt x="5359908" y="0"/>
                </a:lnTo>
              </a:path>
            </a:pathLst>
          </a:custGeom>
          <a:ln w="3657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8267" y="1151382"/>
            <a:ext cx="7912100" cy="404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583565" algn="l"/>
                <a:tab pos="584200" algn="l"/>
                <a:tab pos="1360805" algn="l"/>
                <a:tab pos="2173605" algn="l"/>
                <a:tab pos="2894330" algn="l"/>
              </a:tabLst>
            </a:pPr>
            <a:r>
              <a:rPr sz="2400" spc="-5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 2	days	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1	week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buFont typeface="Wingdings"/>
              <a:buChar char=""/>
              <a:tabLst>
                <a:tab pos="285115" algn="l"/>
                <a:tab pos="3484245" algn="l"/>
              </a:tabLst>
            </a:pPr>
            <a:r>
              <a:rPr sz="2400" spc="-25" dirty="0">
                <a:latin typeface="Arial"/>
                <a:cs typeface="Arial"/>
              </a:rPr>
              <a:t>Fever,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headache,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sore	</a:t>
            </a:r>
            <a:r>
              <a:rPr sz="2400" dirty="0">
                <a:latin typeface="Arial"/>
                <a:cs typeface="Arial"/>
              </a:rPr>
              <a:t>throat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latin typeface="Arial"/>
                <a:cs typeface="Arial"/>
              </a:rPr>
              <a:t>Anorexia, nausea,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vomiting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85115" algn="l"/>
                <a:tab pos="1722755" algn="l"/>
              </a:tabLst>
            </a:pPr>
            <a:r>
              <a:rPr sz="2400" spc="-5" dirty="0">
                <a:latin typeface="Arial"/>
                <a:cs typeface="Arial"/>
              </a:rPr>
              <a:t>Agitation,	depression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latin typeface="Arial"/>
                <a:cs typeface="Arial"/>
              </a:rPr>
              <a:t>Pain/tingling sensation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bitten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site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"/>
            </a:pPr>
            <a:endParaRPr sz="245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buFont typeface="Wingdings"/>
              <a:buChar char=""/>
              <a:tabLst>
                <a:tab pos="285115" algn="l"/>
              </a:tabLst>
            </a:pPr>
            <a:r>
              <a:rPr sz="2400" spc="-5" dirty="0">
                <a:latin typeface="Arial"/>
                <a:cs typeface="Arial"/>
              </a:rPr>
              <a:t>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infection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dorsal </a:t>
            </a:r>
            <a:r>
              <a:rPr sz="2400" dirty="0">
                <a:latin typeface="Arial"/>
                <a:cs typeface="Arial"/>
              </a:rPr>
              <a:t>root </a:t>
            </a:r>
            <a:r>
              <a:rPr sz="2400" spc="-5" dirty="0">
                <a:latin typeface="Arial"/>
                <a:cs typeface="Arial"/>
              </a:rPr>
              <a:t>or cranial sensory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ganglia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220" y="514934"/>
            <a:ext cx="4849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5945" algn="l"/>
              </a:tabLst>
            </a:pPr>
            <a:r>
              <a:rPr spc="-5" dirty="0">
                <a:solidFill>
                  <a:srgbClr val="C00000"/>
                </a:solidFill>
              </a:rPr>
              <a:t>2	Neurologic</a:t>
            </a:r>
            <a:r>
              <a:rPr spc="-45" dirty="0">
                <a:solidFill>
                  <a:srgbClr val="C00000"/>
                </a:solidFill>
              </a:rPr>
              <a:t> </a:t>
            </a:r>
            <a:r>
              <a:rPr spc="-5" dirty="0">
                <a:solidFill>
                  <a:srgbClr val="C00000"/>
                </a:solidFill>
              </a:rPr>
              <a:t>phase</a:t>
            </a:r>
          </a:p>
        </p:txBody>
      </p:sp>
      <p:sp>
        <p:nvSpPr>
          <p:cNvPr id="3" name="object 3"/>
          <p:cNvSpPr/>
          <p:nvPr/>
        </p:nvSpPr>
        <p:spPr>
          <a:xfrm>
            <a:off x="2161667" y="1115186"/>
            <a:ext cx="4820920" cy="0"/>
          </a:xfrm>
          <a:custGeom>
            <a:avLst/>
            <a:gdLst/>
            <a:ahLst/>
            <a:cxnLst/>
            <a:rect l="l" t="t" r="r" b="b"/>
            <a:pathLst>
              <a:path w="4820920">
                <a:moveTo>
                  <a:pt x="0" y="0"/>
                </a:moveTo>
                <a:lnTo>
                  <a:pt x="4820411" y="0"/>
                </a:lnTo>
              </a:path>
            </a:pathLst>
          </a:custGeom>
          <a:ln w="5333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375" y="1905000"/>
            <a:ext cx="5524500" cy="3781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49859"/>
            <a:ext cx="4288790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i="0" u="heavy" spc="-5" dirty="0"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Encephalitic</a:t>
            </a:r>
            <a:r>
              <a:rPr b="0" i="0" u="heavy" spc="-20" dirty="0"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0" i="0" u="heavy" spc="-5" dirty="0">
                <a:uFill>
                  <a:solidFill>
                    <a:srgbClr val="001F5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rabies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95501"/>
            <a:ext cx="7960359" cy="44151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Fever, confusion, hallucinations,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combativeness,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4572000" algn="l"/>
              </a:tabLst>
            </a:pPr>
            <a:r>
              <a:rPr sz="2400" spc="-5" dirty="0">
                <a:latin typeface="Arial"/>
                <a:cs typeface="Arial"/>
              </a:rPr>
              <a:t>Muscle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spasms,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hyperactivity,	seizures.</a:t>
            </a:r>
            <a:endParaRPr sz="2400">
              <a:latin typeface="Arial"/>
              <a:cs typeface="Arial"/>
            </a:endParaRPr>
          </a:p>
          <a:p>
            <a:pPr marL="431800" marR="385445" indent="-419100">
              <a:lnSpc>
                <a:spcPct val="120000"/>
              </a:lnSpc>
              <a:spcBef>
                <a:spcPts val="5"/>
              </a:spcBef>
              <a:buChar char="•"/>
              <a:tabLst>
                <a:tab pos="437515" algn="l"/>
                <a:tab pos="438150" algn="l"/>
                <a:tab pos="5275580" algn="l"/>
              </a:tabLst>
            </a:pPr>
            <a:r>
              <a:rPr sz="2400" spc="-5" dirty="0">
                <a:latin typeface="Arial"/>
                <a:cs typeface="Arial"/>
              </a:rPr>
              <a:t>Autonomic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dysfunction	</a:t>
            </a:r>
            <a:r>
              <a:rPr sz="2400" spc="-5" dirty="0">
                <a:latin typeface="Arial"/>
                <a:cs typeface="Arial"/>
              </a:rPr>
              <a:t>hypersalivation,  Excessive perspiration, gooseflesh, pupillary dilation,  Priapism.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Hyperexcitability followed by periods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complete</a:t>
            </a:r>
            <a:r>
              <a:rPr sz="2400" spc="1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lucidity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Hydrophobia and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aerophobia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“Foaming </a:t>
            </a:r>
            <a:r>
              <a:rPr sz="2400" spc="-5" dirty="0">
                <a:latin typeface="Arial"/>
                <a:cs typeface="Arial"/>
              </a:rPr>
              <a:t>at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mouth”</a:t>
            </a:r>
            <a:endParaRPr sz="2400">
              <a:latin typeface="Arial"/>
              <a:cs typeface="Arial"/>
            </a:endParaRPr>
          </a:p>
          <a:p>
            <a:pPr marL="437515" indent="-425450">
              <a:lnSpc>
                <a:spcPct val="100000"/>
              </a:lnSpc>
              <a:spcBef>
                <a:spcPts val="575"/>
              </a:spcBef>
              <a:buChar char="•"/>
              <a:tabLst>
                <a:tab pos="437515" algn="l"/>
                <a:tab pos="438150" algn="l"/>
              </a:tabLst>
            </a:pPr>
            <a:r>
              <a:rPr sz="2400" spc="-5" dirty="0">
                <a:latin typeface="Arial"/>
                <a:cs typeface="Arial"/>
              </a:rPr>
              <a:t>Due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dysfunction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infected brainstem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neurons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  <a:tab pos="4772660" algn="l"/>
                <a:tab pos="6445250" algn="l"/>
              </a:tabLst>
            </a:pPr>
            <a:r>
              <a:rPr sz="2400" spc="-5" dirty="0">
                <a:latin typeface="Arial"/>
                <a:cs typeface="Arial"/>
              </a:rPr>
              <a:t>Severe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brainstem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damage	coma	death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51816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685800" y="0"/>
                </a:moveTo>
                <a:lnTo>
                  <a:pt x="6858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685800" y="228600"/>
                </a:lnTo>
                <a:lnTo>
                  <a:pt x="685800" y="304800"/>
                </a:lnTo>
                <a:lnTo>
                  <a:pt x="8382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2400" y="51816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76200"/>
                </a:moveTo>
                <a:lnTo>
                  <a:pt x="685800" y="76200"/>
                </a:lnTo>
                <a:lnTo>
                  <a:pt x="685800" y="0"/>
                </a:lnTo>
                <a:lnTo>
                  <a:pt x="838200" y="152400"/>
                </a:lnTo>
                <a:lnTo>
                  <a:pt x="685800" y="304800"/>
                </a:lnTo>
                <a:lnTo>
                  <a:pt x="6858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2148839"/>
            <a:ext cx="1676400" cy="304800"/>
          </a:xfrm>
          <a:custGeom>
            <a:avLst/>
            <a:gdLst/>
            <a:ahLst/>
            <a:cxnLst/>
            <a:rect l="l" t="t" r="r" b="b"/>
            <a:pathLst>
              <a:path w="1676400" h="304800">
                <a:moveTo>
                  <a:pt x="1524000" y="0"/>
                </a:moveTo>
                <a:lnTo>
                  <a:pt x="15240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1524000" y="228600"/>
                </a:lnTo>
                <a:lnTo>
                  <a:pt x="1524000" y="304800"/>
                </a:lnTo>
                <a:lnTo>
                  <a:pt x="1676400" y="152400"/>
                </a:lnTo>
                <a:lnTo>
                  <a:pt x="152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2148839"/>
            <a:ext cx="1676400" cy="304800"/>
          </a:xfrm>
          <a:custGeom>
            <a:avLst/>
            <a:gdLst/>
            <a:ahLst/>
            <a:cxnLst/>
            <a:rect l="l" t="t" r="r" b="b"/>
            <a:pathLst>
              <a:path w="1676400" h="304800">
                <a:moveTo>
                  <a:pt x="0" y="76200"/>
                </a:moveTo>
                <a:lnTo>
                  <a:pt x="1524000" y="76200"/>
                </a:lnTo>
                <a:lnTo>
                  <a:pt x="1524000" y="0"/>
                </a:lnTo>
                <a:lnTo>
                  <a:pt x="1676400" y="152400"/>
                </a:lnTo>
                <a:lnTo>
                  <a:pt x="1524000" y="304800"/>
                </a:lnTo>
                <a:lnTo>
                  <a:pt x="15240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8800" y="51816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685800" y="0"/>
                </a:moveTo>
                <a:lnTo>
                  <a:pt x="68580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685800" y="228600"/>
                </a:lnTo>
                <a:lnTo>
                  <a:pt x="685800" y="304800"/>
                </a:lnTo>
                <a:lnTo>
                  <a:pt x="838200" y="1524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5181600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76200"/>
                </a:moveTo>
                <a:lnTo>
                  <a:pt x="685800" y="76200"/>
                </a:lnTo>
                <a:lnTo>
                  <a:pt x="685800" y="0"/>
                </a:lnTo>
                <a:lnTo>
                  <a:pt x="838200" y="152400"/>
                </a:lnTo>
                <a:lnTo>
                  <a:pt x="685800" y="304800"/>
                </a:lnTo>
                <a:lnTo>
                  <a:pt x="6858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25400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493217"/>
            <a:ext cx="7319645" cy="519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44265" algn="l"/>
              </a:tabLst>
            </a:pP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COMPLICATIONS	OF</a:t>
            </a:r>
            <a:r>
              <a:rPr sz="3200" b="1" i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ENCEPHALITIS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Disturbance in </a:t>
            </a:r>
            <a:r>
              <a:rPr sz="3200" spc="-5" dirty="0">
                <a:latin typeface="Arial"/>
                <a:cs typeface="Arial"/>
              </a:rPr>
              <a:t>water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balance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Noncardiogenic pulmonary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edema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cardiac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arrhythmias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myocarditis.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850" y="208280"/>
            <a:ext cx="3164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C00000"/>
                </a:solidFill>
              </a:rPr>
              <a:t>DIAGNOSIS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002914" y="869441"/>
            <a:ext cx="3138170" cy="0"/>
          </a:xfrm>
          <a:custGeom>
            <a:avLst/>
            <a:gdLst/>
            <a:ahLst/>
            <a:cxnLst/>
            <a:rect l="l" t="t" r="r" b="b"/>
            <a:pathLst>
              <a:path w="3138170">
                <a:moveTo>
                  <a:pt x="0" y="0"/>
                </a:moveTo>
                <a:lnTo>
                  <a:pt x="3137916" y="0"/>
                </a:lnTo>
              </a:path>
            </a:pathLst>
          </a:custGeom>
          <a:ln w="5943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2100" y="1019301"/>
            <a:ext cx="6987540" cy="4781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History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Signs and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  <a:p>
            <a:pPr marL="622300" indent="-6096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Clinical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examination</a:t>
            </a:r>
            <a:endParaRPr sz="24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spcBef>
                <a:spcPts val="580"/>
              </a:spcBef>
              <a:buFont typeface="Arial"/>
              <a:buAutoNum type="arabicPeriod"/>
              <a:tabLst>
                <a:tab pos="551815" algn="l"/>
                <a:tab pos="55245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Detection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antigen by taking skin biopsy using  immunofluorescence</a:t>
            </a:r>
            <a:endParaRPr sz="2400">
              <a:latin typeface="Arial"/>
              <a:cs typeface="Arial"/>
            </a:endParaRPr>
          </a:p>
          <a:p>
            <a:pPr marL="551815" indent="-53975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51815" algn="l"/>
                <a:tab pos="552450" algn="l"/>
              </a:tabLst>
            </a:pPr>
            <a:r>
              <a:rPr sz="2400" spc="-5" dirty="0">
                <a:latin typeface="Arial"/>
                <a:cs typeface="Arial"/>
              </a:rPr>
              <a:t>virus isolation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saliva </a:t>
            </a:r>
            <a:r>
              <a:rPr sz="2400" dirty="0">
                <a:latin typeface="Arial"/>
                <a:cs typeface="Arial"/>
              </a:rPr>
              <a:t>&amp; </a:t>
            </a:r>
            <a:r>
              <a:rPr sz="2400" spc="-5" dirty="0">
                <a:latin typeface="Arial"/>
                <a:cs typeface="Arial"/>
              </a:rPr>
              <a:t>other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secretions.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CSF analysis and 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scan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ELISA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RT-PCR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latin typeface="Arial"/>
                <a:cs typeface="Arial"/>
              </a:rPr>
              <a:t>DFA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Negri bodies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3240" y="1524352"/>
            <a:ext cx="7553960" cy="42256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268095">
              <a:lnSpc>
                <a:spcPct val="120100"/>
              </a:lnSpc>
              <a:spcBef>
                <a:spcPts val="95"/>
              </a:spcBef>
              <a:tabLst>
                <a:tab pos="367665" algn="l"/>
                <a:tab pos="368300" algn="l"/>
              </a:tabLs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Rabies </a:t>
            </a:r>
            <a:r>
              <a:rPr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virus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sensitive</a:t>
            </a:r>
            <a:r>
              <a:rPr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268095" indent="-457200">
              <a:lnSpc>
                <a:spcPct val="1201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367665" algn="l"/>
                <a:tab pos="368300" algn="l"/>
              </a:tabLst>
            </a:pP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Ethanol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268095" indent="-457200">
              <a:lnSpc>
                <a:spcPct val="1201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367665" algn="l"/>
                <a:tab pos="368300" algn="l"/>
              </a:tabLst>
            </a:pP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32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268095" indent="-457200">
              <a:lnSpc>
                <a:spcPct val="1201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367665" algn="l"/>
                <a:tab pos="368300" algn="l"/>
              </a:tabLst>
            </a:pP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Soap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Detergents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268095" indent="-457200">
              <a:lnSpc>
                <a:spcPct val="1201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367665" algn="l"/>
                <a:tab pos="368300" algn="l"/>
              </a:tabLst>
            </a:pP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Ether </a:t>
            </a:r>
            <a:endParaRPr lang="en-US" sz="32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268095" indent="-457200">
              <a:lnSpc>
                <a:spcPct val="1201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367665" algn="l"/>
                <a:tab pos="368300" algn="l"/>
              </a:tabLst>
            </a:pP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Chloroform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32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1268095" indent="-457200">
              <a:lnSpc>
                <a:spcPct val="120100"/>
              </a:lnSpc>
              <a:spcBef>
                <a:spcPts val="95"/>
              </a:spcBef>
              <a:buFont typeface="Wingdings" panose="05000000000000000000" pitchFamily="2" charset="2"/>
              <a:buChar char="§"/>
              <a:tabLst>
                <a:tab pos="367665" algn="l"/>
                <a:tab pos="368300" algn="l"/>
              </a:tabLst>
            </a:pPr>
            <a:r>
              <a:rPr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Acetone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2229" y="246329"/>
            <a:ext cx="54044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Types of Rabies</a:t>
            </a:r>
            <a:r>
              <a:rPr sz="4400" b="0" i="0" u="heavy" spc="-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4400" b="0" i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virus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173218"/>
            <a:ext cx="3876040" cy="5194371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832485">
              <a:lnSpc>
                <a:spcPct val="100000"/>
              </a:lnSpc>
              <a:spcBef>
                <a:spcPts val="66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STREET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VIRUS</a:t>
            </a:r>
            <a:endParaRPr sz="2400" dirty="0">
              <a:latin typeface="Arial"/>
              <a:cs typeface="Arial"/>
            </a:endParaRPr>
          </a:p>
          <a:p>
            <a:pPr marL="355600" marR="5080">
              <a:lnSpc>
                <a:spcPct val="100000"/>
              </a:lnSpc>
              <a:spcBef>
                <a:spcPts val="615"/>
              </a:spcBef>
            </a:pPr>
            <a:r>
              <a:rPr sz="26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Definition</a:t>
            </a:r>
            <a:r>
              <a:rPr sz="2600" u="sng" dirty="0">
                <a:latin typeface="Arial"/>
                <a:cs typeface="Arial"/>
              </a:rPr>
              <a:t>: </a:t>
            </a:r>
            <a:r>
              <a:rPr sz="2600" dirty="0">
                <a:latin typeface="Arial"/>
                <a:cs typeface="Arial"/>
              </a:rPr>
              <a:t>the virus  recovered from  naturally occurring  cases of rabies is</a:t>
            </a:r>
            <a:r>
              <a:rPr sz="2600" spc="-10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called  “street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virus”</a:t>
            </a: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355600" marR="186055">
              <a:lnSpc>
                <a:spcPct val="100000"/>
              </a:lnSpc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600" dirty="0">
                <a:latin typeface="Arial"/>
                <a:cs typeface="Arial"/>
              </a:rPr>
              <a:t>: it is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naturally  occurring virus. It is  found in saliva of  infected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animal.</a:t>
            </a: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600" dirty="0">
                <a:latin typeface="Arial"/>
                <a:cs typeface="Arial"/>
              </a:rPr>
              <a:t>(continue)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70475" y="1173218"/>
            <a:ext cx="3479800" cy="511742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641985">
              <a:lnSpc>
                <a:spcPct val="100000"/>
              </a:lnSpc>
              <a:spcBef>
                <a:spcPts val="66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FIXED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VIRUS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15"/>
              </a:spcBef>
            </a:pPr>
            <a:r>
              <a:rPr sz="26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Definition</a:t>
            </a:r>
            <a:r>
              <a:rPr sz="2600" dirty="0">
                <a:latin typeface="Arial"/>
                <a:cs typeface="Arial"/>
              </a:rPr>
              <a:t>: the virus  which has a short,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fixed  and reproducible  incubation period is  called “fixed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virus</a:t>
            </a:r>
          </a:p>
          <a:p>
            <a:pPr>
              <a:lnSpc>
                <a:spcPct val="100000"/>
              </a:lnSpc>
            </a:pPr>
            <a:endParaRPr sz="3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Sources</a:t>
            </a:r>
            <a:r>
              <a:rPr sz="2600" dirty="0">
                <a:latin typeface="Arial"/>
                <a:cs typeface="Arial"/>
              </a:rPr>
              <a:t>: it is prepared  by repeated culture in  brain of rabbit such</a:t>
            </a:r>
            <a:r>
              <a:rPr sz="2600" spc="-9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  its </a:t>
            </a:r>
            <a:r>
              <a:rPr sz="2600" spc="-5" dirty="0">
                <a:latin typeface="Arial"/>
                <a:cs typeface="Arial"/>
              </a:rPr>
              <a:t>I.P. </a:t>
            </a:r>
            <a:r>
              <a:rPr sz="2600" dirty="0">
                <a:latin typeface="Arial"/>
                <a:cs typeface="Arial"/>
              </a:rPr>
              <a:t>is reduced &amp;  fixed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640740"/>
            <a:ext cx="3854450" cy="266319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406400" algn="ctr">
              <a:lnSpc>
                <a:spcPct val="100000"/>
              </a:lnSpc>
              <a:spcBef>
                <a:spcPts val="365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Features</a:t>
            </a:r>
            <a:endParaRPr sz="2400" dirty="0">
              <a:latin typeface="Arial"/>
              <a:cs typeface="Arial"/>
            </a:endParaRPr>
          </a:p>
          <a:p>
            <a:pPr marL="546100" marR="403225" indent="-533400">
              <a:lnSpc>
                <a:spcPts val="3240"/>
              </a:lnSpc>
              <a:spcBef>
                <a:spcPts val="74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3000" dirty="0">
                <a:latin typeface="Arial"/>
                <a:cs typeface="Arial"/>
              </a:rPr>
              <a:t>It </a:t>
            </a:r>
            <a:r>
              <a:rPr sz="3000" spc="-5" dirty="0">
                <a:latin typeface="Arial"/>
                <a:cs typeface="Arial"/>
              </a:rPr>
              <a:t>produces</a:t>
            </a:r>
            <a:r>
              <a:rPr sz="3000" spc="-7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Negri  bodies</a:t>
            </a:r>
            <a:endParaRPr sz="3000" dirty="0">
              <a:latin typeface="Arial"/>
              <a:cs typeface="Arial"/>
            </a:endParaRPr>
          </a:p>
          <a:p>
            <a:pPr marL="546100" marR="5080" indent="-533400">
              <a:lnSpc>
                <a:spcPts val="3240"/>
              </a:lnSpc>
              <a:spcBef>
                <a:spcPts val="72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3000" spc="-5" dirty="0">
                <a:latin typeface="Arial"/>
                <a:cs typeface="Arial"/>
              </a:rPr>
              <a:t>Incubation period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is  long </a:t>
            </a:r>
            <a:r>
              <a:rPr sz="3000" dirty="0">
                <a:latin typeface="Arial"/>
                <a:cs typeface="Arial"/>
              </a:rPr>
              <a:t>i.e. </a:t>
            </a:r>
            <a:r>
              <a:rPr sz="3000" spc="-5" dirty="0">
                <a:latin typeface="Arial"/>
                <a:cs typeface="Arial"/>
              </a:rPr>
              <a:t>20 </a:t>
            </a:r>
            <a:r>
              <a:rPr sz="3000" spc="-10" dirty="0">
                <a:latin typeface="Arial"/>
                <a:cs typeface="Arial"/>
              </a:rPr>
              <a:t>to </a:t>
            </a:r>
            <a:r>
              <a:rPr sz="3000" spc="-5" dirty="0">
                <a:latin typeface="Arial"/>
                <a:cs typeface="Arial"/>
              </a:rPr>
              <a:t>60  days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3735400"/>
            <a:ext cx="16764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ma</a:t>
            </a:r>
            <a:r>
              <a:rPr sz="3000" spc="-15" dirty="0">
                <a:latin typeface="Arial"/>
                <a:cs typeface="Arial"/>
              </a:rPr>
              <a:t>m</a:t>
            </a:r>
            <a:r>
              <a:rPr sz="3000" dirty="0">
                <a:latin typeface="Arial"/>
                <a:cs typeface="Arial"/>
              </a:rPr>
              <a:t>mals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741545"/>
            <a:ext cx="3792854" cy="130619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46100" marR="5080" indent="-533400">
              <a:lnSpc>
                <a:spcPct val="90000"/>
              </a:lnSpc>
              <a:spcBef>
                <a:spcPts val="459"/>
              </a:spcBef>
              <a:tabLst>
                <a:tab pos="545465" algn="l"/>
              </a:tabLst>
            </a:pPr>
            <a:r>
              <a:rPr sz="3000" dirty="0">
                <a:latin typeface="Arial"/>
                <a:cs typeface="Arial"/>
              </a:rPr>
              <a:t>4.	</a:t>
            </a:r>
            <a:r>
              <a:rPr sz="3000" spc="-5" dirty="0">
                <a:latin typeface="Arial"/>
                <a:cs typeface="Arial"/>
              </a:rPr>
              <a:t>Cannot be used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  </a:t>
            </a:r>
            <a:r>
              <a:rPr sz="3000" spc="-5" dirty="0">
                <a:latin typeface="Arial"/>
                <a:cs typeface="Arial"/>
              </a:rPr>
              <a:t>preparation </a:t>
            </a:r>
            <a:r>
              <a:rPr sz="3000" dirty="0">
                <a:latin typeface="Arial"/>
                <a:cs typeface="Arial"/>
              </a:rPr>
              <a:t>of  </a:t>
            </a:r>
            <a:r>
              <a:rPr sz="3000" spc="-5" dirty="0">
                <a:latin typeface="Arial"/>
                <a:cs typeface="Arial"/>
              </a:rPr>
              <a:t>vaccine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2775" y="562980"/>
            <a:ext cx="3978275" cy="276606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685925">
              <a:lnSpc>
                <a:spcPct val="100000"/>
              </a:lnSpc>
              <a:spcBef>
                <a:spcPts val="67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  <a:p>
            <a:pPr marL="546100" marR="5080" indent="-533400">
              <a:lnSpc>
                <a:spcPct val="100000"/>
              </a:lnSpc>
              <a:spcBef>
                <a:spcPts val="65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It does </a:t>
            </a:r>
            <a:r>
              <a:rPr sz="2800" dirty="0">
                <a:latin typeface="Arial"/>
                <a:cs typeface="Arial"/>
              </a:rPr>
              <a:t>not </a:t>
            </a:r>
            <a:r>
              <a:rPr sz="2800" spc="-5" dirty="0">
                <a:latin typeface="Arial"/>
                <a:cs typeface="Arial"/>
              </a:rPr>
              <a:t>form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Negri  bodies</a:t>
            </a:r>
            <a:endParaRPr sz="2800">
              <a:latin typeface="Arial"/>
              <a:cs typeface="Arial"/>
            </a:endParaRPr>
          </a:p>
          <a:p>
            <a:pPr marL="546100" marR="19685" indent="-5334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sz="2800" spc="-5" dirty="0">
                <a:latin typeface="Arial"/>
                <a:cs typeface="Arial"/>
              </a:rPr>
              <a:t>Incubation </a:t>
            </a:r>
            <a:r>
              <a:rPr sz="2800" dirty="0">
                <a:latin typeface="Arial"/>
                <a:cs typeface="Arial"/>
              </a:rPr>
              <a:t>period is  constant </a:t>
            </a:r>
            <a:r>
              <a:rPr sz="2800" spc="-5" dirty="0">
                <a:latin typeface="Arial"/>
                <a:cs typeface="Arial"/>
              </a:rPr>
              <a:t>between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4-6  </a:t>
            </a:r>
            <a:r>
              <a:rPr sz="2800" dirty="0"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9" y="3323970"/>
            <a:ext cx="81762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0865" algn="l"/>
                <a:tab pos="4381500" algn="l"/>
                <a:tab pos="4914900" algn="l"/>
              </a:tabLst>
            </a:pPr>
            <a:r>
              <a:rPr sz="3000" dirty="0">
                <a:latin typeface="Arial"/>
                <a:cs typeface="Arial"/>
              </a:rPr>
              <a:t>3.	It is </a:t>
            </a:r>
            <a:r>
              <a:rPr sz="3000" spc="-5" dirty="0">
                <a:latin typeface="Arial"/>
                <a:cs typeface="Arial"/>
              </a:rPr>
              <a:t>pathogenic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for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all	</a:t>
            </a:r>
            <a:r>
              <a:rPr sz="4200" baseline="-5952" dirty="0">
                <a:latin typeface="Arial"/>
                <a:cs typeface="Arial"/>
              </a:rPr>
              <a:t>3.	</a:t>
            </a:r>
            <a:r>
              <a:rPr sz="4200" spc="-7" baseline="-5952" dirty="0">
                <a:latin typeface="Arial"/>
                <a:cs typeface="Arial"/>
              </a:rPr>
              <a:t>It can pathogenic</a:t>
            </a:r>
            <a:r>
              <a:rPr sz="4200" spc="-30" baseline="-5952" dirty="0">
                <a:latin typeface="Arial"/>
                <a:cs typeface="Arial"/>
              </a:rPr>
              <a:t> </a:t>
            </a:r>
            <a:r>
              <a:rPr sz="4200" spc="-7" baseline="-5952" dirty="0">
                <a:latin typeface="Arial"/>
                <a:cs typeface="Arial"/>
              </a:rPr>
              <a:t>for</a:t>
            </a:r>
            <a:endParaRPr sz="4200" baseline="-5952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22775" y="3816172"/>
            <a:ext cx="451421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46100" marR="51689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humans under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certain  </a:t>
            </a:r>
            <a:r>
              <a:rPr sz="2800" spc="-5" dirty="0">
                <a:latin typeface="Arial"/>
                <a:cs typeface="Arial"/>
              </a:rPr>
              <a:t>conditions</a:t>
            </a:r>
            <a:endParaRPr sz="2800">
              <a:latin typeface="Arial"/>
              <a:cs typeface="Arial"/>
            </a:endParaRPr>
          </a:p>
          <a:p>
            <a:pPr marL="546100" marR="5080" indent="-533400">
              <a:lnSpc>
                <a:spcPct val="100000"/>
              </a:lnSpc>
              <a:spcBef>
                <a:spcPts val="675"/>
              </a:spcBef>
              <a:tabLst>
                <a:tab pos="545465" algn="l"/>
              </a:tabLst>
            </a:pPr>
            <a:r>
              <a:rPr sz="2800" dirty="0">
                <a:latin typeface="Arial"/>
                <a:cs typeface="Arial"/>
              </a:rPr>
              <a:t>4.	</a:t>
            </a:r>
            <a:r>
              <a:rPr sz="2800" spc="-5" dirty="0">
                <a:latin typeface="Arial"/>
                <a:cs typeface="Arial"/>
              </a:rPr>
              <a:t>Is used </a:t>
            </a:r>
            <a:r>
              <a:rPr sz="2800" dirty="0">
                <a:latin typeface="Arial"/>
                <a:cs typeface="Arial"/>
              </a:rPr>
              <a:t>for </a:t>
            </a:r>
            <a:r>
              <a:rPr sz="2800" spc="-5" dirty="0">
                <a:latin typeface="Arial"/>
                <a:cs typeface="Arial"/>
              </a:rPr>
              <a:t>preparation of  </a:t>
            </a:r>
            <a:r>
              <a:rPr sz="2800" dirty="0">
                <a:latin typeface="Arial"/>
                <a:cs typeface="Arial"/>
              </a:rPr>
              <a:t>antirabies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vaccine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482930"/>
            <a:ext cx="7421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RESERVOIR OF</a:t>
            </a:r>
            <a:r>
              <a:rPr sz="4400" i="0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400" i="0" dirty="0">
                <a:solidFill>
                  <a:srgbClr val="C00000"/>
                </a:solidFill>
                <a:latin typeface="Arial"/>
                <a:cs typeface="Arial"/>
              </a:rPr>
              <a:t>INFECTION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5411" y="1144142"/>
            <a:ext cx="7391400" cy="0"/>
          </a:xfrm>
          <a:custGeom>
            <a:avLst/>
            <a:gdLst/>
            <a:ahLst/>
            <a:cxnLst/>
            <a:rect l="l" t="t" r="r" b="b"/>
            <a:pathLst>
              <a:path w="7391400">
                <a:moveTo>
                  <a:pt x="0" y="0"/>
                </a:moveTo>
                <a:lnTo>
                  <a:pt x="7391400" y="0"/>
                </a:lnTo>
              </a:path>
            </a:pathLst>
          </a:custGeom>
          <a:ln w="59436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624329"/>
            <a:ext cx="3263265" cy="49494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1)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URBAN</a:t>
            </a:r>
            <a:r>
              <a:rPr sz="28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RABIES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5600" marR="44767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From Dogs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cats</a:t>
            </a:r>
            <a:r>
              <a:rPr sz="2800" dirty="0">
                <a:solidFill>
                  <a:srgbClr val="00FFFF"/>
                </a:solidFill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355600" marR="78486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99% </a:t>
            </a:r>
            <a:r>
              <a:rPr sz="2800" spc="-5" dirty="0">
                <a:latin typeface="Arial"/>
                <a:cs typeface="Arial"/>
              </a:rPr>
              <a:t>cases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A </a:t>
            </a:r>
            <a:r>
              <a:rPr sz="2800" spc="-5" dirty="0">
                <a:latin typeface="Arial"/>
                <a:cs typeface="Arial"/>
              </a:rPr>
              <a:t>single </a:t>
            </a:r>
            <a:r>
              <a:rPr sz="2800" dirty="0">
                <a:latin typeface="Arial"/>
                <a:cs typeface="Arial"/>
              </a:rPr>
              <a:t>infected  </a:t>
            </a:r>
            <a:r>
              <a:rPr sz="2800" spc="-5" dirty="0">
                <a:latin typeface="Arial"/>
                <a:cs typeface="Arial"/>
              </a:rPr>
              <a:t>dog capable of  </a:t>
            </a:r>
            <a:r>
              <a:rPr sz="2800" dirty="0">
                <a:latin typeface="Arial"/>
                <a:cs typeface="Arial"/>
              </a:rPr>
              <a:t>transmitting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over  an area of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40km</a:t>
            </a:r>
          </a:p>
        </p:txBody>
      </p:sp>
      <p:sp>
        <p:nvSpPr>
          <p:cNvPr id="5" name="object 5"/>
          <p:cNvSpPr/>
          <p:nvPr/>
        </p:nvSpPr>
        <p:spPr>
          <a:xfrm>
            <a:off x="3962400" y="1295399"/>
            <a:ext cx="5181599" cy="556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0"/>
            <a:ext cx="37337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938529"/>
            <a:ext cx="4936490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2)WILDLIFE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RABIES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85" dirty="0">
                <a:latin typeface="Arial"/>
                <a:cs typeface="Arial"/>
              </a:rPr>
              <a:t>SYLVATIC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RABIES</a:t>
            </a:r>
            <a:endParaRPr sz="2800">
              <a:latin typeface="Arial"/>
              <a:cs typeface="Arial"/>
            </a:endParaRPr>
          </a:p>
          <a:p>
            <a:pPr marL="469900" marR="69913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Unidentified reservoir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of  </a:t>
            </a:r>
            <a:r>
              <a:rPr sz="2800" dirty="0">
                <a:latin typeface="Arial"/>
                <a:cs typeface="Arial"/>
              </a:rPr>
              <a:t>infection</a:t>
            </a:r>
            <a:endParaRPr sz="2800">
              <a:latin typeface="Arial"/>
              <a:cs typeface="Arial"/>
            </a:endParaRPr>
          </a:p>
          <a:p>
            <a:pPr marL="469900" marR="4762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Fox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j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,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" dirty="0">
                <a:latin typeface="Arial"/>
                <a:cs typeface="Arial"/>
              </a:rPr>
              <a:t>u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ks  etc</a:t>
            </a:r>
            <a:endParaRPr sz="2800">
              <a:latin typeface="Arial"/>
              <a:cs typeface="Arial"/>
            </a:endParaRPr>
          </a:p>
          <a:p>
            <a:pPr marL="469900" marR="38417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Enzootic in south america  by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mongoose</a:t>
            </a:r>
            <a:endParaRPr sz="280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Arial"/>
                <a:cs typeface="Arial"/>
              </a:rPr>
              <a:t>Transmit </a:t>
            </a:r>
            <a:r>
              <a:rPr sz="2800" dirty="0">
                <a:latin typeface="Arial"/>
                <a:cs typeface="Arial"/>
              </a:rPr>
              <a:t>infection among  themselves </a:t>
            </a:r>
            <a:r>
              <a:rPr sz="2800" spc="-5" dirty="0">
                <a:latin typeface="Arial"/>
                <a:cs typeface="Arial"/>
              </a:rPr>
              <a:t>and to </a:t>
            </a:r>
            <a:r>
              <a:rPr sz="2800" dirty="0">
                <a:latin typeface="Arial"/>
                <a:cs typeface="Arial"/>
              </a:rPr>
              <a:t>dogs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  man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4925"/>
            <a:ext cx="3733799" cy="6823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558749"/>
            <a:ext cx="478663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3)BAT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RABIES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Latin american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countries,USA</a:t>
            </a:r>
            <a:endParaRPr sz="2400">
              <a:latin typeface="Arial"/>
              <a:cs typeface="Arial"/>
            </a:endParaRPr>
          </a:p>
          <a:p>
            <a:pPr marL="355600" marR="36004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Arial"/>
                <a:cs typeface="Arial"/>
              </a:rPr>
              <a:t>Vampire </a:t>
            </a:r>
            <a:r>
              <a:rPr sz="2400" spc="-5" dirty="0">
                <a:latin typeface="Arial"/>
                <a:cs typeface="Arial"/>
              </a:rPr>
              <a:t>bats-feed on blood </a:t>
            </a:r>
            <a:r>
              <a:rPr sz="2400" dirty="0">
                <a:latin typeface="Arial"/>
                <a:cs typeface="Arial"/>
              </a:rPr>
              <a:t>of  man 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animals</a:t>
            </a:r>
            <a:endParaRPr sz="2400">
              <a:latin typeface="Arial"/>
              <a:cs typeface="Arial"/>
            </a:endParaRPr>
          </a:p>
          <a:p>
            <a:pPr marL="355600" marR="255904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Found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mexico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northern  argentina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Cause havoc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cattle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population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Not repotrted in india</a:t>
            </a:r>
            <a:endParaRPr sz="2400">
              <a:latin typeface="Arial"/>
              <a:cs typeface="Arial"/>
            </a:endParaRPr>
          </a:p>
          <a:p>
            <a:pPr marL="355600" marR="30797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Constant source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infection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man and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animals</a:t>
            </a:r>
            <a:endParaRPr sz="2400">
              <a:latin typeface="Arial"/>
              <a:cs typeface="Arial"/>
            </a:endParaRPr>
          </a:p>
          <a:p>
            <a:pPr marL="355600" marR="89471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Transmission </a:t>
            </a:r>
            <a:r>
              <a:rPr sz="2400" spc="-5" dirty="0">
                <a:latin typeface="Arial"/>
                <a:cs typeface="Arial"/>
              </a:rPr>
              <a:t>by bites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and  aerosols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6945" y="482930"/>
            <a:ext cx="46920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i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Source of</a:t>
            </a:r>
            <a:r>
              <a:rPr sz="4400" b="0" i="0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4400" b="0" i="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Infection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109635"/>
            <a:ext cx="4406265" cy="275717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Saliva of </a:t>
            </a:r>
            <a:r>
              <a:rPr sz="3200" spc="-5" dirty="0">
                <a:latin typeface="Arial"/>
                <a:cs typeface="Arial"/>
              </a:rPr>
              <a:t>Rabid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animal</a:t>
            </a:r>
            <a:endParaRPr sz="3200">
              <a:latin typeface="Arial"/>
              <a:cs typeface="Arial"/>
            </a:endParaRPr>
          </a:p>
          <a:p>
            <a:pPr marL="355600" marR="27940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Dogs </a:t>
            </a:r>
            <a:r>
              <a:rPr sz="3200" spc="-5" dirty="0">
                <a:latin typeface="Arial"/>
                <a:cs typeface="Arial"/>
              </a:rPr>
              <a:t>and </a:t>
            </a:r>
            <a:r>
              <a:rPr sz="3200" dirty="0">
                <a:latin typeface="Arial"/>
                <a:cs typeface="Arial"/>
              </a:rPr>
              <a:t>cats-virus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  saliva </a:t>
            </a:r>
            <a:r>
              <a:rPr sz="3200" spc="-5" dirty="0">
                <a:latin typeface="Arial"/>
                <a:cs typeface="Arial"/>
              </a:rPr>
              <a:t>3-4 days </a:t>
            </a:r>
            <a:r>
              <a:rPr sz="3200" dirty="0">
                <a:latin typeface="Arial"/>
                <a:cs typeface="Arial"/>
              </a:rPr>
              <a:t>before  clinical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symptoms</a:t>
            </a:r>
            <a:endParaRPr sz="32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Variable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quantity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752600"/>
            <a:ext cx="3429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(4:3)</PresentationFormat>
  <Paragraphs>158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Rabies  The Killer virus</vt:lpstr>
      <vt:lpstr>DEFINITION</vt:lpstr>
      <vt:lpstr>Slide 3</vt:lpstr>
      <vt:lpstr>Types of Rabies virus</vt:lpstr>
      <vt:lpstr>Slide 5</vt:lpstr>
      <vt:lpstr>RESERVOIR OF INFECTION</vt:lpstr>
      <vt:lpstr>Slide 7</vt:lpstr>
      <vt:lpstr>Slide 8</vt:lpstr>
      <vt:lpstr>Source of Infection</vt:lpstr>
      <vt:lpstr>Host Factors</vt:lpstr>
      <vt:lpstr>Mode of Transmission</vt:lpstr>
      <vt:lpstr>INCUBATION PERIOD</vt:lpstr>
      <vt:lpstr>Slide 13</vt:lpstr>
      <vt:lpstr>Centripetal  transmission</vt:lpstr>
      <vt:lpstr>Slide 15</vt:lpstr>
      <vt:lpstr>Slide 16</vt:lpstr>
      <vt:lpstr>Slide 17</vt:lpstr>
      <vt:lpstr>Slide 18</vt:lpstr>
      <vt:lpstr>Symptoms</vt:lpstr>
      <vt:lpstr>Clinical Findings</vt:lpstr>
      <vt:lpstr>STAGES OF RABIES INFECTION</vt:lpstr>
      <vt:lpstr>Slide 22</vt:lpstr>
      <vt:lpstr>Slide 23</vt:lpstr>
      <vt:lpstr>2 Neurologic phase</vt:lpstr>
      <vt:lpstr>Encephalitic rabies</vt:lpstr>
      <vt:lpstr>Slide 26</vt:lpstr>
      <vt:lpstr>DIAGNOSIS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  The Killer virus</dc:title>
  <dc:creator>Rashid</dc:creator>
  <cp:lastModifiedBy>Rashid</cp:lastModifiedBy>
  <cp:revision>1</cp:revision>
  <dcterms:created xsi:type="dcterms:W3CDTF">2021-01-11T16:19:24Z</dcterms:created>
  <dcterms:modified xsi:type="dcterms:W3CDTF">2021-01-11T16:20:20Z</dcterms:modified>
</cp:coreProperties>
</file>