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5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47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19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07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312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67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91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92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25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35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63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A7067-B252-4FCD-86FD-F8D477E7A574}" type="datetimeFigureOut">
              <a:rPr lang="en-GB" smtClean="0"/>
              <a:t>05/03/2019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27E4A-4906-4C29-8555-5B2E6FC1B3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9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CESTODES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Flat worms r divided into </a:t>
            </a:r>
            <a:r>
              <a:rPr lang="en-GB" dirty="0" err="1" smtClean="0"/>
              <a:t>cestods</a:t>
            </a:r>
            <a:r>
              <a:rPr lang="en-GB" dirty="0" smtClean="0"/>
              <a:t> tape worms </a:t>
            </a:r>
            <a:r>
              <a:rPr lang="en-GB" dirty="0" err="1" smtClean="0"/>
              <a:t>nd</a:t>
            </a:r>
            <a:r>
              <a:rPr lang="en-GB" dirty="0" smtClean="0"/>
              <a:t> </a:t>
            </a:r>
            <a:r>
              <a:rPr lang="en-GB" dirty="0" err="1" smtClean="0"/>
              <a:t>tremetods</a:t>
            </a:r>
            <a:r>
              <a:rPr lang="en-GB" dirty="0" smtClean="0"/>
              <a:t> flukes</a:t>
            </a:r>
          </a:p>
          <a:p>
            <a:r>
              <a:rPr lang="en-GB" dirty="0" smtClean="0"/>
              <a:t>Tape worms consist of two main  parts;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7631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LAB DIAGNOSIS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STOOL EXAMINATION….</a:t>
            </a:r>
            <a:r>
              <a:rPr lang="en-GB" dirty="0" err="1" smtClean="0"/>
              <a:t>proglottids</a:t>
            </a:r>
            <a:endParaRPr lang="en-GB" dirty="0" smtClean="0"/>
          </a:p>
          <a:p>
            <a:r>
              <a:rPr lang="en-GB" dirty="0" smtClean="0"/>
              <a:t>CT scan ….</a:t>
            </a:r>
            <a:r>
              <a:rPr lang="en-GB" dirty="0" err="1" smtClean="0"/>
              <a:t>cysticerci</a:t>
            </a:r>
            <a:endParaRPr lang="en-GB" dirty="0" smtClean="0"/>
          </a:p>
          <a:p>
            <a:r>
              <a:rPr lang="en-GB" dirty="0" smtClean="0"/>
              <a:t>ELISA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9350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T/T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PRAZIQUENTAL</a:t>
            </a:r>
          </a:p>
          <a:p>
            <a:r>
              <a:rPr lang="en-GB" dirty="0" smtClean="0"/>
              <a:t>ALBENDAZOLE</a:t>
            </a:r>
          </a:p>
          <a:p>
            <a:r>
              <a:rPr lang="en-GB" dirty="0" smtClean="0"/>
              <a:t>Surgical excision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8151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TENIA SAGINATA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CAUSES; </a:t>
            </a:r>
            <a:r>
              <a:rPr lang="en-GB" dirty="0" err="1" smtClean="0"/>
              <a:t>Taeniasis</a:t>
            </a:r>
            <a:endParaRPr lang="en-GB" dirty="0" smtClean="0"/>
          </a:p>
          <a:p>
            <a:r>
              <a:rPr lang="en-GB" dirty="0" smtClean="0"/>
              <a:t>Larvae do </a:t>
            </a:r>
            <a:r>
              <a:rPr lang="en-GB" dirty="0" err="1" smtClean="0"/>
              <a:t>noy</a:t>
            </a:r>
            <a:r>
              <a:rPr lang="en-GB" dirty="0" smtClean="0"/>
              <a:t> cause </a:t>
            </a:r>
            <a:r>
              <a:rPr lang="en-GB" dirty="0" err="1" smtClean="0"/>
              <a:t>cysticercosis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IMP PROPERTIES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 4 suckers </a:t>
            </a:r>
          </a:p>
          <a:p>
            <a:r>
              <a:rPr lang="en-GB" dirty="0" smtClean="0"/>
              <a:t>NO </a:t>
            </a:r>
            <a:r>
              <a:rPr lang="en-GB" dirty="0" err="1" smtClean="0"/>
              <a:t>hooklets</a:t>
            </a:r>
            <a:endParaRPr lang="en-GB" dirty="0" smtClean="0"/>
          </a:p>
          <a:p>
            <a:r>
              <a:rPr lang="en-GB" dirty="0" smtClean="0"/>
              <a:t>15-25 uterine branches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7112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LIFE CYCLE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Humans infected by eating raw ,undercooked beef containing larvae(</a:t>
            </a:r>
            <a:r>
              <a:rPr lang="en-GB" dirty="0" err="1" smtClean="0"/>
              <a:t>cysticerci</a:t>
            </a:r>
            <a:r>
              <a:rPr lang="en-GB" dirty="0" smtClean="0"/>
              <a:t>)</a:t>
            </a:r>
          </a:p>
          <a:p>
            <a:r>
              <a:rPr lang="en-GB" dirty="0" err="1" smtClean="0"/>
              <a:t>Snamm</a:t>
            </a:r>
            <a:r>
              <a:rPr lang="en-GB" dirty="0" smtClean="0"/>
              <a:t> intestine larvae attaches to gut </a:t>
            </a:r>
            <a:r>
              <a:rPr lang="en-GB" dirty="0" err="1" smtClean="0"/>
              <a:t>wall,take</a:t>
            </a:r>
            <a:r>
              <a:rPr lang="en-GB" dirty="0" smtClean="0"/>
              <a:t> 3 months and develops into adult </a:t>
            </a:r>
            <a:r>
              <a:rPr lang="en-GB" dirty="0" err="1" smtClean="0"/>
              <a:t>upto</a:t>
            </a:r>
            <a:r>
              <a:rPr lang="en-GB" dirty="0" smtClean="0"/>
              <a:t> 10m.</a:t>
            </a:r>
          </a:p>
          <a:p>
            <a:r>
              <a:rPr lang="en-GB" dirty="0" err="1" smtClean="0"/>
              <a:t>Proglottids</a:t>
            </a:r>
            <a:r>
              <a:rPr lang="en-GB" dirty="0" smtClean="0"/>
              <a:t> detach passed into </a:t>
            </a:r>
            <a:r>
              <a:rPr lang="en-GB" dirty="0" err="1" smtClean="0"/>
              <a:t>feaces</a:t>
            </a:r>
            <a:r>
              <a:rPr lang="en-GB" dirty="0" smtClean="0"/>
              <a:t> eaten by cattle</a:t>
            </a:r>
          </a:p>
          <a:p>
            <a:r>
              <a:rPr lang="en-GB" dirty="0" smtClean="0"/>
              <a:t>Embryo from egg emerge in cows intestine ..BVs..</a:t>
            </a:r>
            <a:r>
              <a:rPr lang="en-GB" dirty="0" err="1" smtClean="0"/>
              <a:t>skl</a:t>
            </a:r>
            <a:r>
              <a:rPr lang="en-GB" dirty="0" smtClean="0"/>
              <a:t> muscle…cycle completed when </a:t>
            </a:r>
            <a:r>
              <a:rPr lang="en-GB" dirty="0" err="1" smtClean="0"/>
              <a:t>cysticerci</a:t>
            </a:r>
            <a:r>
              <a:rPr lang="en-GB" dirty="0" smtClean="0"/>
              <a:t> ingested</a:t>
            </a:r>
          </a:p>
          <a:p>
            <a:r>
              <a:rPr lang="en-GB" dirty="0" smtClean="0"/>
              <a:t>Humans DEFINITIVE HOST</a:t>
            </a:r>
          </a:p>
          <a:p>
            <a:r>
              <a:rPr lang="en-GB" dirty="0" smtClean="0"/>
              <a:t>Cattle intermediate </a:t>
            </a:r>
          </a:p>
        </p:txBody>
      </p:sp>
    </p:spTree>
    <p:extLst>
      <p:ext uri="{BB962C8B-B14F-4D97-AF65-F5344CB8AC3E}">
        <p14:creationId xmlns:p14="http://schemas.microsoft.com/office/powerpoint/2010/main" val="94517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EPIDEMIOLOGY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Access of cattle to human </a:t>
            </a:r>
            <a:r>
              <a:rPr lang="en-GB" dirty="0" err="1" smtClean="0"/>
              <a:t>feaces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Consumption of raw or undercooked beef</a:t>
            </a:r>
          </a:p>
          <a:p>
            <a:pPr marL="0" indent="0">
              <a:buNone/>
            </a:pPr>
            <a:r>
              <a:rPr lang="en-GB" dirty="0" smtClean="0"/>
              <a:t>Worldwide distribution</a:t>
            </a:r>
          </a:p>
          <a:p>
            <a:pPr marL="0" indent="0">
              <a:buNone/>
            </a:pPr>
            <a:r>
              <a:rPr lang="en-GB" dirty="0" smtClean="0"/>
              <a:t>Endemic…</a:t>
            </a:r>
            <a:r>
              <a:rPr lang="en-GB" dirty="0" err="1" smtClean="0"/>
              <a:t>africa</a:t>
            </a:r>
            <a:r>
              <a:rPr lang="en-GB" dirty="0" smtClean="0"/>
              <a:t>,</a:t>
            </a:r>
          </a:p>
          <a:p>
            <a:pPr marL="0" indent="0">
              <a:buNone/>
            </a:pPr>
            <a:r>
              <a:rPr lang="en-GB" dirty="0" smtClean="0"/>
              <a:t> south </a:t>
            </a:r>
            <a:r>
              <a:rPr lang="en-GB" dirty="0" err="1" smtClean="0"/>
              <a:t>america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89921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PATHOGENESIS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Little damage to small intestine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2391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CLINICAL FINDINGS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ASYMPTOMATIC</a:t>
            </a:r>
          </a:p>
          <a:p>
            <a:r>
              <a:rPr lang="en-GB" dirty="0" smtClean="0"/>
              <a:t>Malaise</a:t>
            </a:r>
          </a:p>
          <a:p>
            <a:r>
              <a:rPr lang="en-GB" dirty="0" smtClean="0"/>
              <a:t>Mild cramps</a:t>
            </a:r>
          </a:p>
          <a:p>
            <a:r>
              <a:rPr lang="en-GB" dirty="0" err="1" smtClean="0"/>
              <a:t>Pruritis</a:t>
            </a:r>
            <a:r>
              <a:rPr lang="en-GB" dirty="0" smtClean="0"/>
              <a:t> </a:t>
            </a:r>
            <a:r>
              <a:rPr lang="en-GB" dirty="0" err="1" smtClean="0"/>
              <a:t>ani</a:t>
            </a:r>
            <a:r>
              <a:rPr lang="en-GB" dirty="0" smtClean="0"/>
              <a:t> ( as move on skin adjacent to </a:t>
            </a:r>
            <a:r>
              <a:rPr lang="en-GB" dirty="0" err="1" smtClean="0"/>
              <a:t>annus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7861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LAB DIAGNOSIS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STOOL EXAMINATION…. Gravid </a:t>
            </a:r>
            <a:r>
              <a:rPr lang="en-GB" dirty="0" err="1" smtClean="0"/>
              <a:t>proglottids</a:t>
            </a:r>
            <a:endParaRPr lang="en-GB" dirty="0" smtClean="0"/>
          </a:p>
          <a:p>
            <a:r>
              <a:rPr lang="en-GB" dirty="0" smtClean="0"/>
              <a:t>Eggs .. But less common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375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T/T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PRAZIQUENTAL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149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Scolex</a:t>
            </a:r>
            <a:r>
              <a:rPr lang="en-GB" dirty="0" smtClean="0"/>
              <a:t> (rounded head) and multiple segments(</a:t>
            </a:r>
            <a:r>
              <a:rPr lang="en-GB" dirty="0" err="1" smtClean="0"/>
              <a:t>proglotids</a:t>
            </a:r>
            <a:r>
              <a:rPr lang="en-GB" dirty="0" smtClean="0"/>
              <a:t>)</a:t>
            </a:r>
          </a:p>
          <a:p>
            <a:r>
              <a:rPr lang="en-GB" dirty="0" smtClean="0"/>
              <a:t>Four imp medical </a:t>
            </a:r>
            <a:r>
              <a:rPr lang="en-GB" dirty="0" err="1" smtClean="0"/>
              <a:t>cestodes</a:t>
            </a:r>
            <a:r>
              <a:rPr lang="en-GB" dirty="0" smtClean="0"/>
              <a:t>;</a:t>
            </a:r>
          </a:p>
          <a:p>
            <a:r>
              <a:rPr lang="en-GB" dirty="0" err="1" smtClean="0"/>
              <a:t>Taenia</a:t>
            </a:r>
            <a:r>
              <a:rPr lang="en-GB" dirty="0" smtClean="0"/>
              <a:t> </a:t>
            </a:r>
            <a:r>
              <a:rPr lang="en-GB" dirty="0" err="1" smtClean="0"/>
              <a:t>solium</a:t>
            </a:r>
            <a:endParaRPr lang="en-GB" dirty="0" smtClean="0"/>
          </a:p>
          <a:p>
            <a:r>
              <a:rPr lang="en-GB" dirty="0" err="1" smtClean="0"/>
              <a:t>Saginatum</a:t>
            </a:r>
            <a:endParaRPr lang="en-GB" dirty="0" smtClean="0"/>
          </a:p>
          <a:p>
            <a:r>
              <a:rPr lang="en-GB" dirty="0" err="1" smtClean="0"/>
              <a:t>Diphylobothrium</a:t>
            </a:r>
            <a:r>
              <a:rPr lang="en-GB" dirty="0" smtClean="0"/>
              <a:t> </a:t>
            </a:r>
            <a:r>
              <a:rPr lang="en-GB" dirty="0" err="1" smtClean="0"/>
              <a:t>latum</a:t>
            </a:r>
            <a:endParaRPr lang="en-GB" dirty="0" smtClean="0"/>
          </a:p>
          <a:p>
            <a:r>
              <a:rPr lang="en-GB" dirty="0" err="1" smtClean="0"/>
              <a:t>Echoncoccus</a:t>
            </a:r>
            <a:r>
              <a:rPr lang="en-GB" dirty="0" smtClean="0"/>
              <a:t> </a:t>
            </a:r>
            <a:r>
              <a:rPr lang="en-GB" dirty="0" err="1" smtClean="0"/>
              <a:t>granulosus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347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Prevention 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Adequate cooking of beef </a:t>
            </a:r>
          </a:p>
          <a:p>
            <a:r>
              <a:rPr lang="en-GB" dirty="0" smtClean="0"/>
              <a:t>Disposing waste properly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2883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82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600" dirty="0" smtClean="0"/>
              <a:t>TENIA SOLIUM(PORK TAPE WORM)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DISEASE;   </a:t>
            </a:r>
            <a:r>
              <a:rPr lang="en-GB" dirty="0" err="1" smtClean="0"/>
              <a:t>taeniasis</a:t>
            </a:r>
            <a:r>
              <a:rPr lang="en-GB" dirty="0" smtClean="0"/>
              <a:t> (adult form) </a:t>
            </a:r>
          </a:p>
          <a:p>
            <a:r>
              <a:rPr lang="en-GB" dirty="0" err="1" smtClean="0"/>
              <a:t>Cysticercosis</a:t>
            </a:r>
            <a:r>
              <a:rPr lang="en-GB" dirty="0" smtClean="0"/>
              <a:t>( larva)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62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600" dirty="0" smtClean="0"/>
              <a:t>IMPORTANT PROPERTIES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Identified by its </a:t>
            </a:r>
            <a:r>
              <a:rPr lang="en-GB" dirty="0" err="1" smtClean="0"/>
              <a:t>scolex</a:t>
            </a:r>
            <a:endParaRPr lang="en-GB" dirty="0" smtClean="0"/>
          </a:p>
          <a:p>
            <a:r>
              <a:rPr lang="en-GB" dirty="0" smtClean="0"/>
              <a:t>Four suckers and </a:t>
            </a:r>
            <a:r>
              <a:rPr lang="en-GB" dirty="0" err="1" smtClean="0"/>
              <a:t>cirrcular</a:t>
            </a:r>
            <a:r>
              <a:rPr lang="en-GB" dirty="0" smtClean="0"/>
              <a:t> hooks</a:t>
            </a:r>
          </a:p>
          <a:p>
            <a:r>
              <a:rPr lang="en-GB" dirty="0"/>
              <a:t> </a:t>
            </a:r>
            <a:r>
              <a:rPr lang="en-GB" dirty="0" smtClean="0"/>
              <a:t>gravid </a:t>
            </a:r>
            <a:r>
              <a:rPr lang="en-GB" dirty="0" err="1" smtClean="0"/>
              <a:t>proglottids</a:t>
            </a:r>
            <a:r>
              <a:rPr lang="en-GB" dirty="0" smtClean="0"/>
              <a:t>(5-10 uterine branches)</a:t>
            </a:r>
          </a:p>
          <a:p>
            <a:r>
              <a:rPr lang="en-GB" dirty="0" smtClean="0"/>
              <a:t>Adult tape worm in human intestine</a:t>
            </a:r>
          </a:p>
          <a:p>
            <a:r>
              <a:rPr lang="en-GB" dirty="0" smtClean="0"/>
              <a:t>Infected by eating raw ,undercooked pork</a:t>
            </a:r>
          </a:p>
          <a:p>
            <a:r>
              <a:rPr lang="en-GB" dirty="0" smtClean="0"/>
              <a:t>Small intestine, larva attach to gut wall for 3 </a:t>
            </a:r>
            <a:r>
              <a:rPr lang="en-GB" dirty="0" err="1" smtClean="0"/>
              <a:t>months,grows</a:t>
            </a:r>
            <a:r>
              <a:rPr lang="en-GB" dirty="0" smtClean="0"/>
              <a:t> into 5m adult worm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56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Gravid terminal </a:t>
            </a:r>
            <a:r>
              <a:rPr lang="en-GB" dirty="0" err="1" smtClean="0"/>
              <a:t>proglottid</a:t>
            </a:r>
            <a:r>
              <a:rPr lang="en-GB" dirty="0" smtClean="0"/>
              <a:t> contain egg detach daily passed in </a:t>
            </a:r>
            <a:r>
              <a:rPr lang="en-GB" dirty="0" err="1" smtClean="0"/>
              <a:t>feaces</a:t>
            </a:r>
            <a:r>
              <a:rPr lang="en-GB" dirty="0" smtClean="0"/>
              <a:t> </a:t>
            </a:r>
            <a:r>
              <a:rPr lang="en-GB" dirty="0" err="1" smtClean="0"/>
              <a:t>nd</a:t>
            </a:r>
            <a:r>
              <a:rPr lang="en-GB" dirty="0" smtClean="0"/>
              <a:t> eaten by pigs</a:t>
            </a:r>
          </a:p>
          <a:p>
            <a:r>
              <a:rPr lang="en-GB" dirty="0" smtClean="0"/>
              <a:t>Pigs infected by larvae(</a:t>
            </a:r>
            <a:r>
              <a:rPr lang="en-GB" dirty="0" err="1" smtClean="0"/>
              <a:t>csyticerci</a:t>
            </a:r>
            <a:r>
              <a:rPr lang="en-GB" dirty="0" smtClean="0"/>
              <a:t>)</a:t>
            </a:r>
          </a:p>
          <a:p>
            <a:r>
              <a:rPr lang="en-GB" dirty="0" smtClean="0"/>
              <a:t>6hooked embryo(</a:t>
            </a:r>
            <a:r>
              <a:rPr lang="en-GB" dirty="0" err="1" smtClean="0"/>
              <a:t>oncosphere</a:t>
            </a:r>
            <a:r>
              <a:rPr lang="en-GB" dirty="0" smtClean="0"/>
              <a:t>) emerge from each egg in pig intestine, embryo burrows into BVs and carry to skeletal system</a:t>
            </a:r>
          </a:p>
          <a:p>
            <a:r>
              <a:rPr lang="en-GB" dirty="0" smtClean="0"/>
              <a:t>Develop into </a:t>
            </a:r>
            <a:r>
              <a:rPr lang="en-GB" dirty="0" err="1" smtClean="0"/>
              <a:t>cystecerci</a:t>
            </a:r>
            <a:r>
              <a:rPr lang="en-GB" dirty="0" smtClean="0"/>
              <a:t> in muscle </a:t>
            </a:r>
          </a:p>
          <a:p>
            <a:r>
              <a:rPr lang="en-GB" dirty="0" smtClean="0"/>
              <a:t>Humans DEFINITIVE HOST</a:t>
            </a:r>
          </a:p>
          <a:p>
            <a:r>
              <a:rPr lang="en-GB" dirty="0" smtClean="0"/>
              <a:t>Pigs INTERMEDIATE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39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</a:t>
            </a:r>
            <a:r>
              <a:rPr lang="en-GB" dirty="0" err="1" smtClean="0"/>
              <a:t>cystecercosis</a:t>
            </a:r>
            <a:r>
              <a:rPr lang="en-GB" dirty="0" smtClean="0"/>
              <a:t> a more dangerous sequence occurs when person ingest worm egg in food or water that has been contaminated with human </a:t>
            </a:r>
            <a:r>
              <a:rPr lang="en-GB" dirty="0" err="1" smtClean="0"/>
              <a:t>feaces</a:t>
            </a:r>
            <a:endParaRPr lang="en-GB" dirty="0" smtClean="0"/>
          </a:p>
          <a:p>
            <a:r>
              <a:rPr lang="en-GB" dirty="0"/>
              <a:t> </a:t>
            </a:r>
            <a:r>
              <a:rPr lang="en-GB" dirty="0" smtClean="0"/>
              <a:t>       IMPORTANT NOTE……….</a:t>
            </a:r>
          </a:p>
          <a:p>
            <a:r>
              <a:rPr lang="en-GB" dirty="0" smtClean="0"/>
              <a:t>Human infected by eggs excreted in </a:t>
            </a:r>
            <a:r>
              <a:rPr lang="en-GB" dirty="0" err="1" smtClean="0"/>
              <a:t>feaces</a:t>
            </a:r>
            <a:r>
              <a:rPr lang="en-GB" dirty="0" smtClean="0"/>
              <a:t> not by ingestion of undercook pork.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072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PATHOGENESIS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Cystecerci</a:t>
            </a:r>
            <a:r>
              <a:rPr lang="en-GB" dirty="0" smtClean="0"/>
              <a:t> in brain causes SPACE OCCUPYING LESION</a:t>
            </a:r>
          </a:p>
          <a:p>
            <a:r>
              <a:rPr lang="en-GB" dirty="0" smtClean="0"/>
              <a:t>Living </a:t>
            </a:r>
            <a:r>
              <a:rPr lang="en-GB" dirty="0" err="1" smtClean="0"/>
              <a:t>cysticerci</a:t>
            </a:r>
            <a:r>
              <a:rPr lang="en-GB" dirty="0" smtClean="0"/>
              <a:t> …. No inflammation</a:t>
            </a:r>
          </a:p>
          <a:p>
            <a:r>
              <a:rPr lang="en-GB" dirty="0" smtClean="0"/>
              <a:t>When dies… provokes inflammatory </a:t>
            </a:r>
            <a:r>
              <a:rPr lang="en-GB" dirty="0" err="1" smtClean="0"/>
              <a:t>respone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5326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EPIDEMIOLOGY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RELATED TO access to pigs</a:t>
            </a:r>
          </a:p>
          <a:p>
            <a:r>
              <a:rPr lang="en-GB" dirty="0" smtClean="0"/>
              <a:t>World wide </a:t>
            </a:r>
            <a:r>
              <a:rPr lang="en-GB" dirty="0" err="1" smtClean="0"/>
              <a:t>disrtribution</a:t>
            </a:r>
            <a:r>
              <a:rPr lang="en-GB" dirty="0" smtClean="0"/>
              <a:t> but endemic in </a:t>
            </a:r>
            <a:r>
              <a:rPr lang="en-GB" dirty="0" err="1" smtClean="0"/>
              <a:t>asia,south</a:t>
            </a:r>
            <a:r>
              <a:rPr lang="en-GB" dirty="0" smtClean="0"/>
              <a:t> </a:t>
            </a:r>
            <a:r>
              <a:rPr lang="en-GB" dirty="0" err="1" smtClean="0"/>
              <a:t>america</a:t>
            </a:r>
            <a:r>
              <a:rPr lang="en-GB" dirty="0" smtClean="0"/>
              <a:t> </a:t>
            </a:r>
            <a:r>
              <a:rPr lang="en-GB" dirty="0" err="1" smtClean="0"/>
              <a:t>nd</a:t>
            </a:r>
            <a:r>
              <a:rPr lang="en-GB" dirty="0" smtClean="0"/>
              <a:t> eastern </a:t>
            </a:r>
            <a:r>
              <a:rPr lang="en-GB" dirty="0" err="1" smtClean="0"/>
              <a:t>europe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063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CINICAL FINDINGS</a:t>
            </a:r>
            <a:endParaRPr lang="en-GB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Asymptomatic</a:t>
            </a:r>
          </a:p>
          <a:p>
            <a:r>
              <a:rPr lang="en-GB" dirty="0" smtClean="0"/>
              <a:t>Anorexia</a:t>
            </a:r>
          </a:p>
          <a:p>
            <a:r>
              <a:rPr lang="en-GB" dirty="0" err="1" smtClean="0"/>
              <a:t>Diarrhea</a:t>
            </a:r>
            <a:endParaRPr lang="en-GB" dirty="0" smtClean="0"/>
          </a:p>
          <a:p>
            <a:r>
              <a:rPr lang="en-GB" dirty="0" smtClean="0"/>
              <a:t>Brain( </a:t>
            </a:r>
            <a:r>
              <a:rPr lang="en-GB" dirty="0" err="1" smtClean="0"/>
              <a:t>headache,vomiting</a:t>
            </a:r>
            <a:r>
              <a:rPr lang="en-GB" dirty="0" smtClean="0"/>
              <a:t> and seizures)</a:t>
            </a:r>
          </a:p>
          <a:p>
            <a:r>
              <a:rPr lang="en-GB" dirty="0" smtClean="0"/>
              <a:t>Eye( </a:t>
            </a:r>
            <a:r>
              <a:rPr lang="en-GB" dirty="0" err="1" smtClean="0"/>
              <a:t>uveitis,retinitis</a:t>
            </a:r>
            <a:r>
              <a:rPr lang="en-GB" dirty="0" smtClean="0"/>
              <a:t>)</a:t>
            </a:r>
          </a:p>
          <a:p>
            <a:r>
              <a:rPr lang="en-GB" dirty="0" smtClean="0"/>
              <a:t>Floating larva in </a:t>
            </a:r>
            <a:r>
              <a:rPr lang="en-GB" dirty="0" err="1" smtClean="0"/>
              <a:t>viterous</a:t>
            </a:r>
            <a:endParaRPr lang="en-GB" dirty="0" smtClean="0"/>
          </a:p>
          <a:p>
            <a:r>
              <a:rPr lang="en-GB" dirty="0" err="1" smtClean="0"/>
              <a:t>Subcut</a:t>
            </a:r>
            <a:r>
              <a:rPr lang="en-GB" dirty="0" smtClean="0"/>
              <a:t>. Nodules </a:t>
            </a:r>
          </a:p>
          <a:p>
            <a:r>
              <a:rPr lang="en-GB" dirty="0" smtClean="0"/>
              <a:t>Cyst in skeletal muscle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502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415</Words>
  <Application>Microsoft Office PowerPoint</Application>
  <PresentationFormat>On-screen Show (4:3)</PresentationFormat>
  <Paragraphs>87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CESTODES</vt:lpstr>
      <vt:lpstr>PowerPoint Presentation</vt:lpstr>
      <vt:lpstr>TENIA SOLIUM(PORK TAPE WORM)</vt:lpstr>
      <vt:lpstr>IMPORTANT PROPERTIES</vt:lpstr>
      <vt:lpstr>PowerPoint Presentation</vt:lpstr>
      <vt:lpstr>PowerPoint Presentation</vt:lpstr>
      <vt:lpstr>PATHOGENESIS</vt:lpstr>
      <vt:lpstr>EPIDEMIOLOGY</vt:lpstr>
      <vt:lpstr>CINICAL FINDINGS</vt:lpstr>
      <vt:lpstr>LAB DIAGNOSIS</vt:lpstr>
      <vt:lpstr>T/T</vt:lpstr>
      <vt:lpstr>TENIA SAGINATA</vt:lpstr>
      <vt:lpstr>IMP PROPERTIES</vt:lpstr>
      <vt:lpstr>LIFE CYCLE</vt:lpstr>
      <vt:lpstr>EPIDEMIOLOGY</vt:lpstr>
      <vt:lpstr>PATHOGENESIS</vt:lpstr>
      <vt:lpstr>CLINICAL FINDINGS</vt:lpstr>
      <vt:lpstr>LAB DIAGNOSIS</vt:lpstr>
      <vt:lpstr>T/T</vt:lpstr>
      <vt:lpstr>Prevention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MonaM</dc:creator>
  <cp:lastModifiedBy>MonaM</cp:lastModifiedBy>
  <cp:revision>7</cp:revision>
  <dcterms:created xsi:type="dcterms:W3CDTF">2019-03-05T16:30:43Z</dcterms:created>
  <dcterms:modified xsi:type="dcterms:W3CDTF">2019-03-05T17:46:26Z</dcterms:modified>
</cp:coreProperties>
</file>