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9" r:id="rId14"/>
    <p:sldId id="270" r:id="rId15"/>
    <p:sldId id="271" r:id="rId16"/>
    <p:sldId id="267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2" r:id="rId27"/>
    <p:sldId id="283" r:id="rId28"/>
    <p:sldId id="284" r:id="rId29"/>
    <p:sldId id="281" r:id="rId30"/>
    <p:sldId id="285" r:id="rId31"/>
    <p:sldId id="286" r:id="rId32"/>
    <p:sldId id="287" r:id="rId33"/>
    <p:sldId id="288" r:id="rId34"/>
    <p:sldId id="289" r:id="rId35"/>
    <p:sldId id="29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9E4BE-C7EC-405D-AAD8-1E49D5FDCD2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BE88-689B-40BC-A5B0-0C871B522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2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9E4BE-C7EC-405D-AAD8-1E49D5FDCD2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BE88-689B-40BC-A5B0-0C871B522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4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9E4BE-C7EC-405D-AAD8-1E49D5FDCD2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BE88-689B-40BC-A5B0-0C871B522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1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9E4BE-C7EC-405D-AAD8-1E49D5FDCD2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BE88-689B-40BC-A5B0-0C871B522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6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9E4BE-C7EC-405D-AAD8-1E49D5FDCD2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BE88-689B-40BC-A5B0-0C871B522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5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9E4BE-C7EC-405D-AAD8-1E49D5FDCD2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BE88-689B-40BC-A5B0-0C871B522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6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9E4BE-C7EC-405D-AAD8-1E49D5FDCD2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BE88-689B-40BC-A5B0-0C871B522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8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9E4BE-C7EC-405D-AAD8-1E49D5FDCD2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BE88-689B-40BC-A5B0-0C871B522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05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9E4BE-C7EC-405D-AAD8-1E49D5FDCD2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BE88-689B-40BC-A5B0-0C871B522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54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9E4BE-C7EC-405D-AAD8-1E49D5FDCD2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BE88-689B-40BC-A5B0-0C871B522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7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9E4BE-C7EC-405D-AAD8-1E49D5FDCD2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FBE88-689B-40BC-A5B0-0C871B522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50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9E4BE-C7EC-405D-AAD8-1E49D5FDCD22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FBE88-689B-40BC-A5B0-0C871B522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4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 vitro germplasm conservation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Saeed Rauf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127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Cryopreservation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Storage at very low temperature</a:t>
            </a:r>
          </a:p>
          <a:p>
            <a:r>
              <a:rPr lang="en-US" dirty="0" smtClean="0"/>
              <a:t>Dry ice -79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°C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temperature freezers -80°C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Liquid nitrogen -196°C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05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Long term conservation of meristem or shoot tip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Technique </a:t>
            </a:r>
            <a:r>
              <a:rPr lang="en-US" dirty="0"/>
              <a:t>of cryopreservation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cryopreservation of plant cell culture followed the regeneration of plants broadly involves the following stages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Development </a:t>
            </a:r>
            <a:r>
              <a:rPr lang="en-US" dirty="0"/>
              <a:t>of sterile tissue culture.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Addition of </a:t>
            </a:r>
            <a:r>
              <a:rPr lang="en-US" dirty="0" err="1"/>
              <a:t>cryoprotectant</a:t>
            </a:r>
            <a:r>
              <a:rPr lang="en-US" dirty="0"/>
              <a:t> and pretreatment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Freezing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Storage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Thawing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err="1"/>
              <a:t>Reculture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290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lant shoot tip preserva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4131"/>
            <a:ext cx="9849393" cy="6283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711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4"/>
          <p:cNvSpPr/>
          <p:nvPr/>
        </p:nvSpPr>
        <p:spPr>
          <a:xfrm>
            <a:off x="3810000" y="838200"/>
            <a:ext cx="228600" cy="381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381001"/>
            <a:ext cx="2476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304801"/>
            <a:ext cx="2476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533401"/>
            <a:ext cx="2476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72822">
            <a:off x="3679250" y="1256830"/>
            <a:ext cx="361024" cy="772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82487">
            <a:off x="3954569" y="2218178"/>
            <a:ext cx="297055" cy="89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1" y="5105400"/>
            <a:ext cx="293945" cy="807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4419600" y="381000"/>
            <a:ext cx="215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Meristematic</a:t>
            </a:r>
            <a:r>
              <a:rPr lang="en-US" dirty="0"/>
              <a:t> Tissues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19600" y="1371600"/>
            <a:ext cx="1909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Cryotubes</a:t>
            </a:r>
            <a:r>
              <a:rPr lang="en-US" dirty="0"/>
              <a:t> packing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95801" y="2362200"/>
            <a:ext cx="17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Loading at 25 ⁰C</a:t>
            </a:r>
          </a:p>
        </p:txBody>
      </p:sp>
      <p:sp>
        <p:nvSpPr>
          <p:cNvPr id="18" name="Down Arrow 17"/>
          <p:cNvSpPr/>
          <p:nvPr/>
        </p:nvSpPr>
        <p:spPr>
          <a:xfrm>
            <a:off x="3962400" y="1905000"/>
            <a:ext cx="152400" cy="381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4038600" y="3048000"/>
            <a:ext cx="152400" cy="381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4114800" y="4191000"/>
            <a:ext cx="152400" cy="381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an 20"/>
          <p:cNvSpPr/>
          <p:nvPr/>
        </p:nvSpPr>
        <p:spPr>
          <a:xfrm>
            <a:off x="3733800" y="4724400"/>
            <a:ext cx="990600" cy="1219200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105400" y="5181600"/>
            <a:ext cx="2885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Immersion in Liquid nitrogen</a:t>
            </a:r>
          </a:p>
        </p:txBody>
      </p:sp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82487">
            <a:off x="4030768" y="3361178"/>
            <a:ext cx="297055" cy="89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TextBox 27"/>
          <p:cNvSpPr txBox="1"/>
          <p:nvPr/>
        </p:nvSpPr>
        <p:spPr>
          <a:xfrm>
            <a:off x="4724401" y="3352800"/>
            <a:ext cx="21957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Dehydration using </a:t>
            </a:r>
          </a:p>
          <a:p>
            <a:r>
              <a:rPr lang="en-US" dirty="0" err="1"/>
              <a:t>Vetrification</a:t>
            </a:r>
            <a:r>
              <a:rPr lang="en-US" dirty="0"/>
              <a:t> solution </a:t>
            </a:r>
          </a:p>
          <a:p>
            <a:r>
              <a:rPr lang="en-US" dirty="0"/>
              <a:t>For 10 to 120 min</a:t>
            </a:r>
          </a:p>
          <a:p>
            <a:r>
              <a:rPr lang="en-US" dirty="0"/>
              <a:t>(0 ⁰C or 25 ⁰C)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473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Arrow 1"/>
          <p:cNvSpPr/>
          <p:nvPr/>
        </p:nvSpPr>
        <p:spPr>
          <a:xfrm rot="16200000">
            <a:off x="4038600" y="381000"/>
            <a:ext cx="228600" cy="381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8484" y="381001"/>
            <a:ext cx="2476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3284" y="304801"/>
            <a:ext cx="2476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3284" y="533401"/>
            <a:ext cx="2476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828801" y="381001"/>
            <a:ext cx="1721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Meristematic</a:t>
            </a:r>
            <a:r>
              <a:rPr lang="en-US" sz="1400" dirty="0"/>
              <a:t> Tissues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6019800" y="990600"/>
            <a:ext cx="152400" cy="381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629401" y="4876801"/>
            <a:ext cx="2260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Packaged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mersitematic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tissues in </a:t>
            </a:r>
          </a:p>
          <a:p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Cryotubes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and 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Immersion in Liquid nitrogen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53200" y="3048000"/>
            <a:ext cx="2209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Dehydration using </a:t>
            </a:r>
          </a:p>
          <a:p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Vetrification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solution 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For 60 to 360 min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(0 ⁰C or 25 ⁰C)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1" y="152401"/>
            <a:ext cx="3524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Down Arrow 19"/>
          <p:cNvSpPr/>
          <p:nvPr/>
        </p:nvSpPr>
        <p:spPr>
          <a:xfrm rot="16200000">
            <a:off x="5353050" y="342900"/>
            <a:ext cx="228600" cy="381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324600" y="609601"/>
            <a:ext cx="1923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Encapsulation of samples at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25⁰C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24600" y="381001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30 g L</a:t>
            </a:r>
            <a:r>
              <a:rPr lang="en-US" sz="1200" baseline="30000" dirty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en-US" sz="12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(Sodium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alignate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200" baseline="30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1447801"/>
            <a:ext cx="8382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6477001" y="1600201"/>
            <a:ext cx="186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0.1 mol L</a:t>
            </a:r>
            <a:r>
              <a:rPr lang="en-US" sz="1200" baseline="30000" dirty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en-US" sz="12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(Ca Cl</a:t>
            </a:r>
            <a:r>
              <a:rPr lang="en-US" sz="1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Incubated at 25 for  30 min</a:t>
            </a:r>
          </a:p>
        </p:txBody>
      </p:sp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048001"/>
            <a:ext cx="8382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Down Arrow 33"/>
          <p:cNvSpPr/>
          <p:nvPr/>
        </p:nvSpPr>
        <p:spPr>
          <a:xfrm>
            <a:off x="5943600" y="2590800"/>
            <a:ext cx="152400" cy="381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5943600" y="4191000"/>
            <a:ext cx="152400" cy="381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2600" y="4724401"/>
            <a:ext cx="89535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12385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Arrow 1"/>
          <p:cNvSpPr/>
          <p:nvPr/>
        </p:nvSpPr>
        <p:spPr>
          <a:xfrm>
            <a:off x="3810000" y="838200"/>
            <a:ext cx="228600" cy="381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381001"/>
            <a:ext cx="2476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304801"/>
            <a:ext cx="2476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533401"/>
            <a:ext cx="2476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79250" y="1256830"/>
            <a:ext cx="361024" cy="772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82487">
            <a:off x="3954569" y="2218178"/>
            <a:ext cx="297055" cy="89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1" y="5105400"/>
            <a:ext cx="293945" cy="807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419600" y="381000"/>
            <a:ext cx="215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Meristematic</a:t>
            </a:r>
            <a:r>
              <a:rPr lang="en-US" dirty="0"/>
              <a:t> Tissues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19600" y="1371600"/>
            <a:ext cx="1909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Cryotubes</a:t>
            </a:r>
            <a:r>
              <a:rPr lang="en-US" dirty="0"/>
              <a:t> packing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5801" y="2362200"/>
            <a:ext cx="17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Loading at 25 ⁰C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3962400" y="1905000"/>
            <a:ext cx="152400" cy="381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4038600" y="3048000"/>
            <a:ext cx="152400" cy="381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4114800" y="4191000"/>
            <a:ext cx="152400" cy="381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n 14"/>
          <p:cNvSpPr/>
          <p:nvPr/>
        </p:nvSpPr>
        <p:spPr>
          <a:xfrm>
            <a:off x="3733800" y="4724400"/>
            <a:ext cx="990600" cy="1219200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05400" y="5181600"/>
            <a:ext cx="2885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Immersion in Liquid nitrogen</a:t>
            </a:r>
          </a:p>
        </p:txBody>
      </p:sp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82487">
            <a:off x="4030768" y="3361178"/>
            <a:ext cx="297055" cy="89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4724401" y="3352800"/>
            <a:ext cx="21957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Dehydration using </a:t>
            </a:r>
          </a:p>
          <a:p>
            <a:r>
              <a:rPr lang="en-US" dirty="0" err="1"/>
              <a:t>Vetrification</a:t>
            </a:r>
            <a:r>
              <a:rPr lang="en-US" dirty="0"/>
              <a:t> solution </a:t>
            </a:r>
          </a:p>
          <a:p>
            <a:r>
              <a:rPr lang="en-US" dirty="0"/>
              <a:t>For 10 to 120 min</a:t>
            </a:r>
          </a:p>
          <a:p>
            <a:r>
              <a:rPr lang="en-US" dirty="0"/>
              <a:t>(0 ⁰C or 25 ⁰C)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591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Meristem culture</a:t>
            </a:r>
            <a:endParaRPr lang="en-US" dirty="0"/>
          </a:p>
        </p:txBody>
      </p:sp>
      <p:pic>
        <p:nvPicPr>
          <p:cNvPr id="2054" name="Picture 6" descr="The origin of plants: Body plan changes contributing to a major  evolutionary radiation | PN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35" y="1796006"/>
            <a:ext cx="220213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Efficient shoot regeneration from direct apical meristem tissue to produce  virus-free purple passion fruit plants - ScienceDir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796005"/>
            <a:ext cx="7276011" cy="4565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708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sterile tissue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selection of plant species and the tissue with particular reference to the morphological and physiological characters largely influence the ability of the explants to survive in cryopreservation . </a:t>
            </a:r>
            <a:endParaRPr lang="en-US" dirty="0" smtClean="0"/>
          </a:p>
          <a:p>
            <a:r>
              <a:rPr lang="en-US" dirty="0" smtClean="0"/>
              <a:t>Any </a:t>
            </a:r>
            <a:r>
              <a:rPr lang="en-US" dirty="0"/>
              <a:t>tissue from a plant can be used for cryopreservation e.g. meristems, embryos, endosperm, ovules, seeds, culture plants cells, protoplast, callus.</a:t>
            </a:r>
          </a:p>
        </p:txBody>
      </p:sp>
    </p:spTree>
    <p:extLst>
      <p:ext uri="{BB962C8B-B14F-4D97-AF65-F5344CB8AC3E}">
        <p14:creationId xmlns:p14="http://schemas.microsoft.com/office/powerpoint/2010/main" val="735353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 of </a:t>
            </a:r>
            <a:r>
              <a:rPr lang="en-US" dirty="0" err="1" smtClean="0"/>
              <a:t>cryoprotectant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dirty="0" smtClean="0"/>
              <a:t> </a:t>
            </a:r>
            <a:r>
              <a:rPr lang="en-US" dirty="0" err="1"/>
              <a:t>Cryoprotectant</a:t>
            </a:r>
            <a:r>
              <a:rPr lang="en-US" dirty="0"/>
              <a:t> are the compound that can be prevent the damage caused to cells by freezing or thawing.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several </a:t>
            </a:r>
            <a:r>
              <a:rPr lang="en-US" dirty="0" err="1"/>
              <a:t>cryoprotectant</a:t>
            </a:r>
            <a:r>
              <a:rPr lang="en-US" dirty="0"/>
              <a:t> which include (DMSO), glycerol, ethylene, propylene , sucrose, mannose, glucose , </a:t>
            </a:r>
            <a:r>
              <a:rPr lang="en-US" dirty="0" err="1"/>
              <a:t>proline</a:t>
            </a:r>
            <a:r>
              <a:rPr lang="en-US" dirty="0"/>
              <a:t> and </a:t>
            </a:r>
            <a:r>
              <a:rPr lang="en-US" dirty="0" err="1"/>
              <a:t>acetamide</a:t>
            </a:r>
            <a:r>
              <a:rPr lang="en-US" dirty="0"/>
              <a:t>. Among these DMSO, sucrose and glycerol are most widely used.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282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sensitivity of the cell to low temperature is variable and largely depends on the plant species. </a:t>
            </a:r>
          </a:p>
          <a:p>
            <a:r>
              <a:rPr lang="en-US" dirty="0" smtClean="0"/>
              <a:t>Four different types of freezing method are used: Slow freezing method : The tissue is slowly frozen at 0.5-5°C/min from 0°C to - 100°C,and then transferred to liquid nitrogen. </a:t>
            </a:r>
          </a:p>
          <a:p>
            <a:r>
              <a:rPr lang="en-US" dirty="0" smtClean="0"/>
              <a:t>Rapid freezing method : Decrease in temperature up to -300 to -1000°C. </a:t>
            </a:r>
          </a:p>
          <a:p>
            <a:r>
              <a:rPr lang="en-US" dirty="0" smtClean="0"/>
              <a:t>Stepwise freezing method: Intermediate temperature for 30 min. and rapidly cool. </a:t>
            </a:r>
          </a:p>
          <a:p>
            <a:r>
              <a:rPr lang="en-US" dirty="0" smtClean="0"/>
              <a:t>Dry freezing method : Reported that non- germinated dry seeds can survive freezing at low temperature in contrast to water imbibing seeds which are susceptible to cryogenic injuries.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119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Germplasm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of wild relatives, landraces, obsolete cultivar, mutants, advanced lines, and elite varieties of any species</a:t>
            </a:r>
          </a:p>
          <a:p>
            <a:endParaRPr lang="en-US" dirty="0" smtClean="0"/>
          </a:p>
          <a:p>
            <a:r>
              <a:rPr lang="en-US" dirty="0" smtClean="0"/>
              <a:t>Collection of genetic resources of any species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Collection of total genes and their alleles present in a species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5669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Maintenance </a:t>
            </a:r>
            <a:r>
              <a:rPr lang="en-US" dirty="0"/>
              <a:t>of the frozen cultures at the specific temperature is as important as freezing 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general the frozen cells/tissues are kept for storage at temperatures in the range of -72 to - 196°C. </a:t>
            </a:r>
            <a:endParaRPr lang="en-US" dirty="0" smtClean="0"/>
          </a:p>
          <a:p>
            <a:r>
              <a:rPr lang="en-US" dirty="0" smtClean="0"/>
              <a:t>Storage </a:t>
            </a:r>
            <a:r>
              <a:rPr lang="en-US" dirty="0"/>
              <a:t>is ideally done in liquid nitrogen refrigerator – at 150°C in the </a:t>
            </a:r>
            <a:r>
              <a:rPr lang="en-US" dirty="0" err="1"/>
              <a:t>vapour</a:t>
            </a:r>
            <a:r>
              <a:rPr lang="en-US" dirty="0"/>
              <a:t> phase, or at -196°C in the liquid phase.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ultimate objective of storage is to stop all the cellular metabolic activities and maintain their viability. For long term storage temperature at -196°C in liquid nitrogen is ideal.</a:t>
            </a:r>
          </a:p>
        </p:txBody>
      </p:sp>
    </p:spTree>
    <p:extLst>
      <p:ext uri="{BB962C8B-B14F-4D97-AF65-F5344CB8AC3E}">
        <p14:creationId xmlns:p14="http://schemas.microsoft.com/office/powerpoint/2010/main" val="2324637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Thawing </a:t>
            </a:r>
            <a:r>
              <a:rPr lang="en-US" dirty="0"/>
              <a:t>is usually carried out by plunging the frozen samples in ampoules into a warm water (temp 37 – 45°C) bath with vigorous swirling. </a:t>
            </a:r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/>
              <a:t>this approach, rapid thawing (at the rate of </a:t>
            </a:r>
            <a:r>
              <a:rPr lang="en-US" dirty="0" smtClean="0"/>
              <a:t>5-7.5°C </a:t>
            </a:r>
            <a:r>
              <a:rPr lang="en-US" dirty="0"/>
              <a:t>min¯¹) occurs, and this protects the cells from the damaging effects ice crystal formation. </a:t>
            </a:r>
          </a:p>
          <a:p>
            <a:r>
              <a:rPr lang="en-US" dirty="0" smtClean="0"/>
              <a:t>As </a:t>
            </a:r>
            <a:r>
              <a:rPr lang="en-US" dirty="0"/>
              <a:t>the thawing occurs (ice completely melts ) the ampoules are quickly transferred to a water bath at temperature 20-25°C</a:t>
            </a:r>
            <a:r>
              <a:rPr lang="en-US"/>
              <a:t>. </a:t>
            </a:r>
            <a:endParaRPr lang="en-US" smtClean="0"/>
          </a:p>
          <a:p>
            <a:r>
              <a:rPr lang="en-US" smtClean="0"/>
              <a:t>This </a:t>
            </a:r>
            <a:r>
              <a:rPr lang="en-US" dirty="0"/>
              <a:t>transfer is necessary since the cells get damaged if left for long in warm (37-45°C) water bath.</a:t>
            </a:r>
          </a:p>
        </p:txBody>
      </p:sp>
    </p:spTree>
    <p:extLst>
      <p:ext uri="{BB962C8B-B14F-4D97-AF65-F5344CB8AC3E}">
        <p14:creationId xmlns:p14="http://schemas.microsoft.com/office/powerpoint/2010/main" val="4245264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Cellular Damages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Ice crystal damage</a:t>
            </a:r>
          </a:p>
          <a:p>
            <a:r>
              <a:rPr lang="en-US" dirty="0" smtClean="0"/>
              <a:t>Toxic solution effect</a:t>
            </a:r>
          </a:p>
          <a:p>
            <a:r>
              <a:rPr lang="en-US" dirty="0" smtClean="0"/>
              <a:t>Reduction in cell volume</a:t>
            </a:r>
          </a:p>
          <a:p>
            <a:r>
              <a:rPr lang="en-US" dirty="0" smtClean="0"/>
              <a:t>Cell membrane </a:t>
            </a:r>
            <a:r>
              <a:rPr lang="en-US" dirty="0" err="1" smtClean="0"/>
              <a:t>disintegeration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4758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Pre-cultures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Culture of cells in the presences of </a:t>
            </a:r>
            <a:r>
              <a:rPr lang="en-US" dirty="0" err="1" smtClean="0"/>
              <a:t>proline</a:t>
            </a:r>
            <a:r>
              <a:rPr lang="en-US" dirty="0" smtClean="0"/>
              <a:t>, sugars and alcohols at low temperature</a:t>
            </a:r>
          </a:p>
          <a:p>
            <a:r>
              <a:rPr lang="en-US" dirty="0" smtClean="0"/>
              <a:t>Enhance freezing tolerance</a:t>
            </a:r>
          </a:p>
          <a:p>
            <a:r>
              <a:rPr lang="en-US" dirty="0" smtClean="0"/>
              <a:t>Plant hardening – 1 week 22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°C 8 h, -1°C 16 h per day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Sucrose 30-240 g L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proline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2-4%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proline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3-4 days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water efflux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 ice 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3261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Cryo</a:t>
            </a:r>
            <a:r>
              <a:rPr lang="en-US" dirty="0" smtClean="0"/>
              <a:t>-protection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molecular weight act as </a:t>
            </a:r>
            <a:r>
              <a:rPr lang="en-US" dirty="0" err="1" smtClean="0"/>
              <a:t>osmo</a:t>
            </a:r>
            <a:r>
              <a:rPr lang="en-US" dirty="0" smtClean="0"/>
              <a:t>-protectants</a:t>
            </a:r>
          </a:p>
          <a:p>
            <a:r>
              <a:rPr lang="en-US" dirty="0" smtClean="0"/>
              <a:t>DMSO commonly used </a:t>
            </a:r>
            <a:r>
              <a:rPr lang="en-US" dirty="0" err="1" smtClean="0"/>
              <a:t>osmo</a:t>
            </a:r>
            <a:r>
              <a:rPr lang="en-US" dirty="0" smtClean="0"/>
              <a:t>-protectant</a:t>
            </a:r>
          </a:p>
          <a:p>
            <a:r>
              <a:rPr lang="en-US" dirty="0" smtClean="0"/>
              <a:t>Added gradually (30-60 minutes) at 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317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important </a:t>
            </a:r>
            <a:r>
              <a:rPr lang="en-US" dirty="0" err="1" smtClean="0"/>
              <a:t>Cryoprotectants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547401"/>
              </p:ext>
            </p:extLst>
          </p:nvPr>
        </p:nvGraphicFramePr>
        <p:xfrm>
          <a:off x="838200" y="1825625"/>
          <a:ext cx="10515600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73414680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2832425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19830510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653679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Cryo</a:t>
                      </a:r>
                      <a:r>
                        <a:rPr lang="en-US" dirty="0" smtClean="0"/>
                        <a:t> protectant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Chemical nature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Concentartion</a:t>
                      </a:r>
                      <a:r>
                        <a:rPr lang="en-US" dirty="0" smtClean="0"/>
                        <a:t>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Remarks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010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DMSO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(HP)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Reduce </a:t>
                      </a:r>
                      <a:r>
                        <a:rPr lang="en-US" dirty="0" err="1" smtClean="0"/>
                        <a:t>dehybdration</a:t>
                      </a:r>
                      <a:r>
                        <a:rPr lang="en-US" dirty="0" smtClean="0"/>
                        <a:t> during freezing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158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Glycerol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Sugar alcohol (SP)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Reduce </a:t>
                      </a:r>
                      <a:r>
                        <a:rPr lang="en-US" dirty="0" err="1" smtClean="0"/>
                        <a:t>dehybdration</a:t>
                      </a:r>
                      <a:r>
                        <a:rPr lang="en-US" dirty="0" smtClean="0"/>
                        <a:t> during freezing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664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Amino</a:t>
                      </a:r>
                      <a:r>
                        <a:rPr lang="en-US" baseline="0" dirty="0" smtClean="0"/>
                        <a:t> acid (HP)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Help in </a:t>
                      </a:r>
                      <a:r>
                        <a:rPr lang="en-US" dirty="0" err="1" smtClean="0"/>
                        <a:t>withdrawl</a:t>
                      </a:r>
                      <a:r>
                        <a:rPr lang="en-US" dirty="0" smtClean="0"/>
                        <a:t> of water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649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Sorbitol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Sugar alcohol (NP)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10-20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Help in </a:t>
                      </a:r>
                      <a:r>
                        <a:rPr lang="en-US" dirty="0" err="1" smtClean="0"/>
                        <a:t>withdrawl</a:t>
                      </a:r>
                      <a:r>
                        <a:rPr lang="en-US" dirty="0" smtClean="0"/>
                        <a:t> of water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102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513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72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Vitrification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829" y="1420676"/>
            <a:ext cx="10515600" cy="4351338"/>
          </a:xfrm>
        </p:spPr>
        <p:txBody>
          <a:bodyPr/>
          <a:lstStyle/>
          <a:p>
            <a:r>
              <a:rPr lang="en-US" dirty="0" smtClean="0"/>
              <a:t>Conversion of highly concentrated solution into glass state at low temperature</a:t>
            </a:r>
          </a:p>
          <a:p>
            <a:r>
              <a:rPr lang="en-US" dirty="0" smtClean="0"/>
              <a:t>Eliminate the need for slow freezing</a:t>
            </a:r>
          </a:p>
          <a:p>
            <a:r>
              <a:rPr lang="en-US" dirty="0" smtClean="0"/>
              <a:t>Meristem dehydrated with plant </a:t>
            </a:r>
            <a:r>
              <a:rPr lang="en-US" dirty="0" err="1" smtClean="0"/>
              <a:t>vetrification</a:t>
            </a:r>
            <a:r>
              <a:rPr lang="en-US" dirty="0" smtClean="0"/>
              <a:t> solution</a:t>
            </a:r>
          </a:p>
          <a:p>
            <a:r>
              <a:rPr lang="en-US" dirty="0" smtClean="0"/>
              <a:t>Transfer to liquid nitrogen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9541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94069" y="901337"/>
            <a:ext cx="281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In-vitro grown shoot culture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201602" y="1384663"/>
            <a:ext cx="0" cy="4441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345101" y="1384663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Dissection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39240" y="1942794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Shoot apices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2"/>
          </p:cNvCxnSpPr>
          <p:nvPr/>
        </p:nvCxnSpPr>
        <p:spPr>
          <a:xfrm>
            <a:off x="6226287" y="2312126"/>
            <a:ext cx="2501" cy="535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66114" y="2500925"/>
            <a:ext cx="17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1-4 days at 20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°C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646449" y="2977107"/>
            <a:ext cx="1159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Preculture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71434" y="3409967"/>
            <a:ext cx="686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 medium or medium supplemented with, say 0.1-0.7 M sucrose 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226287" y="3779299"/>
            <a:ext cx="0" cy="557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66114" y="3893293"/>
            <a:ext cx="2409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 min or more at 25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°C</a:t>
            </a:r>
            <a:endParaRPr lang="en-US" dirty="0"/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04621" y="4450863"/>
            <a:ext cx="1593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Cryoprotection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34927" y="4802335"/>
            <a:ext cx="7262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(2m Glycerol +0.4M sucrose in MS medium or some other </a:t>
            </a:r>
            <a:r>
              <a:rPr lang="en-US" dirty="0" err="1" smtClean="0"/>
              <a:t>cryp</a:t>
            </a:r>
            <a:r>
              <a:rPr lang="en-US" dirty="0" smtClean="0"/>
              <a:t> protectants)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226287" y="5171667"/>
            <a:ext cx="0" cy="458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438061" y="5265122"/>
            <a:ext cx="1790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30-60 min at 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°C</a:t>
            </a:r>
            <a:endParaRPr lang="en-US" dirty="0"/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586143" y="5743650"/>
            <a:ext cx="1280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Vitrification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9919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 of some of the plant </a:t>
            </a:r>
            <a:r>
              <a:rPr lang="en-US" dirty="0" err="1" smtClean="0"/>
              <a:t>vitrification</a:t>
            </a:r>
            <a:r>
              <a:rPr lang="en-US" dirty="0" smtClean="0"/>
              <a:t> solution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494257"/>
              </p:ext>
            </p:extLst>
          </p:nvPr>
        </p:nvGraphicFramePr>
        <p:xfrm>
          <a:off x="838200" y="1825625"/>
          <a:ext cx="105156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01363185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6759319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2180192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Plant </a:t>
                      </a:r>
                      <a:r>
                        <a:rPr lang="en-US" dirty="0" err="1" smtClean="0"/>
                        <a:t>Vitrification</a:t>
                      </a:r>
                      <a:r>
                        <a:rPr lang="en-US" dirty="0" smtClean="0"/>
                        <a:t> solution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Remarks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290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PVS-1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22% (w/v)</a:t>
                      </a:r>
                      <a:r>
                        <a:rPr lang="en-US" baseline="0" dirty="0" smtClean="0"/>
                        <a:t> glycerol +15% (w/v) ethylene glycerol +7% (w/v) DMSO in MS medium containing 0.5 M sorbitol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636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PVS-2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30% (w/v)</a:t>
                      </a:r>
                      <a:r>
                        <a:rPr lang="en-US" baseline="0" dirty="0" smtClean="0"/>
                        <a:t> glycerol +15% (w/v) ethylene glycerol +15% (w/v)+ DMSO+13.75% sucrose in MS medium containing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439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PVS-3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50% glycerol+ 50 % sucrose  in MS 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872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PVS-4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35% glycerol +20% ethylene glycol+20.5% sucrose in MS 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892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4136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Drop let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PVS-treated shoot tips 7.5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droplets of PVS sterilized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aluminium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foils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Precultured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osmoprotected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shoot tips are placed in 2.5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droplets of PVS, 5 drop lets per piece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84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Germplasm conservation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Germplasm resources are plant materials used by breeders to introduce novel variations in their breeding material</a:t>
            </a:r>
          </a:p>
          <a:p>
            <a:r>
              <a:rPr lang="en-US" dirty="0" smtClean="0"/>
              <a:t>Germplasm resources may be</a:t>
            </a:r>
          </a:p>
          <a:p>
            <a:pPr marL="0" indent="0">
              <a:buNone/>
            </a:pPr>
            <a:r>
              <a:rPr lang="en-US" dirty="0" smtClean="0"/>
              <a:t>Seed</a:t>
            </a:r>
          </a:p>
          <a:p>
            <a:pPr marL="0" indent="0">
              <a:buNone/>
            </a:pPr>
            <a:r>
              <a:rPr lang="en-US" dirty="0" smtClean="0"/>
              <a:t>Pollen </a:t>
            </a:r>
          </a:p>
          <a:p>
            <a:pPr marL="0" indent="0">
              <a:buNone/>
            </a:pPr>
            <a:r>
              <a:rPr lang="en-US" dirty="0" smtClean="0"/>
              <a:t>Cultured cell</a:t>
            </a:r>
          </a:p>
          <a:p>
            <a:pPr marL="0" indent="0">
              <a:buNone/>
            </a:pPr>
            <a:r>
              <a:rPr lang="en-US" dirty="0" smtClean="0"/>
              <a:t>Vegetative propagules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6387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Encapsulation-Dehydration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Explant encapsulated in </a:t>
            </a:r>
            <a:r>
              <a:rPr lang="en-US" dirty="0" err="1" smtClean="0"/>
              <a:t>alignate</a:t>
            </a:r>
            <a:r>
              <a:rPr lang="en-US" dirty="0" smtClean="0"/>
              <a:t> and subjected to dehydration</a:t>
            </a:r>
          </a:p>
          <a:p>
            <a:r>
              <a:rPr lang="en-US" dirty="0" smtClean="0"/>
              <a:t>Dehydration tolerance achieved in sucrose 0.7 – 1 M or mixture of sucrose and glycerol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1523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Dehydration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20% moisture showed 60% survival tomato</a:t>
            </a:r>
          </a:p>
          <a:p>
            <a:r>
              <a:rPr lang="en-US" dirty="0" smtClean="0"/>
              <a:t>18-30% moisture increased survival 1.5 -2 folds in sweet potato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9124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Slow growth cultures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temperature (4-9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or 15-20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osmotica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20% sorbitol or sucrose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nutritional level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Preculture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after 12-36 months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7735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Retardants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ABA (50 </a:t>
            </a:r>
            <a:r>
              <a:rPr lang="en-US" dirty="0"/>
              <a:t>µg </a:t>
            </a:r>
            <a:r>
              <a:rPr lang="en-US" dirty="0" smtClean="0"/>
              <a:t>L-1)</a:t>
            </a:r>
          </a:p>
          <a:p>
            <a:r>
              <a:rPr lang="en-US" dirty="0" err="1" smtClean="0"/>
              <a:t>Chloromequat</a:t>
            </a:r>
            <a:r>
              <a:rPr lang="en-US" dirty="0" smtClean="0"/>
              <a:t> (10-20 mg L-1)</a:t>
            </a:r>
          </a:p>
          <a:p>
            <a:r>
              <a:rPr lang="en-US" dirty="0" smtClean="0"/>
              <a:t>Tri-</a:t>
            </a:r>
            <a:r>
              <a:rPr lang="en-US" dirty="0" err="1" smtClean="0"/>
              <a:t>idobenzoic</a:t>
            </a:r>
            <a:r>
              <a:rPr lang="en-US" dirty="0" smtClean="0"/>
              <a:t> acid (50 mg L-1)</a:t>
            </a:r>
          </a:p>
          <a:p>
            <a:r>
              <a:rPr lang="en-US" dirty="0" err="1" smtClean="0"/>
              <a:t>Daminozide</a:t>
            </a:r>
            <a:r>
              <a:rPr lang="en-US" dirty="0" smtClean="0"/>
              <a:t> (20 mg L-1)</a:t>
            </a:r>
          </a:p>
          <a:p>
            <a:r>
              <a:rPr lang="en-US" dirty="0" err="1" smtClean="0"/>
              <a:t>Ethlene</a:t>
            </a:r>
            <a:r>
              <a:rPr lang="en-US" dirty="0" smtClean="0"/>
              <a:t> (10 µg L-1)</a:t>
            </a:r>
          </a:p>
          <a:p>
            <a:r>
              <a:rPr lang="en-US" dirty="0" err="1" smtClean="0"/>
              <a:t>Acteylsalicylic</a:t>
            </a:r>
            <a:r>
              <a:rPr lang="en-US" dirty="0" smtClean="0"/>
              <a:t> acid (100 µm L-1)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4576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O2 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O2 pressure decrease below 50mm Hg</a:t>
            </a:r>
          </a:p>
          <a:p>
            <a:r>
              <a:rPr lang="en-US" dirty="0" smtClean="0"/>
              <a:t>2 or 4 ml mineral oil at 22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3269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</a:t>
            </a:r>
            <a:r>
              <a:rPr lang="en-US" dirty="0" err="1" smtClean="0"/>
              <a:t>osmoticum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Sucrose (100-171.2 g L-1)</a:t>
            </a:r>
          </a:p>
          <a:p>
            <a:r>
              <a:rPr lang="en-US" dirty="0" smtClean="0"/>
              <a:t>3% sugar +4% sorbitol at </a:t>
            </a:r>
            <a:r>
              <a:rPr lang="en-US" smtClean="0"/>
              <a:t>6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°C for 1 year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57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germplasm conservation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Loss of genetic diversity due to genetic erosion</a:t>
            </a:r>
          </a:p>
          <a:p>
            <a:r>
              <a:rPr lang="en-US" dirty="0" smtClean="0"/>
              <a:t>Diversify human food consumption</a:t>
            </a:r>
          </a:p>
          <a:p>
            <a:r>
              <a:rPr lang="en-US" dirty="0" smtClean="0"/>
              <a:t>Alternative source of vitamins, fatty acids, mineral contents</a:t>
            </a:r>
          </a:p>
          <a:p>
            <a:r>
              <a:rPr lang="en-US" dirty="0" smtClean="0"/>
              <a:t>Reduce species extinctions</a:t>
            </a:r>
          </a:p>
          <a:p>
            <a:r>
              <a:rPr lang="en-US" dirty="0" smtClean="0"/>
              <a:t>Improve functions of natural ecosystem</a:t>
            </a:r>
          </a:p>
          <a:p>
            <a:r>
              <a:rPr lang="en-US" dirty="0" smtClean="0"/>
              <a:t>Aesthetic value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467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of conservation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			</a:t>
            </a:r>
            <a:r>
              <a:rPr lang="en-US" i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Invitro</a:t>
            </a:r>
            <a:r>
              <a:rPr lang="en-US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	</a:t>
            </a:r>
            <a:r>
              <a:rPr lang="en-US" i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Invivo</a:t>
            </a:r>
            <a:endParaRPr lang="en-US" i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	Pollen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	Ovule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	Callus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	Meristems</a:t>
            </a:r>
            <a:endParaRPr lang="en-US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2590" y="1904593"/>
            <a:ext cx="2259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Conservation</a:t>
            </a:r>
            <a:endParaRPr lang="en-US" sz="2800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512527" y="2459389"/>
            <a:ext cx="0" cy="483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302137" y="3344091"/>
            <a:ext cx="535577" cy="657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995852" y="3344091"/>
            <a:ext cx="418011" cy="679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12527" y="4271554"/>
            <a:ext cx="995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Insitu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7569925" y="4266859"/>
            <a:ext cx="1157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Ex-situ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6744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Insitu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site conservation of wild and sister species, and land races</a:t>
            </a:r>
          </a:p>
          <a:p>
            <a:r>
              <a:rPr lang="en-US" dirty="0" smtClean="0"/>
              <a:t>Improve aesthetic value</a:t>
            </a:r>
          </a:p>
          <a:p>
            <a:r>
              <a:rPr lang="en-US" dirty="0" smtClean="0"/>
              <a:t>Improve functional diversity of ecosystem</a:t>
            </a:r>
          </a:p>
          <a:p>
            <a:r>
              <a:rPr lang="en-US" dirty="0" smtClean="0"/>
              <a:t>Conservation of genetic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25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Exsitu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3332" y="1446802"/>
            <a:ext cx="10515600" cy="4351338"/>
          </a:xfrm>
        </p:spPr>
        <p:txBody>
          <a:bodyPr/>
          <a:lstStyle/>
          <a:p>
            <a:r>
              <a:rPr lang="en-US" dirty="0" smtClean="0"/>
              <a:t>Off-site conservation</a:t>
            </a:r>
          </a:p>
          <a:p>
            <a:r>
              <a:rPr lang="en-US" dirty="0" smtClean="0"/>
              <a:t>Botanical garden</a:t>
            </a:r>
          </a:p>
          <a:p>
            <a:r>
              <a:rPr lang="en-US" dirty="0" smtClean="0"/>
              <a:t>Maintenance of elite germplasm by plant breeders</a:t>
            </a:r>
          </a:p>
          <a:p>
            <a:r>
              <a:rPr lang="en-US" dirty="0" smtClean="0"/>
              <a:t>Seed banks</a:t>
            </a:r>
          </a:p>
          <a:p>
            <a:r>
              <a:rPr lang="en-US" dirty="0" smtClean="0"/>
              <a:t>Field gene banks</a:t>
            </a:r>
          </a:p>
          <a:p>
            <a:r>
              <a:rPr lang="en-US" dirty="0" err="1" smtClean="0"/>
              <a:t>Invitro</a:t>
            </a:r>
            <a:r>
              <a:rPr lang="en-US" dirty="0" smtClean="0"/>
              <a:t> conservation of plants material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92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vitro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Invitro</a:t>
            </a:r>
            <a:r>
              <a:rPr lang="en-US" dirty="0" smtClean="0"/>
              <a:t> methods include storage of somatic embryo, callus, pollens and ovules</a:t>
            </a:r>
          </a:p>
          <a:p>
            <a:pPr marL="0" indent="0">
              <a:buNone/>
            </a:pPr>
            <a:r>
              <a:rPr lang="en-US" dirty="0" smtClean="0"/>
              <a:t>Advantages</a:t>
            </a:r>
          </a:p>
          <a:p>
            <a:pPr marL="0" indent="0">
              <a:buNone/>
            </a:pPr>
            <a:r>
              <a:rPr lang="en-US" dirty="0" smtClean="0"/>
              <a:t>Large quantities of gene pool stored</a:t>
            </a:r>
          </a:p>
          <a:p>
            <a:pPr marL="0" indent="0">
              <a:buNone/>
            </a:pPr>
            <a:r>
              <a:rPr lang="en-US" dirty="0" smtClean="0"/>
              <a:t>Storage of odd ploidy level</a:t>
            </a:r>
          </a:p>
          <a:p>
            <a:pPr marL="0" indent="0">
              <a:buNone/>
            </a:pPr>
            <a:r>
              <a:rPr lang="en-US" dirty="0" smtClean="0"/>
              <a:t>Pathogen free environment</a:t>
            </a:r>
          </a:p>
          <a:p>
            <a:pPr marL="0" indent="0">
              <a:buNone/>
            </a:pPr>
            <a:r>
              <a:rPr lang="en-US" dirty="0" smtClean="0"/>
              <a:t>Absence of natural selection</a:t>
            </a:r>
          </a:p>
          <a:p>
            <a:pPr marL="0" indent="0">
              <a:buNone/>
            </a:pPr>
            <a:r>
              <a:rPr lang="en-US" dirty="0" smtClean="0"/>
              <a:t>Free from natural hazards, erratic rain falls, storms, or earth quake</a:t>
            </a:r>
          </a:p>
          <a:p>
            <a:pPr marL="0" indent="0">
              <a:buNone/>
            </a:pPr>
            <a:r>
              <a:rPr lang="en-US" dirty="0" smtClean="0"/>
              <a:t>Season free utilization and appraisal of </a:t>
            </a:r>
            <a:r>
              <a:rPr lang="en-US" dirty="0" err="1" smtClean="0"/>
              <a:t>germplam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963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of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Minimal media and growth retardant</a:t>
            </a:r>
          </a:p>
          <a:p>
            <a:r>
              <a:rPr lang="en-US" dirty="0" smtClean="0"/>
              <a:t>Low oxygen environment</a:t>
            </a:r>
          </a:p>
          <a:p>
            <a:r>
              <a:rPr lang="en-US" dirty="0" smtClean="0"/>
              <a:t>Controlled </a:t>
            </a:r>
            <a:r>
              <a:rPr lang="en-US" dirty="0" err="1" smtClean="0"/>
              <a:t>dessication</a:t>
            </a:r>
            <a:endParaRPr lang="en-US" dirty="0" smtClean="0"/>
          </a:p>
          <a:p>
            <a:r>
              <a:rPr lang="en-US" dirty="0" err="1" smtClean="0"/>
              <a:t>Cryo</a:t>
            </a:r>
            <a:r>
              <a:rPr lang="en-US" dirty="0" smtClean="0"/>
              <a:t>-preservation</a:t>
            </a:r>
          </a:p>
          <a:p>
            <a:r>
              <a:rPr lang="en-US" dirty="0" smtClean="0"/>
              <a:t>Cold storage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91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1378</Words>
  <Application>Microsoft Office PowerPoint</Application>
  <PresentationFormat>Widescreen</PresentationFormat>
  <Paragraphs>219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Tahoma</vt:lpstr>
      <vt:lpstr>Times New Roman</vt:lpstr>
      <vt:lpstr>Office Theme</vt:lpstr>
      <vt:lpstr>In vitro germplasm conservation</vt:lpstr>
      <vt:lpstr>Germplasm</vt:lpstr>
      <vt:lpstr>Germplasm conservation</vt:lpstr>
      <vt:lpstr>Need for germplasm conservation</vt:lpstr>
      <vt:lpstr>Mode of conservation</vt:lpstr>
      <vt:lpstr>Insitu</vt:lpstr>
      <vt:lpstr>Exsitu</vt:lpstr>
      <vt:lpstr>In vitro methods</vt:lpstr>
      <vt:lpstr>Method of storage</vt:lpstr>
      <vt:lpstr>Cryopreservation</vt:lpstr>
      <vt:lpstr>Long term conservation of meristem or shoot tip </vt:lpstr>
      <vt:lpstr>PowerPoint Presentation</vt:lpstr>
      <vt:lpstr>PowerPoint Presentation</vt:lpstr>
      <vt:lpstr>PowerPoint Presentation</vt:lpstr>
      <vt:lpstr>PowerPoint Presentation</vt:lpstr>
      <vt:lpstr>Meristem culture</vt:lpstr>
      <vt:lpstr>Development of sterile tissue culture</vt:lpstr>
      <vt:lpstr>Addition of cryoprotectant</vt:lpstr>
      <vt:lpstr>Freezing</vt:lpstr>
      <vt:lpstr>Storage</vt:lpstr>
      <vt:lpstr>Thawing</vt:lpstr>
      <vt:lpstr>Cellular Damages</vt:lpstr>
      <vt:lpstr>Pre-cultures</vt:lpstr>
      <vt:lpstr>Cryo-protection</vt:lpstr>
      <vt:lpstr>The important Cryoprotectants</vt:lpstr>
      <vt:lpstr>Vitrification</vt:lpstr>
      <vt:lpstr>PowerPoint Presentation</vt:lpstr>
      <vt:lpstr>Composition of some of the plant vitrification solution</vt:lpstr>
      <vt:lpstr>Drop let method</vt:lpstr>
      <vt:lpstr>Encapsulation-Dehydration</vt:lpstr>
      <vt:lpstr>Dehydration</vt:lpstr>
      <vt:lpstr>Slow growth cultures</vt:lpstr>
      <vt:lpstr>Growth Retardants</vt:lpstr>
      <vt:lpstr>Low O2 concentration</vt:lpstr>
      <vt:lpstr>High osmoticum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vitro germplasm conservation</dc:title>
  <dc:creator>Saeed</dc:creator>
  <cp:lastModifiedBy>Saeed</cp:lastModifiedBy>
  <cp:revision>23</cp:revision>
  <dcterms:created xsi:type="dcterms:W3CDTF">2020-11-25T05:38:00Z</dcterms:created>
  <dcterms:modified xsi:type="dcterms:W3CDTF">2020-11-27T06:40:04Z</dcterms:modified>
</cp:coreProperties>
</file>