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4" r:id="rId1"/>
  </p:sldMasterIdLst>
  <p:sldIdLst>
    <p:sldId id="317" r:id="rId2"/>
    <p:sldId id="259" r:id="rId3"/>
    <p:sldId id="257" r:id="rId4"/>
    <p:sldId id="260" r:id="rId5"/>
    <p:sldId id="258" r:id="rId6"/>
    <p:sldId id="262" r:id="rId7"/>
    <p:sldId id="261" r:id="rId8"/>
    <p:sldId id="278" r:id="rId9"/>
    <p:sldId id="279" r:id="rId10"/>
    <p:sldId id="263" r:id="rId11"/>
    <p:sldId id="264" r:id="rId12"/>
    <p:sldId id="270" r:id="rId13"/>
    <p:sldId id="268" r:id="rId14"/>
    <p:sldId id="271" r:id="rId15"/>
    <p:sldId id="272" r:id="rId16"/>
    <p:sldId id="273" r:id="rId17"/>
    <p:sldId id="274" r:id="rId18"/>
    <p:sldId id="275" r:id="rId19"/>
    <p:sldId id="277" r:id="rId20"/>
    <p:sldId id="265" r:id="rId21"/>
    <p:sldId id="291" r:id="rId22"/>
    <p:sldId id="292" r:id="rId23"/>
    <p:sldId id="269" r:id="rId24"/>
    <p:sldId id="280" r:id="rId25"/>
    <p:sldId id="282" r:id="rId26"/>
    <p:sldId id="283" r:id="rId27"/>
    <p:sldId id="276" r:id="rId28"/>
    <p:sldId id="293" r:id="rId29"/>
    <p:sldId id="313" r:id="rId30"/>
    <p:sldId id="284" r:id="rId31"/>
    <p:sldId id="285" r:id="rId32"/>
    <p:sldId id="286" r:id="rId33"/>
    <p:sldId id="289" r:id="rId34"/>
    <p:sldId id="290" r:id="rId35"/>
    <p:sldId id="294" r:id="rId36"/>
    <p:sldId id="297" r:id="rId37"/>
    <p:sldId id="296" r:id="rId38"/>
    <p:sldId id="305" r:id="rId39"/>
    <p:sldId id="298" r:id="rId40"/>
    <p:sldId id="299" r:id="rId41"/>
    <p:sldId id="300" r:id="rId42"/>
    <p:sldId id="301" r:id="rId43"/>
    <p:sldId id="304" r:id="rId44"/>
    <p:sldId id="288" r:id="rId45"/>
    <p:sldId id="306" r:id="rId46"/>
    <p:sldId id="307" r:id="rId47"/>
    <p:sldId id="308" r:id="rId48"/>
    <p:sldId id="310" r:id="rId49"/>
    <p:sldId id="312" r:id="rId50"/>
    <p:sldId id="316" r:id="rId51"/>
    <p:sldId id="311" r:id="rId52"/>
    <p:sldId id="315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44" autoAdjust="0"/>
    <p:restoredTop sz="94660"/>
  </p:normalViewPr>
  <p:slideViewPr>
    <p:cSldViewPr snapToGrid="0">
      <p:cViewPr varScale="1">
        <p:scale>
          <a:sx n="53" d="100"/>
          <a:sy n="53" d="100"/>
        </p:scale>
        <p:origin x="78" y="5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60079-27B1-4374-A898-69C264A5AFE8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1541C-F8D6-44E0-A110-3511D28A4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626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60079-27B1-4374-A898-69C264A5AFE8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1541C-F8D6-44E0-A110-3511D28A4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095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60079-27B1-4374-A898-69C264A5AFE8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1541C-F8D6-44E0-A110-3511D28A4FF0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43889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60079-27B1-4374-A898-69C264A5AFE8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1541C-F8D6-44E0-A110-3511D28A4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2766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60079-27B1-4374-A898-69C264A5AFE8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1541C-F8D6-44E0-A110-3511D28A4FF0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692536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60079-27B1-4374-A898-69C264A5AFE8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1541C-F8D6-44E0-A110-3511D28A4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6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60079-27B1-4374-A898-69C264A5AFE8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1541C-F8D6-44E0-A110-3511D28A4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7619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60079-27B1-4374-A898-69C264A5AFE8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1541C-F8D6-44E0-A110-3511D28A4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719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60079-27B1-4374-A898-69C264A5AFE8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1541C-F8D6-44E0-A110-3511D28A4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074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60079-27B1-4374-A898-69C264A5AFE8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1541C-F8D6-44E0-A110-3511D28A4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047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60079-27B1-4374-A898-69C264A5AFE8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1541C-F8D6-44E0-A110-3511D28A4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62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60079-27B1-4374-A898-69C264A5AFE8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1541C-F8D6-44E0-A110-3511D28A4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477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60079-27B1-4374-A898-69C264A5AFE8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1541C-F8D6-44E0-A110-3511D28A4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131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60079-27B1-4374-A898-69C264A5AFE8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1541C-F8D6-44E0-A110-3511D28A4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424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60079-27B1-4374-A898-69C264A5AFE8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1541C-F8D6-44E0-A110-3511D28A4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024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60079-27B1-4374-A898-69C264A5AFE8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1541C-F8D6-44E0-A110-3511D28A4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80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660079-27B1-4374-A898-69C264A5AFE8}" type="datetimeFigureOut">
              <a:rPr lang="en-US" smtClean="0"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C91541C-F8D6-44E0-A110-3511D28A4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3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  <p:sldLayoutId id="214748380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8005910"/>
              </p:ext>
            </p:extLst>
          </p:nvPr>
        </p:nvGraphicFramePr>
        <p:xfrm>
          <a:off x="552889" y="404033"/>
          <a:ext cx="8565120" cy="567778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tableStyleId>{D113A9D2-9D6B-4929-AA2D-F23B5EE8CBE7}</a:tableStyleId>
              </a:tblPr>
              <a:tblGrid>
                <a:gridCol w="428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82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82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82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282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282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2825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2825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2825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2825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2825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2825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28256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28256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28256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28256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28256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28256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28256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</a:tblGrid>
              <a:tr h="567779">
                <a:tc gridSpan="10"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0"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7779">
                <a:tc gridSpan="10"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0">
                  <a:txBody>
                    <a:bodyPr/>
                    <a:lstStyle/>
                    <a:p>
                      <a:pPr algn="ctr"/>
                      <a:endParaRPr lang="en-US" sz="2400" b="1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7779">
                <a:tc gridSpan="10"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0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effectLst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7779">
                <a:tc gridSpan="10"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0"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7779">
                <a:tc>
                  <a:txBody>
                    <a:bodyPr/>
                    <a:lstStyle/>
                    <a:p>
                      <a:endParaRPr lang="en-US" sz="2400" b="1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sz="2400" b="1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sz="2400" b="1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sz="2400" b="1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sz="2400" b="1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sz="2400" b="1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sz="2400" b="1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sz="2400" b="1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38894">
                <a:tc gridSpan="20">
                  <a:txBody>
                    <a:bodyPr/>
                    <a:lstStyle/>
                    <a:p>
                      <a:endParaRPr lang="en-US" sz="2400" dirty="0"/>
                    </a:p>
                    <a:p>
                      <a:pPr algn="ctr"/>
                      <a:r>
                        <a:rPr lang="en-US" sz="2400" dirty="0"/>
                        <a:t>Dr Ikram</a:t>
                      </a:r>
                      <a:r>
                        <a:rPr lang="en-US" sz="2400" kern="1200" dirty="0">
                          <a:effectLst/>
                        </a:rPr>
                        <a:t>-ul-</a:t>
                      </a:r>
                      <a:r>
                        <a:rPr lang="en-US" sz="2400" kern="1200" dirty="0" err="1">
                          <a:effectLst/>
                        </a:rPr>
                        <a:t>haq</a:t>
                      </a:r>
                      <a:endParaRPr lang="en-US" sz="2400" kern="1200" dirty="0">
                        <a:effectLst/>
                      </a:endParaRPr>
                    </a:p>
                    <a:p>
                      <a:pPr algn="ctr"/>
                      <a:endParaRPr lang="en-US" sz="2400" kern="1200" dirty="0">
                        <a:effectLst/>
                      </a:endParaRPr>
                    </a:p>
                    <a:p>
                      <a:pPr algn="ctr"/>
                      <a:r>
                        <a:rPr lang="en-US" sz="2400" kern="1200" dirty="0">
                          <a:effectLst/>
                        </a:rPr>
                        <a:t>College</a:t>
                      </a:r>
                      <a:r>
                        <a:rPr lang="en-US" sz="2400" kern="1200" baseline="0" dirty="0">
                          <a:effectLst/>
                        </a:rPr>
                        <a:t> Of Agriculture, Sargodha</a:t>
                      </a:r>
                      <a:endParaRPr lang="en-US" sz="2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2580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/>
              <a:t>Genebanks</a:t>
            </a:r>
            <a:endParaRPr lang="en-US" b="1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69021" y="1836393"/>
            <a:ext cx="8596668" cy="3880773"/>
          </a:xfrm>
        </p:spPr>
        <p:txBody>
          <a:bodyPr>
            <a:noAutofit/>
          </a:bodyPr>
          <a:lstStyle/>
          <a:p>
            <a:r>
              <a:rPr lang="en-US" sz="2200" b="1" dirty="0"/>
              <a:t>There are now more than 1,750 individual </a:t>
            </a:r>
            <a:r>
              <a:rPr lang="en-US" sz="2200" b="1" dirty="0" err="1"/>
              <a:t>genebanks</a:t>
            </a:r>
            <a:r>
              <a:rPr lang="en-US" sz="2200" b="1" dirty="0"/>
              <a:t> worldwide.</a:t>
            </a:r>
          </a:p>
          <a:p>
            <a:r>
              <a:rPr lang="en-US" sz="2200" b="1" dirty="0"/>
              <a:t>about 130 of which hold more than 10,000 accessions each.</a:t>
            </a:r>
          </a:p>
          <a:p>
            <a:r>
              <a:rPr lang="en-US" sz="2200" b="1" dirty="0" err="1"/>
              <a:t>Genebanks</a:t>
            </a:r>
            <a:r>
              <a:rPr lang="en-US" sz="2200" b="1" dirty="0"/>
              <a:t> are located on all continents.</a:t>
            </a:r>
          </a:p>
          <a:p>
            <a:r>
              <a:rPr lang="en-US" sz="2200" b="1" dirty="0"/>
              <a:t>In 1994 the </a:t>
            </a:r>
            <a:r>
              <a:rPr lang="en-US" sz="2200" b="1" dirty="0" err="1"/>
              <a:t>Centres</a:t>
            </a:r>
            <a:r>
              <a:rPr lang="en-US" sz="2200" b="1" dirty="0"/>
              <a:t> signed agreements with FAO bringing their collections within the International Network of Ex Situ Collections.</a:t>
            </a:r>
          </a:p>
          <a:p>
            <a:r>
              <a:rPr lang="en-US" sz="2200" b="1" dirty="0"/>
              <a:t>it is estimated that currently about 7.4 million accessions are maintained globally</a:t>
            </a:r>
          </a:p>
          <a:p>
            <a:r>
              <a:rPr lang="en-US" sz="2200" b="1" dirty="0"/>
              <a:t>between 25% and 30% of the total holdings (or 1.9 - 2.2 million accessions) are distinct</a:t>
            </a:r>
          </a:p>
        </p:txBody>
      </p:sp>
    </p:spTree>
    <p:extLst>
      <p:ext uri="{BB962C8B-B14F-4D97-AF65-F5344CB8AC3E}">
        <p14:creationId xmlns:p14="http://schemas.microsoft.com/office/powerpoint/2010/main" val="905801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413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379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40633" y="272716"/>
            <a:ext cx="10684042" cy="6320589"/>
            <a:chOff x="0" y="0"/>
            <a:chExt cx="2220305" cy="1282335"/>
          </a:xfrm>
        </p:grpSpPr>
        <p:sp>
          <p:nvSpPr>
            <p:cNvPr id="4" name="Shape 10870"/>
            <p:cNvSpPr/>
            <p:nvPr/>
          </p:nvSpPr>
          <p:spPr>
            <a:xfrm>
              <a:off x="862085" y="11573"/>
              <a:ext cx="555409" cy="636626"/>
            </a:xfrm>
            <a:custGeom>
              <a:avLst/>
              <a:gdLst/>
              <a:ahLst/>
              <a:cxnLst/>
              <a:rect l="0" t="0" r="0" b="0"/>
              <a:pathLst>
                <a:path w="555409" h="636626">
                  <a:moveTo>
                    <a:pt x="0" y="0"/>
                  </a:moveTo>
                  <a:lnTo>
                    <a:pt x="11049" y="89"/>
                  </a:lnTo>
                  <a:lnTo>
                    <a:pt x="22098" y="711"/>
                  </a:lnTo>
                  <a:lnTo>
                    <a:pt x="33147" y="1194"/>
                  </a:lnTo>
                  <a:lnTo>
                    <a:pt x="44183" y="1625"/>
                  </a:lnTo>
                  <a:lnTo>
                    <a:pt x="55194" y="2489"/>
                  </a:lnTo>
                  <a:lnTo>
                    <a:pt x="66192" y="3797"/>
                  </a:lnTo>
                  <a:lnTo>
                    <a:pt x="77191" y="5042"/>
                  </a:lnTo>
                  <a:lnTo>
                    <a:pt x="88392" y="5994"/>
                  </a:lnTo>
                  <a:lnTo>
                    <a:pt x="99327" y="7620"/>
                  </a:lnTo>
                  <a:lnTo>
                    <a:pt x="110223" y="9449"/>
                  </a:lnTo>
                  <a:lnTo>
                    <a:pt x="121095" y="11468"/>
                  </a:lnTo>
                  <a:lnTo>
                    <a:pt x="133159" y="14414"/>
                  </a:lnTo>
                  <a:lnTo>
                    <a:pt x="143954" y="16802"/>
                  </a:lnTo>
                  <a:lnTo>
                    <a:pt x="152476" y="18390"/>
                  </a:lnTo>
                  <a:lnTo>
                    <a:pt x="163170" y="21158"/>
                  </a:lnTo>
                  <a:lnTo>
                    <a:pt x="175552" y="24854"/>
                  </a:lnTo>
                  <a:lnTo>
                    <a:pt x="186156" y="28003"/>
                  </a:lnTo>
                  <a:lnTo>
                    <a:pt x="197447" y="31813"/>
                  </a:lnTo>
                  <a:lnTo>
                    <a:pt x="207925" y="35319"/>
                  </a:lnTo>
                  <a:lnTo>
                    <a:pt x="217856" y="38519"/>
                  </a:lnTo>
                  <a:lnTo>
                    <a:pt x="228206" y="42392"/>
                  </a:lnTo>
                  <a:lnTo>
                    <a:pt x="237249" y="45949"/>
                  </a:lnTo>
                  <a:lnTo>
                    <a:pt x="247460" y="50178"/>
                  </a:lnTo>
                  <a:lnTo>
                    <a:pt x="257848" y="54584"/>
                  </a:lnTo>
                  <a:lnTo>
                    <a:pt x="267907" y="59169"/>
                  </a:lnTo>
                  <a:lnTo>
                    <a:pt x="278371" y="64427"/>
                  </a:lnTo>
                  <a:lnTo>
                    <a:pt x="288265" y="69355"/>
                  </a:lnTo>
                  <a:lnTo>
                    <a:pt x="298069" y="74460"/>
                  </a:lnTo>
                  <a:lnTo>
                    <a:pt x="307785" y="79730"/>
                  </a:lnTo>
                  <a:lnTo>
                    <a:pt x="316916" y="84925"/>
                  </a:lnTo>
                  <a:lnTo>
                    <a:pt x="326441" y="90538"/>
                  </a:lnTo>
                  <a:lnTo>
                    <a:pt x="336601" y="96558"/>
                  </a:lnTo>
                  <a:lnTo>
                    <a:pt x="345923" y="102501"/>
                  </a:lnTo>
                  <a:lnTo>
                    <a:pt x="355879" y="109334"/>
                  </a:lnTo>
                  <a:lnTo>
                    <a:pt x="364998" y="115608"/>
                  </a:lnTo>
                  <a:lnTo>
                    <a:pt x="374243" y="122275"/>
                  </a:lnTo>
                  <a:lnTo>
                    <a:pt x="383134" y="128854"/>
                  </a:lnTo>
                  <a:lnTo>
                    <a:pt x="392392" y="136322"/>
                  </a:lnTo>
                  <a:lnTo>
                    <a:pt x="401041" y="143192"/>
                  </a:lnTo>
                  <a:lnTo>
                    <a:pt x="408584" y="149238"/>
                  </a:lnTo>
                  <a:lnTo>
                    <a:pt x="416979" y="156413"/>
                  </a:lnTo>
                  <a:lnTo>
                    <a:pt x="425018" y="163982"/>
                  </a:lnTo>
                  <a:lnTo>
                    <a:pt x="433159" y="171450"/>
                  </a:lnTo>
                  <a:lnTo>
                    <a:pt x="441922" y="179806"/>
                  </a:lnTo>
                  <a:lnTo>
                    <a:pt x="449809" y="187553"/>
                  </a:lnTo>
                  <a:lnTo>
                    <a:pt x="458546" y="196672"/>
                  </a:lnTo>
                  <a:lnTo>
                    <a:pt x="466166" y="204699"/>
                  </a:lnTo>
                  <a:lnTo>
                    <a:pt x="472389" y="211366"/>
                  </a:lnTo>
                  <a:lnTo>
                    <a:pt x="479717" y="219646"/>
                  </a:lnTo>
                  <a:lnTo>
                    <a:pt x="485902" y="227050"/>
                  </a:lnTo>
                  <a:lnTo>
                    <a:pt x="492938" y="235585"/>
                  </a:lnTo>
                  <a:lnTo>
                    <a:pt x="501790" y="246710"/>
                  </a:lnTo>
                  <a:lnTo>
                    <a:pt x="508521" y="255473"/>
                  </a:lnTo>
                  <a:lnTo>
                    <a:pt x="513613" y="262877"/>
                  </a:lnTo>
                  <a:lnTo>
                    <a:pt x="520027" y="271869"/>
                  </a:lnTo>
                  <a:lnTo>
                    <a:pt x="527037" y="282473"/>
                  </a:lnTo>
                  <a:lnTo>
                    <a:pt x="533133" y="291693"/>
                  </a:lnTo>
                  <a:lnTo>
                    <a:pt x="538823" y="300266"/>
                  </a:lnTo>
                  <a:lnTo>
                    <a:pt x="544601" y="309689"/>
                  </a:lnTo>
                  <a:lnTo>
                    <a:pt x="549961" y="319469"/>
                  </a:lnTo>
                  <a:lnTo>
                    <a:pt x="555409" y="329095"/>
                  </a:lnTo>
                  <a:lnTo>
                    <a:pt x="0" y="63662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8E95C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5" name="Shape 10871"/>
            <p:cNvSpPr/>
            <p:nvPr/>
          </p:nvSpPr>
          <p:spPr>
            <a:xfrm>
              <a:off x="862085" y="340414"/>
              <a:ext cx="633324" cy="753847"/>
            </a:xfrm>
            <a:custGeom>
              <a:avLst/>
              <a:gdLst/>
              <a:ahLst/>
              <a:cxnLst/>
              <a:rect l="0" t="0" r="0" b="0"/>
              <a:pathLst>
                <a:path w="633324" h="753847">
                  <a:moveTo>
                    <a:pt x="555409" y="0"/>
                  </a:moveTo>
                  <a:lnTo>
                    <a:pt x="560680" y="9715"/>
                  </a:lnTo>
                  <a:lnTo>
                    <a:pt x="566026" y="20257"/>
                  </a:lnTo>
                  <a:lnTo>
                    <a:pt x="570967" y="30150"/>
                  </a:lnTo>
                  <a:lnTo>
                    <a:pt x="575475" y="40119"/>
                  </a:lnTo>
                  <a:lnTo>
                    <a:pt x="580060" y="50178"/>
                  </a:lnTo>
                  <a:lnTo>
                    <a:pt x="584467" y="60325"/>
                  </a:lnTo>
                  <a:lnTo>
                    <a:pt x="588696" y="70536"/>
                  </a:lnTo>
                  <a:lnTo>
                    <a:pt x="592252" y="80823"/>
                  </a:lnTo>
                  <a:lnTo>
                    <a:pt x="596125" y="91173"/>
                  </a:lnTo>
                  <a:lnTo>
                    <a:pt x="600062" y="101600"/>
                  </a:lnTo>
                  <a:lnTo>
                    <a:pt x="603567" y="112077"/>
                  </a:lnTo>
                  <a:lnTo>
                    <a:pt x="606895" y="122618"/>
                  </a:lnTo>
                  <a:lnTo>
                    <a:pt x="610032" y="133210"/>
                  </a:lnTo>
                  <a:lnTo>
                    <a:pt x="612737" y="143866"/>
                  </a:lnTo>
                  <a:lnTo>
                    <a:pt x="615505" y="154559"/>
                  </a:lnTo>
                  <a:lnTo>
                    <a:pt x="617842" y="165316"/>
                  </a:lnTo>
                  <a:lnTo>
                    <a:pt x="620230" y="176098"/>
                  </a:lnTo>
                  <a:lnTo>
                    <a:pt x="622186" y="186931"/>
                  </a:lnTo>
                  <a:lnTo>
                    <a:pt x="624205" y="197815"/>
                  </a:lnTo>
                  <a:lnTo>
                    <a:pt x="625539" y="208712"/>
                  </a:lnTo>
                  <a:lnTo>
                    <a:pt x="627164" y="219646"/>
                  </a:lnTo>
                  <a:lnTo>
                    <a:pt x="628612" y="230594"/>
                  </a:lnTo>
                  <a:lnTo>
                    <a:pt x="629857" y="241592"/>
                  </a:lnTo>
                  <a:lnTo>
                    <a:pt x="630923" y="252578"/>
                  </a:lnTo>
                  <a:lnTo>
                    <a:pt x="631787" y="263601"/>
                  </a:lnTo>
                  <a:lnTo>
                    <a:pt x="632460" y="274638"/>
                  </a:lnTo>
                  <a:lnTo>
                    <a:pt x="632943" y="285686"/>
                  </a:lnTo>
                  <a:lnTo>
                    <a:pt x="633235" y="296723"/>
                  </a:lnTo>
                  <a:lnTo>
                    <a:pt x="633324" y="307785"/>
                  </a:lnTo>
                  <a:lnTo>
                    <a:pt x="633235" y="318833"/>
                  </a:lnTo>
                  <a:lnTo>
                    <a:pt x="632943" y="329883"/>
                  </a:lnTo>
                  <a:lnTo>
                    <a:pt x="632460" y="340932"/>
                  </a:lnTo>
                  <a:lnTo>
                    <a:pt x="631787" y="351968"/>
                  </a:lnTo>
                  <a:lnTo>
                    <a:pt x="630669" y="362979"/>
                  </a:lnTo>
                  <a:lnTo>
                    <a:pt x="629615" y="373977"/>
                  </a:lnTo>
                  <a:lnTo>
                    <a:pt x="628117" y="384962"/>
                  </a:lnTo>
                  <a:lnTo>
                    <a:pt x="626669" y="395923"/>
                  </a:lnTo>
                  <a:lnTo>
                    <a:pt x="624789" y="406857"/>
                  </a:lnTo>
                  <a:lnTo>
                    <a:pt x="622960" y="417754"/>
                  </a:lnTo>
                  <a:lnTo>
                    <a:pt x="620700" y="428625"/>
                  </a:lnTo>
                  <a:lnTo>
                    <a:pt x="618503" y="439458"/>
                  </a:lnTo>
                  <a:lnTo>
                    <a:pt x="616102" y="450240"/>
                  </a:lnTo>
                  <a:lnTo>
                    <a:pt x="613524" y="460997"/>
                  </a:lnTo>
                  <a:lnTo>
                    <a:pt x="611010" y="471703"/>
                  </a:lnTo>
                  <a:lnTo>
                    <a:pt x="608051" y="482346"/>
                  </a:lnTo>
                  <a:lnTo>
                    <a:pt x="604914" y="492951"/>
                  </a:lnTo>
                  <a:lnTo>
                    <a:pt x="601345" y="503492"/>
                  </a:lnTo>
                  <a:lnTo>
                    <a:pt x="597345" y="513969"/>
                  </a:lnTo>
                  <a:lnTo>
                    <a:pt x="593903" y="524396"/>
                  </a:lnTo>
                  <a:lnTo>
                    <a:pt x="589775" y="534746"/>
                  </a:lnTo>
                  <a:lnTo>
                    <a:pt x="585724" y="545033"/>
                  </a:lnTo>
                  <a:lnTo>
                    <a:pt x="581749" y="555244"/>
                  </a:lnTo>
                  <a:lnTo>
                    <a:pt x="577342" y="565379"/>
                  </a:lnTo>
                  <a:lnTo>
                    <a:pt x="572503" y="575450"/>
                  </a:lnTo>
                  <a:lnTo>
                    <a:pt x="567753" y="585419"/>
                  </a:lnTo>
                  <a:lnTo>
                    <a:pt x="562572" y="595313"/>
                  </a:lnTo>
                  <a:lnTo>
                    <a:pt x="557466" y="605117"/>
                  </a:lnTo>
                  <a:lnTo>
                    <a:pt x="552437" y="614820"/>
                  </a:lnTo>
                  <a:lnTo>
                    <a:pt x="546989" y="624446"/>
                  </a:lnTo>
                  <a:lnTo>
                    <a:pt x="540893" y="633984"/>
                  </a:lnTo>
                  <a:lnTo>
                    <a:pt x="535115" y="643395"/>
                  </a:lnTo>
                  <a:lnTo>
                    <a:pt x="528930" y="652717"/>
                  </a:lnTo>
                  <a:lnTo>
                    <a:pt x="522834" y="661937"/>
                  </a:lnTo>
                  <a:lnTo>
                    <a:pt x="518300" y="668083"/>
                  </a:lnTo>
                  <a:lnTo>
                    <a:pt x="511886" y="677075"/>
                  </a:lnTo>
                  <a:lnTo>
                    <a:pt x="506044" y="685229"/>
                  </a:lnTo>
                  <a:lnTo>
                    <a:pt x="499313" y="693992"/>
                  </a:lnTo>
                  <a:lnTo>
                    <a:pt x="491452" y="703631"/>
                  </a:lnTo>
                  <a:lnTo>
                    <a:pt x="484416" y="712165"/>
                  </a:lnTo>
                  <a:lnTo>
                    <a:pt x="477736" y="719569"/>
                  </a:lnTo>
                  <a:lnTo>
                    <a:pt x="470408" y="727850"/>
                  </a:lnTo>
                  <a:lnTo>
                    <a:pt x="463195" y="736244"/>
                  </a:lnTo>
                  <a:lnTo>
                    <a:pt x="455587" y="744271"/>
                  </a:lnTo>
                  <a:lnTo>
                    <a:pt x="446011" y="753847"/>
                  </a:lnTo>
                  <a:lnTo>
                    <a:pt x="0" y="307785"/>
                  </a:lnTo>
                  <a:lnTo>
                    <a:pt x="555409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23E6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Shape 10872"/>
            <p:cNvSpPr/>
            <p:nvPr/>
          </p:nvSpPr>
          <p:spPr>
            <a:xfrm>
              <a:off x="862085" y="340681"/>
              <a:ext cx="555396" cy="307518"/>
            </a:xfrm>
            <a:custGeom>
              <a:avLst/>
              <a:gdLst/>
              <a:ahLst/>
              <a:cxnLst/>
              <a:rect l="0" t="0" r="0" b="0"/>
              <a:pathLst>
                <a:path w="555396" h="307518">
                  <a:moveTo>
                    <a:pt x="0" y="307518"/>
                  </a:moveTo>
                  <a:lnTo>
                    <a:pt x="555396" y="0"/>
                  </a:lnTo>
                </a:path>
              </a:pathLst>
            </a:custGeom>
            <a:ln w="1981" cap="sq">
              <a:miter lim="127000"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7" name="Shape 10873"/>
            <p:cNvSpPr/>
            <p:nvPr/>
          </p:nvSpPr>
          <p:spPr>
            <a:xfrm>
              <a:off x="228749" y="370563"/>
              <a:ext cx="1079347" cy="911772"/>
            </a:xfrm>
            <a:custGeom>
              <a:avLst/>
              <a:gdLst/>
              <a:ahLst/>
              <a:cxnLst/>
              <a:rect l="0" t="0" r="0" b="0"/>
              <a:pathLst>
                <a:path w="1079347" h="911772">
                  <a:moveTo>
                    <a:pt x="64097" y="0"/>
                  </a:moveTo>
                  <a:lnTo>
                    <a:pt x="633336" y="277635"/>
                  </a:lnTo>
                  <a:lnTo>
                    <a:pt x="1079347" y="723697"/>
                  </a:lnTo>
                  <a:lnTo>
                    <a:pt x="1069696" y="732854"/>
                  </a:lnTo>
                  <a:lnTo>
                    <a:pt x="1063041" y="739089"/>
                  </a:lnTo>
                  <a:lnTo>
                    <a:pt x="1054887" y="746557"/>
                  </a:lnTo>
                  <a:lnTo>
                    <a:pt x="1047102" y="753631"/>
                  </a:lnTo>
                  <a:lnTo>
                    <a:pt x="1038708" y="760806"/>
                  </a:lnTo>
                  <a:lnTo>
                    <a:pt x="1031164" y="766852"/>
                  </a:lnTo>
                  <a:lnTo>
                    <a:pt x="1022515" y="773735"/>
                  </a:lnTo>
                  <a:lnTo>
                    <a:pt x="1014488" y="779476"/>
                  </a:lnTo>
                  <a:lnTo>
                    <a:pt x="1005599" y="786054"/>
                  </a:lnTo>
                  <a:lnTo>
                    <a:pt x="995858" y="793217"/>
                  </a:lnTo>
                  <a:lnTo>
                    <a:pt x="986739" y="799478"/>
                  </a:lnTo>
                  <a:lnTo>
                    <a:pt x="975296" y="806819"/>
                  </a:lnTo>
                  <a:lnTo>
                    <a:pt x="965987" y="812750"/>
                  </a:lnTo>
                  <a:lnTo>
                    <a:pt x="957301" y="818033"/>
                  </a:lnTo>
                  <a:lnTo>
                    <a:pt x="947776" y="823646"/>
                  </a:lnTo>
                  <a:lnTo>
                    <a:pt x="939381" y="828091"/>
                  </a:lnTo>
                  <a:lnTo>
                    <a:pt x="929678" y="833374"/>
                  </a:lnTo>
                  <a:lnTo>
                    <a:pt x="919874" y="838467"/>
                  </a:lnTo>
                  <a:lnTo>
                    <a:pt x="909980" y="843407"/>
                  </a:lnTo>
                  <a:lnTo>
                    <a:pt x="898525" y="848652"/>
                  </a:lnTo>
                  <a:lnTo>
                    <a:pt x="888466" y="853237"/>
                  </a:lnTo>
                  <a:lnTo>
                    <a:pt x="877583" y="858139"/>
                  </a:lnTo>
                  <a:lnTo>
                    <a:pt x="867372" y="862381"/>
                  </a:lnTo>
                  <a:lnTo>
                    <a:pt x="857821" y="866179"/>
                  </a:lnTo>
                  <a:lnTo>
                    <a:pt x="847471" y="870052"/>
                  </a:lnTo>
                  <a:lnTo>
                    <a:pt x="841006" y="872249"/>
                  </a:lnTo>
                  <a:lnTo>
                    <a:pt x="830529" y="875767"/>
                  </a:lnTo>
                  <a:lnTo>
                    <a:pt x="818261" y="879831"/>
                  </a:lnTo>
                  <a:lnTo>
                    <a:pt x="807657" y="882968"/>
                  </a:lnTo>
                  <a:lnTo>
                    <a:pt x="797255" y="885914"/>
                  </a:lnTo>
                  <a:lnTo>
                    <a:pt x="786562" y="888683"/>
                  </a:lnTo>
                  <a:lnTo>
                    <a:pt x="775805" y="891274"/>
                  </a:lnTo>
                  <a:lnTo>
                    <a:pt x="765010" y="893661"/>
                  </a:lnTo>
                  <a:lnTo>
                    <a:pt x="754177" y="895617"/>
                  </a:lnTo>
                  <a:lnTo>
                    <a:pt x="743305" y="897636"/>
                  </a:lnTo>
                  <a:lnTo>
                    <a:pt x="732409" y="899452"/>
                  </a:lnTo>
                  <a:lnTo>
                    <a:pt x="721474" y="901091"/>
                  </a:lnTo>
                  <a:lnTo>
                    <a:pt x="710527" y="902284"/>
                  </a:lnTo>
                  <a:lnTo>
                    <a:pt x="699529" y="903542"/>
                  </a:lnTo>
                  <a:lnTo>
                    <a:pt x="687553" y="904596"/>
                  </a:lnTo>
                  <a:lnTo>
                    <a:pt x="676529" y="905459"/>
                  </a:lnTo>
                  <a:lnTo>
                    <a:pt x="666483" y="906133"/>
                  </a:lnTo>
                  <a:lnTo>
                    <a:pt x="655434" y="906615"/>
                  </a:lnTo>
                  <a:lnTo>
                    <a:pt x="641921" y="906907"/>
                  </a:lnTo>
                  <a:lnTo>
                    <a:pt x="630860" y="907009"/>
                  </a:lnTo>
                  <a:cubicBezTo>
                    <a:pt x="303822" y="911772"/>
                    <a:pt x="2921" y="639559"/>
                    <a:pt x="0" y="277635"/>
                  </a:cubicBezTo>
                  <a:lnTo>
                    <a:pt x="102" y="266574"/>
                  </a:lnTo>
                  <a:lnTo>
                    <a:pt x="393" y="255537"/>
                  </a:lnTo>
                  <a:lnTo>
                    <a:pt x="876" y="244488"/>
                  </a:lnTo>
                  <a:lnTo>
                    <a:pt x="1549" y="233452"/>
                  </a:lnTo>
                  <a:lnTo>
                    <a:pt x="2413" y="222428"/>
                  </a:lnTo>
                  <a:lnTo>
                    <a:pt x="3480" y="211443"/>
                  </a:lnTo>
                  <a:lnTo>
                    <a:pt x="4724" y="200444"/>
                  </a:lnTo>
                  <a:lnTo>
                    <a:pt x="6172" y="189497"/>
                  </a:lnTo>
                  <a:lnTo>
                    <a:pt x="7798" y="178562"/>
                  </a:lnTo>
                  <a:lnTo>
                    <a:pt x="9627" y="167666"/>
                  </a:lnTo>
                  <a:lnTo>
                    <a:pt x="11646" y="156782"/>
                  </a:lnTo>
                  <a:lnTo>
                    <a:pt x="13843" y="145948"/>
                  </a:lnTo>
                  <a:lnTo>
                    <a:pt x="16230" y="135166"/>
                  </a:lnTo>
                  <a:lnTo>
                    <a:pt x="18821" y="124409"/>
                  </a:lnTo>
                  <a:lnTo>
                    <a:pt x="21590" y="113716"/>
                  </a:lnTo>
                  <a:lnTo>
                    <a:pt x="24536" y="103061"/>
                  </a:lnTo>
                  <a:lnTo>
                    <a:pt x="27673" y="92469"/>
                  </a:lnTo>
                  <a:lnTo>
                    <a:pt x="31000" y="81928"/>
                  </a:lnTo>
                  <a:lnTo>
                    <a:pt x="34506" y="71451"/>
                  </a:lnTo>
                  <a:lnTo>
                    <a:pt x="38202" y="61024"/>
                  </a:lnTo>
                  <a:lnTo>
                    <a:pt x="42075" y="50674"/>
                  </a:lnTo>
                  <a:lnTo>
                    <a:pt x="46126" y="40387"/>
                  </a:lnTo>
                  <a:lnTo>
                    <a:pt x="50355" y="30176"/>
                  </a:lnTo>
                  <a:lnTo>
                    <a:pt x="54762" y="20028"/>
                  </a:lnTo>
                  <a:lnTo>
                    <a:pt x="59347" y="9970"/>
                  </a:lnTo>
                  <a:lnTo>
                    <a:pt x="64097" y="0"/>
                  </a:lnTo>
                  <a:close/>
                </a:path>
              </a:pathLst>
            </a:custGeom>
            <a:ln w="0" cap="sq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8F5D1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8" name="Shape 10874"/>
            <p:cNvSpPr/>
            <p:nvPr/>
          </p:nvSpPr>
          <p:spPr>
            <a:xfrm>
              <a:off x="862085" y="648198"/>
              <a:ext cx="445021" cy="445326"/>
            </a:xfrm>
            <a:custGeom>
              <a:avLst/>
              <a:gdLst/>
              <a:ahLst/>
              <a:cxnLst/>
              <a:rect l="0" t="0" r="0" b="0"/>
              <a:pathLst>
                <a:path w="445021" h="445326">
                  <a:moveTo>
                    <a:pt x="0" y="0"/>
                  </a:moveTo>
                  <a:lnTo>
                    <a:pt x="445021" y="445326"/>
                  </a:lnTo>
                </a:path>
              </a:pathLst>
            </a:custGeom>
            <a:ln w="1981" cap="sq">
              <a:miter lim="127000"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Shape 10875"/>
            <p:cNvSpPr/>
            <p:nvPr/>
          </p:nvSpPr>
          <p:spPr>
            <a:xfrm>
              <a:off x="291385" y="11560"/>
              <a:ext cx="570852" cy="636638"/>
            </a:xfrm>
            <a:custGeom>
              <a:avLst/>
              <a:gdLst/>
              <a:ahLst/>
              <a:cxnLst/>
              <a:rect l="0" t="0" r="0" b="0"/>
              <a:pathLst>
                <a:path w="570852" h="636638">
                  <a:moveTo>
                    <a:pt x="570852" y="0"/>
                  </a:moveTo>
                  <a:lnTo>
                    <a:pt x="570700" y="636638"/>
                  </a:lnTo>
                  <a:lnTo>
                    <a:pt x="0" y="359473"/>
                  </a:lnTo>
                  <a:lnTo>
                    <a:pt x="4940" y="349237"/>
                  </a:lnTo>
                  <a:lnTo>
                    <a:pt x="9855" y="339306"/>
                  </a:lnTo>
                  <a:lnTo>
                    <a:pt x="15126" y="329603"/>
                  </a:lnTo>
                  <a:lnTo>
                    <a:pt x="20574" y="319976"/>
                  </a:lnTo>
                  <a:lnTo>
                    <a:pt x="26188" y="310439"/>
                  </a:lnTo>
                  <a:lnTo>
                    <a:pt x="32284" y="301015"/>
                  </a:lnTo>
                  <a:lnTo>
                    <a:pt x="38214" y="291706"/>
                  </a:lnTo>
                  <a:lnTo>
                    <a:pt x="43993" y="282486"/>
                  </a:lnTo>
                  <a:lnTo>
                    <a:pt x="50254" y="273367"/>
                  </a:lnTo>
                  <a:lnTo>
                    <a:pt x="56350" y="264376"/>
                  </a:lnTo>
                  <a:lnTo>
                    <a:pt x="62929" y="255486"/>
                  </a:lnTo>
                  <a:lnTo>
                    <a:pt x="68986" y="246723"/>
                  </a:lnTo>
                  <a:lnTo>
                    <a:pt x="75870" y="238074"/>
                  </a:lnTo>
                  <a:lnTo>
                    <a:pt x="82906" y="229540"/>
                  </a:lnTo>
                  <a:lnTo>
                    <a:pt x="90081" y="221145"/>
                  </a:lnTo>
                  <a:lnTo>
                    <a:pt x="97727" y="212852"/>
                  </a:lnTo>
                  <a:lnTo>
                    <a:pt x="105194" y="204711"/>
                  </a:lnTo>
                  <a:lnTo>
                    <a:pt x="112484" y="196685"/>
                  </a:lnTo>
                  <a:lnTo>
                    <a:pt x="120231" y="188798"/>
                  </a:lnTo>
                  <a:lnTo>
                    <a:pt x="128118" y="181051"/>
                  </a:lnTo>
                  <a:lnTo>
                    <a:pt x="136132" y="173444"/>
                  </a:lnTo>
                  <a:lnTo>
                    <a:pt x="144945" y="164986"/>
                  </a:lnTo>
                  <a:lnTo>
                    <a:pt x="153226" y="157658"/>
                  </a:lnTo>
                  <a:lnTo>
                    <a:pt x="161951" y="149835"/>
                  </a:lnTo>
                  <a:lnTo>
                    <a:pt x="170485" y="142799"/>
                  </a:lnTo>
                  <a:lnTo>
                    <a:pt x="180785" y="134595"/>
                  </a:lnTo>
                  <a:lnTo>
                    <a:pt x="189548" y="127876"/>
                  </a:lnTo>
                  <a:lnTo>
                    <a:pt x="196126" y="122618"/>
                  </a:lnTo>
                  <a:lnTo>
                    <a:pt x="205131" y="116192"/>
                  </a:lnTo>
                  <a:lnTo>
                    <a:pt x="215227" y="109601"/>
                  </a:lnTo>
                  <a:lnTo>
                    <a:pt x="224447" y="103505"/>
                  </a:lnTo>
                  <a:lnTo>
                    <a:pt x="232118" y="98552"/>
                  </a:lnTo>
                  <a:lnTo>
                    <a:pt x="241541" y="92773"/>
                  </a:lnTo>
                  <a:lnTo>
                    <a:pt x="251727" y="85852"/>
                  </a:lnTo>
                  <a:lnTo>
                    <a:pt x="261353" y="80404"/>
                  </a:lnTo>
                  <a:lnTo>
                    <a:pt x="268758" y="76784"/>
                  </a:lnTo>
                  <a:lnTo>
                    <a:pt x="278549" y="71679"/>
                  </a:lnTo>
                  <a:lnTo>
                    <a:pt x="291084" y="65088"/>
                  </a:lnTo>
                  <a:lnTo>
                    <a:pt x="301054" y="60338"/>
                  </a:lnTo>
                  <a:lnTo>
                    <a:pt x="311125" y="55753"/>
                  </a:lnTo>
                  <a:lnTo>
                    <a:pt x="321259" y="51346"/>
                  </a:lnTo>
                  <a:lnTo>
                    <a:pt x="333451" y="45796"/>
                  </a:lnTo>
                  <a:lnTo>
                    <a:pt x="343738" y="41745"/>
                  </a:lnTo>
                  <a:lnTo>
                    <a:pt x="354089" y="38202"/>
                  </a:lnTo>
                  <a:lnTo>
                    <a:pt x="364515" y="34519"/>
                  </a:lnTo>
                  <a:lnTo>
                    <a:pt x="373342" y="31331"/>
                  </a:lnTo>
                  <a:lnTo>
                    <a:pt x="383883" y="28016"/>
                  </a:lnTo>
                  <a:lnTo>
                    <a:pt x="392837" y="25527"/>
                  </a:lnTo>
                  <a:lnTo>
                    <a:pt x="403479" y="22581"/>
                  </a:lnTo>
                  <a:lnTo>
                    <a:pt x="414172" y="19482"/>
                  </a:lnTo>
                  <a:lnTo>
                    <a:pt x="424930" y="16904"/>
                  </a:lnTo>
                  <a:lnTo>
                    <a:pt x="437045" y="14503"/>
                  </a:lnTo>
                  <a:lnTo>
                    <a:pt x="447878" y="12306"/>
                  </a:lnTo>
                  <a:lnTo>
                    <a:pt x="458419" y="9957"/>
                  </a:lnTo>
                  <a:lnTo>
                    <a:pt x="469316" y="8128"/>
                  </a:lnTo>
                  <a:lnTo>
                    <a:pt x="478930" y="6502"/>
                  </a:lnTo>
                  <a:lnTo>
                    <a:pt x="489890" y="5055"/>
                  </a:lnTo>
                  <a:lnTo>
                    <a:pt x="500876" y="3810"/>
                  </a:lnTo>
                  <a:lnTo>
                    <a:pt x="511874" y="2743"/>
                  </a:lnTo>
                  <a:lnTo>
                    <a:pt x="526187" y="1549"/>
                  </a:lnTo>
                  <a:lnTo>
                    <a:pt x="537223" y="876"/>
                  </a:lnTo>
                  <a:lnTo>
                    <a:pt x="551993" y="495"/>
                  </a:lnTo>
                  <a:lnTo>
                    <a:pt x="570852" y="0"/>
                  </a:lnTo>
                  <a:close/>
                </a:path>
              </a:pathLst>
            </a:custGeom>
            <a:ln w="0" cap="sq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AADBE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Shape 10876"/>
            <p:cNvSpPr/>
            <p:nvPr/>
          </p:nvSpPr>
          <p:spPr>
            <a:xfrm>
              <a:off x="292897" y="370729"/>
              <a:ext cx="569189" cy="277470"/>
            </a:xfrm>
            <a:custGeom>
              <a:avLst/>
              <a:gdLst/>
              <a:ahLst/>
              <a:cxnLst/>
              <a:rect l="0" t="0" r="0" b="0"/>
              <a:pathLst>
                <a:path w="569189" h="277470">
                  <a:moveTo>
                    <a:pt x="569189" y="277470"/>
                  </a:moveTo>
                  <a:lnTo>
                    <a:pt x="0" y="0"/>
                  </a:lnTo>
                </a:path>
              </a:pathLst>
            </a:custGeom>
            <a:ln w="1981" cap="sq">
              <a:miter lim="127000"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Shape 10877"/>
            <p:cNvSpPr/>
            <p:nvPr/>
          </p:nvSpPr>
          <p:spPr>
            <a:xfrm>
              <a:off x="862085" y="11560"/>
              <a:ext cx="0" cy="636638"/>
            </a:xfrm>
            <a:custGeom>
              <a:avLst/>
              <a:gdLst/>
              <a:ahLst/>
              <a:cxnLst/>
              <a:rect l="0" t="0" r="0" b="0"/>
              <a:pathLst>
                <a:path h="636638">
                  <a:moveTo>
                    <a:pt x="0" y="636638"/>
                  </a:moveTo>
                  <a:lnTo>
                    <a:pt x="0" y="0"/>
                  </a:lnTo>
                </a:path>
              </a:pathLst>
            </a:custGeom>
            <a:ln w="1981" cap="sq">
              <a:miter lim="127000"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10065" y="0"/>
              <a:ext cx="165464" cy="9048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 algn="l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4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Wild</a:t>
              </a:r>
              <a:endParaRPr lang="en-US" sz="2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3167" y="69294"/>
              <a:ext cx="449813" cy="9048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 algn="l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4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species,</a:t>
              </a:r>
              <a:r>
                <a:rPr lang="en-US" sz="2400" spc="2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24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18%</a:t>
              </a:r>
              <a:endParaRPr lang="en-US" sz="2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0" y="1145854"/>
              <a:ext cx="555871" cy="904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 algn="l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4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Landraces,</a:t>
              </a:r>
              <a:r>
                <a:rPr lang="en-US" sz="2400" spc="2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24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44%</a:t>
              </a:r>
              <a:endParaRPr lang="en-US" sz="2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562652" y="700522"/>
              <a:ext cx="657653" cy="9048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 algn="l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4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Research/Breeding</a:t>
              </a:r>
              <a:endParaRPr lang="en-US" sz="2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610418" y="769816"/>
              <a:ext cx="530522" cy="9048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 algn="l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4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materials</a:t>
              </a:r>
              <a:r>
                <a:rPr lang="en-US" sz="45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,</a:t>
              </a:r>
              <a:r>
                <a:rPr lang="en-US" sz="450" spc="2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45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21%</a:t>
              </a:r>
              <a:endParaRPr lang="en-US" sz="1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373600" y="15903"/>
              <a:ext cx="352076" cy="9048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 algn="l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4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Advanced</a:t>
              </a:r>
              <a:endParaRPr lang="en-US" sz="2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319290" y="85197"/>
              <a:ext cx="496467" cy="9048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indent="0" algn="l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4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cultivars,</a:t>
              </a:r>
              <a:r>
                <a:rPr lang="en-US" sz="2400" spc="25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lang="en-US" sz="24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17%</a:t>
              </a:r>
              <a:endParaRPr lang="en-US" sz="2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9" name="Shape 10886"/>
            <p:cNvSpPr/>
            <p:nvPr/>
          </p:nvSpPr>
          <p:spPr>
            <a:xfrm>
              <a:off x="229255" y="11564"/>
              <a:ext cx="1265962" cy="1265962"/>
            </a:xfrm>
            <a:custGeom>
              <a:avLst/>
              <a:gdLst/>
              <a:ahLst/>
              <a:cxnLst/>
              <a:rect l="0" t="0" r="0" b="0"/>
              <a:pathLst>
                <a:path w="1265962" h="1265962">
                  <a:moveTo>
                    <a:pt x="1265962" y="632981"/>
                  </a:moveTo>
                  <a:cubicBezTo>
                    <a:pt x="1265962" y="283401"/>
                    <a:pt x="982561" y="0"/>
                    <a:pt x="632981" y="0"/>
                  </a:cubicBezTo>
                  <a:cubicBezTo>
                    <a:pt x="283388" y="0"/>
                    <a:pt x="0" y="283401"/>
                    <a:pt x="0" y="632981"/>
                  </a:cubicBezTo>
                  <a:cubicBezTo>
                    <a:pt x="0" y="982574"/>
                    <a:pt x="283388" y="1265962"/>
                    <a:pt x="632981" y="1265962"/>
                  </a:cubicBezTo>
                  <a:cubicBezTo>
                    <a:pt x="982561" y="1265962"/>
                    <a:pt x="1265962" y="982574"/>
                    <a:pt x="1265962" y="632981"/>
                  </a:cubicBezTo>
                  <a:close/>
                </a:path>
              </a:pathLst>
            </a:custGeom>
            <a:ln w="1981" cap="flat">
              <a:miter lim="100000"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72687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6799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1298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9065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5090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21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9703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869031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1556084"/>
            <a:ext cx="7766936" cy="2494752"/>
          </a:xfrm>
        </p:spPr>
        <p:txBody>
          <a:bodyPr/>
          <a:lstStyle/>
          <a:p>
            <a:r>
              <a:rPr lang="en-US" b="1"/>
              <a:t>National and International Germplasm Centres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6"/>
            <a:ext cx="7766936" cy="1096899"/>
          </a:xfrm>
        </p:spPr>
        <p:txBody>
          <a:bodyPr/>
          <a:lstStyle/>
          <a:p>
            <a:pPr algn="l"/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247712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/>
              <a:t>Europian search catalogue for plant genetic resources(EURISCO)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796716"/>
            <a:ext cx="8596668" cy="4571999"/>
          </a:xfrm>
        </p:spPr>
        <p:txBody>
          <a:bodyPr>
            <a:noAutofit/>
          </a:bodyPr>
          <a:lstStyle/>
          <a:p>
            <a:r>
              <a:rPr lang="en-US" sz="2000" b="1"/>
              <a:t>About more than 2 milion accessions.</a:t>
            </a:r>
          </a:p>
          <a:p>
            <a:r>
              <a:rPr lang="en-US" sz="2000" b="1"/>
              <a:t>400 Institutes</a:t>
            </a:r>
          </a:p>
          <a:p>
            <a:r>
              <a:rPr lang="en-US" sz="2000" b="1"/>
              <a:t>43 member countries</a:t>
            </a:r>
          </a:p>
          <a:p>
            <a:r>
              <a:rPr lang="en-US" sz="2000" b="1"/>
              <a:t>Provide information about the large genetic diversity</a:t>
            </a:r>
          </a:p>
          <a:p>
            <a:r>
              <a:rPr lang="en-US" sz="2000" b="1"/>
              <a:t>one-stop-shop for information for the scientific community and for plant breeders</a:t>
            </a:r>
          </a:p>
          <a:p>
            <a:r>
              <a:rPr lang="en-US" sz="2000" b="1"/>
              <a:t>Contains both passport data and phenotypic data</a:t>
            </a:r>
          </a:p>
          <a:p>
            <a:r>
              <a:rPr lang="en-US" sz="2000" b="1"/>
              <a:t>2003-14,hosted and maintained by Bioversity International,Rome and Italy.</a:t>
            </a:r>
          </a:p>
          <a:p>
            <a:r>
              <a:rPr lang="en-US" sz="2000" b="1"/>
              <a:t>Since 2014,maintained at the Leibniz Institute of plant Genetics and Crop plant Research(IPK),Gatersleben,Germany.</a:t>
            </a:r>
          </a:p>
          <a:p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39188245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0406636"/>
              </p:ext>
            </p:extLst>
          </p:nvPr>
        </p:nvGraphicFramePr>
        <p:xfrm>
          <a:off x="659219" y="404037"/>
          <a:ext cx="8527311" cy="61456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543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29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0088"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United kingdom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834,451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0088"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Russian federation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200,717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0088"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Germany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179,110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0088"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Ukraine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94,025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0088"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Poland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85,876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0088"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Spain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74,648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0088"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Bulgaria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6,933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0088"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Czech republic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55,853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0088"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Italy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51,759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52416"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Hungary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49,393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52416"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Other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328,072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93878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5916338"/>
              </p:ext>
            </p:extLst>
          </p:nvPr>
        </p:nvGraphicFramePr>
        <p:xfrm>
          <a:off x="914400" y="834189"/>
          <a:ext cx="8053137" cy="54061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32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01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1472"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Arabidopsis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685,188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472"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Triticum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196,344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1472"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Hordeum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123,163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1472"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Zea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65,775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1472"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Phaseolus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53,318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1472"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Vitis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43,694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1472"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Avena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41,794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1472"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Solanum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40,216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1472"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Pisum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36,513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1472"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Malus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33,526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91472"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other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33,526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13424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/>
              <a:t>PARC Genebank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72127"/>
            <a:ext cx="8596668" cy="4469236"/>
          </a:xfrm>
        </p:spPr>
        <p:txBody>
          <a:bodyPr>
            <a:noAutofit/>
          </a:bodyPr>
          <a:lstStyle/>
          <a:p>
            <a:r>
              <a:rPr lang="en-US" sz="2400" b="1"/>
              <a:t>Establidhed in 1981.</a:t>
            </a:r>
          </a:p>
          <a:p>
            <a:r>
              <a:rPr lang="en-US" sz="2400" b="1"/>
              <a:t>Contains 15,000 varieties/types of 26 crops.</a:t>
            </a:r>
          </a:p>
          <a:p>
            <a:r>
              <a:rPr lang="en-US" sz="2400" b="1"/>
              <a:t>Obtained from locally as well as from foreign countries.</a:t>
            </a:r>
          </a:p>
          <a:p>
            <a:r>
              <a:rPr lang="en-US" sz="2400" b="1"/>
              <a:t>262 samples of mainly millet(150) and sorghum(55) in corporation with ICRISAT and India from 93 sites.</a:t>
            </a:r>
          </a:p>
          <a:p>
            <a:r>
              <a:rPr lang="en-US" sz="2400" b="1"/>
              <a:t>706 samples of 58 species were collected from japan.</a:t>
            </a:r>
          </a:p>
          <a:p>
            <a:r>
              <a:rPr lang="en-US" sz="2400" b="1"/>
              <a:t>More than 3700 accessions of various field and horticultural crops.</a:t>
            </a:r>
          </a:p>
          <a:p>
            <a:r>
              <a:rPr lang="en-US" sz="2400" b="1"/>
              <a:t>More than 11000 accessions were distributed for research in 2016 17</a:t>
            </a:r>
          </a:p>
          <a:p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10176936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6733510"/>
              </p:ext>
            </p:extLst>
          </p:nvPr>
        </p:nvGraphicFramePr>
        <p:xfrm>
          <a:off x="0" y="-1"/>
          <a:ext cx="12192000" cy="68580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17053">
                <a:tc>
                  <a:txBody>
                    <a:bodyPr/>
                    <a:lstStyle/>
                    <a:p>
                      <a:pPr algn="ctr"/>
                      <a:r>
                        <a:rPr lang="en-US" sz="2400" b="1"/>
                        <a:t>Crop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/>
                        <a:t>Lines/Accessions(in numbers)</a:t>
                      </a:r>
                    </a:p>
                    <a:p>
                      <a:pPr algn="ctr"/>
                      <a:r>
                        <a:rPr lang="en-US" sz="2400" b="1"/>
                        <a:t>Through National Coordinate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5119">
                <a:tc>
                  <a:txBody>
                    <a:bodyPr/>
                    <a:lstStyle/>
                    <a:p>
                      <a:pPr algn="ctr"/>
                      <a:r>
                        <a:rPr lang="en-US" sz="2400" b="1"/>
                        <a:t>Wheat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/>
                        <a:t>15,329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5119">
                <a:tc>
                  <a:txBody>
                    <a:bodyPr/>
                    <a:lstStyle/>
                    <a:p>
                      <a:pPr algn="ctr"/>
                      <a:r>
                        <a:rPr lang="en-US" sz="2400" b="1"/>
                        <a:t>Rice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/>
                        <a:t>446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5119">
                <a:tc>
                  <a:txBody>
                    <a:bodyPr/>
                    <a:lstStyle/>
                    <a:p>
                      <a:pPr algn="ctr"/>
                      <a:r>
                        <a:rPr lang="en-US" sz="2400" b="1"/>
                        <a:t>Pulses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/>
                        <a:t>850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5119">
                <a:tc>
                  <a:txBody>
                    <a:bodyPr/>
                    <a:lstStyle/>
                    <a:p>
                      <a:pPr algn="ctr"/>
                      <a:r>
                        <a:rPr lang="en-US" sz="2400" b="1"/>
                        <a:t>Oilseeds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/>
                        <a:t>575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5119">
                <a:tc>
                  <a:txBody>
                    <a:bodyPr/>
                    <a:lstStyle/>
                    <a:p>
                      <a:pPr algn="ctr"/>
                      <a:r>
                        <a:rPr lang="en-US" sz="2400" b="1"/>
                        <a:t>Maize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/>
                        <a:t>789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5119">
                <a:tc>
                  <a:txBody>
                    <a:bodyPr/>
                    <a:lstStyle/>
                    <a:p>
                      <a:pPr algn="ctr"/>
                      <a:r>
                        <a:rPr lang="en-US" sz="2400" b="1"/>
                        <a:t>Fruits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/>
                        <a:t>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05119">
                <a:tc>
                  <a:txBody>
                    <a:bodyPr/>
                    <a:lstStyle/>
                    <a:p>
                      <a:pPr algn="ctr"/>
                      <a:r>
                        <a:rPr lang="en-US" sz="2400" b="1"/>
                        <a:t>Potato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/>
                        <a:t>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05119">
                <a:tc>
                  <a:txBody>
                    <a:bodyPr/>
                    <a:lstStyle/>
                    <a:p>
                      <a:pPr algn="ctr"/>
                      <a:r>
                        <a:rPr lang="en-US" sz="2400" b="1"/>
                        <a:t>floriculture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/>
                        <a:t>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14096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455318"/>
            <a:ext cx="8596667" cy="566738"/>
          </a:xfrm>
        </p:spPr>
        <p:txBody>
          <a:bodyPr/>
          <a:lstStyle/>
          <a:p>
            <a:r>
              <a:rPr lang="en-US" b="1"/>
              <a:t>Seed preservation laboratory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53" b="20253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022055"/>
            <a:ext cx="8596667" cy="1539165"/>
          </a:xfrm>
        </p:spPr>
        <p:txBody>
          <a:bodyPr>
            <a:noAutofit/>
          </a:bodyPr>
          <a:lstStyle/>
          <a:p>
            <a:r>
              <a:rPr lang="en-US" sz="2400" b="1"/>
              <a:t>seeds: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b="1"/>
              <a:t>stored at 10°C  and 40% relative humidity in active collection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b="1"/>
              <a:t>At 5°C  and 40% percent relative humidity for base collection</a:t>
            </a:r>
          </a:p>
        </p:txBody>
      </p:sp>
    </p:spTree>
    <p:extLst>
      <p:ext uri="{BB962C8B-B14F-4D97-AF65-F5344CB8AC3E}">
        <p14:creationId xmlns:p14="http://schemas.microsoft.com/office/powerpoint/2010/main" val="334642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4455318"/>
            <a:ext cx="8596667" cy="566738"/>
          </a:xfrm>
        </p:spPr>
        <p:txBody>
          <a:bodyPr/>
          <a:lstStyle/>
          <a:p>
            <a:r>
              <a:rPr lang="en-US" b="1"/>
              <a:t>In vitro preservation laboratory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25" b="20325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3137" y="5022056"/>
            <a:ext cx="8840861" cy="1699586"/>
          </a:xfrm>
        </p:spPr>
        <p:txBody>
          <a:bodyPr>
            <a:noAutofit/>
          </a:bodyPr>
          <a:lstStyle/>
          <a:p>
            <a:r>
              <a:rPr lang="en-US" sz="1800" b="1"/>
              <a:t>Conservation of vegetatively propagated crops</a:t>
            </a:r>
          </a:p>
          <a:p>
            <a:r>
              <a:rPr lang="en-US" sz="1800" b="1"/>
              <a:t>Slow growth at lower temperature technique,growth retardant</a:t>
            </a:r>
          </a:p>
          <a:p>
            <a:r>
              <a:rPr lang="en-US" sz="1800" b="1"/>
              <a:t>Conservation of sugarcane,sweet potato,apricor,grapes and banana.</a:t>
            </a:r>
          </a:p>
          <a:p>
            <a:endParaRPr lang="en-US" sz="1800" b="1"/>
          </a:p>
        </p:txBody>
      </p:sp>
    </p:spTree>
    <p:extLst>
      <p:ext uri="{BB962C8B-B14F-4D97-AF65-F5344CB8AC3E}">
        <p14:creationId xmlns:p14="http://schemas.microsoft.com/office/powerpoint/2010/main" val="585819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6222638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/>
              <a:t>International Center for Biosaline Agriculture(ICBA)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2400" b="1"/>
              <a:t>Established in 2000</a:t>
            </a:r>
          </a:p>
          <a:p>
            <a:r>
              <a:rPr lang="en-US" sz="2400" b="1"/>
              <a:t>Efficient use of salt affected agriculture lands</a:t>
            </a:r>
          </a:p>
          <a:p>
            <a:r>
              <a:rPr lang="en-US" sz="2400" b="1"/>
              <a:t>Collecting and conserving seeds of proven or potentiallt salt tolerant species for research purpose</a:t>
            </a:r>
          </a:p>
          <a:p>
            <a:r>
              <a:rPr lang="en-US" sz="2400" b="1"/>
              <a:t>12,600 accessions</a:t>
            </a:r>
          </a:p>
          <a:p>
            <a:r>
              <a:rPr lang="en-US" sz="2400" b="1"/>
              <a:t>Out of these 230 salt tolerant and halophyte plant species</a:t>
            </a:r>
          </a:p>
          <a:p>
            <a:r>
              <a:rPr lang="en-US" sz="2400" b="1"/>
              <a:t>250 Samples of 70 wild plant species,from all around UAE</a:t>
            </a:r>
          </a:p>
          <a:p>
            <a:r>
              <a:rPr lang="en-US" sz="2400" b="1"/>
              <a:t>Unique source for researchers</a:t>
            </a:r>
          </a:p>
          <a:p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27624838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918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Genetic resource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Definition: </a:t>
            </a:r>
          </a:p>
          <a:p>
            <a:r>
              <a:rPr lang="en-US" sz="2400" dirty="0"/>
              <a:t>The conservation of plant and animal genetic resources for food and agriculture (GRFA) in medium or long term conservation facilities (ex situ, in </a:t>
            </a:r>
            <a:r>
              <a:rPr lang="en-US" sz="2400" dirty="0" err="1"/>
              <a:t>genebanks</a:t>
            </a:r>
            <a:r>
              <a:rPr lang="en-US" sz="2400" dirty="0"/>
              <a:t>) represents the most trusted means of conserving genetic resources worldwide. Plant and animal GRFA conserved in these facilities can be easily used in breeding </a:t>
            </a:r>
            <a:r>
              <a:rPr lang="en-US" sz="2400" dirty="0" err="1"/>
              <a:t>programmes</a:t>
            </a:r>
            <a:r>
              <a:rPr lang="en-US" sz="2400" dirty="0"/>
              <a:t> as well, even directly on-farm. </a:t>
            </a:r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8713618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604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4315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7484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6984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/>
              <a:t>Chinese crop germplasm information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40043"/>
            <a:ext cx="8596668" cy="4501320"/>
          </a:xfrm>
        </p:spPr>
        <p:txBody>
          <a:bodyPr>
            <a:noAutofit/>
          </a:bodyPr>
          <a:lstStyle/>
          <a:p>
            <a:r>
              <a:rPr lang="en-US" sz="2000" b="1"/>
              <a:t>Established in October 1986</a:t>
            </a:r>
          </a:p>
          <a:p>
            <a:r>
              <a:rPr lang="en-US" sz="2000" b="1"/>
              <a:t>Attached to the Institute of Crop Germplasm Resources of Chinese Academy</a:t>
            </a:r>
          </a:p>
          <a:p>
            <a:r>
              <a:rPr lang="en-US" sz="2000" b="1"/>
              <a:t>Long term conservation center</a:t>
            </a:r>
          </a:p>
          <a:p>
            <a:r>
              <a:rPr lang="en-US" sz="2000" b="1"/>
              <a:t>Fot all crops</a:t>
            </a:r>
          </a:p>
          <a:p>
            <a:r>
              <a:rPr lang="en-US" sz="2000" b="1"/>
              <a:t>3200 m2 area</a:t>
            </a:r>
          </a:p>
          <a:p>
            <a:r>
              <a:rPr lang="en-US" sz="2000" b="1"/>
              <a:t>Includes processing,researching and storing areas.</a:t>
            </a:r>
          </a:p>
          <a:p>
            <a:r>
              <a:rPr lang="en-US" sz="2000" b="1"/>
              <a:t>-8 C to -18°C ,Capacity is 400000</a:t>
            </a:r>
          </a:p>
          <a:p>
            <a:r>
              <a:rPr lang="en-US" sz="2000" b="1"/>
              <a:t>In 1997,310000 accessions of germplasm resources had been stored </a:t>
            </a:r>
          </a:p>
          <a:p>
            <a:pPr marL="0" indent="0">
              <a:buNone/>
            </a:pPr>
            <a:endParaRPr lang="en-US" sz="2000" b="1"/>
          </a:p>
          <a:p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19021808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/>
              <a:t>National plant germplasm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/>
              <a:t>Number of families represented        239</a:t>
            </a:r>
          </a:p>
          <a:p>
            <a:r>
              <a:rPr lang="en-US" sz="2800" b="1"/>
              <a:t>Number of genera represented          2497</a:t>
            </a:r>
          </a:p>
          <a:p>
            <a:r>
              <a:rPr lang="en-US" sz="2800" b="1"/>
              <a:t>Number of species represented         13481</a:t>
            </a:r>
          </a:p>
          <a:p>
            <a:r>
              <a:rPr lang="en-US" sz="2800" b="1"/>
              <a:t>Numbers of accessions represented   5596202</a:t>
            </a:r>
          </a:p>
        </p:txBody>
      </p:sp>
    </p:spTree>
    <p:extLst>
      <p:ext uri="{BB962C8B-B14F-4D97-AF65-F5344CB8AC3E}">
        <p14:creationId xmlns:p14="http://schemas.microsoft.com/office/powerpoint/2010/main" val="689218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/>
              <a:t>CGIAR Genebank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658679"/>
            <a:ext cx="8596668" cy="4976037"/>
          </a:xfrm>
        </p:spPr>
        <p:txBody>
          <a:bodyPr>
            <a:noAutofit/>
          </a:bodyPr>
          <a:lstStyle/>
          <a:p>
            <a:r>
              <a:rPr lang="en-US" sz="2400" b="1"/>
              <a:t>Manage about 786576 accessions</a:t>
            </a:r>
          </a:p>
          <a:p>
            <a:r>
              <a:rPr lang="en-US" sz="2400" b="1"/>
              <a:t>25301 in vitro accessions</a:t>
            </a:r>
          </a:p>
          <a:p>
            <a:r>
              <a:rPr lang="en-US" sz="2400" b="1"/>
              <a:t>28063 accessions held as plants or trees in the field</a:t>
            </a:r>
          </a:p>
          <a:p>
            <a:r>
              <a:rPr lang="en-US" sz="2400" b="1"/>
              <a:t>Largest and most widely used collections of crops diversity in the world</a:t>
            </a:r>
          </a:p>
          <a:p>
            <a:r>
              <a:rPr lang="en-US" sz="2400" b="1"/>
              <a:t>In 2017,79% are immediately available for international distribution</a:t>
            </a:r>
          </a:p>
          <a:p>
            <a:r>
              <a:rPr lang="en-US" sz="2400" b="1"/>
              <a:t>55% are secured in safety duplications at two levels</a:t>
            </a:r>
          </a:p>
          <a:p>
            <a:r>
              <a:rPr lang="en-US" sz="2400" b="1"/>
              <a:t>73% are duplicated at the Svalbard Global Seed Vault</a:t>
            </a:r>
          </a:p>
          <a:p>
            <a:r>
              <a:rPr lang="en-US" sz="2400" b="1"/>
              <a:t>79% of clonal crop collections are safety duplicated in cryopreserved samples or in vitro cultures</a:t>
            </a:r>
          </a:p>
          <a:p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2061374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235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/>
              <a:t>International Centre for Maize and Millet(CIMMYT)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b="1"/>
              <a:t>Largest global seed collections for both crops</a:t>
            </a:r>
          </a:p>
          <a:p>
            <a:r>
              <a:rPr lang="en-US" sz="2400" b="1"/>
              <a:t>ISO Certified in 2012, renewed in 2015, currently upgrading to ISO9001:2015</a:t>
            </a:r>
          </a:p>
          <a:p>
            <a:r>
              <a:rPr lang="en-US" sz="2400" b="1"/>
              <a:t>Fully implementing GRIN-Global  data management system</a:t>
            </a:r>
          </a:p>
          <a:p>
            <a:r>
              <a:rPr lang="en-US" sz="2400" b="1"/>
              <a:t>Green Power:</a:t>
            </a:r>
          </a:p>
          <a:p>
            <a:r>
              <a:rPr lang="en-US" sz="2400" b="1"/>
              <a:t> Solar-powered refrigeration system in the vaults</a:t>
            </a:r>
          </a:p>
          <a:p>
            <a:r>
              <a:rPr lang="en-US" sz="2400" b="1"/>
              <a:t>The Global ex situ collection of Maize = 305,318 accessions in 281 banks</a:t>
            </a:r>
          </a:p>
          <a:p>
            <a:endParaRPr lang="en-US" sz="2400" b="1"/>
          </a:p>
          <a:p>
            <a:endParaRPr lang="en-US" sz="2400" b="1"/>
          </a:p>
          <a:p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27248139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/>
              <a:t>4-5 cycles/year in 3-4 agroenvironments</a:t>
            </a:r>
          </a:p>
          <a:p>
            <a:r>
              <a:rPr lang="en-US" sz="2400" b="1"/>
              <a:t>We regenerate an accession when— o The quantity of seed is &lt;500 gm.</a:t>
            </a:r>
          </a:p>
          <a:p>
            <a:r>
              <a:rPr lang="en-US" sz="2400" b="1"/>
              <a:t>The germination rate is &lt;85%</a:t>
            </a:r>
          </a:p>
          <a:p>
            <a:r>
              <a:rPr lang="en-US" sz="2400" b="1"/>
              <a:t>Controlled pollinations (“plant to plant”)</a:t>
            </a:r>
          </a:p>
          <a:p>
            <a:r>
              <a:rPr lang="en-US" sz="2400" b="1"/>
              <a:t>80-100 healthy ears = successful regeneration</a:t>
            </a:r>
          </a:p>
          <a:p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13967524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4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/>
              <a:t>Germplasm and genebank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b="1" dirty="0"/>
              <a:t>Germplasm:</a:t>
            </a:r>
          </a:p>
          <a:p>
            <a:r>
              <a:rPr lang="en-US" sz="2400" b="1" dirty="0"/>
              <a:t>These are genetic resources such as seeds or tissues that are maintained for the purpose of animal and plant </a:t>
            </a:r>
            <a:r>
              <a:rPr lang="en-US" sz="2400" b="1" dirty="0" err="1"/>
              <a:t>breeding,preservation</a:t>
            </a:r>
            <a:r>
              <a:rPr lang="en-US" sz="2400" b="1" dirty="0"/>
              <a:t> and other research uses.</a:t>
            </a:r>
          </a:p>
          <a:p>
            <a:r>
              <a:rPr lang="en-US" sz="2400" b="1" dirty="0"/>
              <a:t>Wild species to </a:t>
            </a:r>
            <a:r>
              <a:rPr lang="en-US" sz="2400" b="1" dirty="0" err="1"/>
              <a:t>elite,Domesticated</a:t>
            </a:r>
            <a:r>
              <a:rPr lang="en-US" sz="2400" b="1" dirty="0"/>
              <a:t> breeding lines.</a:t>
            </a:r>
          </a:p>
          <a:p>
            <a:r>
              <a:rPr lang="en-US" sz="2800" b="1" dirty="0" err="1"/>
              <a:t>Genebank</a:t>
            </a:r>
            <a:r>
              <a:rPr lang="en-US" sz="2800" b="1" dirty="0"/>
              <a:t>:</a:t>
            </a:r>
          </a:p>
          <a:p>
            <a:r>
              <a:rPr lang="en-US" sz="2400" b="1" dirty="0"/>
              <a:t>It is the type of </a:t>
            </a:r>
            <a:r>
              <a:rPr lang="en-US" sz="2400" b="1" dirty="0" err="1"/>
              <a:t>biorepository</a:t>
            </a:r>
            <a:r>
              <a:rPr lang="en-US" sz="2400" b="1" dirty="0"/>
              <a:t> which preserve genetic material.</a:t>
            </a:r>
          </a:p>
          <a:p>
            <a:r>
              <a:rPr lang="en-US" sz="2400" b="1" dirty="0" err="1"/>
              <a:t>Seed,cuttings</a:t>
            </a:r>
            <a:r>
              <a:rPr lang="en-US" sz="2400" b="1" dirty="0"/>
              <a:t> etc.</a:t>
            </a:r>
          </a:p>
          <a:p>
            <a:pPr marL="0" indent="0">
              <a:buNone/>
            </a:pP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0070863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5637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2272419"/>
              </p:ext>
            </p:extLst>
          </p:nvPr>
        </p:nvGraphicFramePr>
        <p:xfrm>
          <a:off x="777358" y="1297170"/>
          <a:ext cx="8127999" cy="4231758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5293"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Bank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Country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en-US" sz="20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5293"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CIMMYT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Mexico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5293"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NC7</a:t>
                      </a:r>
                      <a:r>
                        <a:rPr lang="en-US" sz="2000" b="1" kern="1200">
                          <a:effectLst/>
                        </a:rPr>
                        <a:t>-USDA</a:t>
                      </a:r>
                      <a:endParaRPr lang="en-US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USA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5293"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ICGR</a:t>
                      </a:r>
                      <a:r>
                        <a:rPr lang="en-US" sz="2000" b="1" kern="1200">
                          <a:effectLst/>
                        </a:rPr>
                        <a:t>-CAAS</a:t>
                      </a:r>
                      <a:endParaRPr lang="en-US" sz="20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China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5293"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INIFAP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Mexico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5293"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VIR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Russia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71427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847" y="0"/>
            <a:ext cx="122616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854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4198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/>
              <a:t>Building Sustainable Institutional And Human Capacities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930400"/>
            <a:ext cx="8596668" cy="4470399"/>
          </a:xfrm>
        </p:spPr>
        <p:txBody>
          <a:bodyPr>
            <a:noAutofit/>
          </a:bodyPr>
          <a:lstStyle/>
          <a:p>
            <a:r>
              <a:rPr lang="en-US" sz="2400" b="1"/>
              <a:t>Building and strengthening national programmes</a:t>
            </a:r>
          </a:p>
          <a:p>
            <a:r>
              <a:rPr lang="en-US" sz="2400" b="1"/>
              <a:t>Promoting and strengthening networks for plant genetic resources for food and agriculture</a:t>
            </a:r>
          </a:p>
          <a:p>
            <a:r>
              <a:rPr lang="en-US" sz="2400" b="1"/>
              <a:t>Constructing and strengthening comprehensive information systems </a:t>
            </a:r>
          </a:p>
          <a:p>
            <a:r>
              <a:rPr lang="en-US" sz="2400" b="1"/>
              <a:t>Developing and strengthening systems for monitoring and safeguarding genetic diversity and minimizing genetic erosion</a:t>
            </a:r>
          </a:p>
          <a:p>
            <a:r>
              <a:rPr lang="en-US" sz="2400" b="1"/>
              <a:t>Building and strengthening human resource capacity</a:t>
            </a:r>
          </a:p>
          <a:p>
            <a:r>
              <a:rPr lang="en-US" sz="2400" b="1"/>
              <a:t>Promoting and strengthening public awareness </a:t>
            </a:r>
          </a:p>
        </p:txBody>
      </p:sp>
    </p:spTree>
    <p:extLst>
      <p:ext uri="{BB962C8B-B14F-4D97-AF65-F5344CB8AC3E}">
        <p14:creationId xmlns:p14="http://schemas.microsoft.com/office/powerpoint/2010/main" val="4173830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5995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8937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2282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50232"/>
          </a:xfrm>
        </p:spPr>
        <p:txBody>
          <a:bodyPr>
            <a:normAutofit/>
          </a:bodyPr>
          <a:lstStyle/>
          <a:p>
            <a:pPr algn="ctr"/>
            <a:r>
              <a:rPr lang="en-US" sz="3200" b="1"/>
              <a:t>International Rice Research Institute(IRRI)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59832"/>
            <a:ext cx="8596668" cy="4581531"/>
          </a:xfrm>
        </p:spPr>
        <p:txBody>
          <a:bodyPr>
            <a:noAutofit/>
          </a:bodyPr>
          <a:lstStyle/>
          <a:p>
            <a:r>
              <a:rPr lang="en-US" sz="2400" b="1"/>
              <a:t>It holds in trust 126,782 (as of January 2015) types of rice that include modern, traditional, and wild varieties. </a:t>
            </a:r>
          </a:p>
          <a:p>
            <a:r>
              <a:rPr lang="en-US" sz="2400" b="1"/>
              <a:t>It is the largest collection of rice genetic diversity in the world,continues to grow.</a:t>
            </a:r>
          </a:p>
          <a:p>
            <a:r>
              <a:rPr lang="en-US" sz="2400" b="1"/>
              <a:t>IRRI provides rice seeds to farmers and researchers for free.</a:t>
            </a:r>
          </a:p>
          <a:p>
            <a:r>
              <a:rPr lang="en-US" sz="2400" b="1"/>
              <a:t>Oryza sativa, or Asian rice, is most commonly grown and eaten globally.</a:t>
            </a:r>
          </a:p>
          <a:p>
            <a:r>
              <a:rPr lang="en-US" sz="2400" b="1"/>
              <a:t>Oryza glaberrima, or African rice, originated in West Africa. It is not widely cultivated but has been used to breed other types of rice grown in Africa.</a:t>
            </a:r>
          </a:p>
          <a:p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38984128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3509" y="-176463"/>
            <a:ext cx="12195509" cy="5423852"/>
            <a:chOff x="-1973" y="-4063"/>
            <a:chExt cx="6857814" cy="3993768"/>
          </a:xfrm>
        </p:grpSpPr>
        <p:pic>
          <p:nvPicPr>
            <p:cNvPr id="3" name="Picture 2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503553" y="-4063"/>
              <a:ext cx="5352288" cy="399288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41212" y="103479"/>
              <a:ext cx="1192843" cy="22721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kumimoji="0" lang="en-US" sz="1600" b="1" i="0" u="none" strike="noStrike" kern="0" cap="none" spc="-85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IRRI</a:t>
              </a:r>
              <a:r>
                <a:rPr kumimoji="0" lang="en-US" sz="1600" b="1" i="0" u="none" strike="noStrike" kern="0" cap="none" spc="-85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Genebank</a:t>
              </a:r>
              <a:r>
                <a:rPr kumimoji="0" lang="en-US" sz="1600" b="1" i="0" u="none" strike="noStrike" kern="0" cap="none" spc="-85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76201" y="281279"/>
              <a:ext cx="1545304" cy="22721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collection</a:t>
              </a:r>
              <a:r>
                <a:rPr kumimoji="0" lang="en-US" sz="1600" b="1" i="0" u="none" strike="noStrike" kern="0" cap="none" spc="-85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has</a:t>
              </a:r>
              <a:r>
                <a:rPr kumimoji="0" lang="en-US" sz="1600" b="1" i="0" u="none" strike="noStrike" kern="0" cap="none" spc="-85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duplicates</a:t>
              </a:r>
              <a:r>
                <a:rPr kumimoji="0" lang="en-US" sz="1600" b="1" i="0" u="none" strike="noStrike" kern="0" cap="none" spc="-85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30941" y="459079"/>
              <a:ext cx="1605483" cy="22721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as</a:t>
              </a:r>
              <a:r>
                <a:rPr kumimoji="0" lang="en-US" sz="1600" b="1" i="0" u="none" strike="noStrike" kern="0" cap="none" spc="-85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back-up</a:t>
              </a:r>
              <a:r>
                <a:rPr kumimoji="0" lang="en-US" sz="1600" b="1" i="0" u="none" strike="noStrike" kern="0" cap="none" spc="-85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in</a:t>
              </a:r>
              <a:r>
                <a:rPr kumimoji="0" lang="en-US" sz="1600" b="1" i="0" u="none" strike="noStrike" kern="0" cap="none" spc="-85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Fort</a:t>
              </a:r>
              <a:r>
                <a:rPr kumimoji="0" lang="en-US" sz="1600" b="1" i="0" u="none" strike="noStrike" kern="0" cap="none" spc="-85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Collins,</a:t>
              </a:r>
              <a:r>
                <a:rPr kumimoji="0" lang="en-US" sz="1600" b="1" i="0" u="none" strike="noStrike" kern="0" cap="none" spc="-85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35200" y="636879"/>
              <a:ext cx="1599828" cy="22721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Colorado,</a:t>
              </a:r>
              <a:r>
                <a:rPr kumimoji="0" lang="en-US" sz="1600" b="1" i="0" u="none" strike="noStrike" kern="0" cap="none" spc="-85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USA,</a:t>
              </a:r>
              <a:r>
                <a:rPr kumimoji="0" lang="en-US" sz="1600" b="1" i="0" u="none" strike="noStrike" kern="0" cap="none" spc="-85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and</a:t>
              </a:r>
              <a:r>
                <a:rPr kumimoji="0" lang="en-US" sz="1600" b="1" i="0" u="none" strike="noStrike" kern="0" cap="none" spc="-85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at</a:t>
              </a:r>
              <a:r>
                <a:rPr kumimoji="0" lang="en-US" sz="1600" b="1" i="0" u="none" strike="noStrike" kern="0" cap="none" spc="-85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kumimoji="0" lang="en-US" sz="1600" b="1" i="0" u="none" strike="noStrike" kern="0" cap="none" spc="-85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76223" y="814678"/>
              <a:ext cx="1678269" cy="26978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Svalbard</a:t>
              </a:r>
              <a:r>
                <a:rPr kumimoji="0" lang="en-US" sz="1600" b="1" i="0" u="none" strike="noStrike" kern="0" cap="none" spc="-85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Global</a:t>
              </a:r>
              <a:r>
                <a:rPr kumimoji="0" lang="en-US" sz="1600" b="1" i="0" u="none" strike="noStrike" kern="0" cap="none" spc="-85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Seed</a:t>
              </a:r>
              <a:r>
                <a:rPr kumimoji="0" lang="en-US" sz="1600" b="1" i="0" u="none" strike="noStrike" kern="0" cap="none" spc="-125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Vault</a:t>
              </a:r>
              <a:r>
                <a:rPr kumimoji="0" lang="en-US" sz="1600" b="1" i="0" u="none" strike="noStrike" kern="0" cap="none" spc="-85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61662" y="992479"/>
              <a:ext cx="1266805" cy="22721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in</a:t>
              </a:r>
              <a:r>
                <a:rPr kumimoji="0" lang="en-US" sz="1600" b="1" i="0" u="none" strike="noStrike" kern="0" cap="none" spc="-85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Svalbard,</a:t>
              </a:r>
              <a:r>
                <a:rPr kumimoji="0" lang="en-US" sz="1600" b="1" i="0" u="none" strike="noStrike" kern="0" cap="none" spc="-85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Norway.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24158" y="2483937"/>
              <a:ext cx="287992" cy="1893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Inset: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-338" y="2754435"/>
              <a:ext cx="1680452" cy="1893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kumimoji="0" lang="en-US" sz="1600" b="1" i="0" u="none" strike="noStrike" kern="0" cap="none" spc="-7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Svalbard</a:t>
              </a:r>
              <a:r>
                <a:rPr kumimoji="0" lang="en-US" sz="1600" b="1" i="0" u="none" strike="noStrike" kern="0" cap="none" spc="-7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Global</a:t>
              </a:r>
              <a:r>
                <a:rPr kumimoji="0" lang="en-US" sz="1600" b="1" i="0" u="none" strike="noStrike" kern="0" cap="none" spc="-7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Seed</a:t>
              </a:r>
              <a:r>
                <a:rPr kumimoji="0" lang="en-US" sz="1600" b="1" i="0" u="none" strike="noStrike" kern="0" cap="none" spc="-105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Vault’s</a:t>
              </a:r>
              <a:r>
                <a:rPr kumimoji="0" lang="en-US" sz="1600" b="1" i="0" u="none" strike="noStrike" kern="0" cap="none" spc="-7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0848" y="2927342"/>
              <a:ext cx="1649541" cy="1893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construction</a:t>
              </a:r>
              <a:r>
                <a:rPr kumimoji="0" lang="en-US" sz="1600" b="1" i="0" u="none" strike="noStrike" kern="0" cap="none" spc="-7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was</a:t>
              </a:r>
              <a:r>
                <a:rPr kumimoji="0" lang="en-US" sz="1600" b="1" i="0" u="none" strike="noStrike" kern="0" cap="none" spc="-7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funded</a:t>
              </a:r>
              <a:r>
                <a:rPr kumimoji="0" lang="en-US" sz="1600" b="1" i="0" u="none" strike="noStrike" kern="0" cap="none" spc="-7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by</a:t>
              </a:r>
              <a:r>
                <a:rPr kumimoji="0" lang="en-US" sz="1600" b="1" i="0" u="none" strike="noStrike" kern="0" cap="none" spc="-7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kumimoji="0" lang="en-US" sz="1600" b="1" i="0" u="none" strike="noStrike" kern="0" cap="none" spc="-7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338" y="3081957"/>
              <a:ext cx="1788064" cy="1893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Norwegian</a:t>
              </a:r>
              <a:r>
                <a:rPr kumimoji="0" lang="en-US" sz="1600" b="1" i="0" u="none" strike="noStrike" kern="0" cap="none" spc="-7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government.</a:t>
              </a:r>
              <a:r>
                <a:rPr kumimoji="0" lang="en-US" sz="1600" b="1" i="0" u="none" strike="noStrike" kern="0" cap="none" spc="-105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kumimoji="0" lang="en-US" sz="1600" b="1" i="0" u="none" strike="noStrike" kern="0" cap="none" spc="-105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Vault</a:t>
              </a:r>
              <a:r>
                <a:rPr kumimoji="0" lang="en-US" sz="1600" b="1" i="0" u="none" strike="noStrike" kern="0" cap="none" spc="-7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1973" y="3232666"/>
              <a:ext cx="1710856" cy="1893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is</a:t>
              </a:r>
              <a:r>
                <a:rPr kumimoji="0" lang="en-US" sz="1600" b="1" i="0" u="none" strike="noStrike" kern="0" cap="none" spc="-7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administered</a:t>
              </a:r>
              <a:r>
                <a:rPr kumimoji="0" lang="en-US" sz="1600" b="1" i="0" u="none" strike="noStrike" kern="0" cap="none" spc="-7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and</a:t>
              </a:r>
              <a:r>
                <a:rPr kumimoji="0" lang="en-US" sz="1600" b="1" i="0" u="none" strike="noStrike" kern="0" cap="none" spc="-7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managed</a:t>
              </a:r>
              <a:r>
                <a:rPr kumimoji="0" lang="en-US" sz="1600" b="1" i="0" u="none" strike="noStrike" kern="0" cap="none" spc="-7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by</a:t>
              </a:r>
              <a:r>
                <a:rPr kumimoji="0" lang="en-US" sz="1600" b="1" i="0" u="none" strike="noStrike" kern="0" cap="none" spc="-7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8749" y="3394209"/>
              <a:ext cx="1566775" cy="1893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kumimoji="0" lang="en-US" sz="1600" b="1" i="0" u="none" strike="noStrike" kern="0" cap="none" spc="-7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Global</a:t>
              </a:r>
              <a:r>
                <a:rPr kumimoji="0" lang="en-US" sz="1600" b="1" i="0" u="none" strike="noStrike" kern="0" cap="none" spc="-7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Crop</a:t>
              </a:r>
              <a:r>
                <a:rPr kumimoji="0" lang="en-US" sz="1600" b="1" i="0" u="none" strike="noStrike" kern="0" cap="none" spc="-7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Diversity</a:t>
              </a:r>
              <a:r>
                <a:rPr kumimoji="0" lang="en-US" sz="1600" b="1" i="0" u="none" strike="noStrike" kern="0" cap="none" spc="-105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Trust</a:t>
              </a:r>
              <a:r>
                <a:rPr kumimoji="0" lang="en-US" sz="1600" b="1" i="0" u="none" strike="noStrike" kern="0" cap="none" spc="-7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442" y="3590796"/>
              <a:ext cx="1686026" cy="1893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and</a:t>
              </a:r>
              <a:r>
                <a:rPr kumimoji="0" lang="en-US" sz="1600" b="1" i="0" u="none" strike="noStrike" kern="0" cap="none" spc="-7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the</a:t>
              </a:r>
              <a:r>
                <a:rPr kumimoji="0" lang="en-US" sz="1600" b="1" i="0" u="none" strike="noStrike" kern="0" cap="none" spc="-7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Nordic</a:t>
              </a:r>
              <a:r>
                <a:rPr kumimoji="0" lang="en-US" sz="1600" b="1" i="0" u="none" strike="noStrike" kern="0" cap="none" spc="-7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Genetic</a:t>
              </a:r>
              <a:r>
                <a:rPr kumimoji="0" lang="en-US" sz="1600" b="1" i="0" u="none" strike="noStrike" kern="0" cap="none" spc="-7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Resource</a:t>
              </a:r>
              <a:r>
                <a:rPr kumimoji="0" lang="en-US" sz="1600" b="1" i="0" u="none" strike="noStrike" kern="0" cap="none" spc="-7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45394" y="3767135"/>
              <a:ext cx="931184" cy="1893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Center</a:t>
              </a:r>
              <a:r>
                <a:rPr kumimoji="0" lang="en-US" sz="1600" b="1" i="0" u="none" strike="noStrike" kern="0" cap="none" spc="-7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18171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(NordGen).</a:t>
              </a:r>
            </a:p>
          </p:txBody>
        </p:sp>
        <p:sp>
          <p:nvSpPr>
            <p:cNvPr id="18" name="Rectangle 17"/>
            <p:cNvSpPr/>
            <p:nvPr/>
          </p:nvSpPr>
          <p:spPr>
            <a:xfrm rot="-5399999">
              <a:off x="6020534" y="3105151"/>
              <a:ext cx="1374353" cy="10507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GLOBAL</a:t>
              </a:r>
              <a:r>
                <a:rPr kumimoji="0" lang="en-US" sz="1600" b="0" i="0" u="none" strike="noStrike" kern="0" cap="none" spc="-745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CROP</a:t>
              </a:r>
              <a:r>
                <a:rPr kumimoji="0" lang="en-US" sz="1600" b="0" i="0" u="none" strike="noStrike" kern="0" cap="none" spc="-745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DIVERSITY</a:t>
              </a:r>
              <a:r>
                <a:rPr kumimoji="0" lang="en-US" sz="1600" b="0" i="0" u="none" strike="noStrike" kern="0" cap="none" spc="-745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TRUST</a:t>
              </a:r>
              <a:r>
                <a:rPr kumimoji="0" lang="en-US" sz="1600" b="0" i="0" u="none" strike="noStrike" kern="0" cap="none" spc="-745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EFD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</a:rPr>
                <a:t>(2)</a:t>
              </a: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18171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9" name="Shape 133"/>
            <p:cNvSpPr/>
            <p:nvPr/>
          </p:nvSpPr>
          <p:spPr>
            <a:xfrm>
              <a:off x="0" y="3175"/>
              <a:ext cx="6851650" cy="3986530"/>
            </a:xfrm>
            <a:custGeom>
              <a:avLst/>
              <a:gdLst/>
              <a:ahLst/>
              <a:cxnLst/>
              <a:rect l="0" t="0" r="0" b="0"/>
              <a:pathLst>
                <a:path w="6851650" h="3986530">
                  <a:moveTo>
                    <a:pt x="0" y="3986530"/>
                  </a:moveTo>
                  <a:lnTo>
                    <a:pt x="6851650" y="3986530"/>
                  </a:lnTo>
                  <a:lnTo>
                    <a:pt x="685165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flat" cmpd="sng" algn="ctr">
              <a:solidFill>
                <a:srgbClr val="181717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0" name="Picture 19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4087495" y="2139950"/>
              <a:ext cx="2542764" cy="1692527"/>
            </a:xfrm>
            <a:prstGeom prst="rect">
              <a:avLst/>
            </a:prstGeom>
          </p:spPr>
        </p:pic>
        <p:sp>
          <p:nvSpPr>
            <p:cNvPr id="21" name="Shape 135"/>
            <p:cNvSpPr/>
            <p:nvPr/>
          </p:nvSpPr>
          <p:spPr>
            <a:xfrm>
              <a:off x="4087495" y="2139950"/>
              <a:ext cx="2542769" cy="1692529"/>
            </a:xfrm>
            <a:custGeom>
              <a:avLst/>
              <a:gdLst/>
              <a:ahLst/>
              <a:cxnLst/>
              <a:rect l="0" t="0" r="0" b="0"/>
              <a:pathLst>
                <a:path w="2542769" h="1692529">
                  <a:moveTo>
                    <a:pt x="0" y="1692529"/>
                  </a:moveTo>
                  <a:lnTo>
                    <a:pt x="2542769" y="1692529"/>
                  </a:lnTo>
                  <a:lnTo>
                    <a:pt x="2542769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 cmpd="sng" algn="ctr">
              <a:solidFill>
                <a:srgbClr val="FFFEFD"/>
              </a:solidFill>
              <a:prstDash val="solid"/>
              <a:miter lim="100000"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7233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/>
              <a:t>Ex situ conserved material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283369"/>
            <a:ext cx="8596668" cy="4757994"/>
          </a:xfrm>
        </p:spPr>
        <p:txBody>
          <a:bodyPr>
            <a:normAutofit/>
          </a:bodyPr>
          <a:lstStyle/>
          <a:p>
            <a:r>
              <a:rPr lang="en-US" sz="2400" b="1" dirty="0"/>
              <a:t>The measure of trends in ex situ conserved materials provides an overall assessment of the extent to which we are managing to maintain and/or increase the total genetic diversity available for future use. </a:t>
            </a:r>
          </a:p>
          <a:p>
            <a:r>
              <a:rPr lang="en-US" sz="2400" b="1" dirty="0"/>
              <a:t>protected from any permanent loss of genetic diversity which may occur in the natural habitat, i.e. in situ, or on-farm. </a:t>
            </a:r>
          </a:p>
          <a:p>
            <a:r>
              <a:rPr lang="en-US" sz="2400" b="1" dirty="0"/>
              <a:t>Collection of plant genetic resources</a:t>
            </a:r>
          </a:p>
          <a:p>
            <a:r>
              <a:rPr lang="en-US" sz="2400" b="1" dirty="0"/>
              <a:t>Sustaining and expanding of Ex situ conservation of germplasm</a:t>
            </a:r>
          </a:p>
          <a:p>
            <a:r>
              <a:rPr lang="en-US" sz="2400" b="1" dirty="0"/>
              <a:t>Regenerating and multiplying of Ex situ accessions</a:t>
            </a:r>
          </a:p>
          <a:p>
            <a:pPr marL="0" indent="0">
              <a:buNone/>
            </a:pPr>
            <a:endParaRPr lang="en-US" sz="2400" b="1" dirty="0"/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8047783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94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/>
              <a:t>Wild species related to O. sativa and O. glaberrima are found in Asia, Africa, Australia and the Americas. The collection includes all species of Oryza and a few related genera.</a:t>
            </a:r>
          </a:p>
          <a:p>
            <a:r>
              <a:rPr lang="en-US" sz="2400" b="1"/>
              <a:t>Base collection:-20 C</a:t>
            </a:r>
          </a:p>
          <a:p>
            <a:r>
              <a:rPr lang="en-US" sz="2400" b="1"/>
              <a:t>Active collection: 2-4 C</a:t>
            </a:r>
          </a:p>
          <a:p>
            <a:r>
              <a:rPr lang="en-US" sz="2400" b="1"/>
              <a:t>If viability falls below 85%, a sample of the remaining seeds is planted to produce fresh seeds for storage. </a:t>
            </a:r>
          </a:p>
          <a:p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1022653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4218" y="2711115"/>
            <a:ext cx="8596668" cy="13208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72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34071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In situ conserved material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2000" b="1" dirty="0"/>
              <a:t>Definition:</a:t>
            </a:r>
          </a:p>
          <a:p>
            <a:r>
              <a:rPr lang="en-US" sz="2800" b="1" dirty="0"/>
              <a:t>The onsite conservation or the conservation of genetic resources in natural populations of plant </a:t>
            </a:r>
            <a:r>
              <a:rPr lang="en-US" sz="2800" b="1" dirty="0" err="1"/>
              <a:t>bor</a:t>
            </a:r>
            <a:r>
              <a:rPr lang="en-US" sz="2800" b="1" dirty="0"/>
              <a:t> animal species.</a:t>
            </a:r>
          </a:p>
          <a:p>
            <a:r>
              <a:rPr lang="en-US" sz="2800" b="1" dirty="0"/>
              <a:t>Protects the inhabitants.</a:t>
            </a:r>
          </a:p>
          <a:p>
            <a:r>
              <a:rPr lang="en-US" sz="2800" b="1" dirty="0"/>
              <a:t>Sustainability of the environment and ecosystem.</a:t>
            </a:r>
          </a:p>
          <a:p>
            <a:r>
              <a:rPr lang="en-US" sz="2800" b="1" dirty="0"/>
              <a:t>Surveying and inventory of plant genetic source</a:t>
            </a:r>
          </a:p>
          <a:p>
            <a:r>
              <a:rPr lang="en-US" sz="2800" b="1" dirty="0"/>
              <a:t>Supporting on farm management and improvement</a:t>
            </a:r>
          </a:p>
          <a:p>
            <a:r>
              <a:rPr lang="en-US" sz="2800" b="1" dirty="0"/>
              <a:t>Assisting farmers in disaster situations to restore crop systems</a:t>
            </a:r>
          </a:p>
          <a:p>
            <a:r>
              <a:rPr lang="en-US" sz="2800" b="1" dirty="0"/>
              <a:t>Promoting and management of </a:t>
            </a:r>
            <a:r>
              <a:rPr lang="en-US" sz="2800" b="1" dirty="0" err="1"/>
              <a:t>crp</a:t>
            </a:r>
            <a:r>
              <a:rPr lang="en-US" sz="2800" b="1" dirty="0"/>
              <a:t> wild relatives and wild food plants</a:t>
            </a:r>
          </a:p>
        </p:txBody>
      </p:sp>
    </p:spTree>
    <p:extLst>
      <p:ext uri="{BB962C8B-B14F-4D97-AF65-F5344CB8AC3E}">
        <p14:creationId xmlns:p14="http://schemas.microsoft.com/office/powerpoint/2010/main" val="1951497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/>
              <a:t>Importance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/>
              <a:t>Provide the building blocks for food security.</a:t>
            </a:r>
          </a:p>
          <a:p>
            <a:r>
              <a:rPr lang="en-US" sz="2400" b="1"/>
              <a:t>Support the livelihoods of every person on earth.</a:t>
            </a:r>
          </a:p>
          <a:p>
            <a:r>
              <a:rPr lang="en-US" sz="2400" b="1"/>
              <a:t>For breeding and research.</a:t>
            </a:r>
          </a:p>
          <a:p>
            <a:r>
              <a:rPr lang="en-US" sz="2400" b="1"/>
              <a:t>Measure of the existing plant and animal.</a:t>
            </a:r>
          </a:p>
          <a:p>
            <a:r>
              <a:rPr lang="en-US" sz="2400" b="1"/>
              <a:t> Preservation</a:t>
            </a:r>
          </a:p>
        </p:txBody>
      </p:sp>
    </p:spTree>
    <p:extLst>
      <p:ext uri="{BB962C8B-B14F-4D97-AF65-F5344CB8AC3E}">
        <p14:creationId xmlns:p14="http://schemas.microsoft.com/office/powerpoint/2010/main" val="2788233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Utilization of plant Germplasm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b="1" dirty="0"/>
              <a:t>Increasing genetic enhancement and base broadening efforts.</a:t>
            </a:r>
          </a:p>
          <a:p>
            <a:r>
              <a:rPr lang="en-US" sz="2000" b="1" dirty="0"/>
              <a:t>Promoting sustainable agriculture through diversification of crop production and broader diversity in crops.</a:t>
            </a:r>
          </a:p>
          <a:p>
            <a:r>
              <a:rPr lang="en-US" sz="2000" b="1" dirty="0"/>
              <a:t>Promoting development and commercialization under utilized crops and species</a:t>
            </a:r>
          </a:p>
          <a:p>
            <a:r>
              <a:rPr lang="en-US" sz="2000" b="1" dirty="0"/>
              <a:t>Developing new markets for local varieties and diversity rich </a:t>
            </a:r>
            <a:r>
              <a:rPr lang="en-US" sz="2000" b="1" dirty="0" err="1"/>
              <a:t>produts,institution</a:t>
            </a:r>
            <a:r>
              <a:rPr lang="en-US" sz="2000" b="1" dirty="0"/>
              <a:t> and capacity building.</a:t>
            </a:r>
          </a:p>
          <a:p>
            <a:r>
              <a:rPr lang="en-US" sz="2000" b="1" dirty="0"/>
              <a:t>Building strong natural </a:t>
            </a:r>
            <a:r>
              <a:rPr lang="en-US" sz="2000" b="1" dirty="0" err="1"/>
              <a:t>programmes</a:t>
            </a:r>
            <a:r>
              <a:rPr lang="en-US" sz="2000" b="1" dirty="0"/>
              <a:t>.</a:t>
            </a:r>
          </a:p>
          <a:p>
            <a:r>
              <a:rPr lang="en-US" sz="2000" b="1" dirty="0"/>
              <a:t>Promoting network for plant genetic resources for food and agriculture</a:t>
            </a:r>
          </a:p>
        </p:txBody>
      </p:sp>
    </p:spTree>
    <p:extLst>
      <p:ext uri="{BB962C8B-B14F-4D97-AF65-F5344CB8AC3E}">
        <p14:creationId xmlns:p14="http://schemas.microsoft.com/office/powerpoint/2010/main" val="818655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b="1" dirty="0"/>
              <a:t>Expanding and improving training and agriculture.</a:t>
            </a:r>
          </a:p>
          <a:p>
            <a:r>
              <a:rPr lang="en-US" sz="2400" b="1" dirty="0"/>
              <a:t>Promising public awareness  of the value of plant genetic resources for food and agriculture conservation and use.</a:t>
            </a:r>
          </a:p>
          <a:p>
            <a:r>
              <a:rPr lang="en-US" sz="2400" b="1" dirty="0"/>
              <a:t>Access to PGRs now based on the principle of ‘</a:t>
            </a:r>
            <a:r>
              <a:rPr lang="en-US" sz="2400" b="1" dirty="0" err="1"/>
              <a:t>Soverign</a:t>
            </a:r>
            <a:r>
              <a:rPr lang="en-US" sz="2400" b="1" dirty="0"/>
              <a:t> Rights of Nations’ as promulgate under the legally binding conservation of Biological diversity(CBD),1992.</a:t>
            </a:r>
          </a:p>
          <a:p>
            <a:r>
              <a:rPr lang="en-US" sz="2400" b="1" dirty="0"/>
              <a:t>Used as a </a:t>
            </a:r>
            <a:r>
              <a:rPr lang="en-US" sz="2400" b="1" dirty="0" err="1"/>
              <a:t>variety,as</a:t>
            </a:r>
            <a:r>
              <a:rPr lang="en-US" sz="2400" b="1" dirty="0"/>
              <a:t> a parent in the hybridization and also used to transfer resistance to biotic and abiotic stresses.</a:t>
            </a:r>
          </a:p>
        </p:txBody>
      </p:sp>
    </p:spTree>
    <p:extLst>
      <p:ext uri="{BB962C8B-B14F-4D97-AF65-F5344CB8AC3E}">
        <p14:creationId xmlns:p14="http://schemas.microsoft.com/office/powerpoint/2010/main" val="355426683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705</TotalTime>
  <Words>1509</Words>
  <Application>Microsoft Office PowerPoint</Application>
  <PresentationFormat>Widescreen</PresentationFormat>
  <Paragraphs>245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9" baseType="lpstr">
      <vt:lpstr>Arial</vt:lpstr>
      <vt:lpstr>Calibri</vt:lpstr>
      <vt:lpstr>Times New Roman</vt:lpstr>
      <vt:lpstr>Trebuchet MS</vt:lpstr>
      <vt:lpstr>Wingdings</vt:lpstr>
      <vt:lpstr>Wingdings 3</vt:lpstr>
      <vt:lpstr>Facet</vt:lpstr>
      <vt:lpstr>PowerPoint Presentation</vt:lpstr>
      <vt:lpstr>National and International Germplasm Centres</vt:lpstr>
      <vt:lpstr>Genetic resource</vt:lpstr>
      <vt:lpstr>Germplasm and genebank</vt:lpstr>
      <vt:lpstr>Ex situ conserved material</vt:lpstr>
      <vt:lpstr>In situ conserved material</vt:lpstr>
      <vt:lpstr>Importance </vt:lpstr>
      <vt:lpstr>Utilization of plant Germplasm Resources</vt:lpstr>
      <vt:lpstr>PowerPoint Presentation</vt:lpstr>
      <vt:lpstr>Genebanks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Europian search catalogue for plant genetic resources(EURISCO)</vt:lpstr>
      <vt:lpstr>PowerPoint Presentation</vt:lpstr>
      <vt:lpstr>PowerPoint Presentation</vt:lpstr>
      <vt:lpstr>PARC Genebank</vt:lpstr>
      <vt:lpstr>PowerPoint Presentation</vt:lpstr>
      <vt:lpstr>Seed preservation laboratory</vt:lpstr>
      <vt:lpstr>In vitro preservation laboratory</vt:lpstr>
      <vt:lpstr>PowerPoint Presentation</vt:lpstr>
      <vt:lpstr>International Center for Biosaline Agriculture(ICBA)</vt:lpstr>
      <vt:lpstr>PowerPoint Presentation</vt:lpstr>
      <vt:lpstr>PowerPoint Presentation</vt:lpstr>
      <vt:lpstr>PowerPoint Presentation</vt:lpstr>
      <vt:lpstr>PowerPoint Presentation</vt:lpstr>
      <vt:lpstr>Chinese crop germplasm information </vt:lpstr>
      <vt:lpstr>National plant germplasm system</vt:lpstr>
      <vt:lpstr>CGIAR Genebank</vt:lpstr>
      <vt:lpstr>PowerPoint Presentation</vt:lpstr>
      <vt:lpstr>International Centre for Maize and Millet(CIMMYT)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Building Sustainable Institutional And Human Capacities</vt:lpstr>
      <vt:lpstr>PowerPoint Presentation</vt:lpstr>
      <vt:lpstr>PowerPoint Presentation</vt:lpstr>
      <vt:lpstr>PowerPoint Presentation</vt:lpstr>
      <vt:lpstr>International Rice Research Institute(IRRI)</vt:lpstr>
      <vt:lpstr>PowerPoint Presentation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And International Germplasm Centres</dc:title>
  <dc:creator>Windows User</dc:creator>
  <cp:lastModifiedBy>ikramulhaq 228</cp:lastModifiedBy>
  <cp:revision>70</cp:revision>
  <dcterms:created xsi:type="dcterms:W3CDTF">2020-02-24T15:26:46Z</dcterms:created>
  <dcterms:modified xsi:type="dcterms:W3CDTF">2020-05-03T05:02:14Z</dcterms:modified>
</cp:coreProperties>
</file>