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2" r:id="rId1"/>
  </p:sldMasterIdLst>
  <p:notesMasterIdLst>
    <p:notesMasterId r:id="rId38"/>
  </p:notesMasterIdLst>
  <p:sldIdLst>
    <p:sldId id="397" r:id="rId2"/>
    <p:sldId id="311" r:id="rId3"/>
    <p:sldId id="260" r:id="rId4"/>
    <p:sldId id="357" r:id="rId5"/>
    <p:sldId id="358" r:id="rId6"/>
    <p:sldId id="361" r:id="rId7"/>
    <p:sldId id="366" r:id="rId8"/>
    <p:sldId id="367" r:id="rId9"/>
    <p:sldId id="413" r:id="rId10"/>
    <p:sldId id="368" r:id="rId11"/>
    <p:sldId id="414" r:id="rId12"/>
    <p:sldId id="374" r:id="rId13"/>
    <p:sldId id="401" r:id="rId14"/>
    <p:sldId id="373" r:id="rId15"/>
    <p:sldId id="387" r:id="rId16"/>
    <p:sldId id="415" r:id="rId17"/>
    <p:sldId id="400" r:id="rId18"/>
    <p:sldId id="388" r:id="rId19"/>
    <p:sldId id="405" r:id="rId20"/>
    <p:sldId id="391" r:id="rId21"/>
    <p:sldId id="406" r:id="rId22"/>
    <p:sldId id="407" r:id="rId23"/>
    <p:sldId id="408" r:id="rId24"/>
    <p:sldId id="392" r:id="rId25"/>
    <p:sldId id="393" r:id="rId26"/>
    <p:sldId id="409" r:id="rId27"/>
    <p:sldId id="379" r:id="rId28"/>
    <p:sldId id="381" r:id="rId29"/>
    <p:sldId id="382" r:id="rId30"/>
    <p:sldId id="383" r:id="rId31"/>
    <p:sldId id="385" r:id="rId32"/>
    <p:sldId id="384" r:id="rId33"/>
    <p:sldId id="370" r:id="rId34"/>
    <p:sldId id="371" r:id="rId35"/>
    <p:sldId id="372" r:id="rId36"/>
    <p:sldId id="38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A13C3D55-80F2-4E50-B8C9-DB815F5AC056}">
          <p14:sldIdLst>
            <p14:sldId id="397"/>
            <p14:sldId id="256"/>
            <p14:sldId id="311"/>
            <p14:sldId id="260"/>
            <p14:sldId id="357"/>
            <p14:sldId id="358"/>
            <p14:sldId id="361"/>
            <p14:sldId id="366"/>
            <p14:sldId id="367"/>
            <p14:sldId id="413"/>
            <p14:sldId id="368"/>
            <p14:sldId id="414"/>
          </p14:sldIdLst>
        </p14:section>
        <p14:section name="Untitled Section" id="{686F10F1-EC67-42CF-A0DB-3AF70F874CED}">
          <p14:sldIdLst>
            <p14:sldId id="374"/>
            <p14:sldId id="401"/>
            <p14:sldId id="373"/>
            <p14:sldId id="387"/>
            <p14:sldId id="415"/>
            <p14:sldId id="400"/>
            <p14:sldId id="388"/>
            <p14:sldId id="405"/>
            <p14:sldId id="391"/>
            <p14:sldId id="406"/>
            <p14:sldId id="407"/>
            <p14:sldId id="408"/>
            <p14:sldId id="392"/>
            <p14:sldId id="393"/>
            <p14:sldId id="409"/>
            <p14:sldId id="379"/>
            <p14:sldId id="381"/>
            <p14:sldId id="382"/>
            <p14:sldId id="383"/>
            <p14:sldId id="385"/>
            <p14:sldId id="384"/>
            <p14:sldId id="370"/>
            <p14:sldId id="371"/>
            <p14:sldId id="372"/>
            <p14:sldId id="386"/>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091" autoAdjust="0"/>
    <p:restoredTop sz="89785" autoAdjust="0"/>
  </p:normalViewPr>
  <p:slideViewPr>
    <p:cSldViewPr snapToGrid="0">
      <p:cViewPr varScale="1">
        <p:scale>
          <a:sx n="65" d="100"/>
          <a:sy n="65" d="100"/>
        </p:scale>
        <p:origin x="-690"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70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71.jpe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4A41F-2ED2-490F-AA7F-D0525B9E408E}"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10D3A2B4-FFC5-45D0-AB8F-B0FA975EC46F}">
      <dgm:prSet phldrT="[Text]" custT="1"/>
      <dgm:spPr/>
      <dgm:t>
        <a:bodyPr/>
        <a:lstStyle/>
        <a:p>
          <a:r>
            <a:rPr lang="en-US" sz="3600" b="1" dirty="0" smtClean="0"/>
            <a:t>1.Primary succession</a:t>
          </a:r>
          <a:endParaRPr lang="en-US" sz="3600" b="1" dirty="0"/>
        </a:p>
      </dgm:t>
    </dgm:pt>
    <dgm:pt modelId="{1DB2CFFD-A2D3-4AC0-B0D2-B2A934E93351}" type="parTrans" cxnId="{83B0C16F-C251-4299-9D69-44BBB17F6749}">
      <dgm:prSet/>
      <dgm:spPr/>
      <dgm:t>
        <a:bodyPr/>
        <a:lstStyle/>
        <a:p>
          <a:endParaRPr lang="en-US"/>
        </a:p>
      </dgm:t>
    </dgm:pt>
    <dgm:pt modelId="{0D4B16DC-72A3-4B1A-9306-F1147A59A9CC}" type="sibTrans" cxnId="{83B0C16F-C251-4299-9D69-44BBB17F6749}">
      <dgm:prSet/>
      <dgm:spPr/>
      <dgm:t>
        <a:bodyPr/>
        <a:lstStyle/>
        <a:p>
          <a:endParaRPr lang="en-US"/>
        </a:p>
      </dgm:t>
    </dgm:pt>
    <dgm:pt modelId="{9A66E562-CE04-480E-A5EE-74B1091FD7BD}">
      <dgm:prSet phldrT="[Text]" custT="1"/>
      <dgm:spPr/>
      <dgm:t>
        <a:bodyPr/>
        <a:lstStyle/>
        <a:p>
          <a:r>
            <a:rPr lang="en-US" sz="3600" b="1" dirty="0" smtClean="0"/>
            <a:t>2. Secondary succession</a:t>
          </a:r>
          <a:endParaRPr lang="en-US" sz="3600" b="1" dirty="0"/>
        </a:p>
      </dgm:t>
    </dgm:pt>
    <dgm:pt modelId="{61663DCD-B09D-4BAD-A4F0-6F3B1BDB6A7C}" type="parTrans" cxnId="{2BEDA451-9D6A-496D-8171-7E070CF227DF}">
      <dgm:prSet/>
      <dgm:spPr/>
      <dgm:t>
        <a:bodyPr/>
        <a:lstStyle/>
        <a:p>
          <a:endParaRPr lang="en-US"/>
        </a:p>
      </dgm:t>
    </dgm:pt>
    <dgm:pt modelId="{26BDBB10-7000-43C1-A4F4-61C31E29AB6E}" type="sibTrans" cxnId="{2BEDA451-9D6A-496D-8171-7E070CF227DF}">
      <dgm:prSet/>
      <dgm:spPr/>
      <dgm:t>
        <a:bodyPr/>
        <a:lstStyle/>
        <a:p>
          <a:endParaRPr lang="en-US"/>
        </a:p>
      </dgm:t>
    </dgm:pt>
    <dgm:pt modelId="{E54D8CA3-B59F-44AA-9D87-15BAD5C4C7F2}" type="pres">
      <dgm:prSet presAssocID="{0324A41F-2ED2-490F-AA7F-D0525B9E408E}" presName="linear" presStyleCnt="0">
        <dgm:presLayoutVars>
          <dgm:animLvl val="lvl"/>
          <dgm:resizeHandles val="exact"/>
        </dgm:presLayoutVars>
      </dgm:prSet>
      <dgm:spPr/>
      <dgm:t>
        <a:bodyPr/>
        <a:lstStyle/>
        <a:p>
          <a:endParaRPr lang="en-US"/>
        </a:p>
      </dgm:t>
    </dgm:pt>
    <dgm:pt modelId="{46706E94-0545-498E-9E02-DEE08C95EB65}" type="pres">
      <dgm:prSet presAssocID="{10D3A2B4-FFC5-45D0-AB8F-B0FA975EC46F}" presName="parentText" presStyleLbl="node1" presStyleIdx="0" presStyleCnt="2" custLinFactNeighborX="4899" custLinFactNeighborY="24298">
        <dgm:presLayoutVars>
          <dgm:chMax val="0"/>
          <dgm:bulletEnabled val="1"/>
        </dgm:presLayoutVars>
      </dgm:prSet>
      <dgm:spPr/>
      <dgm:t>
        <a:bodyPr/>
        <a:lstStyle/>
        <a:p>
          <a:endParaRPr lang="en-US"/>
        </a:p>
      </dgm:t>
    </dgm:pt>
    <dgm:pt modelId="{99BC9F97-E585-45A6-92D1-33E66B83B167}" type="pres">
      <dgm:prSet presAssocID="{0D4B16DC-72A3-4B1A-9306-F1147A59A9CC}" presName="spacer" presStyleCnt="0"/>
      <dgm:spPr/>
    </dgm:pt>
    <dgm:pt modelId="{965E93C7-8992-429E-9BF9-2B27DAFCAE1D}" type="pres">
      <dgm:prSet presAssocID="{9A66E562-CE04-480E-A5EE-74B1091FD7BD}" presName="parentText" presStyleLbl="node1" presStyleIdx="1" presStyleCnt="2">
        <dgm:presLayoutVars>
          <dgm:chMax val="0"/>
          <dgm:bulletEnabled val="1"/>
        </dgm:presLayoutVars>
      </dgm:prSet>
      <dgm:spPr/>
      <dgm:t>
        <a:bodyPr/>
        <a:lstStyle/>
        <a:p>
          <a:endParaRPr lang="en-US"/>
        </a:p>
      </dgm:t>
    </dgm:pt>
  </dgm:ptLst>
  <dgm:cxnLst>
    <dgm:cxn modelId="{2BEDA451-9D6A-496D-8171-7E070CF227DF}" srcId="{0324A41F-2ED2-490F-AA7F-D0525B9E408E}" destId="{9A66E562-CE04-480E-A5EE-74B1091FD7BD}" srcOrd="1" destOrd="0" parTransId="{61663DCD-B09D-4BAD-A4F0-6F3B1BDB6A7C}" sibTransId="{26BDBB10-7000-43C1-A4F4-61C31E29AB6E}"/>
    <dgm:cxn modelId="{36AAC28F-AE2E-4610-9139-2CBE9A22C680}" type="presOf" srcId="{9A66E562-CE04-480E-A5EE-74B1091FD7BD}" destId="{965E93C7-8992-429E-9BF9-2B27DAFCAE1D}" srcOrd="0" destOrd="0" presId="urn:microsoft.com/office/officeart/2005/8/layout/vList2"/>
    <dgm:cxn modelId="{83B0C16F-C251-4299-9D69-44BBB17F6749}" srcId="{0324A41F-2ED2-490F-AA7F-D0525B9E408E}" destId="{10D3A2B4-FFC5-45D0-AB8F-B0FA975EC46F}" srcOrd="0" destOrd="0" parTransId="{1DB2CFFD-A2D3-4AC0-B0D2-B2A934E93351}" sibTransId="{0D4B16DC-72A3-4B1A-9306-F1147A59A9CC}"/>
    <dgm:cxn modelId="{C69BB517-4D84-4013-8F01-15E6F7CF35AB}" type="presOf" srcId="{0324A41F-2ED2-490F-AA7F-D0525B9E408E}" destId="{E54D8CA3-B59F-44AA-9D87-15BAD5C4C7F2}" srcOrd="0" destOrd="0" presId="urn:microsoft.com/office/officeart/2005/8/layout/vList2"/>
    <dgm:cxn modelId="{6223A835-BCDC-433A-A266-6EEB53367AAC}" type="presOf" srcId="{10D3A2B4-FFC5-45D0-AB8F-B0FA975EC46F}" destId="{46706E94-0545-498E-9E02-DEE08C95EB65}" srcOrd="0" destOrd="0" presId="urn:microsoft.com/office/officeart/2005/8/layout/vList2"/>
    <dgm:cxn modelId="{7D3FCB5E-DF6F-49F7-95FD-D602E5625178}" type="presParOf" srcId="{E54D8CA3-B59F-44AA-9D87-15BAD5C4C7F2}" destId="{46706E94-0545-498E-9E02-DEE08C95EB65}" srcOrd="0" destOrd="0" presId="urn:microsoft.com/office/officeart/2005/8/layout/vList2"/>
    <dgm:cxn modelId="{3355D5FC-57C2-4CF7-9F78-787BE855683D}" type="presParOf" srcId="{E54D8CA3-B59F-44AA-9D87-15BAD5C4C7F2}" destId="{99BC9F97-E585-45A6-92D1-33E66B83B167}" srcOrd="1" destOrd="0" presId="urn:microsoft.com/office/officeart/2005/8/layout/vList2"/>
    <dgm:cxn modelId="{F17D323A-D936-4647-A032-7DBF7629D1D2}" type="presParOf" srcId="{E54D8CA3-B59F-44AA-9D87-15BAD5C4C7F2}" destId="{965E93C7-8992-429E-9BF9-2B27DAFCAE1D}"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680F91-2C21-40EE-8212-6ADDDD11718D}" type="doc">
      <dgm:prSet loTypeId="urn:microsoft.com/office/officeart/2005/8/layout/vList4#1" loCatId="list" qsTypeId="urn:microsoft.com/office/officeart/2005/8/quickstyle/3d2" qsCatId="3D" csTypeId="urn:microsoft.com/office/officeart/2005/8/colors/accent1_2" csCatId="accent1" phldr="1"/>
      <dgm:spPr/>
      <dgm:t>
        <a:bodyPr/>
        <a:lstStyle/>
        <a:p>
          <a:endParaRPr lang="en-US"/>
        </a:p>
      </dgm:t>
    </dgm:pt>
    <dgm:pt modelId="{8D83407E-71B7-4399-A52E-A0E99755EDCE}">
      <dgm:prSet phldrT="[Text]" custT="1"/>
      <dgm:spPr/>
      <dgm:t>
        <a:bodyPr/>
        <a:lstStyle/>
        <a:p>
          <a:pPr algn="just"/>
          <a:r>
            <a:rPr lang="en-US" sz="2800" dirty="0" smtClean="0"/>
            <a:t>  </a:t>
          </a:r>
          <a:r>
            <a:rPr lang="en-US" sz="2400" b="1" dirty="0" smtClean="0"/>
            <a:t>PRIMARY SUCCESSION</a:t>
          </a:r>
          <a:endParaRPr lang="en-US" sz="1400" b="1" dirty="0"/>
        </a:p>
      </dgm:t>
    </dgm:pt>
    <dgm:pt modelId="{1C7741D1-EC4D-4FCA-88A9-A1F322B6E029}" type="parTrans" cxnId="{643173C5-0025-4154-8231-6283D0702D38}">
      <dgm:prSet/>
      <dgm:spPr/>
      <dgm:t>
        <a:bodyPr/>
        <a:lstStyle/>
        <a:p>
          <a:endParaRPr lang="en-US"/>
        </a:p>
      </dgm:t>
    </dgm:pt>
    <dgm:pt modelId="{48D2F06F-2726-401B-87B6-0BF145089F47}" type="sibTrans" cxnId="{643173C5-0025-4154-8231-6283D0702D38}">
      <dgm:prSet/>
      <dgm:spPr/>
      <dgm:t>
        <a:bodyPr/>
        <a:lstStyle/>
        <a:p>
          <a:endParaRPr lang="en-US"/>
        </a:p>
      </dgm:t>
    </dgm:pt>
    <dgm:pt modelId="{0820B4AD-3B82-474D-B5EB-FF6F6C8DAAB0}">
      <dgm:prSet phldrT="[Text]" custT="1"/>
      <dgm:spPr/>
      <dgm:t>
        <a:bodyPr/>
        <a:lstStyle/>
        <a:p>
          <a:pPr algn="l"/>
          <a:r>
            <a:rPr lang="en-US" sz="2400" b="0" i="0" dirty="0" smtClean="0"/>
            <a:t>When succession begins on primarily bare area which has not been previously occupied by a community (e.g., </a:t>
          </a:r>
          <a:r>
            <a:rPr lang="en-US" sz="2400" b="1" i="0" dirty="0" smtClean="0">
              <a:solidFill>
                <a:srgbClr val="7030A0"/>
              </a:solidFill>
            </a:rPr>
            <a:t>a newly exposed rock area, sand dunes, new island, deltas, shore or recent lava flow</a:t>
          </a:r>
          <a:r>
            <a:rPr lang="en-US" sz="2400" b="0" i="0" dirty="0" smtClean="0"/>
            <a:t>), it is known as primary succession or prisere. </a:t>
          </a:r>
          <a:endParaRPr lang="en-US" sz="2400" dirty="0"/>
        </a:p>
      </dgm:t>
    </dgm:pt>
    <dgm:pt modelId="{E5653FE8-309B-4350-8CBD-25B219815D1A}" type="parTrans" cxnId="{EBED9BED-C4E8-4044-BCA5-AC8E5F1206FB}">
      <dgm:prSet/>
      <dgm:spPr/>
      <dgm:t>
        <a:bodyPr/>
        <a:lstStyle/>
        <a:p>
          <a:endParaRPr lang="en-US"/>
        </a:p>
      </dgm:t>
    </dgm:pt>
    <dgm:pt modelId="{8962748B-5182-4493-98CD-67877617A455}" type="sibTrans" cxnId="{EBED9BED-C4E8-4044-BCA5-AC8E5F1206FB}">
      <dgm:prSet/>
      <dgm:spPr/>
      <dgm:t>
        <a:bodyPr/>
        <a:lstStyle/>
        <a:p>
          <a:endParaRPr lang="en-US"/>
        </a:p>
      </dgm:t>
    </dgm:pt>
    <dgm:pt modelId="{D6D15DC0-0967-4022-BA50-03A1C07500C6}">
      <dgm:prSet phldrT="[Text]" custT="1"/>
      <dgm:spPr/>
      <dgm:t>
        <a:bodyPr/>
        <a:lstStyle/>
        <a:p>
          <a:pPr algn="l"/>
          <a:r>
            <a:rPr lang="en-US" sz="2400" b="0" i="0" dirty="0" smtClean="0"/>
            <a:t>The first group of organisms (plants or animals) which become established in such an area is termed the pioneer community.</a:t>
          </a:r>
          <a:endParaRPr lang="en-US" sz="2400" dirty="0"/>
        </a:p>
      </dgm:t>
    </dgm:pt>
    <dgm:pt modelId="{24C791F2-B75B-403C-89A2-8A4BCD98815E}" type="parTrans" cxnId="{75B4613E-530D-40DD-9C3A-D8AD3B3A26DD}">
      <dgm:prSet/>
      <dgm:spPr/>
      <dgm:t>
        <a:bodyPr/>
        <a:lstStyle/>
        <a:p>
          <a:endParaRPr lang="en-US"/>
        </a:p>
      </dgm:t>
    </dgm:pt>
    <dgm:pt modelId="{340BFEEB-BAA8-43ED-B4E5-DA6EBDC084E3}" type="sibTrans" cxnId="{75B4613E-530D-40DD-9C3A-D8AD3B3A26DD}">
      <dgm:prSet/>
      <dgm:spPr/>
      <dgm:t>
        <a:bodyPr/>
        <a:lstStyle/>
        <a:p>
          <a:endParaRPr lang="en-US"/>
        </a:p>
      </dgm:t>
    </dgm:pt>
    <dgm:pt modelId="{6E48C979-B879-4EA2-AB06-981CF957D575}" type="pres">
      <dgm:prSet presAssocID="{91680F91-2C21-40EE-8212-6ADDDD11718D}" presName="linear" presStyleCnt="0">
        <dgm:presLayoutVars>
          <dgm:dir/>
          <dgm:resizeHandles val="exact"/>
        </dgm:presLayoutVars>
      </dgm:prSet>
      <dgm:spPr/>
      <dgm:t>
        <a:bodyPr/>
        <a:lstStyle/>
        <a:p>
          <a:endParaRPr lang="en-US"/>
        </a:p>
      </dgm:t>
    </dgm:pt>
    <dgm:pt modelId="{4CB2B7CD-6DA9-438F-A889-4FCA5A786317}" type="pres">
      <dgm:prSet presAssocID="{8D83407E-71B7-4399-A52E-A0E99755EDCE}" presName="comp" presStyleCnt="0"/>
      <dgm:spPr/>
    </dgm:pt>
    <dgm:pt modelId="{91C53DD0-D9D2-428C-9FD9-EFA87633F420}" type="pres">
      <dgm:prSet presAssocID="{8D83407E-71B7-4399-A52E-A0E99755EDCE}" presName="box" presStyleLbl="node1" presStyleIdx="0" presStyleCnt="1"/>
      <dgm:spPr/>
      <dgm:t>
        <a:bodyPr/>
        <a:lstStyle/>
        <a:p>
          <a:endParaRPr lang="en-US"/>
        </a:p>
      </dgm:t>
    </dgm:pt>
    <dgm:pt modelId="{691D07C6-0F59-4398-9DD8-FA8F5BA895D9}" type="pres">
      <dgm:prSet presAssocID="{8D83407E-71B7-4399-A52E-A0E99755EDCE}" presName="img" presStyleLbl="fgImgPlace1" presStyleIdx="0" presStyleCnt="1" custScaleX="117349" custScaleY="123182" custLinFactNeighborX="-6955"/>
      <dgm:spPr>
        <a:blipFill rotWithShape="0">
          <a:blip xmlns:r="http://schemas.openxmlformats.org/officeDocument/2006/relationships" r:embed="rId1"/>
          <a:stretch>
            <a:fillRect/>
          </a:stretch>
        </a:blipFill>
      </dgm:spPr>
      <dgm:t>
        <a:bodyPr/>
        <a:lstStyle/>
        <a:p>
          <a:endParaRPr lang="en-US"/>
        </a:p>
      </dgm:t>
    </dgm:pt>
    <dgm:pt modelId="{33018AEB-CA59-4EEB-8F22-290E5C363B6C}" type="pres">
      <dgm:prSet presAssocID="{8D83407E-71B7-4399-A52E-A0E99755EDCE}" presName="text" presStyleLbl="node1" presStyleIdx="0" presStyleCnt="1">
        <dgm:presLayoutVars>
          <dgm:bulletEnabled val="1"/>
        </dgm:presLayoutVars>
      </dgm:prSet>
      <dgm:spPr/>
      <dgm:t>
        <a:bodyPr/>
        <a:lstStyle/>
        <a:p>
          <a:endParaRPr lang="en-US"/>
        </a:p>
      </dgm:t>
    </dgm:pt>
  </dgm:ptLst>
  <dgm:cxnLst>
    <dgm:cxn modelId="{643173C5-0025-4154-8231-6283D0702D38}" srcId="{91680F91-2C21-40EE-8212-6ADDDD11718D}" destId="{8D83407E-71B7-4399-A52E-A0E99755EDCE}" srcOrd="0" destOrd="0" parTransId="{1C7741D1-EC4D-4FCA-88A9-A1F322B6E029}" sibTransId="{48D2F06F-2726-401B-87B6-0BF145089F47}"/>
    <dgm:cxn modelId="{EBED9BED-C4E8-4044-BCA5-AC8E5F1206FB}" srcId="{8D83407E-71B7-4399-A52E-A0E99755EDCE}" destId="{0820B4AD-3B82-474D-B5EB-FF6F6C8DAAB0}" srcOrd="0" destOrd="0" parTransId="{E5653FE8-309B-4350-8CBD-25B219815D1A}" sibTransId="{8962748B-5182-4493-98CD-67877617A455}"/>
    <dgm:cxn modelId="{75B4613E-530D-40DD-9C3A-D8AD3B3A26DD}" srcId="{8D83407E-71B7-4399-A52E-A0E99755EDCE}" destId="{D6D15DC0-0967-4022-BA50-03A1C07500C6}" srcOrd="1" destOrd="0" parTransId="{24C791F2-B75B-403C-89A2-8A4BCD98815E}" sibTransId="{340BFEEB-BAA8-43ED-B4E5-DA6EBDC084E3}"/>
    <dgm:cxn modelId="{F719DEAC-5828-4DA8-9045-078F78352ABF}" type="presOf" srcId="{91680F91-2C21-40EE-8212-6ADDDD11718D}" destId="{6E48C979-B879-4EA2-AB06-981CF957D575}" srcOrd="0" destOrd="0" presId="urn:microsoft.com/office/officeart/2005/8/layout/vList4#1"/>
    <dgm:cxn modelId="{6379A8E0-D811-471E-B6FB-29CBC1BBC39A}" type="presOf" srcId="{D6D15DC0-0967-4022-BA50-03A1C07500C6}" destId="{33018AEB-CA59-4EEB-8F22-290E5C363B6C}" srcOrd="1" destOrd="2" presId="urn:microsoft.com/office/officeart/2005/8/layout/vList4#1"/>
    <dgm:cxn modelId="{39CEB251-87FB-4177-AB19-05243A9C367E}" type="presOf" srcId="{8D83407E-71B7-4399-A52E-A0E99755EDCE}" destId="{91C53DD0-D9D2-428C-9FD9-EFA87633F420}" srcOrd="0" destOrd="0" presId="urn:microsoft.com/office/officeart/2005/8/layout/vList4#1"/>
    <dgm:cxn modelId="{B1F297DB-C58C-4823-A74D-FA3981506528}" type="presOf" srcId="{D6D15DC0-0967-4022-BA50-03A1C07500C6}" destId="{91C53DD0-D9D2-428C-9FD9-EFA87633F420}" srcOrd="0" destOrd="2" presId="urn:microsoft.com/office/officeart/2005/8/layout/vList4#1"/>
    <dgm:cxn modelId="{186EA757-931B-4900-B4DB-FC2CA170E98A}" type="presOf" srcId="{8D83407E-71B7-4399-A52E-A0E99755EDCE}" destId="{33018AEB-CA59-4EEB-8F22-290E5C363B6C}" srcOrd="1" destOrd="0" presId="urn:microsoft.com/office/officeart/2005/8/layout/vList4#1"/>
    <dgm:cxn modelId="{B32D53D6-AC88-4814-90A5-3E4FF6B063BF}" type="presOf" srcId="{0820B4AD-3B82-474D-B5EB-FF6F6C8DAAB0}" destId="{33018AEB-CA59-4EEB-8F22-290E5C363B6C}" srcOrd="1" destOrd="1" presId="urn:microsoft.com/office/officeart/2005/8/layout/vList4#1"/>
    <dgm:cxn modelId="{D90F8FDD-924F-4CF7-B7A2-3699F903465C}" type="presOf" srcId="{0820B4AD-3B82-474D-B5EB-FF6F6C8DAAB0}" destId="{91C53DD0-D9D2-428C-9FD9-EFA87633F420}" srcOrd="0" destOrd="1" presId="urn:microsoft.com/office/officeart/2005/8/layout/vList4#1"/>
    <dgm:cxn modelId="{797EA6EE-CA61-4F85-8DDC-DA6B93BC6B94}" type="presParOf" srcId="{6E48C979-B879-4EA2-AB06-981CF957D575}" destId="{4CB2B7CD-6DA9-438F-A889-4FCA5A786317}" srcOrd="0" destOrd="0" presId="urn:microsoft.com/office/officeart/2005/8/layout/vList4#1"/>
    <dgm:cxn modelId="{E2BF2320-1893-47CE-BD0B-CAF104B05E9D}" type="presParOf" srcId="{4CB2B7CD-6DA9-438F-A889-4FCA5A786317}" destId="{91C53DD0-D9D2-428C-9FD9-EFA87633F420}" srcOrd="0" destOrd="0" presId="urn:microsoft.com/office/officeart/2005/8/layout/vList4#1"/>
    <dgm:cxn modelId="{DF2DD725-9682-44BB-BA2D-1FA05B872D3B}" type="presParOf" srcId="{4CB2B7CD-6DA9-438F-A889-4FCA5A786317}" destId="{691D07C6-0F59-4398-9DD8-FA8F5BA895D9}" srcOrd="1" destOrd="0" presId="urn:microsoft.com/office/officeart/2005/8/layout/vList4#1"/>
    <dgm:cxn modelId="{610EF2B1-4214-468D-8896-D6D131B49B4C}" type="presParOf" srcId="{4CB2B7CD-6DA9-438F-A889-4FCA5A786317}" destId="{33018AEB-CA59-4EEB-8F22-290E5C363B6C}" srcOrd="2" destOrd="0" presId="urn:microsoft.com/office/officeart/2005/8/layout/vList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770AC5-6A22-4B5C-ADE5-11C95215147F}" type="doc">
      <dgm:prSet loTypeId="urn:microsoft.com/office/officeart/2005/8/layout/vList4#2" loCatId="list" qsTypeId="urn:microsoft.com/office/officeart/2005/8/quickstyle/simple4" qsCatId="simple" csTypeId="urn:microsoft.com/office/officeart/2005/8/colors/accent1_2" csCatId="accent1" phldr="1"/>
      <dgm:spPr/>
      <dgm:t>
        <a:bodyPr/>
        <a:lstStyle/>
        <a:p>
          <a:endParaRPr lang="en-US"/>
        </a:p>
      </dgm:t>
    </dgm:pt>
    <dgm:pt modelId="{3D569C43-0CB3-48CE-835E-8D46DA4AF314}">
      <dgm:prSet phldrT="[Text]" custT="1"/>
      <dgm:spPr/>
      <dgm:t>
        <a:bodyPr/>
        <a:lstStyle/>
        <a:p>
          <a:pPr algn="l"/>
          <a:r>
            <a:rPr lang="en-US" sz="2400" b="1" dirty="0" smtClean="0"/>
            <a:t> </a:t>
          </a:r>
          <a:r>
            <a:rPr lang="en-US" sz="2800" b="1" dirty="0" smtClean="0">
              <a:effectLst>
                <a:outerShdw blurRad="38100" dist="38100" dir="2700000" algn="tl">
                  <a:srgbClr val="000000">
                    <a:alpha val="43137"/>
                  </a:srgbClr>
                </a:outerShdw>
              </a:effectLst>
            </a:rPr>
            <a:t>SECONDARY SUCCESSION</a:t>
          </a:r>
          <a:endParaRPr lang="en-US" sz="2400" b="1" dirty="0">
            <a:effectLst>
              <a:outerShdw blurRad="38100" dist="38100" dir="2700000" algn="tl">
                <a:srgbClr val="000000">
                  <a:alpha val="43137"/>
                </a:srgbClr>
              </a:outerShdw>
            </a:effectLst>
          </a:endParaRPr>
        </a:p>
      </dgm:t>
    </dgm:pt>
    <dgm:pt modelId="{238503B8-E735-4259-B389-10F47E00AD1B}" type="parTrans" cxnId="{D69FFF4B-2D80-48C0-9217-88D45C83F2CC}">
      <dgm:prSet/>
      <dgm:spPr/>
      <dgm:t>
        <a:bodyPr/>
        <a:lstStyle/>
        <a:p>
          <a:endParaRPr lang="en-US"/>
        </a:p>
      </dgm:t>
    </dgm:pt>
    <dgm:pt modelId="{774E43BC-5C14-41B7-9B81-01932021EE3C}" type="sibTrans" cxnId="{D69FFF4B-2D80-48C0-9217-88D45C83F2CC}">
      <dgm:prSet/>
      <dgm:spPr/>
      <dgm:t>
        <a:bodyPr/>
        <a:lstStyle/>
        <a:p>
          <a:endParaRPr lang="en-US"/>
        </a:p>
      </dgm:t>
    </dgm:pt>
    <dgm:pt modelId="{F504DAB2-B7C7-45DE-901B-87F4986DA2C7}">
      <dgm:prSet phldrT="[Text]" custT="1"/>
      <dgm:spPr/>
      <dgm:t>
        <a:bodyPr/>
        <a:lstStyle/>
        <a:p>
          <a:pPr algn="just"/>
          <a:r>
            <a:rPr lang="en-US" sz="2400" b="0" i="0" dirty="0" smtClean="0"/>
            <a:t>When community development occurs in a secondarily bare area from where community was removed and where nutrients and conditions for existence are already favourable, e.g., </a:t>
          </a:r>
          <a:r>
            <a:rPr lang="en-US" sz="2400" b="1" i="0" dirty="0" smtClean="0">
              <a:solidFill>
                <a:srgbClr val="7030A0"/>
              </a:solidFill>
            </a:rPr>
            <a:t>cutover forest, abandoned cropland and ploughed field</a:t>
          </a:r>
          <a:r>
            <a:rPr lang="en-US" sz="2400" b="0" i="0" dirty="0" smtClean="0"/>
            <a:t>, it is termed secondary succession. </a:t>
          </a:r>
          <a:endParaRPr lang="en-US" sz="2400" b="1" dirty="0"/>
        </a:p>
      </dgm:t>
    </dgm:pt>
    <dgm:pt modelId="{ADEB5542-A112-4DA4-86A9-86D666CB2BFA}" type="sibTrans" cxnId="{1CE4FA07-53A3-4E35-AC3F-DC56E74A3113}">
      <dgm:prSet/>
      <dgm:spPr/>
      <dgm:t>
        <a:bodyPr/>
        <a:lstStyle/>
        <a:p>
          <a:endParaRPr lang="en-US"/>
        </a:p>
      </dgm:t>
    </dgm:pt>
    <dgm:pt modelId="{9F6CBA48-4D0C-4334-8EAC-93910CEDF0FE}" type="parTrans" cxnId="{1CE4FA07-53A3-4E35-AC3F-DC56E74A3113}">
      <dgm:prSet/>
      <dgm:spPr/>
      <dgm:t>
        <a:bodyPr/>
        <a:lstStyle/>
        <a:p>
          <a:endParaRPr lang="en-US"/>
        </a:p>
      </dgm:t>
    </dgm:pt>
    <dgm:pt modelId="{B995DD24-B74D-4202-9EE5-2CF767863034}" type="pres">
      <dgm:prSet presAssocID="{B2770AC5-6A22-4B5C-ADE5-11C95215147F}" presName="linear" presStyleCnt="0">
        <dgm:presLayoutVars>
          <dgm:dir/>
          <dgm:resizeHandles val="exact"/>
        </dgm:presLayoutVars>
      </dgm:prSet>
      <dgm:spPr/>
      <dgm:t>
        <a:bodyPr/>
        <a:lstStyle/>
        <a:p>
          <a:endParaRPr lang="en-US"/>
        </a:p>
      </dgm:t>
    </dgm:pt>
    <dgm:pt modelId="{0021AF33-8180-4E3D-901D-2D2B14E4EB04}" type="pres">
      <dgm:prSet presAssocID="{3D569C43-0CB3-48CE-835E-8D46DA4AF314}" presName="comp" presStyleCnt="0"/>
      <dgm:spPr/>
    </dgm:pt>
    <dgm:pt modelId="{BABD0B55-161B-421C-8196-9DAB83607086}" type="pres">
      <dgm:prSet presAssocID="{3D569C43-0CB3-48CE-835E-8D46DA4AF314}" presName="box" presStyleLbl="node1" presStyleIdx="0" presStyleCnt="1"/>
      <dgm:spPr/>
      <dgm:t>
        <a:bodyPr/>
        <a:lstStyle/>
        <a:p>
          <a:endParaRPr lang="en-US"/>
        </a:p>
      </dgm:t>
    </dgm:pt>
    <dgm:pt modelId="{271C8673-7EE4-48EE-BD7F-3CF041C18DFD}" type="pres">
      <dgm:prSet presAssocID="{3D569C43-0CB3-48CE-835E-8D46DA4AF314}" presName="img" presStyleLbl="fgImgPlace1" presStyleIdx="0" presStyleCnt="1" custScaleX="114859" custScaleY="125000" custLinFactNeighborX="-16323" custLinFactNeighborY="-17722"/>
      <dgm:spPr>
        <a:blipFill rotWithShape="0">
          <a:blip xmlns:r="http://schemas.openxmlformats.org/officeDocument/2006/relationships" r:embed="rId1"/>
          <a:stretch>
            <a:fillRect/>
          </a:stretch>
        </a:blipFill>
      </dgm:spPr>
      <dgm:t>
        <a:bodyPr/>
        <a:lstStyle/>
        <a:p>
          <a:endParaRPr lang="en-US"/>
        </a:p>
      </dgm:t>
    </dgm:pt>
    <dgm:pt modelId="{4CAF82DC-ECD2-4372-B015-11D9A188E749}" type="pres">
      <dgm:prSet presAssocID="{3D569C43-0CB3-48CE-835E-8D46DA4AF314}" presName="text" presStyleLbl="node1" presStyleIdx="0" presStyleCnt="1">
        <dgm:presLayoutVars>
          <dgm:bulletEnabled val="1"/>
        </dgm:presLayoutVars>
      </dgm:prSet>
      <dgm:spPr/>
      <dgm:t>
        <a:bodyPr/>
        <a:lstStyle/>
        <a:p>
          <a:endParaRPr lang="en-US"/>
        </a:p>
      </dgm:t>
    </dgm:pt>
  </dgm:ptLst>
  <dgm:cxnLst>
    <dgm:cxn modelId="{1CE4FA07-53A3-4E35-AC3F-DC56E74A3113}" srcId="{3D569C43-0CB3-48CE-835E-8D46DA4AF314}" destId="{F504DAB2-B7C7-45DE-901B-87F4986DA2C7}" srcOrd="0" destOrd="0" parTransId="{9F6CBA48-4D0C-4334-8EAC-93910CEDF0FE}" sibTransId="{ADEB5542-A112-4DA4-86A9-86D666CB2BFA}"/>
    <dgm:cxn modelId="{AB72D1DC-61B0-4A34-8F81-C68CA6C04788}" type="presOf" srcId="{3D569C43-0CB3-48CE-835E-8D46DA4AF314}" destId="{4CAF82DC-ECD2-4372-B015-11D9A188E749}" srcOrd="1" destOrd="0" presId="urn:microsoft.com/office/officeart/2005/8/layout/vList4#2"/>
    <dgm:cxn modelId="{5DE912B2-023A-4474-97FE-201E52E3D80B}" type="presOf" srcId="{B2770AC5-6A22-4B5C-ADE5-11C95215147F}" destId="{B995DD24-B74D-4202-9EE5-2CF767863034}" srcOrd="0" destOrd="0" presId="urn:microsoft.com/office/officeart/2005/8/layout/vList4#2"/>
    <dgm:cxn modelId="{34EA939A-D907-458F-8B4B-1C214456CB85}" type="presOf" srcId="{3D569C43-0CB3-48CE-835E-8D46DA4AF314}" destId="{BABD0B55-161B-421C-8196-9DAB83607086}" srcOrd="0" destOrd="0" presId="urn:microsoft.com/office/officeart/2005/8/layout/vList4#2"/>
    <dgm:cxn modelId="{2AFF09D4-C1EC-4B91-B97C-33D96CD157AB}" type="presOf" srcId="{F504DAB2-B7C7-45DE-901B-87F4986DA2C7}" destId="{4CAF82DC-ECD2-4372-B015-11D9A188E749}" srcOrd="1" destOrd="1" presId="urn:microsoft.com/office/officeart/2005/8/layout/vList4#2"/>
    <dgm:cxn modelId="{E5B49268-B662-4C6E-8422-9126FFE0ACD7}" type="presOf" srcId="{F504DAB2-B7C7-45DE-901B-87F4986DA2C7}" destId="{BABD0B55-161B-421C-8196-9DAB83607086}" srcOrd="0" destOrd="1" presId="urn:microsoft.com/office/officeart/2005/8/layout/vList4#2"/>
    <dgm:cxn modelId="{D69FFF4B-2D80-48C0-9217-88D45C83F2CC}" srcId="{B2770AC5-6A22-4B5C-ADE5-11C95215147F}" destId="{3D569C43-0CB3-48CE-835E-8D46DA4AF314}" srcOrd="0" destOrd="0" parTransId="{238503B8-E735-4259-B389-10F47E00AD1B}" sibTransId="{774E43BC-5C14-41B7-9B81-01932021EE3C}"/>
    <dgm:cxn modelId="{9C44EFF3-CA06-46AE-9BA6-932DC5FE4C06}" type="presParOf" srcId="{B995DD24-B74D-4202-9EE5-2CF767863034}" destId="{0021AF33-8180-4E3D-901D-2D2B14E4EB04}" srcOrd="0" destOrd="0" presId="urn:microsoft.com/office/officeart/2005/8/layout/vList4#2"/>
    <dgm:cxn modelId="{93E72185-1B70-4448-9085-B664C8328AFC}" type="presParOf" srcId="{0021AF33-8180-4E3D-901D-2D2B14E4EB04}" destId="{BABD0B55-161B-421C-8196-9DAB83607086}" srcOrd="0" destOrd="0" presId="urn:microsoft.com/office/officeart/2005/8/layout/vList4#2"/>
    <dgm:cxn modelId="{80BCCF28-186A-45DC-8E4D-4E4435FC33AF}" type="presParOf" srcId="{0021AF33-8180-4E3D-901D-2D2B14E4EB04}" destId="{271C8673-7EE4-48EE-BD7F-3CF041C18DFD}" srcOrd="1" destOrd="0" presId="urn:microsoft.com/office/officeart/2005/8/layout/vList4#2"/>
    <dgm:cxn modelId="{8526FC2C-1BE0-48C3-B893-FE3275B1EB3E}" type="presParOf" srcId="{0021AF33-8180-4E3D-901D-2D2B14E4EB04}" destId="{4CAF82DC-ECD2-4372-B015-11D9A188E749}" srcOrd="2" destOrd="0" presId="urn:microsoft.com/office/officeart/2005/8/layout/vList4#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574DEF-50A3-4068-BF62-7ADC0BCA4DF5}" type="doc">
      <dgm:prSet loTypeId="urn:microsoft.com/office/officeart/2005/8/layout/venn3" loCatId="relationship" qsTypeId="urn:microsoft.com/office/officeart/2005/8/quickstyle/simple2" qsCatId="simple" csTypeId="urn:microsoft.com/office/officeart/2005/8/colors/accent3_5" csCatId="accent3" phldr="1"/>
      <dgm:spPr/>
      <dgm:t>
        <a:bodyPr/>
        <a:lstStyle/>
        <a:p>
          <a:endParaRPr lang="en-US"/>
        </a:p>
      </dgm:t>
    </dgm:pt>
    <dgm:pt modelId="{1296D178-5D2E-44EF-83CC-BCE3478E1203}">
      <dgm:prSet phldrT="[Text]"/>
      <dgm:spPr/>
      <dgm:t>
        <a:bodyPr/>
        <a:lstStyle/>
        <a:p>
          <a:r>
            <a:rPr lang="en-US" b="1" dirty="0" smtClean="0"/>
            <a:t>Hydrarch succession</a:t>
          </a:r>
          <a:endParaRPr lang="en-US" dirty="0"/>
        </a:p>
      </dgm:t>
    </dgm:pt>
    <dgm:pt modelId="{6220C350-34EE-491F-BE21-9992B66D9EE7}" type="parTrans" cxnId="{6FC196C8-2927-4564-BEE3-2B54EBE264AA}">
      <dgm:prSet/>
      <dgm:spPr/>
      <dgm:t>
        <a:bodyPr/>
        <a:lstStyle/>
        <a:p>
          <a:endParaRPr lang="en-US"/>
        </a:p>
      </dgm:t>
    </dgm:pt>
    <dgm:pt modelId="{3561DA06-3F58-4C92-8BAA-7D91AF88FC17}" type="sibTrans" cxnId="{6FC196C8-2927-4564-BEE3-2B54EBE264AA}">
      <dgm:prSet/>
      <dgm:spPr/>
      <dgm:t>
        <a:bodyPr/>
        <a:lstStyle/>
        <a:p>
          <a:endParaRPr lang="en-US"/>
        </a:p>
      </dgm:t>
    </dgm:pt>
    <dgm:pt modelId="{18F3CF95-8FAF-469A-93B6-BB71691E2931}">
      <dgm:prSet phldrT="[Text]"/>
      <dgm:spPr/>
      <dgm:t>
        <a:bodyPr/>
        <a:lstStyle/>
        <a:p>
          <a:r>
            <a:rPr lang="en-US" b="1" dirty="0" smtClean="0"/>
            <a:t>Xerarch succession</a:t>
          </a:r>
          <a:endParaRPr lang="en-US" dirty="0"/>
        </a:p>
      </dgm:t>
    </dgm:pt>
    <dgm:pt modelId="{D5CDA772-67C7-44F0-B3E7-08DE4C97166E}" type="parTrans" cxnId="{D125C57A-90F0-4A99-8EA2-3BF1375E7A88}">
      <dgm:prSet/>
      <dgm:spPr/>
      <dgm:t>
        <a:bodyPr/>
        <a:lstStyle/>
        <a:p>
          <a:endParaRPr lang="en-US"/>
        </a:p>
      </dgm:t>
    </dgm:pt>
    <dgm:pt modelId="{3C84FB16-9727-471C-8138-3496922D4285}" type="sibTrans" cxnId="{D125C57A-90F0-4A99-8EA2-3BF1375E7A88}">
      <dgm:prSet/>
      <dgm:spPr/>
      <dgm:t>
        <a:bodyPr/>
        <a:lstStyle/>
        <a:p>
          <a:endParaRPr lang="en-US"/>
        </a:p>
      </dgm:t>
    </dgm:pt>
    <dgm:pt modelId="{EE430011-47E8-4DEF-A4CA-8D0EBDD78E3F}" type="pres">
      <dgm:prSet presAssocID="{36574DEF-50A3-4068-BF62-7ADC0BCA4DF5}" presName="Name0" presStyleCnt="0">
        <dgm:presLayoutVars>
          <dgm:dir/>
          <dgm:resizeHandles val="exact"/>
        </dgm:presLayoutVars>
      </dgm:prSet>
      <dgm:spPr/>
      <dgm:t>
        <a:bodyPr/>
        <a:lstStyle/>
        <a:p>
          <a:endParaRPr lang="en-US"/>
        </a:p>
      </dgm:t>
    </dgm:pt>
    <dgm:pt modelId="{D1DD8F46-77F0-4A15-8206-7F2D2D0F2F21}" type="pres">
      <dgm:prSet presAssocID="{1296D178-5D2E-44EF-83CC-BCE3478E1203}" presName="Name5" presStyleLbl="vennNode1" presStyleIdx="0" presStyleCnt="2">
        <dgm:presLayoutVars>
          <dgm:bulletEnabled val="1"/>
        </dgm:presLayoutVars>
      </dgm:prSet>
      <dgm:spPr/>
      <dgm:t>
        <a:bodyPr/>
        <a:lstStyle/>
        <a:p>
          <a:endParaRPr lang="en-US"/>
        </a:p>
      </dgm:t>
    </dgm:pt>
    <dgm:pt modelId="{651C5138-7528-4B59-A394-74FCA1C5967C}" type="pres">
      <dgm:prSet presAssocID="{3561DA06-3F58-4C92-8BAA-7D91AF88FC17}" presName="space" presStyleCnt="0"/>
      <dgm:spPr/>
    </dgm:pt>
    <dgm:pt modelId="{08BA2DDF-74BE-4DC7-BF31-2FB72E9616D1}" type="pres">
      <dgm:prSet presAssocID="{18F3CF95-8FAF-469A-93B6-BB71691E2931}" presName="Name5" presStyleLbl="vennNode1" presStyleIdx="1" presStyleCnt="2">
        <dgm:presLayoutVars>
          <dgm:bulletEnabled val="1"/>
        </dgm:presLayoutVars>
      </dgm:prSet>
      <dgm:spPr/>
      <dgm:t>
        <a:bodyPr/>
        <a:lstStyle/>
        <a:p>
          <a:endParaRPr lang="en-US"/>
        </a:p>
      </dgm:t>
    </dgm:pt>
  </dgm:ptLst>
  <dgm:cxnLst>
    <dgm:cxn modelId="{6FC196C8-2927-4564-BEE3-2B54EBE264AA}" srcId="{36574DEF-50A3-4068-BF62-7ADC0BCA4DF5}" destId="{1296D178-5D2E-44EF-83CC-BCE3478E1203}" srcOrd="0" destOrd="0" parTransId="{6220C350-34EE-491F-BE21-9992B66D9EE7}" sibTransId="{3561DA06-3F58-4C92-8BAA-7D91AF88FC17}"/>
    <dgm:cxn modelId="{6FEAB249-076E-4582-AFA8-70F8569C8429}" type="presOf" srcId="{1296D178-5D2E-44EF-83CC-BCE3478E1203}" destId="{D1DD8F46-77F0-4A15-8206-7F2D2D0F2F21}" srcOrd="0" destOrd="0" presId="urn:microsoft.com/office/officeart/2005/8/layout/venn3"/>
    <dgm:cxn modelId="{0401FF5B-D59F-4165-B7DB-714CEDB93312}" type="presOf" srcId="{36574DEF-50A3-4068-BF62-7ADC0BCA4DF5}" destId="{EE430011-47E8-4DEF-A4CA-8D0EBDD78E3F}" srcOrd="0" destOrd="0" presId="urn:microsoft.com/office/officeart/2005/8/layout/venn3"/>
    <dgm:cxn modelId="{663D4514-D01E-4A25-B652-AC66E92061AB}" type="presOf" srcId="{18F3CF95-8FAF-469A-93B6-BB71691E2931}" destId="{08BA2DDF-74BE-4DC7-BF31-2FB72E9616D1}" srcOrd="0" destOrd="0" presId="urn:microsoft.com/office/officeart/2005/8/layout/venn3"/>
    <dgm:cxn modelId="{D125C57A-90F0-4A99-8EA2-3BF1375E7A88}" srcId="{36574DEF-50A3-4068-BF62-7ADC0BCA4DF5}" destId="{18F3CF95-8FAF-469A-93B6-BB71691E2931}" srcOrd="1" destOrd="0" parTransId="{D5CDA772-67C7-44F0-B3E7-08DE4C97166E}" sibTransId="{3C84FB16-9727-471C-8138-3496922D4285}"/>
    <dgm:cxn modelId="{7711525C-AE32-42E2-93EF-A0116D4B031F}" type="presParOf" srcId="{EE430011-47E8-4DEF-A4CA-8D0EBDD78E3F}" destId="{D1DD8F46-77F0-4A15-8206-7F2D2D0F2F21}" srcOrd="0" destOrd="0" presId="urn:microsoft.com/office/officeart/2005/8/layout/venn3"/>
    <dgm:cxn modelId="{96A90125-2991-41CC-9E0F-B314B69F5604}" type="presParOf" srcId="{EE430011-47E8-4DEF-A4CA-8D0EBDD78E3F}" destId="{651C5138-7528-4B59-A394-74FCA1C5967C}" srcOrd="1" destOrd="0" presId="urn:microsoft.com/office/officeart/2005/8/layout/venn3"/>
    <dgm:cxn modelId="{070B0CF5-E027-4E74-A3FA-26AC9DBED3DD}" type="presParOf" srcId="{EE430011-47E8-4DEF-A4CA-8D0EBDD78E3F}" destId="{08BA2DDF-74BE-4DC7-BF31-2FB72E9616D1}" srcOrd="2" destOrd="0" presId="urn:microsoft.com/office/officeart/2005/8/layout/ven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CD62F7-C966-43C6-9A8C-DA5CCF690459}" type="doc">
      <dgm:prSet loTypeId="urn:microsoft.com/office/officeart/2005/8/layout/vList3#1" loCatId="list" qsTypeId="urn:microsoft.com/office/officeart/2005/8/quickstyle/simple1" qsCatId="simple" csTypeId="urn:microsoft.com/office/officeart/2005/8/colors/colorful2" csCatId="colorful" phldr="1"/>
      <dgm:spPr/>
    </dgm:pt>
    <dgm:pt modelId="{5E220FB5-55E6-4914-98AA-D3A2D74E7237}">
      <dgm:prSet phldrT="[Text]"/>
      <dgm:spPr/>
      <dgm:t>
        <a:bodyPr/>
        <a:lstStyle/>
        <a:p>
          <a:pPr algn="just"/>
          <a:r>
            <a:rPr lang="en-US" dirty="0" smtClean="0">
              <a:latin typeface="Times New Roman" panose="02020603050405020304" pitchFamily="18" charset="0"/>
              <a:cs typeface="Times New Roman" panose="02020603050405020304" pitchFamily="18" charset="0"/>
            </a:rPr>
            <a:t>(1) Climatic Causes</a:t>
          </a:r>
          <a:endParaRPr lang="en-US" dirty="0"/>
        </a:p>
      </dgm:t>
    </dgm:pt>
    <dgm:pt modelId="{B07E6044-FA7F-4EC9-A43F-96A9DE3B421B}" type="parTrans" cxnId="{756A707F-A8CB-4CAE-A7D5-F8A5B3F8CD3D}">
      <dgm:prSet/>
      <dgm:spPr/>
      <dgm:t>
        <a:bodyPr/>
        <a:lstStyle/>
        <a:p>
          <a:endParaRPr lang="en-US"/>
        </a:p>
      </dgm:t>
    </dgm:pt>
    <dgm:pt modelId="{75AF3ECC-D9D6-4F9E-B81E-D161E1B6869B}" type="sibTrans" cxnId="{756A707F-A8CB-4CAE-A7D5-F8A5B3F8CD3D}">
      <dgm:prSet/>
      <dgm:spPr/>
      <dgm:t>
        <a:bodyPr/>
        <a:lstStyle/>
        <a:p>
          <a:endParaRPr lang="en-US"/>
        </a:p>
      </dgm:t>
    </dgm:pt>
    <dgm:pt modelId="{82A35659-514B-4CFD-8BFE-E3758542794E}">
      <dgm:prSet phldrT="[Text]"/>
      <dgm:spPr/>
      <dgm:t>
        <a:bodyPr/>
        <a:lstStyle/>
        <a:p>
          <a:pPr algn="just"/>
          <a:r>
            <a:rPr lang="en-US" dirty="0" smtClean="0">
              <a:latin typeface="Times New Roman" panose="02020603050405020304" pitchFamily="18" charset="0"/>
              <a:cs typeface="Times New Roman" panose="02020603050405020304" pitchFamily="18" charset="0"/>
            </a:rPr>
            <a:t>(2) Topographic Causes</a:t>
          </a:r>
          <a:endParaRPr lang="en-US" dirty="0"/>
        </a:p>
      </dgm:t>
    </dgm:pt>
    <dgm:pt modelId="{C0636D7E-94F0-49DA-B51B-2E9EFE3CF2AF}" type="parTrans" cxnId="{4146AB99-AD77-4CA8-A1E9-ABE1983FFA6C}">
      <dgm:prSet/>
      <dgm:spPr/>
      <dgm:t>
        <a:bodyPr/>
        <a:lstStyle/>
        <a:p>
          <a:endParaRPr lang="en-US"/>
        </a:p>
      </dgm:t>
    </dgm:pt>
    <dgm:pt modelId="{5CDBC4B5-AFF9-4CE1-AD9C-F699FCDADDD9}" type="sibTrans" cxnId="{4146AB99-AD77-4CA8-A1E9-ABE1983FFA6C}">
      <dgm:prSet/>
      <dgm:spPr/>
      <dgm:t>
        <a:bodyPr/>
        <a:lstStyle/>
        <a:p>
          <a:endParaRPr lang="en-US"/>
        </a:p>
      </dgm:t>
    </dgm:pt>
    <dgm:pt modelId="{FA21F5C2-46C0-4C56-B525-7D4B93628E4D}">
      <dgm:prSet phldrT="[Text]"/>
      <dgm:spPr/>
      <dgm:t>
        <a:bodyPr/>
        <a:lstStyle/>
        <a:p>
          <a:pPr algn="just"/>
          <a:r>
            <a:rPr lang="en-US" dirty="0" smtClean="0">
              <a:latin typeface="Times New Roman" panose="02020603050405020304" pitchFamily="18" charset="0"/>
              <a:cs typeface="Times New Roman" panose="02020603050405020304" pitchFamily="18" charset="0"/>
            </a:rPr>
            <a:t>(3) Biotic Causes</a:t>
          </a:r>
          <a:endParaRPr lang="en-US" dirty="0"/>
        </a:p>
      </dgm:t>
    </dgm:pt>
    <dgm:pt modelId="{FBA8063D-5E13-4705-A42F-1742AE7D7B3B}" type="parTrans" cxnId="{9609CF76-8225-4919-8026-59AD781CEEF1}">
      <dgm:prSet/>
      <dgm:spPr/>
      <dgm:t>
        <a:bodyPr/>
        <a:lstStyle/>
        <a:p>
          <a:endParaRPr lang="en-US"/>
        </a:p>
      </dgm:t>
    </dgm:pt>
    <dgm:pt modelId="{0007CF46-A597-4F46-BE8F-B76D3C77E09C}" type="sibTrans" cxnId="{9609CF76-8225-4919-8026-59AD781CEEF1}">
      <dgm:prSet/>
      <dgm:spPr/>
      <dgm:t>
        <a:bodyPr/>
        <a:lstStyle/>
        <a:p>
          <a:endParaRPr lang="en-US"/>
        </a:p>
      </dgm:t>
    </dgm:pt>
    <dgm:pt modelId="{FA9BBC66-9E05-4C47-AC73-67107B262FE8}" type="pres">
      <dgm:prSet presAssocID="{01CD62F7-C966-43C6-9A8C-DA5CCF690459}" presName="linearFlow" presStyleCnt="0">
        <dgm:presLayoutVars>
          <dgm:dir/>
          <dgm:resizeHandles val="exact"/>
        </dgm:presLayoutVars>
      </dgm:prSet>
      <dgm:spPr/>
    </dgm:pt>
    <dgm:pt modelId="{6268F434-3926-4116-B8F4-B5423F003286}" type="pres">
      <dgm:prSet presAssocID="{5E220FB5-55E6-4914-98AA-D3A2D74E7237}" presName="composite" presStyleCnt="0"/>
      <dgm:spPr/>
    </dgm:pt>
    <dgm:pt modelId="{11956018-8A28-40EE-AB0E-130FC76A891F}" type="pres">
      <dgm:prSet presAssocID="{5E220FB5-55E6-4914-98AA-D3A2D74E7237}" presName="imgShp" presStyleLbl="fgImgPlace1" presStyleIdx="0" presStyleCnt="3"/>
      <dgm:spPr>
        <a:blipFill rotWithShape="0">
          <a:blip xmlns:r="http://schemas.openxmlformats.org/officeDocument/2006/relationships" r:embed="rId1"/>
          <a:stretch>
            <a:fillRect/>
          </a:stretch>
        </a:blipFill>
      </dgm:spPr>
    </dgm:pt>
    <dgm:pt modelId="{381B1E2B-AB6F-410B-8D45-C4C9FEAAA97A}" type="pres">
      <dgm:prSet presAssocID="{5E220FB5-55E6-4914-98AA-D3A2D74E7237}" presName="txShp" presStyleLbl="node1" presStyleIdx="0" presStyleCnt="3">
        <dgm:presLayoutVars>
          <dgm:bulletEnabled val="1"/>
        </dgm:presLayoutVars>
      </dgm:prSet>
      <dgm:spPr/>
      <dgm:t>
        <a:bodyPr/>
        <a:lstStyle/>
        <a:p>
          <a:endParaRPr lang="en-US"/>
        </a:p>
      </dgm:t>
    </dgm:pt>
    <dgm:pt modelId="{B67AB613-05BF-40DC-983B-D5CB110B5444}" type="pres">
      <dgm:prSet presAssocID="{75AF3ECC-D9D6-4F9E-B81E-D161E1B6869B}" presName="spacing" presStyleCnt="0"/>
      <dgm:spPr/>
    </dgm:pt>
    <dgm:pt modelId="{9B9F0D58-34A2-4E80-AA0C-59F622CE7395}" type="pres">
      <dgm:prSet presAssocID="{82A35659-514B-4CFD-8BFE-E3758542794E}" presName="composite" presStyleCnt="0"/>
      <dgm:spPr/>
    </dgm:pt>
    <dgm:pt modelId="{18804F09-DAAE-4EBF-902E-E2AD3BB114F3}" type="pres">
      <dgm:prSet presAssocID="{82A35659-514B-4CFD-8BFE-E3758542794E}" presName="imgShp" presStyleLbl="fgImgPlace1" presStyleIdx="1" presStyleCnt="3"/>
      <dgm:spPr>
        <a:blipFill rotWithShape="0">
          <a:blip xmlns:r="http://schemas.openxmlformats.org/officeDocument/2006/relationships" r:embed="rId1"/>
          <a:stretch>
            <a:fillRect/>
          </a:stretch>
        </a:blipFill>
      </dgm:spPr>
    </dgm:pt>
    <dgm:pt modelId="{D74E29A9-C953-4374-9100-6FADAE6CAB89}" type="pres">
      <dgm:prSet presAssocID="{82A35659-514B-4CFD-8BFE-E3758542794E}" presName="txShp" presStyleLbl="node1" presStyleIdx="1" presStyleCnt="3">
        <dgm:presLayoutVars>
          <dgm:bulletEnabled val="1"/>
        </dgm:presLayoutVars>
      </dgm:prSet>
      <dgm:spPr/>
      <dgm:t>
        <a:bodyPr/>
        <a:lstStyle/>
        <a:p>
          <a:endParaRPr lang="en-US"/>
        </a:p>
      </dgm:t>
    </dgm:pt>
    <dgm:pt modelId="{06F7C206-151C-4B64-B97A-BD6D6E9048FD}" type="pres">
      <dgm:prSet presAssocID="{5CDBC4B5-AFF9-4CE1-AD9C-F699FCDADDD9}" presName="spacing" presStyleCnt="0"/>
      <dgm:spPr/>
    </dgm:pt>
    <dgm:pt modelId="{FFC1FC06-63CE-4605-B5C9-A0B0912EC0B6}" type="pres">
      <dgm:prSet presAssocID="{FA21F5C2-46C0-4C56-B525-7D4B93628E4D}" presName="composite" presStyleCnt="0"/>
      <dgm:spPr/>
    </dgm:pt>
    <dgm:pt modelId="{08E283EE-C407-4DB3-85F5-E7C8B908E9D4}" type="pres">
      <dgm:prSet presAssocID="{FA21F5C2-46C0-4C56-B525-7D4B93628E4D}" presName="imgShp" presStyleLbl="fgImgPlace1" presStyleIdx="2" presStyleCnt="3"/>
      <dgm:spPr>
        <a:blipFill rotWithShape="0">
          <a:blip xmlns:r="http://schemas.openxmlformats.org/officeDocument/2006/relationships" r:embed="rId1"/>
          <a:stretch>
            <a:fillRect/>
          </a:stretch>
        </a:blipFill>
      </dgm:spPr>
    </dgm:pt>
    <dgm:pt modelId="{637B46B8-D937-49CC-90BA-D7207A2A30AD}" type="pres">
      <dgm:prSet presAssocID="{FA21F5C2-46C0-4C56-B525-7D4B93628E4D}" presName="txShp" presStyleLbl="node1" presStyleIdx="2" presStyleCnt="3">
        <dgm:presLayoutVars>
          <dgm:bulletEnabled val="1"/>
        </dgm:presLayoutVars>
      </dgm:prSet>
      <dgm:spPr/>
      <dgm:t>
        <a:bodyPr/>
        <a:lstStyle/>
        <a:p>
          <a:endParaRPr lang="en-US"/>
        </a:p>
      </dgm:t>
    </dgm:pt>
  </dgm:ptLst>
  <dgm:cxnLst>
    <dgm:cxn modelId="{8D69AA36-DCAB-4999-9E2B-71C598B9F147}" type="presOf" srcId="{FA21F5C2-46C0-4C56-B525-7D4B93628E4D}" destId="{637B46B8-D937-49CC-90BA-D7207A2A30AD}" srcOrd="0" destOrd="0" presId="urn:microsoft.com/office/officeart/2005/8/layout/vList3#1"/>
    <dgm:cxn modelId="{94C78BF1-20BE-44C1-A8B2-0B1E3FE6AF1E}" type="presOf" srcId="{01CD62F7-C966-43C6-9A8C-DA5CCF690459}" destId="{FA9BBC66-9E05-4C47-AC73-67107B262FE8}" srcOrd="0" destOrd="0" presId="urn:microsoft.com/office/officeart/2005/8/layout/vList3#1"/>
    <dgm:cxn modelId="{5E591FFE-63A1-41EB-942E-48E99A9A45BF}" type="presOf" srcId="{82A35659-514B-4CFD-8BFE-E3758542794E}" destId="{D74E29A9-C953-4374-9100-6FADAE6CAB89}" srcOrd="0" destOrd="0" presId="urn:microsoft.com/office/officeart/2005/8/layout/vList3#1"/>
    <dgm:cxn modelId="{97C4AE40-CC55-41B1-8493-DDB49864A7AB}" type="presOf" srcId="{5E220FB5-55E6-4914-98AA-D3A2D74E7237}" destId="{381B1E2B-AB6F-410B-8D45-C4C9FEAAA97A}" srcOrd="0" destOrd="0" presId="urn:microsoft.com/office/officeart/2005/8/layout/vList3#1"/>
    <dgm:cxn modelId="{4146AB99-AD77-4CA8-A1E9-ABE1983FFA6C}" srcId="{01CD62F7-C966-43C6-9A8C-DA5CCF690459}" destId="{82A35659-514B-4CFD-8BFE-E3758542794E}" srcOrd="1" destOrd="0" parTransId="{C0636D7E-94F0-49DA-B51B-2E9EFE3CF2AF}" sibTransId="{5CDBC4B5-AFF9-4CE1-AD9C-F699FCDADDD9}"/>
    <dgm:cxn modelId="{9609CF76-8225-4919-8026-59AD781CEEF1}" srcId="{01CD62F7-C966-43C6-9A8C-DA5CCF690459}" destId="{FA21F5C2-46C0-4C56-B525-7D4B93628E4D}" srcOrd="2" destOrd="0" parTransId="{FBA8063D-5E13-4705-A42F-1742AE7D7B3B}" sibTransId="{0007CF46-A597-4F46-BE8F-B76D3C77E09C}"/>
    <dgm:cxn modelId="{756A707F-A8CB-4CAE-A7D5-F8A5B3F8CD3D}" srcId="{01CD62F7-C966-43C6-9A8C-DA5CCF690459}" destId="{5E220FB5-55E6-4914-98AA-D3A2D74E7237}" srcOrd="0" destOrd="0" parTransId="{B07E6044-FA7F-4EC9-A43F-96A9DE3B421B}" sibTransId="{75AF3ECC-D9D6-4F9E-B81E-D161E1B6869B}"/>
    <dgm:cxn modelId="{00DC8FC1-2BEB-4E36-9F82-A701404D9939}" type="presParOf" srcId="{FA9BBC66-9E05-4C47-AC73-67107B262FE8}" destId="{6268F434-3926-4116-B8F4-B5423F003286}" srcOrd="0" destOrd="0" presId="urn:microsoft.com/office/officeart/2005/8/layout/vList3#1"/>
    <dgm:cxn modelId="{3E8496CA-01F6-4553-98D5-EA5F5F34F2B8}" type="presParOf" srcId="{6268F434-3926-4116-B8F4-B5423F003286}" destId="{11956018-8A28-40EE-AB0E-130FC76A891F}" srcOrd="0" destOrd="0" presId="urn:microsoft.com/office/officeart/2005/8/layout/vList3#1"/>
    <dgm:cxn modelId="{CC523CA5-8844-42D2-BB76-F643011C0836}" type="presParOf" srcId="{6268F434-3926-4116-B8F4-B5423F003286}" destId="{381B1E2B-AB6F-410B-8D45-C4C9FEAAA97A}" srcOrd="1" destOrd="0" presId="urn:microsoft.com/office/officeart/2005/8/layout/vList3#1"/>
    <dgm:cxn modelId="{88135EA1-252A-49DF-A6F4-78370D7EB695}" type="presParOf" srcId="{FA9BBC66-9E05-4C47-AC73-67107B262FE8}" destId="{B67AB613-05BF-40DC-983B-D5CB110B5444}" srcOrd="1" destOrd="0" presId="urn:microsoft.com/office/officeart/2005/8/layout/vList3#1"/>
    <dgm:cxn modelId="{FDB240B6-DF75-4A70-810C-E70CB2B3A6C1}" type="presParOf" srcId="{FA9BBC66-9E05-4C47-AC73-67107B262FE8}" destId="{9B9F0D58-34A2-4E80-AA0C-59F622CE7395}" srcOrd="2" destOrd="0" presId="urn:microsoft.com/office/officeart/2005/8/layout/vList3#1"/>
    <dgm:cxn modelId="{6F93BA92-9C84-471A-B2F9-6E9A8D62E359}" type="presParOf" srcId="{9B9F0D58-34A2-4E80-AA0C-59F622CE7395}" destId="{18804F09-DAAE-4EBF-902E-E2AD3BB114F3}" srcOrd="0" destOrd="0" presId="urn:microsoft.com/office/officeart/2005/8/layout/vList3#1"/>
    <dgm:cxn modelId="{024BC877-9E96-4297-8022-124C320475F2}" type="presParOf" srcId="{9B9F0D58-34A2-4E80-AA0C-59F622CE7395}" destId="{D74E29A9-C953-4374-9100-6FADAE6CAB89}" srcOrd="1" destOrd="0" presId="urn:microsoft.com/office/officeart/2005/8/layout/vList3#1"/>
    <dgm:cxn modelId="{2B2298EA-E8F1-4A7F-A5AB-31AF60BF842D}" type="presParOf" srcId="{FA9BBC66-9E05-4C47-AC73-67107B262FE8}" destId="{06F7C206-151C-4B64-B97A-BD6D6E9048FD}" srcOrd="3" destOrd="0" presId="urn:microsoft.com/office/officeart/2005/8/layout/vList3#1"/>
    <dgm:cxn modelId="{F597EB11-BDC8-4386-98C2-06AF21964C69}" type="presParOf" srcId="{FA9BBC66-9E05-4C47-AC73-67107B262FE8}" destId="{FFC1FC06-63CE-4605-B5C9-A0B0912EC0B6}" srcOrd="4" destOrd="0" presId="urn:microsoft.com/office/officeart/2005/8/layout/vList3#1"/>
    <dgm:cxn modelId="{9E50F963-6843-41E4-9421-966FDA463955}" type="presParOf" srcId="{FFC1FC06-63CE-4605-B5C9-A0B0912EC0B6}" destId="{08E283EE-C407-4DB3-85F5-E7C8B908E9D4}" srcOrd="0" destOrd="0" presId="urn:microsoft.com/office/officeart/2005/8/layout/vList3#1"/>
    <dgm:cxn modelId="{1F941FB0-74DD-44C0-9B9F-A06D36087B50}" type="presParOf" srcId="{FFC1FC06-63CE-4605-B5C9-A0B0912EC0B6}" destId="{637B46B8-D937-49CC-90BA-D7207A2A30AD}" srcOrd="1" destOrd="0" presId="urn:microsoft.com/office/officeart/2005/8/layout/vList3#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06E94-0545-498E-9E02-DEE08C95EB65}">
      <dsp:nvSpPr>
        <dsp:cNvPr id="0" name=""/>
        <dsp:cNvSpPr/>
      </dsp:nvSpPr>
      <dsp:spPr>
        <a:xfrm>
          <a:off x="0" y="46696"/>
          <a:ext cx="6132285" cy="1048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t>1.Primary succession</a:t>
          </a:r>
          <a:endParaRPr lang="en-US" sz="3600" b="1" kern="1200" dirty="0"/>
        </a:p>
      </dsp:txBody>
      <dsp:txXfrm>
        <a:off x="51175" y="97871"/>
        <a:ext cx="6029935" cy="945970"/>
      </dsp:txXfrm>
    </dsp:sp>
    <dsp:sp modelId="{965E93C7-8992-429E-9BF9-2B27DAFCAE1D}">
      <dsp:nvSpPr>
        <dsp:cNvPr id="0" name=""/>
        <dsp:cNvSpPr/>
      </dsp:nvSpPr>
      <dsp:spPr>
        <a:xfrm>
          <a:off x="0" y="1217109"/>
          <a:ext cx="6132285" cy="10483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t>2. Secondary succession</a:t>
          </a:r>
          <a:endParaRPr lang="en-US" sz="3600" b="1" kern="1200" dirty="0"/>
        </a:p>
      </dsp:txBody>
      <dsp:txXfrm>
        <a:off x="51175" y="1268284"/>
        <a:ext cx="6029935" cy="945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53DD0-D9D2-428C-9FD9-EFA87633F420}">
      <dsp:nvSpPr>
        <dsp:cNvPr id="0" name=""/>
        <dsp:cNvSpPr/>
      </dsp:nvSpPr>
      <dsp:spPr>
        <a:xfrm>
          <a:off x="0" y="0"/>
          <a:ext cx="11268892" cy="3592286"/>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just" defTabSz="1244600">
            <a:lnSpc>
              <a:spcPct val="90000"/>
            </a:lnSpc>
            <a:spcBef>
              <a:spcPct val="0"/>
            </a:spcBef>
            <a:spcAft>
              <a:spcPct val="35000"/>
            </a:spcAft>
          </a:pPr>
          <a:r>
            <a:rPr lang="en-US" sz="2800" kern="1200" dirty="0" smtClean="0"/>
            <a:t>  </a:t>
          </a:r>
          <a:r>
            <a:rPr lang="en-US" sz="2400" b="1" kern="1200" dirty="0" smtClean="0"/>
            <a:t>PRIMARY SUCCESSION</a:t>
          </a:r>
          <a:endParaRPr lang="en-US" sz="1400" b="1" kern="1200" dirty="0"/>
        </a:p>
        <a:p>
          <a:pPr marL="228600" lvl="1" indent="-228600" algn="l" defTabSz="1066800">
            <a:lnSpc>
              <a:spcPct val="90000"/>
            </a:lnSpc>
            <a:spcBef>
              <a:spcPct val="0"/>
            </a:spcBef>
            <a:spcAft>
              <a:spcPct val="15000"/>
            </a:spcAft>
            <a:buChar char="••"/>
          </a:pPr>
          <a:r>
            <a:rPr lang="en-US" sz="2400" b="0" i="0" kern="1200" dirty="0" smtClean="0"/>
            <a:t>When succession begins on primarily bare area which has not been previously occupied by a community (e.g., </a:t>
          </a:r>
          <a:r>
            <a:rPr lang="en-US" sz="2400" b="1" i="0" kern="1200" dirty="0" smtClean="0">
              <a:solidFill>
                <a:srgbClr val="7030A0"/>
              </a:solidFill>
            </a:rPr>
            <a:t>a newly exposed rock area, sand dunes, new island, deltas, shore or recent lava flow</a:t>
          </a:r>
          <a:r>
            <a:rPr lang="en-US" sz="2400" b="0" i="0" kern="1200" dirty="0" smtClean="0"/>
            <a:t>), it is known as primary succession or prisere. </a:t>
          </a:r>
          <a:endParaRPr lang="en-US" sz="2400" kern="1200" dirty="0"/>
        </a:p>
        <a:p>
          <a:pPr marL="228600" lvl="1" indent="-228600" algn="l" defTabSz="1066800">
            <a:lnSpc>
              <a:spcPct val="90000"/>
            </a:lnSpc>
            <a:spcBef>
              <a:spcPct val="0"/>
            </a:spcBef>
            <a:spcAft>
              <a:spcPct val="15000"/>
            </a:spcAft>
            <a:buChar char="••"/>
          </a:pPr>
          <a:r>
            <a:rPr lang="en-US" sz="2400" b="0" i="0" kern="1200" dirty="0" smtClean="0"/>
            <a:t>The first group of organisms (plants or animals) which become established in such an area is termed the pioneer community.</a:t>
          </a:r>
          <a:endParaRPr lang="en-US" sz="2400" kern="1200" dirty="0"/>
        </a:p>
      </dsp:txBody>
      <dsp:txXfrm>
        <a:off x="2613007" y="0"/>
        <a:ext cx="8655885" cy="3592286"/>
      </dsp:txXfrm>
    </dsp:sp>
    <dsp:sp modelId="{691D07C6-0F59-4398-9DD8-FA8F5BA895D9}">
      <dsp:nvSpPr>
        <dsp:cNvPr id="0" name=""/>
        <dsp:cNvSpPr/>
      </dsp:nvSpPr>
      <dsp:spPr>
        <a:xfrm>
          <a:off x="6974" y="26123"/>
          <a:ext cx="2644786" cy="3540039"/>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D0B55-161B-421C-8196-9DAB83607086}">
      <dsp:nvSpPr>
        <dsp:cNvPr id="0" name=""/>
        <dsp:cNvSpPr/>
      </dsp:nvSpPr>
      <dsp:spPr>
        <a:xfrm>
          <a:off x="0" y="0"/>
          <a:ext cx="11547566" cy="2749324"/>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 </a:t>
          </a:r>
          <a:r>
            <a:rPr lang="en-US" sz="2800" b="1" kern="1200" dirty="0" smtClean="0">
              <a:effectLst>
                <a:outerShdw blurRad="38100" dist="38100" dir="2700000" algn="tl">
                  <a:srgbClr val="000000">
                    <a:alpha val="43137"/>
                  </a:srgbClr>
                </a:outerShdw>
              </a:effectLst>
            </a:rPr>
            <a:t>SECONDARY SUCCESSION</a:t>
          </a:r>
          <a:endParaRPr lang="en-US" sz="2400" b="1" kern="1200" dirty="0">
            <a:effectLst>
              <a:outerShdw blurRad="38100" dist="38100" dir="2700000" algn="tl">
                <a:srgbClr val="000000">
                  <a:alpha val="43137"/>
                </a:srgbClr>
              </a:outerShdw>
            </a:effectLst>
          </a:endParaRPr>
        </a:p>
        <a:p>
          <a:pPr marL="228600" lvl="1" indent="-228600" algn="just" defTabSz="1066800">
            <a:lnSpc>
              <a:spcPct val="90000"/>
            </a:lnSpc>
            <a:spcBef>
              <a:spcPct val="0"/>
            </a:spcBef>
            <a:spcAft>
              <a:spcPct val="15000"/>
            </a:spcAft>
            <a:buChar char="••"/>
          </a:pPr>
          <a:r>
            <a:rPr lang="en-US" sz="2400" b="0" i="0" kern="1200" dirty="0" smtClean="0"/>
            <a:t>When community development occurs in a secondarily bare area from where community was removed and where nutrients and conditions for existence are already favourable, e.g., </a:t>
          </a:r>
          <a:r>
            <a:rPr lang="en-US" sz="2400" b="1" i="0" kern="1200" dirty="0" smtClean="0">
              <a:solidFill>
                <a:srgbClr val="7030A0"/>
              </a:solidFill>
            </a:rPr>
            <a:t>cutover forest, abandoned cropland and ploughed field</a:t>
          </a:r>
          <a:r>
            <a:rPr lang="en-US" sz="2400" b="0" i="0" kern="1200" dirty="0" smtClean="0"/>
            <a:t>, it is termed secondary succession. </a:t>
          </a:r>
          <a:endParaRPr lang="en-US" sz="2400" b="1" kern="1200" dirty="0"/>
        </a:p>
      </dsp:txBody>
      <dsp:txXfrm>
        <a:off x="2584445" y="0"/>
        <a:ext cx="8963120" cy="2749324"/>
      </dsp:txXfrm>
    </dsp:sp>
    <dsp:sp modelId="{271C8673-7EE4-48EE-BD7F-3CF041C18DFD}">
      <dsp:nvSpPr>
        <dsp:cNvPr id="0" name=""/>
        <dsp:cNvSpPr/>
      </dsp:nvSpPr>
      <dsp:spPr>
        <a:xfrm>
          <a:off x="0" y="0"/>
          <a:ext cx="2652683" cy="2749324"/>
        </a:xfrm>
        <a:prstGeom prst="roundRect">
          <a:avLst>
            <a:gd name="adj" fmla="val 10000"/>
          </a:avLst>
        </a:prstGeom>
        <a:blipFill rotWithShape="0">
          <a:blip xmlns:r="http://schemas.openxmlformats.org/officeDocument/2006/relationships" r:embed="rId1"/>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D8F46-77F0-4A15-8206-7F2D2D0F2F21}">
      <dsp:nvSpPr>
        <dsp:cNvPr id="0" name=""/>
        <dsp:cNvSpPr/>
      </dsp:nvSpPr>
      <dsp:spPr>
        <a:xfrm>
          <a:off x="1595834" y="396"/>
          <a:ext cx="2742406" cy="2742406"/>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0924" tIns="36830" rIns="150924" bIns="36830" numCol="1" spcCol="1270" anchor="ctr" anchorCtr="0">
          <a:noAutofit/>
        </a:bodyPr>
        <a:lstStyle/>
        <a:p>
          <a:pPr lvl="0" algn="ctr" defTabSz="1289050">
            <a:lnSpc>
              <a:spcPct val="90000"/>
            </a:lnSpc>
            <a:spcBef>
              <a:spcPct val="0"/>
            </a:spcBef>
            <a:spcAft>
              <a:spcPct val="35000"/>
            </a:spcAft>
          </a:pPr>
          <a:r>
            <a:rPr lang="en-US" sz="2900" b="1" kern="1200" dirty="0" smtClean="0"/>
            <a:t>Hydrarch succession</a:t>
          </a:r>
          <a:endParaRPr lang="en-US" sz="2900" kern="1200" dirty="0"/>
        </a:p>
      </dsp:txBody>
      <dsp:txXfrm>
        <a:off x="1997450" y="402012"/>
        <a:ext cx="1939174" cy="1939174"/>
      </dsp:txXfrm>
    </dsp:sp>
    <dsp:sp modelId="{08BA2DDF-74BE-4DC7-BF31-2FB72E9616D1}">
      <dsp:nvSpPr>
        <dsp:cNvPr id="0" name=""/>
        <dsp:cNvSpPr/>
      </dsp:nvSpPr>
      <dsp:spPr>
        <a:xfrm>
          <a:off x="3789759" y="396"/>
          <a:ext cx="2742406" cy="2742406"/>
        </a:xfrm>
        <a:prstGeom prst="ellipse">
          <a:avLst/>
        </a:prstGeom>
        <a:solidFill>
          <a:schemeClr val="accent3">
            <a:shade val="80000"/>
            <a:alpha val="50000"/>
            <a:hueOff val="54"/>
            <a:satOff val="-492"/>
            <a:lumOff val="3935"/>
            <a:alphaOff val="3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0924" tIns="36830" rIns="150924" bIns="36830" numCol="1" spcCol="1270" anchor="ctr" anchorCtr="0">
          <a:noAutofit/>
        </a:bodyPr>
        <a:lstStyle/>
        <a:p>
          <a:pPr lvl="0" algn="ctr" defTabSz="1289050">
            <a:lnSpc>
              <a:spcPct val="90000"/>
            </a:lnSpc>
            <a:spcBef>
              <a:spcPct val="0"/>
            </a:spcBef>
            <a:spcAft>
              <a:spcPct val="35000"/>
            </a:spcAft>
          </a:pPr>
          <a:r>
            <a:rPr lang="en-US" sz="2900" b="1" kern="1200" dirty="0" smtClean="0"/>
            <a:t>Xerarch succession</a:t>
          </a:r>
          <a:endParaRPr lang="en-US" sz="2900" kern="1200" dirty="0"/>
        </a:p>
      </dsp:txBody>
      <dsp:txXfrm>
        <a:off x="4191375" y="402012"/>
        <a:ext cx="1939174" cy="19391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B1E2B-AB6F-410B-8D45-C4C9FEAAA97A}">
      <dsp:nvSpPr>
        <dsp:cNvPr id="0" name=""/>
        <dsp:cNvSpPr/>
      </dsp:nvSpPr>
      <dsp:spPr>
        <a:xfrm rot="10800000">
          <a:off x="1529350" y="287"/>
          <a:ext cx="5405120" cy="671640"/>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175" tIns="118110" rIns="220472" bIns="118110" numCol="1" spcCol="1270" anchor="ctr" anchorCtr="0">
          <a:noAutofit/>
        </a:bodyPr>
        <a:lstStyle/>
        <a:p>
          <a:pPr lvl="0" algn="just" defTabSz="1377950">
            <a:lnSpc>
              <a:spcPct val="90000"/>
            </a:lnSpc>
            <a:spcBef>
              <a:spcPct val="0"/>
            </a:spcBef>
            <a:spcAft>
              <a:spcPct val="35000"/>
            </a:spcAft>
          </a:pPr>
          <a:r>
            <a:rPr lang="en-US" sz="3100" kern="1200" dirty="0" smtClean="0">
              <a:latin typeface="Times New Roman" panose="02020603050405020304" pitchFamily="18" charset="0"/>
              <a:cs typeface="Times New Roman" panose="02020603050405020304" pitchFamily="18" charset="0"/>
            </a:rPr>
            <a:t>(1) Climatic Causes</a:t>
          </a:r>
          <a:endParaRPr lang="en-US" sz="3100" kern="1200" dirty="0"/>
        </a:p>
      </dsp:txBody>
      <dsp:txXfrm rot="10800000">
        <a:off x="1697260" y="287"/>
        <a:ext cx="5237210" cy="671640"/>
      </dsp:txXfrm>
    </dsp:sp>
    <dsp:sp modelId="{11956018-8A28-40EE-AB0E-130FC76A891F}">
      <dsp:nvSpPr>
        <dsp:cNvPr id="0" name=""/>
        <dsp:cNvSpPr/>
      </dsp:nvSpPr>
      <dsp:spPr>
        <a:xfrm>
          <a:off x="1193529" y="287"/>
          <a:ext cx="671640" cy="671640"/>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4E29A9-C953-4374-9100-6FADAE6CAB89}">
      <dsp:nvSpPr>
        <dsp:cNvPr id="0" name=""/>
        <dsp:cNvSpPr/>
      </dsp:nvSpPr>
      <dsp:spPr>
        <a:xfrm rot="10800000">
          <a:off x="1529350" y="839837"/>
          <a:ext cx="5405120" cy="671640"/>
        </a:xfrm>
        <a:prstGeom prst="homePlate">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175" tIns="118110" rIns="220472" bIns="118110" numCol="1" spcCol="1270" anchor="ctr" anchorCtr="0">
          <a:noAutofit/>
        </a:bodyPr>
        <a:lstStyle/>
        <a:p>
          <a:pPr lvl="0" algn="just" defTabSz="1377950">
            <a:lnSpc>
              <a:spcPct val="90000"/>
            </a:lnSpc>
            <a:spcBef>
              <a:spcPct val="0"/>
            </a:spcBef>
            <a:spcAft>
              <a:spcPct val="35000"/>
            </a:spcAft>
          </a:pPr>
          <a:r>
            <a:rPr lang="en-US" sz="3100" kern="1200" dirty="0" smtClean="0">
              <a:latin typeface="Times New Roman" panose="02020603050405020304" pitchFamily="18" charset="0"/>
              <a:cs typeface="Times New Roman" panose="02020603050405020304" pitchFamily="18" charset="0"/>
            </a:rPr>
            <a:t>(2) Topographic Causes</a:t>
          </a:r>
          <a:endParaRPr lang="en-US" sz="3100" kern="1200" dirty="0"/>
        </a:p>
      </dsp:txBody>
      <dsp:txXfrm rot="10800000">
        <a:off x="1697260" y="839837"/>
        <a:ext cx="5237210" cy="671640"/>
      </dsp:txXfrm>
    </dsp:sp>
    <dsp:sp modelId="{18804F09-DAAE-4EBF-902E-E2AD3BB114F3}">
      <dsp:nvSpPr>
        <dsp:cNvPr id="0" name=""/>
        <dsp:cNvSpPr/>
      </dsp:nvSpPr>
      <dsp:spPr>
        <a:xfrm>
          <a:off x="1193529" y="839837"/>
          <a:ext cx="671640" cy="671640"/>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B46B8-D937-49CC-90BA-D7207A2A30AD}">
      <dsp:nvSpPr>
        <dsp:cNvPr id="0" name=""/>
        <dsp:cNvSpPr/>
      </dsp:nvSpPr>
      <dsp:spPr>
        <a:xfrm rot="10800000">
          <a:off x="1529350" y="1679387"/>
          <a:ext cx="5405120" cy="671640"/>
        </a:xfrm>
        <a:prstGeom prst="homePlate">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175" tIns="118110" rIns="220472" bIns="118110" numCol="1" spcCol="1270" anchor="ctr" anchorCtr="0">
          <a:noAutofit/>
        </a:bodyPr>
        <a:lstStyle/>
        <a:p>
          <a:pPr lvl="0" algn="just" defTabSz="1377950">
            <a:lnSpc>
              <a:spcPct val="90000"/>
            </a:lnSpc>
            <a:spcBef>
              <a:spcPct val="0"/>
            </a:spcBef>
            <a:spcAft>
              <a:spcPct val="35000"/>
            </a:spcAft>
          </a:pPr>
          <a:r>
            <a:rPr lang="en-US" sz="3100" kern="1200" dirty="0" smtClean="0">
              <a:latin typeface="Times New Roman" panose="02020603050405020304" pitchFamily="18" charset="0"/>
              <a:cs typeface="Times New Roman" panose="02020603050405020304" pitchFamily="18" charset="0"/>
            </a:rPr>
            <a:t>(3) Biotic Causes</a:t>
          </a:r>
          <a:endParaRPr lang="en-US" sz="3100" kern="1200" dirty="0"/>
        </a:p>
      </dsp:txBody>
      <dsp:txXfrm rot="10800000">
        <a:off x="1697260" y="1679387"/>
        <a:ext cx="5237210" cy="671640"/>
      </dsp:txXfrm>
    </dsp:sp>
    <dsp:sp modelId="{08E283EE-C407-4DB3-85F5-E7C8B908E9D4}">
      <dsp:nvSpPr>
        <dsp:cNvPr id="0" name=""/>
        <dsp:cNvSpPr/>
      </dsp:nvSpPr>
      <dsp:spPr>
        <a:xfrm>
          <a:off x="1193529" y="1679387"/>
          <a:ext cx="671640" cy="671640"/>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D6823-9B98-4493-9DA0-DC66BE65AF42}" type="datetimeFigureOut">
              <a:rPr lang="en-US" smtClean="0"/>
              <a:pPr/>
              <a:t>10/25/2020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8C26B-2E5E-48B5-A3C3-06CC4224A222}" type="slidenum">
              <a:rPr lang="en-US" smtClean="0"/>
              <a:pPr/>
              <a:t>‹#›</a:t>
            </a:fld>
            <a:endParaRPr lang="en-US" dirty="0"/>
          </a:p>
        </p:txBody>
      </p:sp>
    </p:spTree>
    <p:extLst>
      <p:ext uri="{BB962C8B-B14F-4D97-AF65-F5344CB8AC3E}">
        <p14:creationId xmlns="" xmlns:p14="http://schemas.microsoft.com/office/powerpoint/2010/main" val="364202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32086770"/>
      </p:ext>
    </p:extLst>
  </p:cSld>
  <p:clrMapOvr>
    <a:masterClrMapping/>
  </p:clrMapOvr>
  <p:transition spd="slow">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40485254"/>
      </p:ext>
    </p:extLst>
  </p:cSld>
  <p:clrMapOvr>
    <a:masterClrMapping/>
  </p:clrMapOvr>
  <p:transition spd="slow">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3084146789"/>
      </p:ext>
    </p:extLst>
  </p:cSld>
  <p:clrMapOvr>
    <a:masterClrMapping/>
  </p:clrMapOvr>
  <p:transition spd="slow">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632007204"/>
      </p:ext>
    </p:extLst>
  </p:cSld>
  <p:clrMapOvr>
    <a:masterClrMapping/>
  </p:clrMapOvr>
  <p:transition spd="slow">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51452948"/>
      </p:ext>
    </p:extLst>
  </p:cSld>
  <p:clrMapOvr>
    <a:masterClrMapping/>
  </p:clrMapOvr>
  <p:transition spd="slow">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573615627"/>
      </p:ext>
    </p:extLst>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440381956"/>
      </p:ext>
    </p:extLst>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pPr/>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3175799030"/>
      </p:ext>
    </p:extLst>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pPr/>
              <a:t>10/25/2020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175888452"/>
      </p:ext>
    </p:extLst>
  </p:cSld>
  <p:clrMapOvr>
    <a:masterClrMapping/>
  </p:clrMapOvr>
  <p:transition spd="slow">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smtClean="0"/>
              <a:pPr/>
              <a:t>10/25/2020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3119426748"/>
      </p:ext>
    </p:extLst>
  </p:cSld>
  <p:clrMapOvr>
    <a:masterClrMapping/>
  </p:clrMapOvr>
  <p:transition spd="slow">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pPr/>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pPr/>
              <a:t>‹#›</a:t>
            </a:fld>
            <a:endParaRPr lang="en-US" dirty="0"/>
          </a:p>
        </p:txBody>
      </p:sp>
    </p:spTree>
    <p:extLst>
      <p:ext uri="{BB962C8B-B14F-4D97-AF65-F5344CB8AC3E}">
        <p14:creationId xmlns="" xmlns:p14="http://schemas.microsoft.com/office/powerpoint/2010/main" val="3061999486"/>
      </p:ext>
    </p:extLst>
  </p:cSld>
  <p:clrMapOvr>
    <a:masterClrMapping/>
  </p:clrMapOvr>
  <p:transition spd="slow">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10/25/2020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8056220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spd="slow">
    <p:newsflash/>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utiful-Bismillah-Wallpaper.jpg"/>
          <p:cNvPicPr>
            <a:picLocks noChangeAspect="1"/>
          </p:cNvPicPr>
          <p:nvPr/>
        </p:nvPicPr>
        <p:blipFill>
          <a:blip r:embed="rId2">
            <a:lum contrast="10000"/>
          </a:blip>
          <a:stretch>
            <a:fillRect/>
          </a:stretch>
        </p:blipFill>
        <p:spPr>
          <a:xfrm>
            <a:off x="0" y="0"/>
            <a:ext cx="12192000" cy="6858000"/>
          </a:xfrm>
          <a:prstGeom prst="rect">
            <a:avLst/>
          </a:prstGeom>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KINDS OF SUCCESSION</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809885074"/>
              </p:ext>
            </p:extLst>
          </p:nvPr>
        </p:nvGraphicFramePr>
        <p:xfrm>
          <a:off x="421686" y="2622778"/>
          <a:ext cx="11547566" cy="274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b="1" dirty="0">
                <a:effectLst>
                  <a:outerShdw blurRad="38100" dist="38100" dir="2700000" algn="tl">
                    <a:srgbClr val="000000">
                      <a:alpha val="43137"/>
                    </a:srgbClr>
                  </a:outerShdw>
                </a:effectLst>
              </a:rPr>
              <a:t>SECONDARY </a:t>
            </a:r>
            <a:r>
              <a:rPr lang="en-US" sz="4400" b="1" dirty="0" smtClean="0">
                <a:effectLst>
                  <a:outerShdw blurRad="38100" dist="38100" dir="2700000" algn="tl">
                    <a:srgbClr val="000000">
                      <a:alpha val="43137"/>
                    </a:srgbClr>
                  </a:outerShdw>
                </a:effectLst>
              </a:rPr>
              <a:t>SUCCESSION</a:t>
            </a:r>
            <a:endParaRPr lang="en-US" dirty="0"/>
          </a:p>
        </p:txBody>
      </p:sp>
      <p:sp>
        <p:nvSpPr>
          <p:cNvPr id="3" name="Content Placeholder 2"/>
          <p:cNvSpPr>
            <a:spLocks noGrp="1"/>
          </p:cNvSpPr>
          <p:nvPr>
            <p:ph idx="1"/>
          </p:nvPr>
        </p:nvSpPr>
        <p:spPr>
          <a:xfrm>
            <a:off x="552450" y="1554195"/>
            <a:ext cx="10972800" cy="4572000"/>
          </a:xfrm>
        </p:spPr>
        <p:txBody>
          <a:bodyPr>
            <a:normAutofit/>
          </a:bodyPr>
          <a:lstStyle/>
          <a:p>
            <a:pPr algn="just"/>
            <a:r>
              <a:rPr lang="en-US" dirty="0" smtClean="0"/>
              <a:t>The destruction of previous community can occur due to:</a:t>
            </a:r>
          </a:p>
          <a:p>
            <a:pPr lvl="1" algn="just"/>
            <a:r>
              <a:rPr lang="en-US" sz="2800" dirty="0" smtClean="0"/>
              <a:t>Forest cutting </a:t>
            </a:r>
          </a:p>
          <a:p>
            <a:pPr lvl="1" algn="just"/>
            <a:r>
              <a:rPr lang="en-US" sz="2800" dirty="0" smtClean="0"/>
              <a:t>Forest fire</a:t>
            </a:r>
          </a:p>
          <a:p>
            <a:pPr lvl="1" algn="just"/>
            <a:r>
              <a:rPr lang="en-US" sz="2800" dirty="0" smtClean="0"/>
              <a:t>Submergence due to floods </a:t>
            </a:r>
          </a:p>
          <a:p>
            <a:pPr lvl="1" algn="just"/>
            <a:r>
              <a:rPr lang="en-US" sz="2800" dirty="0" smtClean="0"/>
              <a:t>Severe drought for several successive years</a:t>
            </a:r>
          </a:p>
          <a:p>
            <a:pPr lvl="1" algn="just"/>
            <a:r>
              <a:rPr lang="en-US" sz="2800" dirty="0" smtClean="0"/>
              <a:t>Landslide or earthquake</a:t>
            </a:r>
          </a:p>
          <a:p>
            <a:pPr lvl="1" algn="just"/>
            <a:r>
              <a:rPr lang="en-US" sz="2800" dirty="0" smtClean="0"/>
              <a:t>Heavy overgrazing or harvested crop fields left uncultivated for several years</a:t>
            </a:r>
          </a:p>
          <a:p>
            <a:pPr algn="just"/>
            <a:r>
              <a:rPr lang="en-US" dirty="0" smtClean="0"/>
              <a:t>The secondary succession is usually more rapid because some seeds and underground parts of plants are already present which quickly give rise to a new community as soon as conditions become favourable. The previously occupied territory is more receptive to biotic community development</a:t>
            </a:r>
          </a:p>
          <a:p>
            <a:pPr algn="just"/>
            <a:endParaRPr lang="en-US" dirty="0"/>
          </a:p>
        </p:txBody>
      </p:sp>
    </p:spTree>
    <p:extLst>
      <p:ext uri="{BB962C8B-B14F-4D97-AF65-F5344CB8AC3E}">
        <p14:creationId xmlns="" xmlns:p14="http://schemas.microsoft.com/office/powerpoint/2010/main" val="1691428220"/>
      </p:ext>
    </p:extLst>
  </p:cSld>
  <p:clrMapOvr>
    <a:masterClrMapping/>
  </p:clrMapOvr>
  <p:transition spd="slow">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COMPARE AND CONTRAST PRIMARY AND SECONDARY SUCCESSION</a:t>
            </a:r>
            <a:endParaRPr lang="en-US" sz="2400" b="1" dirty="0"/>
          </a:p>
        </p:txBody>
      </p:sp>
      <p:pic>
        <p:nvPicPr>
          <p:cNvPr id="4" name="Content Placeholder 3" descr="Ecological Succession Venn Key (1).jpg"/>
          <p:cNvPicPr>
            <a:picLocks noGrp="1" noChangeAspect="1"/>
          </p:cNvPicPr>
          <p:nvPr>
            <p:ph idx="1"/>
          </p:nvPr>
        </p:nvPicPr>
        <p:blipFill>
          <a:blip r:embed="rId2">
            <a:duotone>
              <a:schemeClr val="accent4">
                <a:shade val="45000"/>
                <a:satMod val="135000"/>
              </a:schemeClr>
              <a:prstClr val="white"/>
            </a:duotone>
          </a:blip>
          <a:srcRect t="7962"/>
          <a:stretch>
            <a:fillRect/>
          </a:stretch>
        </p:blipFill>
        <p:spPr>
          <a:xfrm>
            <a:off x="1293223" y="1515291"/>
            <a:ext cx="9993086" cy="4754880"/>
          </a:xfrm>
          <a:prstGeom prst="rect">
            <a:avLst/>
          </a:prstGeom>
          <a:ln>
            <a:noFill/>
          </a:ln>
          <a:effectLst>
            <a:softEdge rad="112500"/>
          </a:effectLst>
        </p:spPr>
      </p:pic>
    </p:spTree>
  </p:cSld>
  <p:clrMapOvr>
    <a:masterClrMapping/>
  </p:clrMapOvr>
  <p:transition spd="slow">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b="1" dirty="0" smtClean="0">
                <a:effectLst>
                  <a:outerShdw blurRad="38100" dist="38100" dir="2700000" algn="tl">
                    <a:srgbClr val="000000">
                      <a:alpha val="43137"/>
                    </a:srgbClr>
                  </a:outerShdw>
                </a:effectLst>
              </a:rPr>
              <a:t>SECONDARY SUCCESSION</a:t>
            </a: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endParaRPr lang="en-US" dirty="0"/>
          </a:p>
        </p:txBody>
      </p:sp>
      <p:pic>
        <p:nvPicPr>
          <p:cNvPr id="4" name="Content Placeholder 3" descr="95198-004-2619E3FA.jpg"/>
          <p:cNvPicPr>
            <a:picLocks noGrp="1" noChangeAspect="1"/>
          </p:cNvPicPr>
          <p:nvPr>
            <p:ph idx="1"/>
          </p:nvPr>
        </p:nvPicPr>
        <p:blipFill>
          <a:blip r:embed="rId2"/>
          <a:stretch>
            <a:fillRect/>
          </a:stretch>
        </p:blipFill>
        <p:spPr>
          <a:xfrm>
            <a:off x="849086" y="1384662"/>
            <a:ext cx="10306594" cy="4794069"/>
          </a:xfrm>
        </p:spPr>
      </p:pic>
    </p:spTree>
  </p:cSld>
  <p:clrMapOvr>
    <a:masterClrMapping/>
  </p:clrMapOvr>
  <p:transition spd="slow">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r>
              <a:rPr lang="en-US" sz="3600" b="1" dirty="0" smtClean="0">
                <a:effectLst>
                  <a:outerShdw blurRad="38100" dist="38100" dir="2700000" algn="tl">
                    <a:srgbClr val="000000">
                      <a:alpha val="43137"/>
                    </a:srgbClr>
                  </a:outerShdw>
                </a:effectLst>
              </a:rPr>
              <a:t>             SECONDARY SUCCESSION</a:t>
            </a:r>
            <a:endParaRPr lang="en-US" sz="3600" dirty="0"/>
          </a:p>
        </p:txBody>
      </p:sp>
      <p:pic>
        <p:nvPicPr>
          <p:cNvPr id="10" name="Content Placeholder 9" descr="ecosuccesion.jpg"/>
          <p:cNvPicPr>
            <a:picLocks noGrp="1" noChangeAspect="1"/>
          </p:cNvPicPr>
          <p:nvPr>
            <p:ph idx="1"/>
          </p:nvPr>
        </p:nvPicPr>
        <p:blipFill>
          <a:blip r:embed="rId2"/>
          <a:stretch>
            <a:fillRect/>
          </a:stretch>
        </p:blipFill>
        <p:spPr>
          <a:xfrm>
            <a:off x="2646680" y="1463040"/>
            <a:ext cx="6350000" cy="4614726"/>
          </a:xfrm>
        </p:spPr>
      </p:pic>
      <p:sp>
        <p:nvSpPr>
          <p:cNvPr id="12" name="Rectangle 11"/>
          <p:cNvSpPr/>
          <p:nvPr/>
        </p:nvSpPr>
        <p:spPr>
          <a:xfrm>
            <a:off x="2521131" y="6105099"/>
            <a:ext cx="6165669" cy="369332"/>
          </a:xfrm>
          <a:prstGeom prst="rect">
            <a:avLst/>
          </a:prstGeom>
        </p:spPr>
        <p:txBody>
          <a:bodyPr wrap="square">
            <a:spAutoFit/>
          </a:bodyPr>
          <a:lstStyle/>
          <a:p>
            <a:pPr algn="ctr"/>
            <a:r>
              <a:rPr lang="en-US" b="1" dirty="0" smtClean="0">
                <a:effectLst>
                  <a:outerShdw blurRad="38100" dist="38100" dir="2700000" algn="tl">
                    <a:srgbClr val="000000">
                      <a:alpha val="43137"/>
                    </a:srgbClr>
                  </a:outerShdw>
                </a:effectLst>
              </a:rPr>
              <a:t>           Fig. The circle of life in secondary succession</a:t>
            </a:r>
            <a:endParaRPr lang="en-US" dirty="0"/>
          </a:p>
        </p:txBody>
      </p:sp>
    </p:spTree>
  </p:cSld>
  <p:clrMapOvr>
    <a:masterClrMapping/>
  </p:clrMapOvr>
  <p:transition spd="slow">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Kinds of Ecological Succession</a:t>
            </a:r>
            <a:endParaRPr lang="en-US" b="1" dirty="0"/>
          </a:p>
        </p:txBody>
      </p:sp>
      <p:sp>
        <p:nvSpPr>
          <p:cNvPr id="3" name="Content Placeholder 2"/>
          <p:cNvSpPr>
            <a:spLocks noGrp="1"/>
          </p:cNvSpPr>
          <p:nvPr>
            <p:ph idx="1"/>
          </p:nvPr>
        </p:nvSpPr>
        <p:spPr>
          <a:xfrm>
            <a:off x="609600" y="1882808"/>
            <a:ext cx="10972800" cy="3851786"/>
          </a:xfrm>
        </p:spPr>
        <p:txBody>
          <a:bodyPr>
            <a:normAutofit/>
          </a:bodyPr>
          <a:lstStyle/>
          <a:p>
            <a:pPr algn="just" fontAlgn="base">
              <a:buFont typeface="Arial" pitchFamily="34" charset="0"/>
              <a:buChar char="•"/>
            </a:pPr>
            <a:r>
              <a:rPr lang="en-US" dirty="0" smtClean="0"/>
              <a:t>There are two types of ecological succession seen in plants. They are as follows:</a:t>
            </a:r>
          </a:p>
          <a:p>
            <a:pPr algn="just" fontAlgn="base">
              <a:buNone/>
            </a:pPr>
            <a:r>
              <a:rPr lang="en-US" dirty="0" smtClean="0"/>
              <a:t> </a:t>
            </a:r>
          </a:p>
          <a:p>
            <a:pPr algn="just"/>
            <a:endParaRPr lang="en-US" dirty="0"/>
          </a:p>
        </p:txBody>
      </p:sp>
      <p:graphicFrame>
        <p:nvGraphicFramePr>
          <p:cNvPr id="6" name="Diagram 5"/>
          <p:cNvGraphicFramePr/>
          <p:nvPr/>
        </p:nvGraphicFramePr>
        <p:xfrm>
          <a:off x="1548675" y="3435531"/>
          <a:ext cx="8128000" cy="274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Kinds of Ecological Succession</a:t>
            </a:r>
            <a:endParaRPr lang="en-US" dirty="0"/>
          </a:p>
        </p:txBody>
      </p:sp>
      <p:sp>
        <p:nvSpPr>
          <p:cNvPr id="3" name="Content Placeholder 2"/>
          <p:cNvSpPr>
            <a:spLocks noGrp="1"/>
          </p:cNvSpPr>
          <p:nvPr>
            <p:ph idx="1"/>
          </p:nvPr>
        </p:nvSpPr>
        <p:spPr>
          <a:xfrm>
            <a:off x="609600" y="1882808"/>
            <a:ext cx="6484374" cy="4572000"/>
          </a:xfrm>
        </p:spPr>
        <p:txBody>
          <a:bodyPr>
            <a:normAutofit/>
          </a:bodyPr>
          <a:lstStyle/>
          <a:p>
            <a:pPr algn="just" fontAlgn="base">
              <a:buFont typeface="Courier New" pitchFamily="49" charset="0"/>
              <a:buChar char="o"/>
            </a:pPr>
            <a:r>
              <a:rPr lang="en-US" sz="2800" b="1" dirty="0" smtClean="0"/>
              <a:t>Hydrarch succession</a:t>
            </a:r>
          </a:p>
          <a:p>
            <a:pPr algn="just" fontAlgn="base">
              <a:buFont typeface="Arial" pitchFamily="34" charset="0"/>
              <a:buChar char="•"/>
            </a:pPr>
            <a:r>
              <a:rPr lang="en-US" sz="2800" dirty="0" smtClean="0"/>
              <a:t>This kind of succession takes place in areas where the water content is very high as a result the plants grow in availability of too much of water. </a:t>
            </a:r>
          </a:p>
          <a:p>
            <a:pPr algn="just" fontAlgn="base">
              <a:buFont typeface="Arial" pitchFamily="34" charset="0"/>
              <a:buChar char="•"/>
            </a:pPr>
            <a:r>
              <a:rPr lang="en-US" sz="2800" dirty="0" smtClean="0"/>
              <a:t>Thus, the plants have a tendency to develop so as to minimize the water usage. </a:t>
            </a:r>
          </a:p>
          <a:p>
            <a:pPr algn="just" fontAlgn="base">
              <a:buFont typeface="Arial" pitchFamily="34" charset="0"/>
              <a:buChar char="•"/>
            </a:pPr>
            <a:r>
              <a:rPr lang="en-US" sz="2800" dirty="0" smtClean="0"/>
              <a:t>We can therefore say that the plants change from hydric conditions to mesic condition.</a:t>
            </a:r>
          </a:p>
          <a:p>
            <a:endParaRPr lang="en-US" sz="2800" dirty="0" smtClean="0"/>
          </a:p>
          <a:p>
            <a:endParaRPr lang="en-US" sz="2800" dirty="0"/>
          </a:p>
        </p:txBody>
      </p:sp>
      <p:pic>
        <p:nvPicPr>
          <p:cNvPr id="4" name="Content Placeholder 4" descr="2007-10-15_115845.gif"/>
          <p:cNvPicPr>
            <a:picLocks noChangeAspect="1"/>
          </p:cNvPicPr>
          <p:nvPr/>
        </p:nvPicPr>
        <p:blipFill>
          <a:blip r:embed="rId2"/>
          <a:stretch>
            <a:fillRect/>
          </a:stretch>
        </p:blipFill>
        <p:spPr>
          <a:xfrm>
            <a:off x="7374193" y="2462980"/>
            <a:ext cx="4498258" cy="3274143"/>
          </a:xfrm>
          <a:prstGeom prst="rect">
            <a:avLst/>
          </a:prstGeom>
        </p:spPr>
      </p:pic>
      <p:sp>
        <p:nvSpPr>
          <p:cNvPr id="5" name="Rectangle 4"/>
          <p:cNvSpPr/>
          <p:nvPr/>
        </p:nvSpPr>
        <p:spPr>
          <a:xfrm>
            <a:off x="9601200" y="3023108"/>
            <a:ext cx="1947822" cy="369332"/>
          </a:xfrm>
          <a:prstGeom prst="rect">
            <a:avLst/>
          </a:prstGeom>
        </p:spPr>
        <p:txBody>
          <a:bodyPr wrap="square">
            <a:spAutoFit/>
          </a:bodyPr>
          <a:lstStyle/>
          <a:p>
            <a:r>
              <a:rPr lang="en-US" b="1" dirty="0" smtClean="0">
                <a:solidFill>
                  <a:schemeClr val="bg2">
                    <a:lumMod val="10000"/>
                  </a:schemeClr>
                </a:solidFill>
              </a:rPr>
              <a:t>Hydrosere</a:t>
            </a:r>
            <a:endParaRPr lang="en-US" dirty="0"/>
          </a:p>
        </p:txBody>
      </p:sp>
    </p:spTree>
  </p:cSld>
  <p:clrMapOvr>
    <a:masterClrMapping/>
  </p:clrMapOvr>
  <p:transition spd="slow">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Kinds of Ecological Succession</a:t>
            </a:r>
            <a:endParaRPr lang="en-US" dirty="0"/>
          </a:p>
        </p:txBody>
      </p:sp>
      <p:sp>
        <p:nvSpPr>
          <p:cNvPr id="3" name="Content Placeholder 2"/>
          <p:cNvSpPr>
            <a:spLocks noGrp="1"/>
          </p:cNvSpPr>
          <p:nvPr>
            <p:ph idx="1"/>
          </p:nvPr>
        </p:nvSpPr>
        <p:spPr>
          <a:xfrm>
            <a:off x="609601" y="1882808"/>
            <a:ext cx="6065519" cy="4572000"/>
          </a:xfrm>
        </p:spPr>
        <p:txBody>
          <a:bodyPr>
            <a:normAutofit/>
          </a:bodyPr>
          <a:lstStyle/>
          <a:p>
            <a:pPr algn="just" fontAlgn="base">
              <a:buFont typeface="Courier New" pitchFamily="49" charset="0"/>
              <a:buChar char="o"/>
            </a:pPr>
            <a:r>
              <a:rPr lang="en-US" sz="2400" b="1" dirty="0" smtClean="0"/>
              <a:t>Xerarch succession</a:t>
            </a:r>
          </a:p>
          <a:p>
            <a:pPr algn="just" fontAlgn="base">
              <a:buFont typeface="Arial" pitchFamily="34" charset="0"/>
              <a:buChar char="•"/>
            </a:pPr>
            <a:r>
              <a:rPr lang="en-US" sz="2400" dirty="0" smtClean="0"/>
              <a:t>This succession takes place in areas where there is scarcity of water, as a result, plants develop so as to conserve water. Thus, the plants change from xeric to mesic condition. Hence, the general conclusion is both the plant successions move towards attaining mesic conditions.</a:t>
            </a:r>
          </a:p>
          <a:p>
            <a:endParaRPr lang="en-US" sz="2400" dirty="0"/>
          </a:p>
        </p:txBody>
      </p:sp>
      <p:pic>
        <p:nvPicPr>
          <p:cNvPr id="4" name="Picture 3" descr="clip_image002_thumb21.jpg"/>
          <p:cNvPicPr>
            <a:picLocks noChangeAspect="1"/>
          </p:cNvPicPr>
          <p:nvPr/>
        </p:nvPicPr>
        <p:blipFill>
          <a:blip r:embed="rId2"/>
          <a:stretch>
            <a:fillRect/>
          </a:stretch>
        </p:blipFill>
        <p:spPr>
          <a:xfrm>
            <a:off x="6914197" y="1841862"/>
            <a:ext cx="5051380" cy="3618411"/>
          </a:xfrm>
          <a:prstGeom prst="rect">
            <a:avLst/>
          </a:prstGeom>
        </p:spPr>
      </p:pic>
      <p:sp>
        <p:nvSpPr>
          <p:cNvPr id="5" name="Rectangle 4"/>
          <p:cNvSpPr/>
          <p:nvPr/>
        </p:nvSpPr>
        <p:spPr>
          <a:xfrm>
            <a:off x="7013932" y="2408311"/>
            <a:ext cx="2501006" cy="369332"/>
          </a:xfrm>
          <a:prstGeom prst="rect">
            <a:avLst/>
          </a:prstGeom>
        </p:spPr>
        <p:txBody>
          <a:bodyPr wrap="none">
            <a:spAutoFit/>
          </a:bodyPr>
          <a:lstStyle/>
          <a:p>
            <a:pPr algn="just" fontAlgn="base">
              <a:buFont typeface="Courier New" pitchFamily="49" charset="0"/>
              <a:buChar char="o"/>
            </a:pPr>
            <a:r>
              <a:rPr lang="en-US" b="1" dirty="0" smtClean="0">
                <a:solidFill>
                  <a:schemeClr val="bg2">
                    <a:lumMod val="10000"/>
                  </a:schemeClr>
                </a:solidFill>
              </a:rPr>
              <a:t>Xerarch succession</a:t>
            </a:r>
          </a:p>
        </p:txBody>
      </p:sp>
    </p:spTree>
  </p:cSld>
  <p:clrMapOvr>
    <a:masterClrMapping/>
  </p:clrMapOvr>
  <p:transition spd="slow">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Hydrarch succession</a:t>
            </a:r>
            <a:br>
              <a:rPr lang="en-US" b="1" dirty="0" smtClean="0"/>
            </a:br>
            <a:endParaRPr lang="en-US" dirty="0"/>
          </a:p>
        </p:txBody>
      </p:sp>
      <p:sp>
        <p:nvSpPr>
          <p:cNvPr id="3" name="Content Placeholder 2"/>
          <p:cNvSpPr>
            <a:spLocks noGrp="1"/>
          </p:cNvSpPr>
          <p:nvPr>
            <p:ph idx="1"/>
          </p:nvPr>
        </p:nvSpPr>
        <p:spPr>
          <a:xfrm>
            <a:off x="635725" y="1242728"/>
            <a:ext cx="10972800" cy="5067920"/>
          </a:xfrm>
        </p:spPr>
        <p:txBody>
          <a:bodyPr>
            <a:noAutofit/>
          </a:bodyPr>
          <a:lstStyle/>
          <a:p>
            <a:pPr marL="64008" indent="0">
              <a:buNone/>
            </a:pPr>
            <a:r>
              <a:rPr lang="en-US" sz="2800" dirty="0" smtClean="0"/>
              <a:t>Hydrosere or </a:t>
            </a:r>
            <a:r>
              <a:rPr lang="en-US" sz="2800" b="1" dirty="0" smtClean="0"/>
              <a:t>Hydrarch succession</a:t>
            </a:r>
            <a:r>
              <a:rPr lang="en-US" sz="2800" dirty="0" smtClean="0"/>
              <a:t> occurs in a pond and its community are converted into a land community.</a:t>
            </a:r>
            <a:br>
              <a:rPr lang="en-US" sz="2800" dirty="0" smtClean="0"/>
            </a:br>
            <a:r>
              <a:rPr lang="en-US" sz="2800" b="1" dirty="0" smtClean="0">
                <a:solidFill>
                  <a:schemeClr val="bg1"/>
                </a:solidFill>
              </a:rPr>
              <a:t>Stages Of Hydrach Succession</a:t>
            </a:r>
          </a:p>
          <a:p>
            <a:pPr marL="578358" indent="-514350">
              <a:buFont typeface="+mj-lt"/>
              <a:buAutoNum type="arabicPeriod"/>
            </a:pPr>
            <a:r>
              <a:rPr lang="en-US" sz="2800" b="1" dirty="0" smtClean="0">
                <a:solidFill>
                  <a:schemeClr val="accent1"/>
                </a:solidFill>
              </a:rPr>
              <a:t>Phytoplankton stage</a:t>
            </a:r>
          </a:p>
          <a:p>
            <a:pPr marL="578358" indent="-514350">
              <a:buFont typeface="+mj-lt"/>
              <a:buAutoNum type="arabicPeriod"/>
            </a:pPr>
            <a:r>
              <a:rPr lang="en-US" sz="2800" b="1" dirty="0" smtClean="0">
                <a:solidFill>
                  <a:schemeClr val="accent1"/>
                </a:solidFill>
              </a:rPr>
              <a:t>Submerged stage</a:t>
            </a:r>
          </a:p>
          <a:p>
            <a:pPr marL="578358" indent="-514350">
              <a:buFont typeface="+mj-lt"/>
              <a:buAutoNum type="arabicPeriod"/>
            </a:pPr>
            <a:r>
              <a:rPr lang="en-US" sz="2800" b="1" dirty="0" smtClean="0">
                <a:solidFill>
                  <a:schemeClr val="accent1"/>
                </a:solidFill>
              </a:rPr>
              <a:t>Floating stage</a:t>
            </a:r>
          </a:p>
          <a:p>
            <a:pPr marL="578358" indent="-514350">
              <a:buFont typeface="+mj-lt"/>
              <a:buAutoNum type="arabicPeriod"/>
            </a:pPr>
            <a:r>
              <a:rPr lang="en-US" sz="2800" b="1" dirty="0" smtClean="0">
                <a:solidFill>
                  <a:schemeClr val="accent1"/>
                </a:solidFill>
              </a:rPr>
              <a:t>Reed swamp stage</a:t>
            </a:r>
          </a:p>
          <a:p>
            <a:pPr marL="578358" indent="-514350">
              <a:buFont typeface="+mj-lt"/>
              <a:buAutoNum type="arabicPeriod"/>
            </a:pPr>
            <a:r>
              <a:rPr lang="en-US" sz="2800" b="1" dirty="0" smtClean="0">
                <a:solidFill>
                  <a:schemeClr val="accent1"/>
                </a:solidFill>
              </a:rPr>
              <a:t>Sedge </a:t>
            </a:r>
            <a:r>
              <a:rPr lang="en-US" sz="2800" b="1" dirty="0">
                <a:solidFill>
                  <a:schemeClr val="accent1"/>
                </a:solidFill>
              </a:rPr>
              <a:t>Marsh or Meadow </a:t>
            </a:r>
            <a:r>
              <a:rPr lang="en-US" sz="2800" b="1" dirty="0" smtClean="0">
                <a:solidFill>
                  <a:schemeClr val="accent1"/>
                </a:solidFill>
              </a:rPr>
              <a:t>stage</a:t>
            </a:r>
          </a:p>
          <a:p>
            <a:pPr marL="578358" indent="-514350">
              <a:buFont typeface="+mj-lt"/>
              <a:buAutoNum type="arabicPeriod"/>
            </a:pPr>
            <a:r>
              <a:rPr lang="en-US" sz="2800" b="1" dirty="0" smtClean="0">
                <a:solidFill>
                  <a:schemeClr val="accent1"/>
                </a:solidFill>
              </a:rPr>
              <a:t>Woodland stage</a:t>
            </a:r>
          </a:p>
          <a:p>
            <a:pPr marL="578358" indent="-514350">
              <a:buFont typeface="+mj-lt"/>
              <a:buAutoNum type="arabicPeriod"/>
            </a:pPr>
            <a:r>
              <a:rPr lang="en-US" sz="2800" b="1" dirty="0">
                <a:solidFill>
                  <a:schemeClr val="accent1"/>
                </a:solidFill>
              </a:rPr>
              <a:t>Climax forest</a:t>
            </a:r>
            <a:endParaRPr lang="en-US" sz="2800" b="1" dirty="0" smtClean="0">
              <a:solidFill>
                <a:schemeClr val="accent1"/>
              </a:solidFill>
            </a:endParaRPr>
          </a:p>
        </p:txBody>
      </p:sp>
    </p:spTree>
  </p:cSld>
  <p:clrMapOvr>
    <a:masterClrMapping/>
  </p:clrMapOvr>
  <p:transition spd="slow">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Hydrarch succession</a:t>
            </a:r>
            <a:br>
              <a:rPr lang="en-US" b="1" dirty="0"/>
            </a:br>
            <a:endParaRPr lang="en-US" dirty="0"/>
          </a:p>
        </p:txBody>
      </p:sp>
      <p:sp>
        <p:nvSpPr>
          <p:cNvPr id="3" name="Content Placeholder 2"/>
          <p:cNvSpPr>
            <a:spLocks noGrp="1"/>
          </p:cNvSpPr>
          <p:nvPr>
            <p:ph idx="1"/>
          </p:nvPr>
        </p:nvSpPr>
        <p:spPr>
          <a:xfrm>
            <a:off x="639097" y="1484602"/>
            <a:ext cx="10972800" cy="4572000"/>
          </a:xfrm>
        </p:spPr>
        <p:txBody>
          <a:bodyPr>
            <a:normAutofit/>
          </a:bodyPr>
          <a:lstStyle/>
          <a:p>
            <a:pPr marL="64008" indent="0" algn="just">
              <a:buNone/>
            </a:pPr>
            <a:r>
              <a:rPr lang="en-US" sz="3200" b="1" dirty="0"/>
              <a:t>Characteristics of Hydrosere</a:t>
            </a:r>
            <a:r>
              <a:rPr lang="en-US" sz="3200" b="1" dirty="0" smtClean="0"/>
              <a:t>:</a:t>
            </a:r>
            <a:endParaRPr lang="en-US" sz="3200" dirty="0" smtClean="0"/>
          </a:p>
          <a:p>
            <a:pPr algn="just"/>
            <a:r>
              <a:rPr lang="en-US" sz="3200" dirty="0" smtClean="0"/>
              <a:t>In </a:t>
            </a:r>
            <a:r>
              <a:rPr lang="en-US" sz="3200" dirty="0"/>
              <a:t>the initial stage, phytoplankton(cyanobacteria), green algae (</a:t>
            </a:r>
            <a:r>
              <a:rPr lang="en-US" sz="3200" i="1" dirty="0"/>
              <a:t>Spirogyra</a:t>
            </a:r>
            <a:r>
              <a:rPr lang="en-US" sz="3200" dirty="0"/>
              <a:t>, </a:t>
            </a:r>
            <a:r>
              <a:rPr lang="en-US" sz="3200" i="1" dirty="0"/>
              <a:t>Oedogonium</a:t>
            </a:r>
            <a:r>
              <a:rPr lang="en-US" sz="3200" dirty="0"/>
              <a:t>) are the pioneer colonizers.</a:t>
            </a:r>
          </a:p>
          <a:p>
            <a:pPr algn="just"/>
            <a:r>
              <a:rPr lang="en-US" sz="3200" dirty="0"/>
              <a:t>They are consumed by zooplankton (protozoans as </a:t>
            </a:r>
            <a:r>
              <a:rPr lang="en-US" sz="3200" i="1" dirty="0"/>
              <a:t>Amoeba, Euglena, Paramecium </a:t>
            </a:r>
            <a:r>
              <a:rPr lang="en-US" sz="3200" dirty="0" smtClean="0"/>
              <a:t>etc.) and fishes.</a:t>
            </a:r>
            <a:endParaRPr lang="en-US" sz="3200" dirty="0"/>
          </a:p>
          <a:p>
            <a:pPr algn="just"/>
            <a:r>
              <a:rPr lang="en-US" sz="3200" dirty="0"/>
              <a:t>Gradually these organisms die and increase the content of dead organic matter in the pond.</a:t>
            </a:r>
          </a:p>
          <a:p>
            <a:pPr algn="just"/>
            <a:endParaRPr lang="en-US" sz="3200" dirty="0"/>
          </a:p>
          <a:p>
            <a:endParaRPr lang="en-US" dirty="0"/>
          </a:p>
        </p:txBody>
      </p:sp>
    </p:spTree>
    <p:extLst>
      <p:ext uri="{BB962C8B-B14F-4D97-AF65-F5344CB8AC3E}">
        <p14:creationId xmlns="" xmlns:p14="http://schemas.microsoft.com/office/powerpoint/2010/main" val="2873212174"/>
      </p:ext>
    </p:extLst>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69702" y="585372"/>
            <a:ext cx="10638800" cy="5725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968349066"/>
      </p:ext>
    </p:extLst>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Xerarch Succession</a:t>
            </a:r>
            <a:endParaRPr lang="en-US" dirty="0"/>
          </a:p>
        </p:txBody>
      </p:sp>
      <p:sp>
        <p:nvSpPr>
          <p:cNvPr id="3" name="Content Placeholder 2"/>
          <p:cNvSpPr>
            <a:spLocks noGrp="1"/>
          </p:cNvSpPr>
          <p:nvPr>
            <p:ph idx="1"/>
          </p:nvPr>
        </p:nvSpPr>
        <p:spPr/>
        <p:txBody>
          <a:bodyPr>
            <a:normAutofit/>
          </a:bodyPr>
          <a:lstStyle/>
          <a:p>
            <a:r>
              <a:rPr lang="en-US" b="1" dirty="0" smtClean="0"/>
              <a:t>Xerosere</a:t>
            </a:r>
            <a:r>
              <a:rPr lang="en-US" dirty="0" smtClean="0"/>
              <a:t/>
            </a:r>
            <a:br>
              <a:rPr lang="en-US" dirty="0" smtClean="0"/>
            </a:br>
            <a:r>
              <a:rPr lang="en-US" dirty="0" smtClean="0"/>
              <a:t>Xerosere or </a:t>
            </a:r>
            <a:r>
              <a:rPr lang="en-US" b="1" dirty="0" smtClean="0"/>
              <a:t>Xerarch succession</a:t>
            </a:r>
            <a:r>
              <a:rPr lang="en-US" dirty="0" smtClean="0"/>
              <a:t> begins on  exposed parent rocks (</a:t>
            </a:r>
            <a:r>
              <a:rPr lang="en-US" b="1" dirty="0" smtClean="0"/>
              <a:t>lithosere</a:t>
            </a:r>
            <a:r>
              <a:rPr lang="en-US" dirty="0" smtClean="0"/>
              <a:t>) or dry sand (</a:t>
            </a:r>
            <a:r>
              <a:rPr lang="en-US" b="1" dirty="0" smtClean="0"/>
              <a:t>psammosere</a:t>
            </a:r>
            <a:r>
              <a:rPr lang="en-US" dirty="0" smtClean="0"/>
              <a:t>).</a:t>
            </a:r>
            <a:br>
              <a:rPr lang="en-US" dirty="0" smtClean="0"/>
            </a:br>
            <a:r>
              <a:rPr lang="en-US" dirty="0" smtClean="0"/>
              <a:t>A lithosere involves following stages</a:t>
            </a:r>
          </a:p>
          <a:p>
            <a:pPr marL="578358" indent="-514350">
              <a:buFont typeface="+mj-lt"/>
              <a:buAutoNum type="arabicPeriod"/>
            </a:pPr>
            <a:r>
              <a:rPr lang="en-US" b="1" dirty="0" smtClean="0">
                <a:solidFill>
                  <a:schemeClr val="accent1"/>
                </a:solidFill>
              </a:rPr>
              <a:t>Crustose Lichen Stage (Pioneers)  </a:t>
            </a:r>
          </a:p>
          <a:p>
            <a:pPr marL="578358" indent="-514350">
              <a:buFont typeface="+mj-lt"/>
              <a:buAutoNum type="arabicPeriod"/>
            </a:pPr>
            <a:r>
              <a:rPr lang="en-US" b="1" dirty="0" smtClean="0">
                <a:solidFill>
                  <a:schemeClr val="accent1"/>
                </a:solidFill>
              </a:rPr>
              <a:t>Foliose Lichen Stage </a:t>
            </a:r>
          </a:p>
          <a:p>
            <a:pPr marL="578358" indent="-514350">
              <a:buFont typeface="+mj-lt"/>
              <a:buAutoNum type="arabicPeriod"/>
            </a:pPr>
            <a:r>
              <a:rPr lang="en-US" b="1" dirty="0" smtClean="0">
                <a:solidFill>
                  <a:schemeClr val="accent1"/>
                </a:solidFill>
              </a:rPr>
              <a:t>Moss Stage </a:t>
            </a:r>
          </a:p>
          <a:p>
            <a:pPr marL="578358" indent="-514350">
              <a:buFont typeface="+mj-lt"/>
              <a:buAutoNum type="arabicPeriod"/>
            </a:pPr>
            <a:r>
              <a:rPr lang="en-US" b="1" dirty="0" smtClean="0">
                <a:solidFill>
                  <a:schemeClr val="accent1"/>
                </a:solidFill>
              </a:rPr>
              <a:t>Herbs Stage </a:t>
            </a:r>
          </a:p>
          <a:p>
            <a:pPr marL="578358" indent="-514350">
              <a:buFont typeface="+mj-lt"/>
              <a:buAutoNum type="arabicPeriod"/>
            </a:pPr>
            <a:r>
              <a:rPr lang="en-US" b="1" dirty="0" smtClean="0">
                <a:solidFill>
                  <a:schemeClr val="accent1"/>
                </a:solidFill>
              </a:rPr>
              <a:t>Shrub Stage</a:t>
            </a:r>
          </a:p>
          <a:p>
            <a:pPr marL="578358" indent="-514350">
              <a:buFont typeface="+mj-lt"/>
              <a:buAutoNum type="arabicPeriod"/>
            </a:pPr>
            <a:r>
              <a:rPr lang="en-US" b="1" dirty="0" smtClean="0">
                <a:solidFill>
                  <a:schemeClr val="accent1"/>
                </a:solidFill>
              </a:rPr>
              <a:t>Forest Stage (Climax Stage)</a:t>
            </a:r>
            <a:endParaRPr lang="en-US" dirty="0">
              <a:solidFill>
                <a:schemeClr val="accent1"/>
              </a:solidFill>
            </a:endParaRPr>
          </a:p>
        </p:txBody>
      </p:sp>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Crustose Lichen Stage (Pioneers)</a:t>
            </a:r>
            <a:br>
              <a:rPr lang="en-US" sz="4400" b="1" dirty="0"/>
            </a:br>
            <a:endParaRPr lang="en-US" dirty="0"/>
          </a:p>
        </p:txBody>
      </p:sp>
      <p:sp>
        <p:nvSpPr>
          <p:cNvPr id="3" name="Content Placeholder 2"/>
          <p:cNvSpPr>
            <a:spLocks noGrp="1"/>
          </p:cNvSpPr>
          <p:nvPr>
            <p:ph idx="1"/>
          </p:nvPr>
        </p:nvSpPr>
        <p:spPr>
          <a:xfrm>
            <a:off x="467932" y="1522200"/>
            <a:ext cx="7954851" cy="4572000"/>
          </a:xfrm>
        </p:spPr>
        <p:txBody>
          <a:bodyPr>
            <a:noAutofit/>
          </a:bodyPr>
          <a:lstStyle/>
          <a:p>
            <a:pPr algn="just"/>
            <a:r>
              <a:rPr lang="en-US" sz="2400" dirty="0"/>
              <a:t>Crustose are land lifeless structure. </a:t>
            </a:r>
            <a:endParaRPr lang="en-US" sz="2400" dirty="0" smtClean="0"/>
          </a:p>
          <a:p>
            <a:pPr algn="just"/>
            <a:r>
              <a:rPr lang="en-US" sz="2400" dirty="0" smtClean="0"/>
              <a:t>The </a:t>
            </a:r>
            <a:r>
              <a:rPr lang="en-US" sz="2400" dirty="0"/>
              <a:t>crustose may have an external protective layer surface on the rock. </a:t>
            </a:r>
            <a:endParaRPr lang="en-US" sz="2400" dirty="0" smtClean="0"/>
          </a:p>
          <a:p>
            <a:pPr algn="just"/>
            <a:r>
              <a:rPr lang="en-US" sz="2400" dirty="0" smtClean="0"/>
              <a:t>Special </a:t>
            </a:r>
            <a:r>
              <a:rPr lang="en-US" sz="2400" dirty="0"/>
              <a:t>types of lichens can grow on ,these rocks. The lichens are called crustose lichens</a:t>
            </a:r>
            <a:r>
              <a:rPr lang="en-US" sz="2400" dirty="0" smtClean="0"/>
              <a:t>.</a:t>
            </a:r>
          </a:p>
          <a:p>
            <a:pPr algn="just"/>
            <a:r>
              <a:rPr lang="en-US" sz="2400" dirty="0" smtClean="0"/>
              <a:t> </a:t>
            </a:r>
            <a:r>
              <a:rPr lang="en-US" sz="2400" dirty="0"/>
              <a:t>Its most common species are </a:t>
            </a:r>
            <a:r>
              <a:rPr lang="en-US" sz="2400" i="1" dirty="0" smtClean="0"/>
              <a:t>Rhizocorpon</a:t>
            </a:r>
            <a:r>
              <a:rPr lang="en-US" sz="2400" i="1" dirty="0"/>
              <a:t>,</a:t>
            </a:r>
            <a:r>
              <a:rPr lang="en-US" sz="2400" i="1" dirty="0" smtClean="0"/>
              <a:t> Rthodina</a:t>
            </a:r>
            <a:endParaRPr lang="en-US" sz="2400" i="1" dirty="0"/>
          </a:p>
          <a:p>
            <a:pPr algn="just"/>
            <a:r>
              <a:rPr lang="en-US" sz="2400" dirty="0" smtClean="0"/>
              <a:t>These </a:t>
            </a:r>
            <a:r>
              <a:rPr lang="en-US" sz="2400" dirty="0"/>
              <a:t>lichens can live in extreme conditions. Sometime, their surface becomes wet due to rain and dew-drops. They absorb water during dry season. They cause weathering of the rock. They prepare the land for next stage.</a:t>
            </a:r>
          </a:p>
          <a:p>
            <a:pPr marL="64008" indent="0" algn="just">
              <a:buNone/>
            </a:pPr>
            <a:endParaRPr lang="en-US" sz="24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759161" y="1545466"/>
            <a:ext cx="3110867" cy="4739424"/>
          </a:xfrm>
          <a:prstGeom prst="rect">
            <a:avLst/>
          </a:prstGeom>
        </p:spPr>
      </p:pic>
    </p:spTree>
    <p:extLst>
      <p:ext uri="{BB962C8B-B14F-4D97-AF65-F5344CB8AC3E}">
        <p14:creationId xmlns="" xmlns:p14="http://schemas.microsoft.com/office/powerpoint/2010/main" val="1641030975"/>
      </p:ext>
    </p:extLst>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Foliose Lichens Stage:</a:t>
            </a:r>
            <a:br>
              <a:rPr lang="en-US" b="1" dirty="0"/>
            </a:br>
            <a:endParaRPr lang="en-US" b="1" dirty="0"/>
          </a:p>
        </p:txBody>
      </p:sp>
      <p:sp>
        <p:nvSpPr>
          <p:cNvPr id="3" name="Content Placeholder 2"/>
          <p:cNvSpPr>
            <a:spLocks noGrp="1"/>
          </p:cNvSpPr>
          <p:nvPr>
            <p:ph idx="1"/>
          </p:nvPr>
        </p:nvSpPr>
        <p:spPr>
          <a:xfrm>
            <a:off x="558085" y="1573715"/>
            <a:ext cx="7760005" cy="3942182"/>
          </a:xfrm>
        </p:spPr>
        <p:txBody>
          <a:bodyPr>
            <a:normAutofit/>
          </a:bodyPr>
          <a:lstStyle/>
          <a:p>
            <a:pPr algn="just"/>
            <a:r>
              <a:rPr lang="en-US" dirty="0"/>
              <a:t>Now habitat is suitable for foliage lichens. Foliage lichens are leaf like. </a:t>
            </a:r>
            <a:endParaRPr lang="en-US" dirty="0" smtClean="0"/>
          </a:p>
          <a:p>
            <a:r>
              <a:rPr lang="en-US" dirty="0" smtClean="0"/>
              <a:t>They</a:t>
            </a:r>
            <a:r>
              <a:rPr lang="en-US" dirty="0"/>
              <a:t> are attached at one </a:t>
            </a:r>
            <a:r>
              <a:rPr lang="en-US" dirty="0" smtClean="0"/>
              <a:t>point, Their examples are </a:t>
            </a:r>
            <a:r>
              <a:rPr lang="en-US" i="1" dirty="0" smtClean="0"/>
              <a:t>Parmelia </a:t>
            </a:r>
            <a:r>
              <a:rPr lang="en-US" dirty="0" smtClean="0"/>
              <a:t>and </a:t>
            </a:r>
            <a:r>
              <a:rPr lang="en-US" i="1" dirty="0" smtClean="0"/>
              <a:t>Dermaticarpo. </a:t>
            </a:r>
          </a:p>
          <a:p>
            <a:pPr algn="just"/>
            <a:r>
              <a:rPr lang="en-US" dirty="0" smtClean="0"/>
              <a:t>They </a:t>
            </a:r>
            <a:r>
              <a:rPr lang="en-US" dirty="0"/>
              <a:t>produce shade on the crustose lichens. As a result the growth of crustose lichen is reduced or </a:t>
            </a:r>
            <a:r>
              <a:rPr lang="en-US" dirty="0" smtClean="0"/>
              <a:t>decreased.</a:t>
            </a:r>
          </a:p>
          <a:p>
            <a:pPr algn="just"/>
            <a:r>
              <a:rPr lang="en-US" dirty="0" smtClean="0"/>
              <a:t>They </a:t>
            </a:r>
            <a:r>
              <a:rPr lang="en-US" dirty="0"/>
              <a:t>make the soil acidic. Humus is added to it. It makes the rock rough.</a:t>
            </a:r>
          </a:p>
          <a:p>
            <a:pPr marL="64008" indent="0" algn="just">
              <a:buNone/>
            </a:pPr>
            <a:endParaRPr lang="en-US" dirty="0" smtClean="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823206" y="1674255"/>
            <a:ext cx="2922325" cy="3992450"/>
          </a:xfrm>
          <a:prstGeom prst="rect">
            <a:avLst/>
          </a:prstGeom>
        </p:spPr>
      </p:pic>
    </p:spTree>
    <p:extLst>
      <p:ext uri="{BB962C8B-B14F-4D97-AF65-F5344CB8AC3E}">
        <p14:creationId xmlns="" xmlns:p14="http://schemas.microsoft.com/office/powerpoint/2010/main" val="447256914"/>
      </p:ext>
    </p:extLst>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Moss </a:t>
            </a:r>
            <a:r>
              <a:rPr lang="en-US" b="1" dirty="0" smtClean="0"/>
              <a:t>stage</a:t>
            </a:r>
            <a:endParaRPr lang="en-US" dirty="0"/>
          </a:p>
        </p:txBody>
      </p:sp>
      <p:sp>
        <p:nvSpPr>
          <p:cNvPr id="3" name="Content Placeholder 2"/>
          <p:cNvSpPr>
            <a:spLocks noGrp="1"/>
          </p:cNvSpPr>
          <p:nvPr>
            <p:ph idx="1"/>
          </p:nvPr>
        </p:nvSpPr>
        <p:spPr>
          <a:xfrm>
            <a:off x="609600" y="1882808"/>
            <a:ext cx="8251065" cy="4572000"/>
          </a:xfrm>
        </p:spPr>
        <p:txBody>
          <a:bodyPr>
            <a:normAutofit/>
          </a:bodyPr>
          <a:lstStyle/>
          <a:p>
            <a:pPr algn="just"/>
            <a:r>
              <a:rPr lang="en-US" dirty="0" smtClean="0"/>
              <a:t>The </a:t>
            </a:r>
            <a:r>
              <a:rPr lang="en-US" dirty="0"/>
              <a:t>soil becomes more porous. Litter of the lichens is collect in </a:t>
            </a:r>
            <a:r>
              <a:rPr lang="en-US" dirty="0" smtClean="0"/>
              <a:t>it. Thus </a:t>
            </a:r>
            <a:r>
              <a:rPr lang="en-US" dirty="0"/>
              <a:t>at this stage moss </a:t>
            </a:r>
            <a:r>
              <a:rPr lang="en-US" dirty="0" smtClean="0"/>
              <a:t>plants added </a:t>
            </a:r>
            <a:r>
              <a:rPr lang="en-US" dirty="0"/>
              <a:t>in </a:t>
            </a:r>
            <a:r>
              <a:rPr lang="en-US" dirty="0" smtClean="0"/>
              <a:t>the </a:t>
            </a:r>
            <a:r>
              <a:rPr lang="en-US" dirty="0"/>
              <a:t>area. </a:t>
            </a:r>
            <a:endParaRPr lang="en-US" dirty="0" smtClean="0"/>
          </a:p>
          <a:p>
            <a:pPr algn="just"/>
            <a:r>
              <a:rPr lang="en-US" dirty="0" smtClean="0"/>
              <a:t>The </a:t>
            </a:r>
            <a:r>
              <a:rPr lang="en-US" dirty="0"/>
              <a:t>examples of mosses are </a:t>
            </a:r>
            <a:r>
              <a:rPr lang="en-US" i="1" dirty="0">
                <a:solidFill>
                  <a:schemeClr val="accent1"/>
                </a:solidFill>
              </a:rPr>
              <a:t>Polyerichum and Tornda. </a:t>
            </a:r>
            <a:endParaRPr lang="en-US" i="1" dirty="0" smtClean="0">
              <a:solidFill>
                <a:schemeClr val="accent1"/>
              </a:solidFill>
            </a:endParaRPr>
          </a:p>
          <a:p>
            <a:pPr algn="just"/>
            <a:r>
              <a:rPr lang="en-US" dirty="0" smtClean="0"/>
              <a:t>The </a:t>
            </a:r>
            <a:r>
              <a:rPr lang="en-US" dirty="0"/>
              <a:t>mosses compete with lichens for water. They penetrate much deeper in the soil as compared to the lichens. The lichens become dead. </a:t>
            </a:r>
            <a:endParaRPr lang="en-US" dirty="0" smtClean="0"/>
          </a:p>
          <a:p>
            <a:pPr algn="just"/>
            <a:r>
              <a:rPr lang="en-US" dirty="0" smtClean="0"/>
              <a:t>Thus </a:t>
            </a:r>
            <a:r>
              <a:rPr lang="en-US" dirty="0"/>
              <a:t>more humus is added to the soil. Minerals combine </a:t>
            </a:r>
            <a:r>
              <a:rPr lang="en-US" dirty="0" smtClean="0"/>
              <a:t>with </a:t>
            </a:r>
            <a:r>
              <a:rPr lang="en-US" dirty="0"/>
              <a:t>this </a:t>
            </a:r>
            <a:r>
              <a:rPr lang="en-US" dirty="0" smtClean="0"/>
              <a:t>humus. </a:t>
            </a:r>
            <a:r>
              <a:rPr lang="en-US" dirty="0"/>
              <a:t>This environment is now suitable of herbaceous plants:</a:t>
            </a:r>
          </a:p>
          <a:p>
            <a:pPr algn="just"/>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19054" y="1841679"/>
            <a:ext cx="2652236" cy="4121239"/>
          </a:xfrm>
          <a:prstGeom prst="rect">
            <a:avLst/>
          </a:prstGeom>
        </p:spPr>
      </p:pic>
    </p:spTree>
    <p:extLst>
      <p:ext uri="{BB962C8B-B14F-4D97-AF65-F5344CB8AC3E}">
        <p14:creationId xmlns="" xmlns:p14="http://schemas.microsoft.com/office/powerpoint/2010/main" val="3859339306"/>
      </p:ext>
    </p:extLst>
  </p:cSld>
  <p:clrMapOvr>
    <a:masterClrMapping/>
  </p:clrMapOvr>
  <p:transition spd="slow">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b="1" dirty="0"/>
              <a:t>Herbaceous (plant) </a:t>
            </a:r>
            <a:r>
              <a:rPr lang="en-US" sz="4400" b="1" dirty="0" smtClean="0"/>
              <a:t>stage</a:t>
            </a:r>
            <a:endParaRPr lang="en-US" dirty="0"/>
          </a:p>
        </p:txBody>
      </p:sp>
      <p:sp>
        <p:nvSpPr>
          <p:cNvPr id="3" name="Content Placeholder 2"/>
          <p:cNvSpPr>
            <a:spLocks noGrp="1"/>
          </p:cNvSpPr>
          <p:nvPr>
            <p:ph idx="1"/>
          </p:nvPr>
        </p:nvSpPr>
        <p:spPr>
          <a:xfrm>
            <a:off x="609600" y="1882808"/>
            <a:ext cx="7710152" cy="4572000"/>
          </a:xfrm>
        </p:spPr>
        <p:txBody>
          <a:bodyPr>
            <a:normAutofit fontScale="85000" lnSpcReduction="20000"/>
          </a:bodyPr>
          <a:lstStyle/>
          <a:p>
            <a:pPr algn="just"/>
            <a:r>
              <a:rPr lang="en-US" sz="3600" dirty="0" smtClean="0"/>
              <a:t>The </a:t>
            </a:r>
            <a:r>
              <a:rPr lang="en-US" sz="3600" dirty="0"/>
              <a:t>soil has a large amount of humus and litter. Thus its </a:t>
            </a:r>
            <a:r>
              <a:rPr lang="en-US" sz="3600" b="1" dirty="0">
                <a:solidFill>
                  <a:schemeClr val="accent1"/>
                </a:solidFill>
              </a:rPr>
              <a:t>water holding capacity is increased</a:t>
            </a:r>
            <a:r>
              <a:rPr lang="en-US" sz="3600" dirty="0"/>
              <a:t>. </a:t>
            </a:r>
            <a:endParaRPr lang="en-US" sz="3600" dirty="0" smtClean="0"/>
          </a:p>
          <a:p>
            <a:pPr algn="just"/>
            <a:r>
              <a:rPr lang="en-US" sz="3600" dirty="0" smtClean="0"/>
              <a:t>Thus there </a:t>
            </a:r>
            <a:r>
              <a:rPr lang="en-US" sz="3600" dirty="0"/>
              <a:t>is wire availability of moistures, humus and soil for </a:t>
            </a:r>
            <a:r>
              <a:rPr lang="en-US" sz="3600" dirty="0" smtClean="0"/>
              <a:t>anchorage.</a:t>
            </a:r>
            <a:endParaRPr lang="en-US" sz="3600" baseline="30000" dirty="0" smtClean="0"/>
          </a:p>
          <a:p>
            <a:pPr algn="just"/>
            <a:r>
              <a:rPr lang="en-US" sz="3600" dirty="0" smtClean="0"/>
              <a:t>The </a:t>
            </a:r>
            <a:r>
              <a:rPr lang="en-US" sz="3600" dirty="0"/>
              <a:t>herbaceous plants are now established there. These plants </a:t>
            </a:r>
            <a:r>
              <a:rPr lang="en-US" sz="3600" b="1" dirty="0">
                <a:solidFill>
                  <a:schemeClr val="accent1"/>
                </a:solidFill>
              </a:rPr>
              <a:t>increase</a:t>
            </a:r>
            <a:r>
              <a:rPr lang="en-US" sz="3600" dirty="0"/>
              <a:t> the process of </a:t>
            </a:r>
            <a:r>
              <a:rPr lang="en-US" sz="3600" b="1" dirty="0">
                <a:solidFill>
                  <a:schemeClr val="accent1"/>
                </a:solidFill>
              </a:rPr>
              <a:t>weathering</a:t>
            </a:r>
            <a:r>
              <a:rPr lang="en-US" sz="3600" dirty="0"/>
              <a:t>. </a:t>
            </a:r>
            <a:r>
              <a:rPr lang="en-US" sz="3600" b="1" dirty="0">
                <a:solidFill>
                  <a:schemeClr val="accent1"/>
                </a:solidFill>
              </a:rPr>
              <a:t>Evaporation or transpiration </a:t>
            </a:r>
            <a:r>
              <a:rPr lang="en-US" sz="3600" dirty="0"/>
              <a:t>takes place. It reduces the temperature. </a:t>
            </a:r>
            <a:endParaRPr lang="en-US" sz="3600" dirty="0" smtClean="0"/>
          </a:p>
          <a:p>
            <a:pPr algn="just"/>
            <a:r>
              <a:rPr lang="en-US" sz="3600" dirty="0" smtClean="0"/>
              <a:t>Now </a:t>
            </a:r>
            <a:r>
              <a:rPr lang="en-US" sz="3600" dirty="0"/>
              <a:t>bacteria, fungi and other animals establish there. Some xerophytes grasses also establish there.</a:t>
            </a:r>
          </a:p>
          <a:p>
            <a:pPr algn="just">
              <a:buNone/>
            </a:pPr>
            <a:endParaRPr lang="en-US" sz="3500" dirty="0" smtClean="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577329" y="1920285"/>
            <a:ext cx="3168203" cy="3823692"/>
          </a:xfrm>
          <a:prstGeom prst="rect">
            <a:avLst/>
          </a:prstGeom>
        </p:spPr>
      </p:pic>
    </p:spTree>
  </p:cSld>
  <p:clrMapOvr>
    <a:masterClrMapping/>
  </p:clrMapOvr>
  <p:transition spd="slow">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
            </a:r>
            <a:br>
              <a:rPr lang="en-US" b="1" dirty="0" smtClean="0"/>
            </a:br>
            <a:r>
              <a:rPr lang="en-US" b="1" dirty="0" smtClean="0"/>
              <a:t>Shrub </a:t>
            </a:r>
            <a:r>
              <a:rPr lang="en-US" b="1" dirty="0"/>
              <a:t>stage</a:t>
            </a:r>
            <a:r>
              <a:rPr lang="en-US" dirty="0"/>
              <a:t/>
            </a:r>
            <a:br>
              <a:rPr lang="en-US" dirty="0"/>
            </a:br>
            <a:endParaRPr lang="en-US" dirty="0"/>
          </a:p>
        </p:txBody>
      </p:sp>
      <p:sp>
        <p:nvSpPr>
          <p:cNvPr id="3" name="Content Placeholder 2"/>
          <p:cNvSpPr>
            <a:spLocks noGrp="1"/>
          </p:cNvSpPr>
          <p:nvPr>
            <p:ph idx="1"/>
          </p:nvPr>
        </p:nvSpPr>
        <p:spPr>
          <a:xfrm>
            <a:off x="583841" y="1496442"/>
            <a:ext cx="7581363" cy="4572000"/>
          </a:xfrm>
        </p:spPr>
        <p:txBody>
          <a:bodyPr>
            <a:normAutofit/>
          </a:bodyPr>
          <a:lstStyle/>
          <a:p>
            <a:pPr algn="just"/>
            <a:r>
              <a:rPr lang="en-US" dirty="0" smtClean="0"/>
              <a:t>Soil </a:t>
            </a:r>
            <a:r>
              <a:rPr lang="en-US" dirty="0"/>
              <a:t>conditions are now becomes favourable for shrubs. Shrubby plants now start </a:t>
            </a:r>
            <a:r>
              <a:rPr lang="en-US" dirty="0" smtClean="0"/>
              <a:t>growing</a:t>
            </a:r>
            <a:r>
              <a:rPr lang="en-US" dirty="0"/>
              <a:t> </a:t>
            </a:r>
            <a:r>
              <a:rPr lang="en-US" dirty="0" smtClean="0"/>
              <a:t>such as </a:t>
            </a:r>
            <a:r>
              <a:rPr lang="en-US" i="1" dirty="0" smtClean="0">
                <a:solidFill>
                  <a:schemeClr val="accent1"/>
                </a:solidFill>
              </a:rPr>
              <a:t>Rhus</a:t>
            </a:r>
            <a:r>
              <a:rPr lang="en-US" dirty="0" smtClean="0">
                <a:solidFill>
                  <a:schemeClr val="accent1"/>
                </a:solidFill>
              </a:rPr>
              <a:t> and </a:t>
            </a:r>
            <a:r>
              <a:rPr lang="en-US" i="1" dirty="0">
                <a:solidFill>
                  <a:schemeClr val="accent1"/>
                </a:solidFill>
              </a:rPr>
              <a:t>P</a:t>
            </a:r>
            <a:r>
              <a:rPr lang="en-US" i="1" dirty="0" smtClean="0">
                <a:solidFill>
                  <a:schemeClr val="accent1"/>
                </a:solidFill>
              </a:rPr>
              <a:t>hytocarpus</a:t>
            </a:r>
          </a:p>
          <a:p>
            <a:pPr algn="just"/>
            <a:r>
              <a:rPr lang="en-US" dirty="0" smtClean="0"/>
              <a:t> </a:t>
            </a:r>
            <a:r>
              <a:rPr lang="en-US" dirty="0"/>
              <a:t>They become dense. They cast shadow on herbs so the herbs die. </a:t>
            </a:r>
            <a:endParaRPr lang="en-US" dirty="0" smtClean="0"/>
          </a:p>
          <a:p>
            <a:pPr algn="just"/>
            <a:r>
              <a:rPr lang="en-US" dirty="0" smtClean="0"/>
              <a:t>Thus</a:t>
            </a:r>
            <a:r>
              <a:rPr lang="en-US" dirty="0"/>
              <a:t> the herbaceous plants add more humus to the soil. The </a:t>
            </a:r>
            <a:r>
              <a:rPr lang="en-US" b="1" dirty="0">
                <a:solidFill>
                  <a:schemeClr val="accent1"/>
                </a:solidFill>
              </a:rPr>
              <a:t>roots of shrubs penetrate into soil</a:t>
            </a:r>
            <a:r>
              <a:rPr lang="en-US" dirty="0"/>
              <a:t>. </a:t>
            </a:r>
            <a:endParaRPr lang="en-US" dirty="0" smtClean="0"/>
          </a:p>
          <a:p>
            <a:pPr algn="just"/>
            <a:r>
              <a:rPr lang="en-US" dirty="0" smtClean="0"/>
              <a:t>They </a:t>
            </a:r>
            <a:r>
              <a:rPr lang="en-US" dirty="0"/>
              <a:t>develop wide </a:t>
            </a:r>
            <a:r>
              <a:rPr lang="en-US" b="1" dirty="0">
                <a:solidFill>
                  <a:schemeClr val="accent1"/>
                </a:solidFill>
              </a:rPr>
              <a:t>cracks in rock</a:t>
            </a:r>
            <a:r>
              <a:rPr lang="en-US" dirty="0"/>
              <a:t>. The process of soil formation continues.</a:t>
            </a:r>
          </a:p>
          <a:p>
            <a:pPr algn="just"/>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86718" y="2113120"/>
            <a:ext cx="3139874" cy="4004345"/>
          </a:xfrm>
          <a:prstGeom prst="rect">
            <a:avLst/>
          </a:prstGeom>
        </p:spPr>
      </p:pic>
    </p:spTree>
  </p:cSld>
  <p:clrMapOvr>
    <a:masterClrMapping/>
  </p:clrMapOvr>
  <p:transition spd="slow">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Climax </a:t>
            </a:r>
            <a:r>
              <a:rPr lang="en-US" b="1" dirty="0" smtClean="0"/>
              <a:t>stage</a:t>
            </a:r>
            <a:endParaRPr lang="en-US" dirty="0"/>
          </a:p>
        </p:txBody>
      </p:sp>
      <p:sp>
        <p:nvSpPr>
          <p:cNvPr id="3" name="Content Placeholder 2"/>
          <p:cNvSpPr>
            <a:spLocks noGrp="1"/>
          </p:cNvSpPr>
          <p:nvPr>
            <p:ph idx="1"/>
          </p:nvPr>
        </p:nvSpPr>
        <p:spPr/>
        <p:txBody>
          <a:bodyPr>
            <a:normAutofit/>
          </a:bodyPr>
          <a:lstStyle/>
          <a:p>
            <a:pPr algn="just"/>
            <a:r>
              <a:rPr lang="en-US" b="1" dirty="0" smtClean="0"/>
              <a:t>The</a:t>
            </a:r>
            <a:r>
              <a:rPr lang="en-US" b="1" dirty="0"/>
              <a:t> </a:t>
            </a:r>
            <a:r>
              <a:rPr lang="en-US" dirty="0"/>
              <a:t>soil is much improved now. So it now allows the growth and establishment of woody plants. </a:t>
            </a:r>
            <a:endParaRPr lang="en-US" dirty="0" smtClean="0"/>
          </a:p>
          <a:p>
            <a:pPr algn="just"/>
            <a:r>
              <a:rPr lang="en-US" dirty="0" smtClean="0"/>
              <a:t>These </a:t>
            </a:r>
            <a:r>
              <a:rPr lang="en-US" dirty="0"/>
              <a:t>plants are densely rooted. The shade of these plants inhibits the growth of most plants. </a:t>
            </a:r>
          </a:p>
          <a:p>
            <a:pPr algn="just"/>
            <a:r>
              <a:rPr lang="en-US" dirty="0" smtClean="0"/>
              <a:t>Woody </a:t>
            </a:r>
            <a:r>
              <a:rPr lang="en-US" dirty="0"/>
              <a:t>plants dominate in this stage. This stage essentially remains the same if nothing changes in the environment to upset the balance. </a:t>
            </a:r>
            <a:endParaRPr lang="en-US" dirty="0" smtClean="0"/>
          </a:p>
          <a:p>
            <a:pPr algn="just"/>
            <a:r>
              <a:rPr lang="en-US" dirty="0" smtClean="0"/>
              <a:t>It </a:t>
            </a:r>
            <a:r>
              <a:rPr lang="en-US" dirty="0"/>
              <a:t>is a stable stage in succession. Thus the woody forest is the climax stage for this region.</a:t>
            </a:r>
          </a:p>
          <a:p>
            <a:pPr marL="64008" indent="0" algn="just">
              <a:buNone/>
            </a:pPr>
            <a:endParaRPr lang="en-US" dirty="0"/>
          </a:p>
          <a:p>
            <a:pPr algn="just"/>
            <a:endParaRPr lang="en-US" dirty="0"/>
          </a:p>
        </p:txBody>
      </p:sp>
    </p:spTree>
    <p:extLst>
      <p:ext uri="{BB962C8B-B14F-4D97-AF65-F5344CB8AC3E}">
        <p14:creationId xmlns="" xmlns:p14="http://schemas.microsoft.com/office/powerpoint/2010/main" val="1137400373"/>
      </p:ext>
    </p:extLst>
  </p:cSld>
  <p:clrMapOvr>
    <a:masterClrMapping/>
  </p:clrMapOvr>
  <p:transition spd="slow">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KINDS OF SUCCESSION</a:t>
            </a:r>
            <a:endParaRPr lang="en-US" dirty="0"/>
          </a:p>
        </p:txBody>
      </p:sp>
      <p:sp>
        <p:nvSpPr>
          <p:cNvPr id="3" name="Content Placeholder 2"/>
          <p:cNvSpPr>
            <a:spLocks noGrp="1"/>
          </p:cNvSpPr>
          <p:nvPr>
            <p:ph idx="1"/>
          </p:nvPr>
        </p:nvSpPr>
        <p:spPr/>
        <p:txBody>
          <a:bodyPr>
            <a:normAutofit/>
          </a:bodyPr>
          <a:lstStyle/>
          <a:p>
            <a:pPr marL="448056" lvl="1" indent="-384048">
              <a:buSzPct val="80000"/>
              <a:buFont typeface="Courier New" pitchFamily="49" charset="0"/>
              <a:buChar char="o"/>
            </a:pPr>
            <a:r>
              <a:rPr lang="en-US" sz="3200" b="1" dirty="0" smtClean="0">
                <a:solidFill>
                  <a:schemeClr val="accent1"/>
                </a:solidFill>
                <a:cs typeface="Times New Roman" panose="02020603050405020304" pitchFamily="18" charset="0"/>
              </a:rPr>
              <a:t>Seasonal Succession</a:t>
            </a:r>
          </a:p>
          <a:p>
            <a:pPr marL="731520" lvl="2" indent="-384048">
              <a:buSzPct val="80000"/>
              <a:buFont typeface="Wingdings" pitchFamily="2" charset="2"/>
              <a:buChar char="§"/>
            </a:pPr>
            <a:r>
              <a:rPr lang="en-US" sz="2800" dirty="0" smtClean="0">
                <a:cs typeface="Times New Roman" panose="02020603050405020304" pitchFamily="18" charset="0"/>
              </a:rPr>
              <a:t>Seasonal succession is another type of succession, but instead of being the result of a disastrous event, it is caused by cyclical changes in the environment or interactions between the species in a community.</a:t>
            </a:r>
          </a:p>
          <a:p>
            <a:pPr marL="448056" lvl="1" indent="-384048">
              <a:buSzPct val="80000"/>
              <a:buFont typeface="Courier New" pitchFamily="49" charset="0"/>
              <a:buChar char="o"/>
            </a:pPr>
            <a:endParaRPr lang="en-US" sz="3200" b="1" dirty="0" smtClean="0">
              <a:solidFill>
                <a:schemeClr val="accent1"/>
              </a:solidFill>
              <a:cs typeface="Times New Roman" panose="02020603050405020304" pitchFamily="18" charset="0"/>
            </a:endParaRPr>
          </a:p>
          <a:p>
            <a:pPr marL="448056" lvl="1" indent="-384048">
              <a:buSzPct val="80000"/>
              <a:buFont typeface="Courier New" pitchFamily="49" charset="0"/>
              <a:buChar char="o"/>
            </a:pPr>
            <a:endParaRPr lang="en-US" sz="3200" b="1" dirty="0" smtClean="0">
              <a:solidFill>
                <a:schemeClr val="accent1"/>
              </a:solidFill>
            </a:endParaRPr>
          </a:p>
          <a:p>
            <a:pPr>
              <a:buNone/>
            </a:pPr>
            <a:endParaRPr lang="en-US" sz="3200" dirty="0"/>
          </a:p>
        </p:txBody>
      </p:sp>
    </p:spTree>
  </p:cSld>
  <p:clrMapOvr>
    <a:masterClrMapping/>
  </p:clrMapOvr>
  <p:transition spd="slow">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 OF SUCCESSION</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main causes of succession are as follows:</a:t>
            </a:r>
          </a:p>
          <a:p>
            <a:pPr algn="just"/>
            <a:endParaRPr lang="en-US" dirty="0"/>
          </a:p>
        </p:txBody>
      </p:sp>
      <p:graphicFrame>
        <p:nvGraphicFramePr>
          <p:cNvPr id="4" name="Diagram 3"/>
          <p:cNvGraphicFramePr/>
          <p:nvPr/>
        </p:nvGraphicFramePr>
        <p:xfrm>
          <a:off x="986970" y="2991393"/>
          <a:ext cx="8128000" cy="235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22532630"/>
      </p:ext>
    </p:extLst>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CAUSES OF SUCCESSION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9782" y="1543173"/>
            <a:ext cx="7175864" cy="4572000"/>
          </a:xfrm>
        </p:spPr>
        <p:txBody>
          <a:bodyPr>
            <a:normAutofit/>
          </a:bodyPr>
          <a:lstStyle/>
          <a:p>
            <a:pPr>
              <a:buNone/>
            </a:pPr>
            <a:r>
              <a:rPr lang="en-US" sz="3100" b="1" dirty="0" smtClean="0">
                <a:solidFill>
                  <a:schemeClr val="accent1"/>
                </a:solidFill>
                <a:cs typeface="Times New Roman" panose="02020603050405020304" pitchFamily="18" charset="0"/>
              </a:rPr>
              <a:t>1. Climatic Causes:</a:t>
            </a:r>
          </a:p>
          <a:p>
            <a:pPr algn="just">
              <a:buFont typeface="Wingdings" panose="05000000000000000000" pitchFamily="2" charset="2"/>
              <a:buChar char="Ø"/>
            </a:pPr>
            <a:r>
              <a:rPr lang="en-US" dirty="0" smtClean="0">
                <a:cs typeface="Times New Roman" panose="02020603050405020304" pitchFamily="18" charset="0"/>
              </a:rPr>
              <a:t>Plants cannot adjust with the long range variations in the climate. </a:t>
            </a:r>
          </a:p>
          <a:p>
            <a:pPr algn="just">
              <a:buFont typeface="Wingdings" panose="05000000000000000000" pitchFamily="2" charset="2"/>
              <a:buChar char="Ø"/>
            </a:pPr>
            <a:r>
              <a:rPr lang="en-US" dirty="0" smtClean="0">
                <a:cs typeface="Times New Roman" panose="02020603050405020304" pitchFamily="18" charset="0"/>
              </a:rPr>
              <a:t>The fluctuating climate sometimes leads the vegetation towards total or partial destruction and, as a result, the bare area develops which becomes occupied by such plants as are better adapted for changed climatic conditions. </a:t>
            </a:r>
          </a:p>
          <a:p>
            <a:pPr algn="just">
              <a:buFont typeface="Wingdings" panose="05000000000000000000" pitchFamily="2" charset="2"/>
              <a:buChar char="Ø"/>
            </a:pPr>
            <a:r>
              <a:rPr lang="en-US" b="1" dirty="0" smtClean="0">
                <a:solidFill>
                  <a:schemeClr val="accent1"/>
                </a:solidFill>
                <a:cs typeface="Times New Roman" panose="02020603050405020304" pitchFamily="18" charset="0"/>
              </a:rPr>
              <a:t>Drought, heavy snowfall, hails and lightning </a:t>
            </a:r>
            <a:r>
              <a:rPr lang="en-US" dirty="0" smtClean="0">
                <a:cs typeface="Times New Roman" panose="02020603050405020304" pitchFamily="18" charset="0"/>
              </a:rPr>
              <a:t>are some of the important factors for the destruction of vegetation. Sometimes new bare ground is formed by emersion of land from the bodies of water (ponds, rivers etc.).</a:t>
            </a:r>
          </a:p>
          <a:p>
            <a:pPr algn="just">
              <a:buFont typeface="Wingdings" panose="05000000000000000000" pitchFamily="2" charset="2"/>
              <a:buChar char="Ø"/>
            </a:pPr>
            <a:endParaRPr lang="en-US" dirty="0">
              <a:cs typeface="Times New Roman" panose="02020603050405020304" pitchFamily="18" charset="0"/>
            </a:endParaRPr>
          </a:p>
        </p:txBody>
      </p:sp>
      <p:pic>
        <p:nvPicPr>
          <p:cNvPr id="4" name="Picture 3" descr="teaserbox_2445092501.jpg"/>
          <p:cNvPicPr>
            <a:picLocks noChangeAspect="1"/>
          </p:cNvPicPr>
          <p:nvPr/>
        </p:nvPicPr>
        <p:blipFill>
          <a:blip r:embed="rId2"/>
          <a:stretch>
            <a:fillRect/>
          </a:stretch>
        </p:blipFill>
        <p:spPr>
          <a:xfrm>
            <a:off x="8386354" y="654503"/>
            <a:ext cx="3409406" cy="1788251"/>
          </a:xfrm>
          <a:prstGeom prst="rect">
            <a:avLst/>
          </a:prstGeom>
        </p:spPr>
      </p:pic>
      <p:pic>
        <p:nvPicPr>
          <p:cNvPr id="5" name="Picture 4" descr="North-Farm-stone-circle-hailing5.jpg"/>
          <p:cNvPicPr>
            <a:picLocks noChangeAspect="1"/>
          </p:cNvPicPr>
          <p:nvPr/>
        </p:nvPicPr>
        <p:blipFill>
          <a:blip r:embed="rId3"/>
          <a:stretch>
            <a:fillRect/>
          </a:stretch>
        </p:blipFill>
        <p:spPr>
          <a:xfrm>
            <a:off x="8399417" y="2638697"/>
            <a:ext cx="3378200" cy="1776550"/>
          </a:xfrm>
          <a:prstGeom prst="rect">
            <a:avLst/>
          </a:prstGeom>
        </p:spPr>
      </p:pic>
      <p:pic>
        <p:nvPicPr>
          <p:cNvPr id="6" name="Picture 5" descr="d41a6f40bcfa71fce87d4d9f6f24875c.jpg"/>
          <p:cNvPicPr>
            <a:picLocks noChangeAspect="1"/>
          </p:cNvPicPr>
          <p:nvPr/>
        </p:nvPicPr>
        <p:blipFill>
          <a:blip r:embed="rId4"/>
          <a:stretch>
            <a:fillRect/>
          </a:stretch>
        </p:blipFill>
        <p:spPr>
          <a:xfrm>
            <a:off x="8463332" y="4650376"/>
            <a:ext cx="3319364" cy="1789613"/>
          </a:xfrm>
          <a:prstGeom prst="rect">
            <a:avLst/>
          </a:prstGeom>
        </p:spPr>
      </p:pic>
      <p:sp>
        <p:nvSpPr>
          <p:cNvPr id="7" name="Rectangle 6"/>
          <p:cNvSpPr/>
          <p:nvPr/>
        </p:nvSpPr>
        <p:spPr>
          <a:xfrm>
            <a:off x="9128968" y="1363283"/>
            <a:ext cx="1691489" cy="369332"/>
          </a:xfrm>
          <a:prstGeom prst="rect">
            <a:avLst/>
          </a:prstGeom>
        </p:spPr>
        <p:txBody>
          <a:bodyPr wrap="none">
            <a:spAutoFit/>
          </a:bodyPr>
          <a:lstStyle/>
          <a:p>
            <a:r>
              <a:rPr lang="en-US" b="1" dirty="0" smtClean="0">
                <a:solidFill>
                  <a:schemeClr val="bg2">
                    <a:lumMod val="10000"/>
                  </a:schemeClr>
                </a:solidFill>
                <a:latin typeface="Times New Roman" panose="02020603050405020304" pitchFamily="18" charset="0"/>
                <a:cs typeface="Times New Roman" panose="02020603050405020304" pitchFamily="18" charset="0"/>
              </a:rPr>
              <a:t>Heavy snowfall</a:t>
            </a:r>
            <a:endParaRPr lang="en-US" b="1" dirty="0">
              <a:solidFill>
                <a:schemeClr val="bg2">
                  <a:lumMod val="10000"/>
                </a:schemeClr>
              </a:solidFill>
            </a:endParaRPr>
          </a:p>
        </p:txBody>
      </p:sp>
      <p:sp>
        <p:nvSpPr>
          <p:cNvPr id="8" name="Rectangle 7"/>
          <p:cNvSpPr/>
          <p:nvPr/>
        </p:nvSpPr>
        <p:spPr>
          <a:xfrm>
            <a:off x="9705704" y="3139831"/>
            <a:ext cx="979714" cy="369332"/>
          </a:xfrm>
          <a:prstGeom prst="rect">
            <a:avLst/>
          </a:prstGeom>
        </p:spPr>
        <p:txBody>
          <a:bodyPr wrap="square">
            <a:spAutoFit/>
          </a:bodyPr>
          <a:lstStyle/>
          <a:p>
            <a:r>
              <a:rPr lang="en-US" b="1" dirty="0" smtClean="0">
                <a:solidFill>
                  <a:schemeClr val="bg2">
                    <a:lumMod val="10000"/>
                  </a:schemeClr>
                </a:solidFill>
                <a:latin typeface="Times New Roman" panose="02020603050405020304" pitchFamily="18" charset="0"/>
                <a:cs typeface="Times New Roman" panose="02020603050405020304" pitchFamily="18" charset="0"/>
              </a:rPr>
              <a:t>Hails</a:t>
            </a:r>
            <a:endParaRPr lang="en-US" b="1" dirty="0">
              <a:solidFill>
                <a:schemeClr val="bg2">
                  <a:lumMod val="10000"/>
                </a:schemeClr>
              </a:solidFill>
            </a:endParaRPr>
          </a:p>
        </p:txBody>
      </p:sp>
      <p:sp>
        <p:nvSpPr>
          <p:cNvPr id="9" name="Rectangle 8"/>
          <p:cNvSpPr/>
          <p:nvPr/>
        </p:nvSpPr>
        <p:spPr>
          <a:xfrm>
            <a:off x="9557995" y="4929442"/>
            <a:ext cx="1159292" cy="369332"/>
          </a:xfrm>
          <a:prstGeom prst="rect">
            <a:avLst/>
          </a:prstGeom>
        </p:spPr>
        <p:txBody>
          <a:bodyPr wrap="none">
            <a:spAutoFit/>
          </a:bodyPr>
          <a:lstStyle/>
          <a:p>
            <a:r>
              <a:rPr lang="en-US" b="1" dirty="0" smtClean="0">
                <a:solidFill>
                  <a:schemeClr val="bg2">
                    <a:lumMod val="10000"/>
                  </a:schemeClr>
                </a:solidFill>
                <a:latin typeface="Times New Roman" panose="02020603050405020304" pitchFamily="18" charset="0"/>
                <a:cs typeface="Times New Roman" panose="02020603050405020304" pitchFamily="18" charset="0"/>
              </a:rPr>
              <a:t>Lightning</a:t>
            </a:r>
            <a:endParaRPr lang="en-US" b="1" dirty="0">
              <a:solidFill>
                <a:schemeClr val="bg2">
                  <a:lumMod val="10000"/>
                </a:schemeClr>
              </a:solidFill>
            </a:endParaRPr>
          </a:p>
        </p:txBody>
      </p:sp>
    </p:spTree>
    <p:extLst>
      <p:ext uri="{BB962C8B-B14F-4D97-AF65-F5344CB8AC3E}">
        <p14:creationId xmlns="" xmlns:p14="http://schemas.microsoft.com/office/powerpoint/2010/main" val="3183998568"/>
      </p:ext>
    </p:extLst>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ECOLOGICAL SUCCESSION</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lang="en-US" sz="2800" dirty="0" smtClean="0"/>
              <a:t>“An orderly and progressive replacement of one community by another till the development of a stable or climax community in a particular area is termed </a:t>
            </a:r>
            <a:r>
              <a:rPr lang="en-US" sz="2800" b="1" dirty="0" smtClean="0">
                <a:solidFill>
                  <a:schemeClr val="accent1"/>
                </a:solidFill>
              </a:rPr>
              <a:t>ECOLOGICAL SUCCESSION</a:t>
            </a:r>
            <a:r>
              <a:rPr lang="en-US" sz="2800" dirty="0" smtClean="0"/>
              <a:t>”.</a:t>
            </a:r>
          </a:p>
          <a:p>
            <a:pPr algn="just">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1844303"/>
      </p:ext>
    </p:extLst>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CAUSES OF SUCCESSION</a:t>
            </a:r>
            <a:endParaRPr lang="en-US" sz="4000" dirty="0"/>
          </a:p>
        </p:txBody>
      </p:sp>
      <p:sp>
        <p:nvSpPr>
          <p:cNvPr id="3" name="Content Placeholder 2"/>
          <p:cNvSpPr>
            <a:spLocks noGrp="1"/>
          </p:cNvSpPr>
          <p:nvPr>
            <p:ph idx="1"/>
          </p:nvPr>
        </p:nvSpPr>
        <p:spPr>
          <a:xfrm>
            <a:off x="570412" y="1660739"/>
            <a:ext cx="6705600" cy="4572000"/>
          </a:xfrm>
        </p:spPr>
        <p:txBody>
          <a:bodyPr>
            <a:normAutofit lnSpcReduction="10000"/>
          </a:bodyPr>
          <a:lstStyle/>
          <a:p>
            <a:pPr algn="just">
              <a:buNone/>
            </a:pPr>
            <a:r>
              <a:rPr lang="en-US" sz="3600" b="1" dirty="0" smtClean="0">
                <a:solidFill>
                  <a:schemeClr val="accent1"/>
                </a:solidFill>
                <a:latin typeface="Times New Roman" panose="02020603050405020304" pitchFamily="18" charset="0"/>
                <a:cs typeface="Times New Roman" panose="02020603050405020304" pitchFamily="18" charset="0"/>
              </a:rPr>
              <a:t>2. Topographic Causes:</a:t>
            </a:r>
            <a:endParaRPr lang="en-US" sz="3600" dirty="0">
              <a:solidFill>
                <a:schemeClr val="accent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These are concerned with the changes in the </a:t>
            </a:r>
            <a:r>
              <a:rPr lang="en-US" sz="2600" dirty="0" smtClean="0">
                <a:latin typeface="Times New Roman" panose="02020603050405020304" pitchFamily="18" charset="0"/>
                <a:cs typeface="Times New Roman" panose="02020603050405020304" pitchFamily="18" charset="0"/>
              </a:rPr>
              <a:t>soil. The </a:t>
            </a:r>
            <a:r>
              <a:rPr lang="en-US" sz="2600" dirty="0">
                <a:latin typeface="Times New Roman" panose="02020603050405020304" pitchFamily="18" charset="0"/>
                <a:cs typeface="Times New Roman" panose="02020603050405020304" pitchFamily="18" charset="0"/>
              </a:rPr>
              <a:t>following are two important soil factors which bring about changes in the habitat:</a:t>
            </a:r>
          </a:p>
          <a:p>
            <a:pPr algn="just">
              <a:buNone/>
            </a:pPr>
            <a:r>
              <a:rPr lang="en-US" b="1" dirty="0">
                <a:solidFill>
                  <a:schemeClr val="accent1"/>
                </a:solidFill>
                <a:latin typeface="Times New Roman" panose="02020603050405020304" pitchFamily="18" charset="0"/>
                <a:cs typeface="Times New Roman" panose="02020603050405020304" pitchFamily="18" charset="0"/>
              </a:rPr>
              <a:t>(i) Erosion of the soil:</a:t>
            </a:r>
            <a:endParaRPr lang="en-US" dirty="0">
              <a:solidFill>
                <a:schemeClr val="accent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Sometimes </a:t>
            </a:r>
            <a:r>
              <a:rPr lang="en-US" sz="2600" b="1" dirty="0">
                <a:solidFill>
                  <a:schemeClr val="accent1"/>
                </a:solidFill>
                <a:latin typeface="Times New Roman" panose="02020603050405020304" pitchFamily="18" charset="0"/>
                <a:cs typeface="Times New Roman" panose="02020603050405020304" pitchFamily="18" charset="0"/>
              </a:rPr>
              <a:t>surface soil is removed </a:t>
            </a:r>
            <a:r>
              <a:rPr lang="en-US" sz="2600" dirty="0">
                <a:latin typeface="Times New Roman" panose="02020603050405020304" pitchFamily="18" charset="0"/>
                <a:cs typeface="Times New Roman" panose="02020603050405020304" pitchFamily="18" charset="0"/>
              </a:rPr>
              <a:t>by a number of agents, such as </a:t>
            </a:r>
            <a:r>
              <a:rPr lang="en-US" sz="2600" b="1" dirty="0">
                <a:solidFill>
                  <a:schemeClr val="accent1"/>
                </a:solidFill>
                <a:latin typeface="Times New Roman" panose="02020603050405020304" pitchFamily="18" charset="0"/>
                <a:cs typeface="Times New Roman" panose="02020603050405020304" pitchFamily="18" charset="0"/>
              </a:rPr>
              <a:t>wind, water currents, and rainfall</a:t>
            </a:r>
            <a:r>
              <a:rPr lang="en-US" sz="2600" dirty="0">
                <a:latin typeface="Times New Roman" panose="02020603050405020304" pitchFamily="18" charset="0"/>
                <a:cs typeface="Times New Roman" panose="02020603050405020304" pitchFamily="18" charset="0"/>
              </a:rPr>
              <a:t>. This process is known as </a:t>
            </a:r>
            <a:r>
              <a:rPr lang="en-US" sz="2600" b="1" dirty="0">
                <a:solidFill>
                  <a:schemeClr val="accent1"/>
                </a:solidFill>
                <a:latin typeface="Times New Roman" panose="02020603050405020304" pitchFamily="18" charset="0"/>
                <a:cs typeface="Times New Roman" panose="02020603050405020304" pitchFamily="18" charset="0"/>
              </a:rPr>
              <a:t>soil erosion</a:t>
            </a:r>
            <a:r>
              <a:rPr lang="en-US" sz="2600" dirty="0">
                <a:latin typeface="Times New Roman" panose="02020603050405020304" pitchFamily="18" charset="0"/>
                <a:cs typeface="Times New Roman" panose="02020603050405020304" pitchFamily="18" charset="0"/>
              </a:rPr>
              <a:t>. In the process of erosion new and bare area is exposed in which new plant communities begin to appear one after another</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pic>
        <p:nvPicPr>
          <p:cNvPr id="4" name="Picture 3" descr="Erosion-1600x600px.jpg"/>
          <p:cNvPicPr>
            <a:picLocks noChangeAspect="1"/>
          </p:cNvPicPr>
          <p:nvPr/>
        </p:nvPicPr>
        <p:blipFill>
          <a:blip r:embed="rId2"/>
          <a:stretch>
            <a:fillRect/>
          </a:stretch>
        </p:blipFill>
        <p:spPr>
          <a:xfrm>
            <a:off x="7707086" y="942703"/>
            <a:ext cx="3915954" cy="2714897"/>
          </a:xfrm>
          <a:prstGeom prst="rect">
            <a:avLst/>
          </a:prstGeom>
        </p:spPr>
      </p:pic>
      <p:pic>
        <p:nvPicPr>
          <p:cNvPr id="5" name="Picture 4" descr="hillslope_rills.jpg"/>
          <p:cNvPicPr>
            <a:picLocks noChangeAspect="1"/>
          </p:cNvPicPr>
          <p:nvPr/>
        </p:nvPicPr>
        <p:blipFill>
          <a:blip r:embed="rId3"/>
          <a:stretch>
            <a:fillRect/>
          </a:stretch>
        </p:blipFill>
        <p:spPr>
          <a:xfrm>
            <a:off x="7733212" y="3461656"/>
            <a:ext cx="3905794" cy="2429691"/>
          </a:xfrm>
          <a:prstGeom prst="rect">
            <a:avLst/>
          </a:prstGeom>
        </p:spPr>
      </p:pic>
      <p:sp>
        <p:nvSpPr>
          <p:cNvPr id="6" name="Rectangle 5"/>
          <p:cNvSpPr/>
          <p:nvPr/>
        </p:nvSpPr>
        <p:spPr>
          <a:xfrm>
            <a:off x="8190411" y="1245717"/>
            <a:ext cx="2756263" cy="461665"/>
          </a:xfrm>
          <a:prstGeom prst="rect">
            <a:avLst/>
          </a:prstGeom>
        </p:spPr>
        <p:txBody>
          <a:bodyPr wrap="square">
            <a:spAutoFit/>
          </a:bodyPr>
          <a:lstStyle/>
          <a:p>
            <a:r>
              <a:rPr lang="en-US" sz="2400" b="1" dirty="0" smtClean="0">
                <a:solidFill>
                  <a:schemeClr val="accent1"/>
                </a:solidFill>
                <a:latin typeface="Times New Roman" panose="02020603050405020304" pitchFamily="18" charset="0"/>
                <a:cs typeface="Times New Roman" panose="02020603050405020304" pitchFamily="18" charset="0"/>
              </a:rPr>
              <a:t>Erosion of the soil</a:t>
            </a:r>
            <a:endParaRPr lang="en-US" sz="2400" dirty="0"/>
          </a:p>
        </p:txBody>
      </p:sp>
    </p:spTree>
    <p:extLst>
      <p:ext uri="{BB962C8B-B14F-4D97-AF65-F5344CB8AC3E}">
        <p14:creationId xmlns="" xmlns:p14="http://schemas.microsoft.com/office/powerpoint/2010/main" val="3253985630"/>
      </p:ext>
    </p:extLst>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CAUSES OF SUCCESSION</a:t>
            </a:r>
            <a:endParaRPr lang="en-US" dirty="0"/>
          </a:p>
        </p:txBody>
      </p:sp>
      <p:sp>
        <p:nvSpPr>
          <p:cNvPr id="3" name="Content Placeholder 2"/>
          <p:cNvSpPr>
            <a:spLocks noGrp="1"/>
          </p:cNvSpPr>
          <p:nvPr>
            <p:ph idx="1"/>
          </p:nvPr>
        </p:nvSpPr>
        <p:spPr>
          <a:xfrm>
            <a:off x="583475" y="1699928"/>
            <a:ext cx="6339839" cy="4572000"/>
          </a:xfrm>
        </p:spPr>
        <p:txBody>
          <a:bodyPr>
            <a:normAutofit fontScale="92500" lnSpcReduction="10000"/>
          </a:bodyPr>
          <a:lstStyle/>
          <a:p>
            <a:pPr algn="just">
              <a:buNone/>
            </a:pPr>
            <a:r>
              <a:rPr lang="en-US" sz="3200" b="1" dirty="0" smtClean="0">
                <a:solidFill>
                  <a:schemeClr val="accent1"/>
                </a:solidFill>
                <a:latin typeface="Times New Roman" panose="02020603050405020304" pitchFamily="18" charset="0"/>
                <a:cs typeface="Times New Roman" panose="02020603050405020304" pitchFamily="18" charset="0"/>
              </a:rPr>
              <a:t>(ii) Soil deposition:</a:t>
            </a:r>
            <a:endParaRPr lang="en-US" sz="3200" dirty="0" smtClean="0">
              <a:solidFill>
                <a:schemeClr val="accent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It is one of the important causes that initiates succession. Soil deposition results owing to </a:t>
            </a:r>
            <a:r>
              <a:rPr lang="en-US" sz="3200" b="1" dirty="0" smtClean="0">
                <a:solidFill>
                  <a:schemeClr val="accent1"/>
                </a:solidFill>
                <a:latin typeface="Times New Roman" panose="02020603050405020304" pitchFamily="18" charset="0"/>
                <a:cs typeface="Times New Roman" panose="02020603050405020304" pitchFamily="18" charset="0"/>
              </a:rPr>
              <a:t>heavy storms, glaciers, snowfalls and landslides</a:t>
            </a:r>
            <a:r>
              <a:rPr lang="en-US" sz="3200" dirty="0" smtClean="0">
                <a:latin typeface="Times New Roman" panose="02020603050405020304" pitchFamily="18" charset="0"/>
                <a:cs typeface="Times New Roman" panose="02020603050405020304" pitchFamily="18" charset="0"/>
              </a:rPr>
              <a:t>. If the deposition of soil takes place over an area already covered with vegetation, the plants occurring over there may be suppressed and destroyed. Deposition results in a new bare area on which succession of vegetation starts.</a:t>
            </a:r>
          </a:p>
          <a:p>
            <a:endParaRPr lang="en-US" dirty="0" smtClean="0"/>
          </a:p>
          <a:p>
            <a:endParaRPr lang="en-US" dirty="0"/>
          </a:p>
        </p:txBody>
      </p:sp>
      <p:pic>
        <p:nvPicPr>
          <p:cNvPr id="4" name="Picture 3" descr="Pic-5.jpg"/>
          <p:cNvPicPr>
            <a:picLocks noChangeAspect="1"/>
          </p:cNvPicPr>
          <p:nvPr/>
        </p:nvPicPr>
        <p:blipFill>
          <a:blip r:embed="rId2"/>
          <a:stretch>
            <a:fillRect/>
          </a:stretch>
        </p:blipFill>
        <p:spPr>
          <a:xfrm>
            <a:off x="7197633" y="1667691"/>
            <a:ext cx="4820195" cy="4132217"/>
          </a:xfrm>
          <a:prstGeom prst="rect">
            <a:avLst/>
          </a:prstGeom>
        </p:spPr>
      </p:pic>
      <p:sp>
        <p:nvSpPr>
          <p:cNvPr id="5" name="Rectangle 4"/>
          <p:cNvSpPr/>
          <p:nvPr/>
        </p:nvSpPr>
        <p:spPr>
          <a:xfrm>
            <a:off x="8652532" y="4759626"/>
            <a:ext cx="2430474" cy="523220"/>
          </a:xfrm>
          <a:prstGeom prst="rect">
            <a:avLst/>
          </a:prstGeom>
        </p:spPr>
        <p:txBody>
          <a:bodyPr wrap="none">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Soil deposition</a:t>
            </a:r>
            <a:endParaRPr lang="en-US" sz="2800" dirty="0">
              <a:solidFill>
                <a:schemeClr val="bg1"/>
              </a:solidFill>
            </a:endParaRPr>
          </a:p>
        </p:txBody>
      </p:sp>
    </p:spTree>
  </p:cSld>
  <p:clrMapOvr>
    <a:masterClrMapping/>
  </p:clrMapOvr>
  <p:transition spd="slow">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CAUSES OF SUCCESSION</a:t>
            </a:r>
            <a:endParaRPr lang="en-US" sz="4000" dirty="0"/>
          </a:p>
        </p:txBody>
      </p:sp>
      <p:sp>
        <p:nvSpPr>
          <p:cNvPr id="3" name="Content Placeholder 2"/>
          <p:cNvSpPr>
            <a:spLocks noGrp="1"/>
          </p:cNvSpPr>
          <p:nvPr>
            <p:ph idx="1"/>
          </p:nvPr>
        </p:nvSpPr>
        <p:spPr>
          <a:xfrm>
            <a:off x="609600" y="1882808"/>
            <a:ext cx="10271760" cy="4126106"/>
          </a:xfrm>
        </p:spPr>
        <p:txBody>
          <a:bodyPr>
            <a:normAutofit/>
          </a:bodyPr>
          <a:lstStyle/>
          <a:p>
            <a:pPr algn="just">
              <a:buNone/>
            </a:pPr>
            <a:r>
              <a:rPr lang="en-US" sz="2800" b="1" dirty="0" smtClean="0">
                <a:solidFill>
                  <a:schemeClr val="accent1"/>
                </a:solidFill>
                <a:latin typeface="Times New Roman" panose="02020603050405020304" pitchFamily="18" charset="0"/>
                <a:cs typeface="Times New Roman" panose="02020603050405020304" pitchFamily="18" charset="0"/>
              </a:rPr>
              <a:t>3. Biotic Causes:</a:t>
            </a: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biological or living agencies also affect the vegetation in many respects.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1" dirty="0" smtClean="0">
                <a:solidFill>
                  <a:schemeClr val="accent1"/>
                </a:solidFill>
                <a:latin typeface="Times New Roman" panose="02020603050405020304" pitchFamily="18" charset="0"/>
                <a:cs typeface="Times New Roman" panose="02020603050405020304" pitchFamily="18" charset="0"/>
              </a:rPr>
              <a:t>Grazing</a:t>
            </a:r>
            <a:r>
              <a:rPr lang="en-US" b="1" dirty="0">
                <a:solidFill>
                  <a:schemeClr val="accent1"/>
                </a:solidFill>
                <a:latin typeface="Times New Roman" panose="02020603050405020304" pitchFamily="18" charset="0"/>
                <a:cs typeface="Times New Roman" panose="02020603050405020304" pitchFamily="18" charset="0"/>
              </a:rPr>
              <a:t>, cutting, clearing, cultivation, harvesting, and deforestation</a:t>
            </a:r>
            <a:r>
              <a:rPr lang="en-US" dirty="0">
                <a:latin typeface="Times New Roman" panose="02020603050405020304" pitchFamily="18" charset="0"/>
                <a:cs typeface="Times New Roman" panose="02020603050405020304" pitchFamily="18" charset="0"/>
              </a:rPr>
              <a:t>, all caused by living agencies, are directly responsible for vegetational change.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b="1" dirty="0">
                <a:solidFill>
                  <a:schemeClr val="accent1"/>
                </a:solidFill>
                <a:latin typeface="Times New Roman" panose="02020603050405020304" pitchFamily="18" charset="0"/>
                <a:cs typeface="Times New Roman" panose="02020603050405020304" pitchFamily="18" charset="0"/>
              </a:rPr>
              <a:t>parasitic plants and animals </a:t>
            </a:r>
            <a:r>
              <a:rPr lang="en-US" dirty="0">
                <a:latin typeface="Times New Roman" panose="02020603050405020304" pitchFamily="18" charset="0"/>
                <a:cs typeface="Times New Roman" panose="02020603050405020304" pitchFamily="18" charset="0"/>
              </a:rPr>
              <a:t>also affect the vegetation and destroy it.</a:t>
            </a:r>
          </a:p>
        </p:txBody>
      </p:sp>
    </p:spTree>
    <p:extLst>
      <p:ext uri="{BB962C8B-B14F-4D97-AF65-F5344CB8AC3E}">
        <p14:creationId xmlns="" xmlns:p14="http://schemas.microsoft.com/office/powerpoint/2010/main" val="2295410829"/>
      </p:ext>
    </p:extLst>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EVENTS IN THE PROCESS OF BIOTIC SUCCESSION</a:t>
            </a:r>
            <a:endParaRPr lang="en-US" sz="3200" dirty="0"/>
          </a:p>
        </p:txBody>
      </p:sp>
      <p:sp>
        <p:nvSpPr>
          <p:cNvPr id="3" name="Content Placeholder 2"/>
          <p:cNvSpPr>
            <a:spLocks noGrp="1"/>
          </p:cNvSpPr>
          <p:nvPr>
            <p:ph idx="1"/>
          </p:nvPr>
        </p:nvSpPr>
        <p:spPr/>
        <p:txBody>
          <a:bodyPr>
            <a:normAutofit/>
          </a:bodyPr>
          <a:lstStyle/>
          <a:p>
            <a:pPr marL="578358" indent="-514350" algn="just">
              <a:buFont typeface="+mj-lt"/>
              <a:buAutoNum type="arabicPeriod"/>
            </a:pPr>
            <a:r>
              <a:rPr lang="en-US" b="1" dirty="0" smtClean="0">
                <a:solidFill>
                  <a:schemeClr val="accent1"/>
                </a:solidFill>
              </a:rPr>
              <a:t>Migration:</a:t>
            </a:r>
            <a:r>
              <a:rPr lang="en-US" dirty="0" smtClean="0"/>
              <a:t> It is transport of spores, seeds or other structures of propagation to the bare area.</a:t>
            </a:r>
          </a:p>
          <a:p>
            <a:pPr marL="578358" indent="-514350" algn="just">
              <a:buFont typeface="+mj-lt"/>
              <a:buAutoNum type="arabicPeriod"/>
            </a:pPr>
            <a:r>
              <a:rPr lang="en-US" b="1" dirty="0" smtClean="0">
                <a:solidFill>
                  <a:schemeClr val="accent1"/>
                </a:solidFill>
              </a:rPr>
              <a:t>Ecesis:</a:t>
            </a:r>
            <a:r>
              <a:rPr lang="en-US" dirty="0" smtClean="0">
                <a:solidFill>
                  <a:schemeClr val="accent1"/>
                </a:solidFill>
              </a:rPr>
              <a:t> </a:t>
            </a:r>
            <a:r>
              <a:rPr lang="en-US" dirty="0" smtClean="0"/>
              <a:t>It is successful germination of propagules into the bare area. The germination of seeds and spores produce new seedlings or new plants. As a result, some individuals of species are established in the bare area.</a:t>
            </a:r>
          </a:p>
          <a:p>
            <a:pPr marL="578358" indent="-514350" algn="just">
              <a:buFont typeface="+mj-lt"/>
              <a:buAutoNum type="arabicPeriod"/>
            </a:pPr>
            <a:r>
              <a:rPr lang="en-US" b="1" dirty="0" smtClean="0">
                <a:solidFill>
                  <a:schemeClr val="accent1"/>
                </a:solidFill>
              </a:rPr>
              <a:t>Colonization and Aggregation:</a:t>
            </a:r>
            <a:r>
              <a:rPr lang="en-US" dirty="0" smtClean="0"/>
              <a:t> In this stage, the plants that had established themselves multiply and form colonies or aggregate into small or large groups.</a:t>
            </a:r>
          </a:p>
          <a:p>
            <a:pPr marL="578358" indent="-514350" algn="just">
              <a:buNone/>
            </a:pPr>
            <a:endParaRPr lang="en-US" dirty="0"/>
          </a:p>
        </p:txBody>
      </p:sp>
    </p:spTree>
  </p:cSld>
  <p:clrMapOvr>
    <a:masterClrMapping/>
  </p:clrMapOvr>
  <p:transition spd="slow">
    <p:newsfla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EVENTS IN THE PROCESS OF BIOTIC SUCCESSION</a:t>
            </a:r>
            <a:endParaRPr lang="en-US" sz="3200" dirty="0"/>
          </a:p>
        </p:txBody>
      </p:sp>
      <p:sp>
        <p:nvSpPr>
          <p:cNvPr id="3" name="Content Placeholder 2"/>
          <p:cNvSpPr>
            <a:spLocks noGrp="1"/>
          </p:cNvSpPr>
          <p:nvPr>
            <p:ph idx="1"/>
          </p:nvPr>
        </p:nvSpPr>
        <p:spPr>
          <a:xfrm>
            <a:off x="609600" y="1882808"/>
            <a:ext cx="10972800" cy="4252521"/>
          </a:xfrm>
        </p:spPr>
        <p:txBody>
          <a:bodyPr>
            <a:noAutofit/>
          </a:bodyPr>
          <a:lstStyle/>
          <a:p>
            <a:pPr algn="just">
              <a:buNone/>
            </a:pPr>
            <a:r>
              <a:rPr lang="en-US" sz="2800" b="1" dirty="0" smtClean="0">
                <a:solidFill>
                  <a:schemeClr val="accent1"/>
                </a:solidFill>
              </a:rPr>
              <a:t>4. Competition: </a:t>
            </a:r>
            <a:r>
              <a:rPr lang="en-US" sz="2800" dirty="0" smtClean="0"/>
              <a:t>When number of these individuals increases many fold in a given area, they enter into </a:t>
            </a:r>
            <a:r>
              <a:rPr lang="en-US" sz="2800" b="1" dirty="0" smtClean="0">
                <a:solidFill>
                  <a:schemeClr val="accent1"/>
                </a:solidFill>
              </a:rPr>
              <a:t>intraspecific and interspecific struggle</a:t>
            </a:r>
            <a:r>
              <a:rPr lang="en-US" sz="2800" dirty="0" smtClean="0"/>
              <a:t>. This results in the </a:t>
            </a:r>
            <a:r>
              <a:rPr lang="en-US" sz="2800" b="1" dirty="0" smtClean="0">
                <a:solidFill>
                  <a:schemeClr val="accent1"/>
                </a:solidFill>
              </a:rPr>
              <a:t>elimination of unsuitable or weak plants and animals</a:t>
            </a:r>
            <a:r>
              <a:rPr lang="en-US" sz="2800" dirty="0" smtClean="0"/>
              <a:t>. They start showing various types of interactions.</a:t>
            </a:r>
          </a:p>
          <a:p>
            <a:pPr algn="just">
              <a:buNone/>
            </a:pPr>
            <a:r>
              <a:rPr lang="en-US" sz="2800" b="1" dirty="0" smtClean="0">
                <a:solidFill>
                  <a:schemeClr val="accent1"/>
                </a:solidFill>
              </a:rPr>
              <a:t>5. Invasion: </a:t>
            </a:r>
            <a:r>
              <a:rPr lang="en-US" sz="2800" dirty="0" smtClean="0"/>
              <a:t>New varieties of plants and animals migrate into this area and establish themselves in spaces created due to elimination of weaker plants. This is called invasion.</a:t>
            </a:r>
          </a:p>
          <a:p>
            <a:pPr marL="578358" indent="-514350" algn="just">
              <a:buNone/>
            </a:pPr>
            <a:endParaRPr lang="en-US" sz="2800" dirty="0"/>
          </a:p>
        </p:txBody>
      </p:sp>
    </p:spTree>
  </p:cSld>
  <p:clrMapOvr>
    <a:masterClrMapping/>
  </p:clrMapOvr>
  <p:transition spd="slow">
    <p:newsfla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EVENTS IN THE PROCESS OF BIOTIC SUCCESSION</a:t>
            </a:r>
            <a:endParaRPr lang="en-US" sz="3200" dirty="0"/>
          </a:p>
        </p:txBody>
      </p:sp>
      <p:sp>
        <p:nvSpPr>
          <p:cNvPr id="3" name="Content Placeholder 2"/>
          <p:cNvSpPr>
            <a:spLocks noGrp="1"/>
          </p:cNvSpPr>
          <p:nvPr>
            <p:ph idx="1"/>
          </p:nvPr>
        </p:nvSpPr>
        <p:spPr>
          <a:xfrm>
            <a:off x="648788" y="1517048"/>
            <a:ext cx="10972800" cy="4572000"/>
          </a:xfrm>
        </p:spPr>
        <p:txBody>
          <a:bodyPr>
            <a:noAutofit/>
          </a:bodyPr>
          <a:lstStyle/>
          <a:p>
            <a:pPr algn="just">
              <a:buNone/>
            </a:pPr>
            <a:r>
              <a:rPr lang="en-US" sz="2800" b="1" dirty="0" smtClean="0">
                <a:solidFill>
                  <a:schemeClr val="accent1"/>
                </a:solidFill>
              </a:rPr>
              <a:t>6. Reaction:</a:t>
            </a:r>
            <a:r>
              <a:rPr lang="en-US" sz="2800" dirty="0" smtClean="0"/>
              <a:t> New migrants interact with the existing plants. This is called reaction. This leads to a changed environment. The changed environment becomes unsuitable for the existing community. Under environmental pressure, the community also changes or gets replaced by better adjusted species.</a:t>
            </a:r>
          </a:p>
          <a:p>
            <a:pPr algn="just">
              <a:buNone/>
            </a:pPr>
            <a:r>
              <a:rPr lang="en-US" sz="2800" b="1" dirty="0" smtClean="0">
                <a:solidFill>
                  <a:schemeClr val="accent1"/>
                </a:solidFill>
              </a:rPr>
              <a:t>7. Stabilization: </a:t>
            </a:r>
            <a:r>
              <a:rPr lang="en-US" sz="2800" dirty="0" smtClean="0"/>
              <a:t>This is the final stage of biotic succession. The terminal community becomes more or less stabilized in the environment and remains in equilibrium with climatic and other environmental conditions of that area. The stabilized community is called </a:t>
            </a:r>
            <a:r>
              <a:rPr lang="en-US" sz="2800" b="1" dirty="0" smtClean="0">
                <a:solidFill>
                  <a:schemeClr val="accent1"/>
                </a:solidFill>
              </a:rPr>
              <a:t>climax community</a:t>
            </a:r>
            <a:r>
              <a:rPr lang="en-US" sz="2800" dirty="0" smtClean="0"/>
              <a:t>.</a:t>
            </a:r>
          </a:p>
          <a:p>
            <a:pPr algn="just">
              <a:buNone/>
            </a:pPr>
            <a:endParaRPr lang="en-US" sz="2800" dirty="0"/>
          </a:p>
        </p:txBody>
      </p:sp>
    </p:spTree>
  </p:cSld>
  <p:clrMapOvr>
    <a:masterClrMapping/>
  </p:clrMapOvr>
  <p:transition spd="slow">
    <p:newsfla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te-Thank-You-Animated-Flower-Graphic.jpg"/>
          <p:cNvPicPr>
            <a:picLocks noChangeAspect="1"/>
          </p:cNvPicPr>
          <p:nvPr/>
        </p:nvPicPr>
        <p:blipFill>
          <a:blip r:embed="rId2"/>
          <a:stretch>
            <a:fillRect/>
          </a:stretch>
        </p:blipFill>
        <p:spPr>
          <a:xfrm>
            <a:off x="0" y="0"/>
            <a:ext cx="12192000" cy="6857999"/>
          </a:xfrm>
          <a:prstGeom prst="rect">
            <a:avLst/>
          </a:prstGeom>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ECOLOGICAL SUCCESSION</a:t>
            </a:r>
            <a:endParaRPr lang="en-US" dirty="0"/>
          </a:p>
        </p:txBody>
      </p:sp>
      <p:sp>
        <p:nvSpPr>
          <p:cNvPr id="3" name="Content Placeholder 2"/>
          <p:cNvSpPr>
            <a:spLocks noGrp="1"/>
          </p:cNvSpPr>
          <p:nvPr>
            <p:ph idx="1"/>
          </p:nvPr>
        </p:nvSpPr>
        <p:spPr/>
        <p:txBody>
          <a:bodyPr>
            <a:normAutofit/>
          </a:bodyPr>
          <a:lstStyle/>
          <a:p>
            <a:pPr algn="just"/>
            <a:r>
              <a:rPr lang="en-US" dirty="0" smtClean="0"/>
              <a:t>A biotic community normally undergoes continuous changes under the influence of various biotic and abiotic factors. </a:t>
            </a:r>
          </a:p>
          <a:p>
            <a:pPr algn="just"/>
            <a:r>
              <a:rPr lang="en-US" dirty="0" smtClean="0"/>
              <a:t>The communities at any place modify the environment due to their activities.</a:t>
            </a:r>
          </a:p>
          <a:p>
            <a:pPr algn="just"/>
            <a:r>
              <a:rPr lang="en-US" dirty="0" smtClean="0"/>
              <a:t>The modified environment becomes less suitable to the existing community which is replaced by some better suited more complex new community. </a:t>
            </a:r>
          </a:p>
          <a:p>
            <a:pPr algn="just"/>
            <a:r>
              <a:rPr lang="en-US" dirty="0" smtClean="0"/>
              <a:t>The process is repeated leading to serial succession of previously existing community by the new one.</a:t>
            </a:r>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ECOLOGICAL SUCCESSION</a:t>
            </a:r>
            <a:endParaRPr lang="en-US" dirty="0"/>
          </a:p>
        </p:txBody>
      </p:sp>
      <p:sp>
        <p:nvSpPr>
          <p:cNvPr id="3" name="Content Placeholder 2"/>
          <p:cNvSpPr>
            <a:spLocks noGrp="1"/>
          </p:cNvSpPr>
          <p:nvPr>
            <p:ph idx="1"/>
          </p:nvPr>
        </p:nvSpPr>
        <p:spPr/>
        <p:txBody>
          <a:bodyPr>
            <a:normAutofit/>
          </a:bodyPr>
          <a:lstStyle/>
          <a:p>
            <a:pPr algn="just"/>
            <a:r>
              <a:rPr lang="en-US" dirty="0" smtClean="0"/>
              <a:t>The entire series of communities is known as sere, and the individual transitional communities as seral communities or seral stages. The first community to inhabit an area is called pioneer community. It has low biomass and nutrient level. </a:t>
            </a:r>
          </a:p>
          <a:p>
            <a:pPr algn="just"/>
            <a:r>
              <a:rPr lang="en-US" dirty="0" smtClean="0"/>
              <a:t>The succeeding communities are called the transitional communities and the last stable community, the climax community </a:t>
            </a:r>
          </a:p>
          <a:p>
            <a:r>
              <a:rPr lang="en-US" dirty="0" smtClean="0"/>
              <a:t>The climax community has maximum diversity and niche specialization.</a:t>
            </a:r>
            <a:br>
              <a:rPr lang="en-US" dirty="0" smtClean="0"/>
            </a:br>
            <a:endParaRPr lang="en-US" dirty="0" smtClean="0"/>
          </a:p>
          <a:p>
            <a:pPr algn="just"/>
            <a:endParaRPr lang="en-US" dirty="0"/>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ECOLOGICAL SUCCESSION</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pPr marL="806958" indent="-742950">
              <a:buFont typeface="+mj-lt"/>
              <a:buAutoNum type="arabicPeriod"/>
            </a:pPr>
            <a:r>
              <a:rPr lang="en-US" sz="3600" b="1" dirty="0" smtClean="0"/>
              <a:t>Xerosere:</a:t>
            </a:r>
            <a:r>
              <a:rPr lang="en-US" sz="3200" dirty="0" smtClean="0"/>
              <a:t> The sequence of developmental stages of biotic succession on dry habitat like desert is termed as xerosere.</a:t>
            </a:r>
            <a:br>
              <a:rPr lang="en-US" sz="3200" dirty="0" smtClean="0"/>
            </a:br>
            <a:endParaRPr lang="en-US" sz="3200" dirty="0" smtClean="0"/>
          </a:p>
          <a:p>
            <a:pPr marL="806958" indent="-742950">
              <a:buFont typeface="+mj-lt"/>
              <a:buAutoNum type="arabicPeriod"/>
            </a:pPr>
            <a:r>
              <a:rPr lang="en-US" sz="3600" b="1" dirty="0" smtClean="0"/>
              <a:t>Lithosere:</a:t>
            </a:r>
            <a:r>
              <a:rPr lang="en-US" sz="3200" dirty="0" smtClean="0"/>
              <a:t> It is the sequence of successional stages on a bare rock.</a:t>
            </a:r>
            <a:br>
              <a:rPr lang="en-US" sz="3200" dirty="0" smtClean="0"/>
            </a:br>
            <a:endParaRPr lang="en-US" sz="3200" dirty="0" smtClean="0"/>
          </a:p>
          <a:p>
            <a:pPr marL="806958" indent="-742950">
              <a:buFont typeface="+mj-lt"/>
              <a:buAutoNum type="arabicPeriod"/>
            </a:pPr>
            <a:r>
              <a:rPr lang="en-US" sz="3600" b="1" dirty="0" smtClean="0"/>
              <a:t>Psammosere:</a:t>
            </a:r>
            <a:r>
              <a:rPr lang="en-US" sz="3200" dirty="0" smtClean="0"/>
              <a:t> It is the sequence of successional stages on coastal sand.</a:t>
            </a:r>
            <a:br>
              <a:rPr lang="en-US" sz="3200" dirty="0" smtClean="0"/>
            </a:br>
            <a:endParaRPr lang="en-US" sz="3200" dirty="0" smtClean="0"/>
          </a:p>
          <a:p>
            <a:pPr marL="806958" indent="-742950" algn="just">
              <a:buFont typeface="+mj-lt"/>
              <a:buAutoNum type="arabicPeriod"/>
            </a:pPr>
            <a:r>
              <a:rPr lang="en-US" sz="3600" b="1" dirty="0" smtClean="0"/>
              <a:t>Hydrosere:</a:t>
            </a:r>
            <a:r>
              <a:rPr lang="en-US" sz="3200" dirty="0" smtClean="0"/>
              <a:t> It is the sequence in biotic succession taking place in a water body pond, pool or lake. Such a succession is known as hydrarch succession.</a:t>
            </a:r>
          </a:p>
          <a:p>
            <a:pPr>
              <a:buNone/>
            </a:pPr>
            <a:endParaRPr lang="en-US" dirty="0"/>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KINDS OF SUCCESSION</a:t>
            </a:r>
            <a:endParaRPr lang="en-US" b="1" dirty="0"/>
          </a:p>
        </p:txBody>
      </p:sp>
      <p:sp>
        <p:nvSpPr>
          <p:cNvPr id="3" name="Content Placeholder 2"/>
          <p:cNvSpPr>
            <a:spLocks noGrp="1"/>
          </p:cNvSpPr>
          <p:nvPr>
            <p:ph idx="1"/>
          </p:nvPr>
        </p:nvSpPr>
        <p:spPr/>
        <p:txBody>
          <a:bodyPr/>
          <a:lstStyle/>
          <a:p>
            <a:r>
              <a:rPr lang="en-US" dirty="0" smtClean="0"/>
              <a:t>There are two main types of succession</a:t>
            </a:r>
            <a:r>
              <a:rPr lang="en-US" sz="3200" b="1" dirty="0" smtClean="0"/>
              <a:t>: </a:t>
            </a:r>
          </a:p>
          <a:p>
            <a:pPr>
              <a:buNone/>
            </a:pPr>
            <a:endParaRPr lang="en-US" dirty="0"/>
          </a:p>
        </p:txBody>
      </p:sp>
      <p:graphicFrame>
        <p:nvGraphicFramePr>
          <p:cNvPr id="4" name="Diagram 3"/>
          <p:cNvGraphicFramePr/>
          <p:nvPr/>
        </p:nvGraphicFramePr>
        <p:xfrm>
          <a:off x="1143726" y="2886891"/>
          <a:ext cx="6132285" cy="2272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KINDS OF SUCCESSION</a:t>
            </a:r>
            <a:endParaRPr lang="en-US" dirty="0"/>
          </a:p>
        </p:txBody>
      </p:sp>
      <p:graphicFrame>
        <p:nvGraphicFramePr>
          <p:cNvPr id="7" name="Content Placeholder 6"/>
          <p:cNvGraphicFramePr>
            <a:graphicFrameLocks noGrp="1"/>
          </p:cNvGraphicFramePr>
          <p:nvPr>
            <p:ph idx="1"/>
          </p:nvPr>
        </p:nvGraphicFramePr>
        <p:xfrm>
          <a:off x="522514" y="2194560"/>
          <a:ext cx="11268892" cy="3592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017431" y="646402"/>
            <a:ext cx="10238704" cy="5548335"/>
          </a:xfrm>
        </p:spPr>
      </p:pic>
    </p:spTree>
    <p:extLst>
      <p:ext uri="{BB962C8B-B14F-4D97-AF65-F5344CB8AC3E}">
        <p14:creationId xmlns="" xmlns:p14="http://schemas.microsoft.com/office/powerpoint/2010/main" val="3661823896"/>
      </p:ext>
    </p:extLst>
  </p:cSld>
  <p:clrMapOvr>
    <a:masterClrMapping/>
  </p:clrMapOvr>
  <p:transition spd="slow">
    <p:newsflash/>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1102</TotalTime>
  <Words>1424</Words>
  <Application>Microsoft Office PowerPoint</Application>
  <PresentationFormat>Custom</PresentationFormat>
  <Paragraphs>150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Retrospect</vt:lpstr>
      <vt:lpstr>Slide 1</vt:lpstr>
      <vt:lpstr>Slide 2</vt:lpstr>
      <vt:lpstr>ECOLOGICAL SUCCESSION</vt:lpstr>
      <vt:lpstr>ECOLOGICAL SUCCESSION</vt:lpstr>
      <vt:lpstr>ECOLOGICAL SUCCESSION</vt:lpstr>
      <vt:lpstr>TYPES OF ECOLOGICAL SUCCESSION </vt:lpstr>
      <vt:lpstr>KINDS OF SUCCESSION</vt:lpstr>
      <vt:lpstr>KINDS OF SUCCESSION</vt:lpstr>
      <vt:lpstr>Slide 9</vt:lpstr>
      <vt:lpstr>KINDS OF SUCCESSION</vt:lpstr>
      <vt:lpstr>SECONDARY SUCCESSION</vt:lpstr>
      <vt:lpstr>COMPARE AND CONTRAST PRIMARY AND SECONDARY SUCCESSION</vt:lpstr>
      <vt:lpstr>SECONDARY SUCCESSION </vt:lpstr>
      <vt:lpstr>             SECONDARY SUCCESSION</vt:lpstr>
      <vt:lpstr>Kinds of Ecological Succession</vt:lpstr>
      <vt:lpstr>Kinds of Ecological Succession</vt:lpstr>
      <vt:lpstr>Kinds of Ecological Succession</vt:lpstr>
      <vt:lpstr>Hydrarch succession </vt:lpstr>
      <vt:lpstr>Hydrarch succession </vt:lpstr>
      <vt:lpstr>Xerarch Succession</vt:lpstr>
      <vt:lpstr>Crustose Lichen Stage (Pioneers) </vt:lpstr>
      <vt:lpstr>Foliose Lichens Stage: </vt:lpstr>
      <vt:lpstr>Moss stage</vt:lpstr>
      <vt:lpstr>Herbaceous (plant) stage</vt:lpstr>
      <vt:lpstr> Shrub stage </vt:lpstr>
      <vt:lpstr>Climax stage</vt:lpstr>
      <vt:lpstr>KINDS OF SUCCESSION</vt:lpstr>
      <vt:lpstr>CAUSES OF SUCCESSION</vt:lpstr>
      <vt:lpstr>CAUSES OF SUCCESSION</vt:lpstr>
      <vt:lpstr>CAUSES OF SUCCESSION</vt:lpstr>
      <vt:lpstr>CAUSES OF SUCCESSION</vt:lpstr>
      <vt:lpstr>CAUSES OF SUCCESSION</vt:lpstr>
      <vt:lpstr>EVENTS IN THE PROCESS OF BIOTIC SUCCESSION</vt:lpstr>
      <vt:lpstr>EVENTS IN THE PROCESS OF BIOTIC SUCCESSION</vt:lpstr>
      <vt:lpstr>EVENTS IN THE PROCESS OF BIOTIC SUCCESSION</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SUCCESSION</dc:title>
  <dc:creator>user</dc:creator>
  <cp:lastModifiedBy>Chemistry</cp:lastModifiedBy>
  <cp:revision>98</cp:revision>
  <dcterms:created xsi:type="dcterms:W3CDTF">2016-11-16T05:49:23Z</dcterms:created>
  <dcterms:modified xsi:type="dcterms:W3CDTF">2020-10-25T14:31:10Z</dcterms:modified>
</cp:coreProperties>
</file>