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8"/>
  </p:notesMasterIdLst>
  <p:handoutMasterIdLst>
    <p:handoutMasterId r:id="rId29"/>
  </p:handoutMasterIdLst>
  <p:sldIdLst>
    <p:sldId id="256" r:id="rId2"/>
    <p:sldId id="257" r:id="rId3"/>
    <p:sldId id="281" r:id="rId4"/>
    <p:sldId id="258" r:id="rId5"/>
    <p:sldId id="260" r:id="rId6"/>
    <p:sldId id="261" r:id="rId7"/>
    <p:sldId id="263" r:id="rId8"/>
    <p:sldId id="262" r:id="rId9"/>
    <p:sldId id="264" r:id="rId10"/>
    <p:sldId id="265" r:id="rId11"/>
    <p:sldId id="278" r:id="rId12"/>
    <p:sldId id="271" r:id="rId13"/>
    <p:sldId id="266" r:id="rId14"/>
    <p:sldId id="267" r:id="rId15"/>
    <p:sldId id="279" r:id="rId16"/>
    <p:sldId id="268" r:id="rId17"/>
    <p:sldId id="270" r:id="rId18"/>
    <p:sldId id="269" r:id="rId19"/>
    <p:sldId id="273" r:id="rId20"/>
    <p:sldId id="275" r:id="rId21"/>
    <p:sldId id="276" r:id="rId22"/>
    <p:sldId id="274" r:id="rId23"/>
    <p:sldId id="280" r:id="rId24"/>
    <p:sldId id="259" r:id="rId25"/>
    <p:sldId id="282" r:id="rId26"/>
    <p:sldId id="277" r:id="rId27"/>
  </p:sldIdLst>
  <p:sldSz cx="12192000" cy="6858000"/>
  <p:notesSz cx="6858000" cy="9144000"/>
  <p:embeddedFontLst>
    <p:embeddedFont>
      <p:font typeface="Matura MT Script Capitals" panose="03020802060602070202" pitchFamily="66" charset="0"/>
      <p:regular r:id="rId30"/>
    </p:embeddedFont>
    <p:embeddedFont>
      <p:font typeface="Calibri" panose="020F0502020204030204" pitchFamily="34" charset="0"/>
      <p:regular r:id="rId31"/>
      <p:bold r:id="rId32"/>
      <p:italic r:id="rId33"/>
      <p:boldItalic r:id="rId34"/>
    </p:embeddedFont>
    <p:embeddedFont>
      <p:font typeface="Copperplate Gothic Bold" panose="020E0705020206020404" pitchFamily="34" charset="0"/>
      <p:regular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54"/>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3CD1905-0D83-4D16-A4C5-D3522B120C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11EA8E11-A570-43B1-8442-12D1328863E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BC8E8F-50DE-43DC-9D55-D85D10020A0C}" type="datetimeFigureOut">
              <a:rPr lang="en-US" smtClean="0"/>
              <a:t>02-Dec-20</a:t>
            </a:fld>
            <a:endParaRPr lang="en-US"/>
          </a:p>
        </p:txBody>
      </p:sp>
      <p:sp>
        <p:nvSpPr>
          <p:cNvPr id="4" name="Footer Placeholder 3">
            <a:extLst>
              <a:ext uri="{FF2B5EF4-FFF2-40B4-BE49-F238E27FC236}">
                <a16:creationId xmlns:a16="http://schemas.microsoft.com/office/drawing/2014/main" xmlns="" id="{38D76B38-BC86-4501-9946-F83761E7D5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AA770344-7210-48B4-BE62-84D5A0770E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5E93E1-A5C6-41E6-9DFD-324DD8B221AF}" type="slidenum">
              <a:rPr lang="en-US" smtClean="0"/>
              <a:t>‹#›</a:t>
            </a:fld>
            <a:endParaRPr lang="en-US"/>
          </a:p>
        </p:txBody>
      </p:sp>
    </p:spTree>
    <p:extLst>
      <p:ext uri="{BB962C8B-B14F-4D97-AF65-F5344CB8AC3E}">
        <p14:creationId xmlns:p14="http://schemas.microsoft.com/office/powerpoint/2010/main" val="1437667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5266F-2279-478E-8368-24A8E86D9EAE}" type="datetimeFigureOut">
              <a:rPr lang="en-US" smtClean="0"/>
              <a:t>02-Dec-20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2EF8C5-0DC7-43AA-9CD1-00CD136B70B8}" type="slidenum">
              <a:rPr lang="en-US" smtClean="0"/>
              <a:t>‹#›</a:t>
            </a:fld>
            <a:endParaRPr lang="en-US"/>
          </a:p>
        </p:txBody>
      </p:sp>
    </p:spTree>
    <p:extLst>
      <p:ext uri="{BB962C8B-B14F-4D97-AF65-F5344CB8AC3E}">
        <p14:creationId xmlns:p14="http://schemas.microsoft.com/office/powerpoint/2010/main" val="3656515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A7246-79D4-43D5-93FD-ED9904DE58B1}"/>
              </a:ext>
            </a:extLst>
          </p:cNvPr>
          <p:cNvSpPr>
            <a:spLocks noGrp="1"/>
          </p:cNvSpPr>
          <p:nvPr>
            <p:ph type="ctrTitle"/>
          </p:nvPr>
        </p:nvSpPr>
        <p:spPr>
          <a:xfrm>
            <a:off x="1524000" y="1122363"/>
            <a:ext cx="9144000" cy="2387600"/>
          </a:xfrm>
        </p:spPr>
        <p:txBody>
          <a:bodyPr anchor="b"/>
          <a:lstStyle>
            <a:lvl1pPr algn="ctr">
              <a:defRPr sz="6000">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Subtitle 2">
            <a:extLst>
              <a:ext uri="{FF2B5EF4-FFF2-40B4-BE49-F238E27FC236}">
                <a16:creationId xmlns:a16="http://schemas.microsoft.com/office/drawing/2014/main" xmlns="" id="{C0097054-F800-4FA6-ADF3-A21C91AF4F29}"/>
              </a:ext>
            </a:extLst>
          </p:cNvPr>
          <p:cNvSpPr>
            <a:spLocks noGrp="1"/>
          </p:cNvSpPr>
          <p:nvPr>
            <p:ph type="subTitle" idx="1"/>
          </p:nvPr>
        </p:nvSpPr>
        <p:spPr>
          <a:xfrm>
            <a:off x="1524000" y="3602038"/>
            <a:ext cx="9144000" cy="1655762"/>
          </a:xfrm>
        </p:spPr>
        <p:txBody>
          <a:bodyPr/>
          <a:lstStyle>
            <a:lvl1pPr marL="0" indent="0" algn="ctr">
              <a:buNone/>
              <a:defRPr sz="2400">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A84F9C59-0AA3-4A08-A682-AFD0EE557178}"/>
              </a:ext>
            </a:extLst>
          </p:cNvPr>
          <p:cNvSpPr>
            <a:spLocks noGrp="1"/>
          </p:cNvSpPr>
          <p:nvPr>
            <p:ph type="dt" sz="half" idx="10"/>
          </p:nvPr>
        </p:nvSpPr>
        <p:spPr/>
        <p:txBody>
          <a:bodyPr/>
          <a:lstStyle/>
          <a:p>
            <a:fld id="{3518E901-3A50-49EE-B5DB-29CC54407967}" type="datetime1">
              <a:rPr lang="en-US" smtClean="0"/>
              <a:t>02-Dec-20</a:t>
            </a:fld>
            <a:endParaRPr lang="en-US"/>
          </a:p>
        </p:txBody>
      </p:sp>
      <p:sp>
        <p:nvSpPr>
          <p:cNvPr id="5" name="Footer Placeholder 4">
            <a:extLst>
              <a:ext uri="{FF2B5EF4-FFF2-40B4-BE49-F238E27FC236}">
                <a16:creationId xmlns:a16="http://schemas.microsoft.com/office/drawing/2014/main" xmlns="" id="{32D5DF8D-B2CA-4799-BC09-CE668C24C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C359CA4-3285-4A0D-ACDF-5B4B3564BAF6}"/>
              </a:ext>
            </a:extLst>
          </p:cNvPr>
          <p:cNvSpPr>
            <a:spLocks noGrp="1"/>
          </p:cNvSpPr>
          <p:nvPr>
            <p:ph type="sldNum" sz="quarter" idx="12"/>
          </p:nvPr>
        </p:nvSpPr>
        <p:spPr/>
        <p:txBody>
          <a:bodyPr/>
          <a:lstStyle/>
          <a:p>
            <a:fld id="{6B8F00E9-7EBA-4369-BA9B-8D2A61750401}" type="slidenum">
              <a:rPr lang="en-US" smtClean="0"/>
              <a:t>‹#›</a:t>
            </a:fld>
            <a:endParaRPr lang="en-US" dirty="0"/>
          </a:p>
        </p:txBody>
      </p:sp>
    </p:spTree>
    <p:extLst>
      <p:ext uri="{BB962C8B-B14F-4D97-AF65-F5344CB8AC3E}">
        <p14:creationId xmlns:p14="http://schemas.microsoft.com/office/powerpoint/2010/main" val="266367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4DC967-C90B-4439-84AA-58136ECBBE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D6C92D0-4777-4596-A0AF-50052DE59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A92B4A-46C2-41BD-8C75-F076F898F120}"/>
              </a:ext>
            </a:extLst>
          </p:cNvPr>
          <p:cNvSpPr>
            <a:spLocks noGrp="1"/>
          </p:cNvSpPr>
          <p:nvPr>
            <p:ph type="dt" sz="half" idx="10"/>
          </p:nvPr>
        </p:nvSpPr>
        <p:spPr/>
        <p:txBody>
          <a:bodyPr/>
          <a:lstStyle/>
          <a:p>
            <a:fld id="{6C28A04A-2D90-49F8-B9EE-A16D5750CC6B}" type="datetime1">
              <a:rPr lang="en-US" smtClean="0"/>
              <a:t>02-Dec-20</a:t>
            </a:fld>
            <a:endParaRPr lang="en-US"/>
          </a:p>
        </p:txBody>
      </p:sp>
      <p:sp>
        <p:nvSpPr>
          <p:cNvPr id="5" name="Footer Placeholder 4">
            <a:extLst>
              <a:ext uri="{FF2B5EF4-FFF2-40B4-BE49-F238E27FC236}">
                <a16:creationId xmlns:a16="http://schemas.microsoft.com/office/drawing/2014/main" xmlns="" id="{CB84F738-9590-489E-A2BE-534C5FD682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D4B51FA-5A64-471E-88F3-2FEA2106F097}"/>
              </a:ext>
            </a:extLst>
          </p:cNvPr>
          <p:cNvSpPr>
            <a:spLocks noGrp="1"/>
          </p:cNvSpPr>
          <p:nvPr>
            <p:ph type="sldNum" sz="quarter" idx="12"/>
          </p:nvPr>
        </p:nvSpPr>
        <p:spPr/>
        <p:txBody>
          <a:bodyPr/>
          <a:lstStyle/>
          <a:p>
            <a:fld id="{6B8F00E9-7EBA-4369-BA9B-8D2A61750401}" type="slidenum">
              <a:rPr lang="en-US" smtClean="0"/>
              <a:t>‹#›</a:t>
            </a:fld>
            <a:endParaRPr lang="en-US"/>
          </a:p>
        </p:txBody>
      </p:sp>
    </p:spTree>
    <p:extLst>
      <p:ext uri="{BB962C8B-B14F-4D97-AF65-F5344CB8AC3E}">
        <p14:creationId xmlns:p14="http://schemas.microsoft.com/office/powerpoint/2010/main" val="2126888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C5FE18E-7368-4E59-BE76-1C8389CE9D05}"/>
              </a:ext>
            </a:extLst>
          </p:cNvPr>
          <p:cNvSpPr>
            <a:spLocks noGrp="1"/>
          </p:cNvSpPr>
          <p:nvPr>
            <p:ph type="title" orient="vert"/>
          </p:nvPr>
        </p:nvSpPr>
        <p:spPr>
          <a:xfrm>
            <a:off x="8736874"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377E5C41-238F-4654-A623-88CCC45156C2}"/>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BAE076D-0ABE-4BF6-8425-0B13893676B3}"/>
              </a:ext>
            </a:extLst>
          </p:cNvPr>
          <p:cNvSpPr>
            <a:spLocks noGrp="1"/>
          </p:cNvSpPr>
          <p:nvPr>
            <p:ph type="dt" sz="half" idx="10"/>
          </p:nvPr>
        </p:nvSpPr>
        <p:spPr/>
        <p:txBody>
          <a:bodyPr/>
          <a:lstStyle/>
          <a:p>
            <a:fld id="{943FBDAC-DA8A-41C8-A8F9-274FB152E232}" type="datetime1">
              <a:rPr lang="en-US" smtClean="0"/>
              <a:t>02-Dec-20</a:t>
            </a:fld>
            <a:endParaRPr lang="en-US"/>
          </a:p>
        </p:txBody>
      </p:sp>
      <p:sp>
        <p:nvSpPr>
          <p:cNvPr id="5" name="Footer Placeholder 4">
            <a:extLst>
              <a:ext uri="{FF2B5EF4-FFF2-40B4-BE49-F238E27FC236}">
                <a16:creationId xmlns:a16="http://schemas.microsoft.com/office/drawing/2014/main" xmlns="" id="{A825687E-02FD-40F2-BE54-2BA93862A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2034D3-0515-4CA2-BC49-F2E57963CC0F}"/>
              </a:ext>
            </a:extLst>
          </p:cNvPr>
          <p:cNvSpPr>
            <a:spLocks noGrp="1"/>
          </p:cNvSpPr>
          <p:nvPr>
            <p:ph type="sldNum" sz="quarter" idx="12"/>
          </p:nvPr>
        </p:nvSpPr>
        <p:spPr/>
        <p:txBody>
          <a:bodyPr/>
          <a:lstStyle/>
          <a:p>
            <a:fld id="{6B8F00E9-7EBA-4369-BA9B-8D2A61750401}" type="slidenum">
              <a:rPr lang="en-US" smtClean="0"/>
              <a:t>‹#›</a:t>
            </a:fld>
            <a:endParaRPr lang="en-US"/>
          </a:p>
        </p:txBody>
      </p:sp>
    </p:spTree>
    <p:extLst>
      <p:ext uri="{BB962C8B-B14F-4D97-AF65-F5344CB8AC3E}">
        <p14:creationId xmlns:p14="http://schemas.microsoft.com/office/powerpoint/2010/main" val="906378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01A621-A012-4750-AEA3-710B6E9BDB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06AD0D-B3E5-4707-8969-4BA4552A320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FDE1A6C-9FEB-4DA3-9217-501D91B63D17}"/>
              </a:ext>
            </a:extLst>
          </p:cNvPr>
          <p:cNvSpPr>
            <a:spLocks noGrp="1"/>
          </p:cNvSpPr>
          <p:nvPr>
            <p:ph type="dt" sz="half" idx="10"/>
          </p:nvPr>
        </p:nvSpPr>
        <p:spPr/>
        <p:txBody>
          <a:bodyPr/>
          <a:lstStyle/>
          <a:p>
            <a:fld id="{B4BF4A52-04E0-4724-B5FF-F4B00C6594D1}" type="datetime1">
              <a:rPr lang="en-US" smtClean="0"/>
              <a:t>02-Dec-20</a:t>
            </a:fld>
            <a:endParaRPr lang="en-US"/>
          </a:p>
        </p:txBody>
      </p:sp>
      <p:sp>
        <p:nvSpPr>
          <p:cNvPr id="5" name="Footer Placeholder 4">
            <a:extLst>
              <a:ext uri="{FF2B5EF4-FFF2-40B4-BE49-F238E27FC236}">
                <a16:creationId xmlns:a16="http://schemas.microsoft.com/office/drawing/2014/main" xmlns="" id="{1F40F42A-FB92-4FA5-A000-708EEE6313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7E124B-6FD8-44DF-8457-15D1424D5A8C}"/>
              </a:ext>
            </a:extLst>
          </p:cNvPr>
          <p:cNvSpPr>
            <a:spLocks noGrp="1"/>
          </p:cNvSpPr>
          <p:nvPr>
            <p:ph type="sldNum" sz="quarter" idx="12"/>
          </p:nvPr>
        </p:nvSpPr>
        <p:spPr/>
        <p:txBody>
          <a:bodyPr/>
          <a:lstStyle/>
          <a:p>
            <a:fld id="{6B8F00E9-7EBA-4369-BA9B-8D2A61750401}" type="slidenum">
              <a:rPr lang="en-US" smtClean="0"/>
              <a:t>‹#›</a:t>
            </a:fld>
            <a:endParaRPr lang="en-US"/>
          </a:p>
        </p:txBody>
      </p:sp>
    </p:spTree>
    <p:extLst>
      <p:ext uri="{BB962C8B-B14F-4D97-AF65-F5344CB8AC3E}">
        <p14:creationId xmlns:p14="http://schemas.microsoft.com/office/powerpoint/2010/main" val="100745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92F2D6-881E-473B-AA93-5DB99F8A3687}"/>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xmlns="" id="{561AC3FC-12D5-4096-8186-A25613A81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C4002BEE-16F3-4ED4-B4DE-FBC1E78AF994}"/>
              </a:ext>
            </a:extLst>
          </p:cNvPr>
          <p:cNvSpPr>
            <a:spLocks noGrp="1"/>
          </p:cNvSpPr>
          <p:nvPr>
            <p:ph type="dt" sz="half" idx="10"/>
          </p:nvPr>
        </p:nvSpPr>
        <p:spPr/>
        <p:txBody>
          <a:bodyPr/>
          <a:lstStyle/>
          <a:p>
            <a:fld id="{1EF9E777-C73C-4EB7-B6EA-C6A48349696B}" type="datetime1">
              <a:rPr lang="en-US" smtClean="0"/>
              <a:t>02-Dec-20</a:t>
            </a:fld>
            <a:endParaRPr lang="en-US"/>
          </a:p>
        </p:txBody>
      </p:sp>
      <p:sp>
        <p:nvSpPr>
          <p:cNvPr id="5" name="Footer Placeholder 4">
            <a:extLst>
              <a:ext uri="{FF2B5EF4-FFF2-40B4-BE49-F238E27FC236}">
                <a16:creationId xmlns:a16="http://schemas.microsoft.com/office/drawing/2014/main" xmlns="" id="{B269C440-3995-4001-858B-8C968B96D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C234467-7F0D-4A97-9FDC-E40BB1F21306}"/>
              </a:ext>
            </a:extLst>
          </p:cNvPr>
          <p:cNvSpPr>
            <a:spLocks noGrp="1"/>
          </p:cNvSpPr>
          <p:nvPr>
            <p:ph type="sldNum" sz="quarter" idx="12"/>
          </p:nvPr>
        </p:nvSpPr>
        <p:spPr/>
        <p:txBody>
          <a:bodyPr/>
          <a:lstStyle/>
          <a:p>
            <a:fld id="{6B8F00E9-7EBA-4369-BA9B-8D2A61750401}" type="slidenum">
              <a:rPr lang="en-US" smtClean="0"/>
              <a:t>‹#›</a:t>
            </a:fld>
            <a:endParaRPr lang="en-US"/>
          </a:p>
        </p:txBody>
      </p:sp>
    </p:spTree>
    <p:extLst>
      <p:ext uri="{BB962C8B-B14F-4D97-AF65-F5344CB8AC3E}">
        <p14:creationId xmlns:p14="http://schemas.microsoft.com/office/powerpoint/2010/main" val="1331605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CFBBD5-6BA8-4D8A-8D12-D596C6E5026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D21533E8-88F2-4C22-A0C3-F683ABE019EB}"/>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73717B90-4D64-4612-9B04-390D9AF6CC2A}"/>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657F35E5-8409-45F0-BB82-C6A34F4E948C}"/>
              </a:ext>
            </a:extLst>
          </p:cNvPr>
          <p:cNvSpPr>
            <a:spLocks noGrp="1"/>
          </p:cNvSpPr>
          <p:nvPr>
            <p:ph type="dt" sz="half" idx="10"/>
          </p:nvPr>
        </p:nvSpPr>
        <p:spPr/>
        <p:txBody>
          <a:bodyPr/>
          <a:lstStyle/>
          <a:p>
            <a:fld id="{34555269-2938-4747-A92C-9B8EA4B58B4C}" type="datetime1">
              <a:rPr lang="en-US" smtClean="0"/>
              <a:t>02-Dec-20</a:t>
            </a:fld>
            <a:endParaRPr lang="en-US"/>
          </a:p>
        </p:txBody>
      </p:sp>
      <p:sp>
        <p:nvSpPr>
          <p:cNvPr id="6" name="Footer Placeholder 5">
            <a:extLst>
              <a:ext uri="{FF2B5EF4-FFF2-40B4-BE49-F238E27FC236}">
                <a16:creationId xmlns:a16="http://schemas.microsoft.com/office/drawing/2014/main" xmlns="" id="{2184849F-CACC-499A-BEC1-CDC4A173FE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D3A4A9B-1F3D-405B-9BF9-2E7BC052E932}"/>
              </a:ext>
            </a:extLst>
          </p:cNvPr>
          <p:cNvSpPr>
            <a:spLocks noGrp="1"/>
          </p:cNvSpPr>
          <p:nvPr>
            <p:ph type="sldNum" sz="quarter" idx="12"/>
          </p:nvPr>
        </p:nvSpPr>
        <p:spPr/>
        <p:txBody>
          <a:bodyPr/>
          <a:lstStyle/>
          <a:p>
            <a:fld id="{6B8F00E9-7EBA-4369-BA9B-8D2A61750401}" type="slidenum">
              <a:rPr lang="en-US" smtClean="0"/>
              <a:t>‹#›</a:t>
            </a:fld>
            <a:endParaRPr lang="en-US"/>
          </a:p>
        </p:txBody>
      </p:sp>
    </p:spTree>
    <p:extLst>
      <p:ext uri="{BB962C8B-B14F-4D97-AF65-F5344CB8AC3E}">
        <p14:creationId xmlns:p14="http://schemas.microsoft.com/office/powerpoint/2010/main" val="2130823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0AE243-E665-4861-9BE3-1C023AEDA9FC}"/>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59296505-2451-4C42-A3A0-61E763241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97F18006-00E2-461E-A5E3-66F8A3B5A137}"/>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31C97FBF-F7AA-4A05-A083-51AEE9DE34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6241DD0-FAEB-4424-B2A3-51AEA0396E63}"/>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8054DEFB-32E5-41C5-BAF2-3B8D2AE7301F}"/>
              </a:ext>
            </a:extLst>
          </p:cNvPr>
          <p:cNvSpPr>
            <a:spLocks noGrp="1"/>
          </p:cNvSpPr>
          <p:nvPr>
            <p:ph type="dt" sz="half" idx="10"/>
          </p:nvPr>
        </p:nvSpPr>
        <p:spPr/>
        <p:txBody>
          <a:bodyPr/>
          <a:lstStyle/>
          <a:p>
            <a:fld id="{BF590991-8283-411E-B69F-6BD271572FC5}" type="datetime1">
              <a:rPr lang="en-US" smtClean="0"/>
              <a:t>02-Dec-20</a:t>
            </a:fld>
            <a:endParaRPr lang="en-US"/>
          </a:p>
        </p:txBody>
      </p:sp>
      <p:sp>
        <p:nvSpPr>
          <p:cNvPr id="8" name="Footer Placeholder 7">
            <a:extLst>
              <a:ext uri="{FF2B5EF4-FFF2-40B4-BE49-F238E27FC236}">
                <a16:creationId xmlns:a16="http://schemas.microsoft.com/office/drawing/2014/main" xmlns="" id="{110226A6-442F-41C7-8B24-C6377972C4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0E26024-F57A-4091-8B85-4883C3007C7F}"/>
              </a:ext>
            </a:extLst>
          </p:cNvPr>
          <p:cNvSpPr>
            <a:spLocks noGrp="1"/>
          </p:cNvSpPr>
          <p:nvPr>
            <p:ph type="sldNum" sz="quarter" idx="12"/>
          </p:nvPr>
        </p:nvSpPr>
        <p:spPr/>
        <p:txBody>
          <a:bodyPr/>
          <a:lstStyle/>
          <a:p>
            <a:fld id="{6B8F00E9-7EBA-4369-BA9B-8D2A61750401}" type="slidenum">
              <a:rPr lang="en-US" smtClean="0"/>
              <a:t>‹#›</a:t>
            </a:fld>
            <a:endParaRPr lang="en-US"/>
          </a:p>
        </p:txBody>
      </p:sp>
    </p:spTree>
    <p:extLst>
      <p:ext uri="{BB962C8B-B14F-4D97-AF65-F5344CB8AC3E}">
        <p14:creationId xmlns:p14="http://schemas.microsoft.com/office/powerpoint/2010/main" val="182822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FF6479-F558-4057-BD94-F4E6A4C411C9}"/>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xmlns="" id="{04FF31D5-7886-4718-88DC-B4059ED0FBF8}"/>
              </a:ext>
            </a:extLst>
          </p:cNvPr>
          <p:cNvSpPr>
            <a:spLocks noGrp="1"/>
          </p:cNvSpPr>
          <p:nvPr>
            <p:ph type="dt" sz="half" idx="10"/>
          </p:nvPr>
        </p:nvSpPr>
        <p:spPr/>
        <p:txBody>
          <a:bodyPr/>
          <a:lstStyle/>
          <a:p>
            <a:fld id="{A4564088-E1A3-4541-AFDC-2C5841CC1EFA}" type="datetime1">
              <a:rPr lang="en-US" smtClean="0"/>
              <a:t>02-Dec-20</a:t>
            </a:fld>
            <a:endParaRPr lang="en-US"/>
          </a:p>
        </p:txBody>
      </p:sp>
      <p:sp>
        <p:nvSpPr>
          <p:cNvPr id="4" name="Footer Placeholder 3">
            <a:extLst>
              <a:ext uri="{FF2B5EF4-FFF2-40B4-BE49-F238E27FC236}">
                <a16:creationId xmlns:a16="http://schemas.microsoft.com/office/drawing/2014/main" xmlns="" id="{62C5ED20-650D-4438-B690-9718008DD5E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272801E-87AB-4396-A621-F54CCD3787B8}"/>
              </a:ext>
            </a:extLst>
          </p:cNvPr>
          <p:cNvSpPr>
            <a:spLocks noGrp="1"/>
          </p:cNvSpPr>
          <p:nvPr>
            <p:ph type="sldNum" sz="quarter" idx="12"/>
          </p:nvPr>
        </p:nvSpPr>
        <p:spPr/>
        <p:txBody>
          <a:bodyPr/>
          <a:lstStyle/>
          <a:p>
            <a:fld id="{6B8F00E9-7EBA-4369-BA9B-8D2A61750401}" type="slidenum">
              <a:rPr lang="en-US" smtClean="0"/>
              <a:t>‹#›</a:t>
            </a:fld>
            <a:endParaRPr lang="en-US"/>
          </a:p>
        </p:txBody>
      </p:sp>
    </p:spTree>
    <p:extLst>
      <p:ext uri="{BB962C8B-B14F-4D97-AF65-F5344CB8AC3E}">
        <p14:creationId xmlns:p14="http://schemas.microsoft.com/office/powerpoint/2010/main" val="209660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4CF4220-FC6C-48B1-A0B5-3A38A43EF730}"/>
              </a:ext>
            </a:extLst>
          </p:cNvPr>
          <p:cNvSpPr>
            <a:spLocks noGrp="1"/>
          </p:cNvSpPr>
          <p:nvPr>
            <p:ph type="dt" sz="half" idx="10"/>
          </p:nvPr>
        </p:nvSpPr>
        <p:spPr/>
        <p:txBody>
          <a:bodyPr/>
          <a:lstStyle/>
          <a:p>
            <a:fld id="{CCF84D54-26B2-46FC-BD13-B9A3F2728BB9}" type="datetime1">
              <a:rPr lang="en-US" smtClean="0"/>
              <a:t>02-Dec-20</a:t>
            </a:fld>
            <a:endParaRPr lang="en-US"/>
          </a:p>
        </p:txBody>
      </p:sp>
      <p:sp>
        <p:nvSpPr>
          <p:cNvPr id="3" name="Footer Placeholder 2">
            <a:extLst>
              <a:ext uri="{FF2B5EF4-FFF2-40B4-BE49-F238E27FC236}">
                <a16:creationId xmlns:a16="http://schemas.microsoft.com/office/drawing/2014/main" xmlns="" id="{803ACF8D-195A-42EB-867C-127F84F33C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55193BF5-F423-448D-BA2C-467C7B30BE9F}"/>
              </a:ext>
            </a:extLst>
          </p:cNvPr>
          <p:cNvSpPr>
            <a:spLocks noGrp="1"/>
          </p:cNvSpPr>
          <p:nvPr>
            <p:ph type="sldNum" sz="quarter" idx="12"/>
          </p:nvPr>
        </p:nvSpPr>
        <p:spPr/>
        <p:txBody>
          <a:bodyPr/>
          <a:lstStyle/>
          <a:p>
            <a:fld id="{6B8F00E9-7EBA-4369-BA9B-8D2A61750401}" type="slidenum">
              <a:rPr lang="en-US" smtClean="0"/>
              <a:t>‹#›</a:t>
            </a:fld>
            <a:endParaRPr lang="en-US"/>
          </a:p>
        </p:txBody>
      </p:sp>
    </p:spTree>
    <p:extLst>
      <p:ext uri="{BB962C8B-B14F-4D97-AF65-F5344CB8AC3E}">
        <p14:creationId xmlns:p14="http://schemas.microsoft.com/office/powerpoint/2010/main" val="759390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874832-2D98-4EF2-8A36-2990C6A7ED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00D0D64-653D-4A90-B60C-C10A2F30DB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A03F532D-EA37-438B-BF48-9F70AE747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52CE62C4-3630-45AA-A156-292B978109E9}"/>
              </a:ext>
            </a:extLst>
          </p:cNvPr>
          <p:cNvSpPr>
            <a:spLocks noGrp="1"/>
          </p:cNvSpPr>
          <p:nvPr>
            <p:ph type="dt" sz="half" idx="10"/>
          </p:nvPr>
        </p:nvSpPr>
        <p:spPr/>
        <p:txBody>
          <a:bodyPr/>
          <a:lstStyle/>
          <a:p>
            <a:fld id="{F8F66871-BEA0-4114-BA99-C5F6CEC71F0B}" type="datetime1">
              <a:rPr lang="en-US" smtClean="0"/>
              <a:t>02-Dec-20</a:t>
            </a:fld>
            <a:endParaRPr lang="en-US"/>
          </a:p>
        </p:txBody>
      </p:sp>
      <p:sp>
        <p:nvSpPr>
          <p:cNvPr id="6" name="Footer Placeholder 5">
            <a:extLst>
              <a:ext uri="{FF2B5EF4-FFF2-40B4-BE49-F238E27FC236}">
                <a16:creationId xmlns:a16="http://schemas.microsoft.com/office/drawing/2014/main" xmlns="" id="{79B147D8-E56B-4078-AFB8-A38ABB3DFD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6B87173-E87F-43A9-8F31-B9515599D77D}"/>
              </a:ext>
            </a:extLst>
          </p:cNvPr>
          <p:cNvSpPr>
            <a:spLocks noGrp="1"/>
          </p:cNvSpPr>
          <p:nvPr>
            <p:ph type="sldNum" sz="quarter" idx="12"/>
          </p:nvPr>
        </p:nvSpPr>
        <p:spPr/>
        <p:txBody>
          <a:bodyPr/>
          <a:lstStyle/>
          <a:p>
            <a:fld id="{6B8F00E9-7EBA-4369-BA9B-8D2A61750401}" type="slidenum">
              <a:rPr lang="en-US" smtClean="0"/>
              <a:t>‹#›</a:t>
            </a:fld>
            <a:endParaRPr lang="en-US"/>
          </a:p>
        </p:txBody>
      </p:sp>
    </p:spTree>
    <p:extLst>
      <p:ext uri="{BB962C8B-B14F-4D97-AF65-F5344CB8AC3E}">
        <p14:creationId xmlns:p14="http://schemas.microsoft.com/office/powerpoint/2010/main" val="224198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BD7697-15A4-47BD-89C6-0A82B97543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D2C3252-1EC4-492C-A98F-2EAABBE56C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796451F-5854-4D34-BAF0-229EEF2773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06FBB89-5940-4728-90A2-F7037B06D8BF}"/>
              </a:ext>
            </a:extLst>
          </p:cNvPr>
          <p:cNvSpPr>
            <a:spLocks noGrp="1"/>
          </p:cNvSpPr>
          <p:nvPr>
            <p:ph type="dt" sz="half" idx="10"/>
          </p:nvPr>
        </p:nvSpPr>
        <p:spPr/>
        <p:txBody>
          <a:bodyPr/>
          <a:lstStyle/>
          <a:p>
            <a:fld id="{CBFB65E1-0A5E-4318-ABC2-901E9B524AB9}" type="datetime1">
              <a:rPr lang="en-US" smtClean="0"/>
              <a:t>02-Dec-20</a:t>
            </a:fld>
            <a:endParaRPr lang="en-US"/>
          </a:p>
        </p:txBody>
      </p:sp>
      <p:sp>
        <p:nvSpPr>
          <p:cNvPr id="6" name="Footer Placeholder 5">
            <a:extLst>
              <a:ext uri="{FF2B5EF4-FFF2-40B4-BE49-F238E27FC236}">
                <a16:creationId xmlns:a16="http://schemas.microsoft.com/office/drawing/2014/main" xmlns="" id="{215ABADA-6F8C-4F0F-B8AA-BB7AAC8518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CE700B1-B34C-4AC0-88D6-45652E73FBC4}"/>
              </a:ext>
            </a:extLst>
          </p:cNvPr>
          <p:cNvSpPr>
            <a:spLocks noGrp="1"/>
          </p:cNvSpPr>
          <p:nvPr>
            <p:ph type="sldNum" sz="quarter" idx="12"/>
          </p:nvPr>
        </p:nvSpPr>
        <p:spPr/>
        <p:txBody>
          <a:bodyPr/>
          <a:lstStyle/>
          <a:p>
            <a:fld id="{6B8F00E9-7EBA-4369-BA9B-8D2A61750401}" type="slidenum">
              <a:rPr lang="en-US" smtClean="0"/>
              <a:t>‹#›</a:t>
            </a:fld>
            <a:endParaRPr lang="en-US"/>
          </a:p>
        </p:txBody>
      </p:sp>
    </p:spTree>
    <p:extLst>
      <p:ext uri="{BB962C8B-B14F-4D97-AF65-F5344CB8AC3E}">
        <p14:creationId xmlns:p14="http://schemas.microsoft.com/office/powerpoint/2010/main" val="1004378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4E86E4F-A08A-4B50-93D9-4230995897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23233C42-8CDB-4066-A89C-D5E62D8007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2954808-E4C0-47FD-8E81-2870EFBB51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F61D2-B262-484B-B9AC-4CCCFC5CC7F7}" type="datetime1">
              <a:rPr lang="en-US" smtClean="0"/>
              <a:t>02-Dec-20</a:t>
            </a:fld>
            <a:endParaRPr lang="en-US"/>
          </a:p>
        </p:txBody>
      </p:sp>
      <p:sp>
        <p:nvSpPr>
          <p:cNvPr id="5" name="Footer Placeholder 4">
            <a:extLst>
              <a:ext uri="{FF2B5EF4-FFF2-40B4-BE49-F238E27FC236}">
                <a16:creationId xmlns:a16="http://schemas.microsoft.com/office/drawing/2014/main" xmlns="" id="{C4DA8CEE-CC95-4989-A1EF-2FDDDFE32C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B72945AB-B7E0-44EE-840B-45127C689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b="1">
                <a:solidFill>
                  <a:schemeClr val="tx1">
                    <a:tint val="75000"/>
                  </a:schemeClr>
                </a:solidFill>
                <a:latin typeface="Times New Roman" panose="02020603050405020304" pitchFamily="18" charset="0"/>
                <a:cs typeface="Times New Roman" panose="02020603050405020304" pitchFamily="18" charset="0"/>
              </a:defRPr>
            </a:lvl1pPr>
          </a:lstStyle>
          <a:p>
            <a:fld id="{9F45FEC9-CFEB-44EA-9F7F-9068FB86E6F0}" type="slidenum">
              <a:rPr lang="en-US" smtClean="0"/>
              <a:pPr/>
              <a:t>‹#›</a:t>
            </a:fld>
            <a:endParaRPr lang="en-US" b="1" dirty="0"/>
          </a:p>
        </p:txBody>
      </p:sp>
      <p:pic>
        <p:nvPicPr>
          <p:cNvPr id="8" name="Picture 7">
            <a:extLst>
              <a:ext uri="{FF2B5EF4-FFF2-40B4-BE49-F238E27FC236}">
                <a16:creationId xmlns:a16="http://schemas.microsoft.com/office/drawing/2014/main" xmlns="" id="{E9529664-524F-4A0B-BAB2-3CF32B8AB587}"/>
              </a:ext>
            </a:extLst>
          </p:cNvPr>
          <p:cNvPicPr>
            <a:picLocks noChangeAspect="1"/>
          </p:cNvPicPr>
          <p:nvPr userDrawn="1"/>
        </p:nvPicPr>
        <p:blipFill>
          <a:blip r:embed="rId13" cstate="print">
            <a:lum bright="70000" contrast="-70000"/>
            <a:extLst>
              <a:ext uri="{28A0092B-C50C-407E-A947-70E740481C1C}">
                <a14:useLocalDpi xmlns:a14="http://schemas.microsoft.com/office/drawing/2010/main" val="0"/>
              </a:ext>
            </a:extLst>
          </a:blip>
          <a:stretch>
            <a:fillRect/>
          </a:stretch>
        </p:blipFill>
        <p:spPr>
          <a:xfrm>
            <a:off x="10948247" y="105138"/>
            <a:ext cx="1111553" cy="1087563"/>
          </a:xfrm>
          <a:prstGeom prst="rect">
            <a:avLst/>
          </a:prstGeom>
        </p:spPr>
      </p:pic>
    </p:spTree>
    <p:extLst>
      <p:ext uri="{BB962C8B-B14F-4D97-AF65-F5344CB8AC3E}">
        <p14:creationId xmlns:p14="http://schemas.microsoft.com/office/powerpoint/2010/main" val="2627831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8687BD-E477-4D0A-B2BC-376F83C68E75}"/>
              </a:ext>
            </a:extLst>
          </p:cNvPr>
          <p:cNvSpPr>
            <a:spLocks noGrp="1"/>
          </p:cNvSpPr>
          <p:nvPr>
            <p:ph type="ctrTitle"/>
          </p:nvPr>
        </p:nvSpPr>
        <p:spPr>
          <a:xfrm>
            <a:off x="1941341" y="928921"/>
            <a:ext cx="9144000" cy="945588"/>
          </a:xfrm>
        </p:spPr>
        <p:txBody>
          <a:bodyPr>
            <a:normAutofit fontScale="90000"/>
          </a:bodyPr>
          <a:lstStyle/>
          <a:p>
            <a:r>
              <a:rPr lang="en-US" b="1" dirty="0"/>
              <a:t>Geriatric Pharmacy Practice</a:t>
            </a:r>
          </a:p>
        </p:txBody>
      </p:sp>
      <p:sp>
        <p:nvSpPr>
          <p:cNvPr id="4" name="Slide Number Placeholder 3">
            <a:extLst>
              <a:ext uri="{FF2B5EF4-FFF2-40B4-BE49-F238E27FC236}">
                <a16:creationId xmlns:a16="http://schemas.microsoft.com/office/drawing/2014/main" xmlns="" id="{4807495D-263C-44E5-9206-44F144C8400C}"/>
              </a:ext>
            </a:extLst>
          </p:cNvPr>
          <p:cNvSpPr>
            <a:spLocks noGrp="1"/>
          </p:cNvSpPr>
          <p:nvPr>
            <p:ph type="sldNum" sz="quarter" idx="12"/>
          </p:nvPr>
        </p:nvSpPr>
        <p:spPr>
          <a:xfrm>
            <a:off x="8828649" y="6336005"/>
            <a:ext cx="2743200" cy="365125"/>
          </a:xfrm>
        </p:spPr>
        <p:txBody>
          <a:bodyPr/>
          <a:lstStyle/>
          <a:p>
            <a:fld id="{6B8F00E9-7EBA-4369-BA9B-8D2A61750401}" type="slidenum">
              <a:rPr lang="en-US" smtClean="0"/>
              <a:t>1</a:t>
            </a:fld>
            <a:endParaRPr lang="en-US" dirty="0"/>
          </a:p>
        </p:txBody>
      </p:sp>
      <p:pic>
        <p:nvPicPr>
          <p:cNvPr id="6" name="Picture 5">
            <a:extLst>
              <a:ext uri="{FF2B5EF4-FFF2-40B4-BE49-F238E27FC236}">
                <a16:creationId xmlns:a16="http://schemas.microsoft.com/office/drawing/2014/main" xmlns="" id="{94C0BC95-E4E4-489B-B2A5-83C4116D020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057" y="80889"/>
            <a:ext cx="2021059" cy="2051583"/>
          </a:xfrm>
          <a:prstGeom prst="rect">
            <a:avLst/>
          </a:prstGeom>
          <a:noFill/>
        </p:spPr>
      </p:pic>
      <p:sp>
        <p:nvSpPr>
          <p:cNvPr id="7" name="TextBox 6">
            <a:extLst>
              <a:ext uri="{FF2B5EF4-FFF2-40B4-BE49-F238E27FC236}">
                <a16:creationId xmlns:a16="http://schemas.microsoft.com/office/drawing/2014/main" xmlns="" id="{94ACF755-27BD-4ECE-9237-198F5F8DE577}"/>
              </a:ext>
            </a:extLst>
          </p:cNvPr>
          <p:cNvSpPr txBox="1"/>
          <p:nvPr/>
        </p:nvSpPr>
        <p:spPr>
          <a:xfrm>
            <a:off x="3764280" y="461462"/>
            <a:ext cx="5064369" cy="584775"/>
          </a:xfrm>
          <a:prstGeom prst="rect">
            <a:avLst/>
          </a:prstGeom>
          <a:noFill/>
        </p:spPr>
        <p:txBody>
          <a:bodyPr wrap="square" rtlCol="0">
            <a:spAutoFit/>
          </a:bodyPr>
          <a:lstStyle/>
          <a:p>
            <a:pPr algn="ctr"/>
            <a:r>
              <a:rPr lang="en-US" sz="3200" b="1" dirty="0">
                <a:latin typeface="Copperplate Gothic Bold" panose="020E0705020206020404" pitchFamily="34" charset="0"/>
                <a:cs typeface="Arial" panose="020B0604020202020204" pitchFamily="34" charset="0"/>
              </a:rPr>
              <a:t>Presentation</a:t>
            </a:r>
            <a:r>
              <a:rPr lang="en-US" dirty="0">
                <a:latin typeface="Copperplate Gothic Bold" panose="020E0705020206020404" pitchFamily="34" charset="0"/>
                <a:cs typeface="Times New Roman" panose="02020603050405020304" pitchFamily="18" charset="0"/>
              </a:rPr>
              <a:t> </a:t>
            </a:r>
            <a:r>
              <a:rPr lang="en-US" sz="3200" b="1" dirty="0">
                <a:latin typeface="Copperplate Gothic Bold" panose="020E0705020206020404" pitchFamily="34" charset="0"/>
                <a:cs typeface="Arial" panose="020B0604020202020204" pitchFamily="34" charset="0"/>
              </a:rPr>
              <a:t>of</a:t>
            </a:r>
          </a:p>
        </p:txBody>
      </p:sp>
      <p:sp>
        <p:nvSpPr>
          <p:cNvPr id="8" name="Subtitle 2">
            <a:extLst>
              <a:ext uri="{FF2B5EF4-FFF2-40B4-BE49-F238E27FC236}">
                <a16:creationId xmlns:a16="http://schemas.microsoft.com/office/drawing/2014/main" xmlns="" id="{D941870A-2EA4-4799-AF62-569CDD0313CE}"/>
              </a:ext>
            </a:extLst>
          </p:cNvPr>
          <p:cNvSpPr txBox="1">
            <a:spLocks/>
          </p:cNvSpPr>
          <p:nvPr/>
        </p:nvSpPr>
        <p:spPr>
          <a:xfrm>
            <a:off x="1524000" y="4115429"/>
            <a:ext cx="9144000" cy="19378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7000"/>
              </a:lnSpc>
              <a:spcBef>
                <a:spcPts val="0"/>
              </a:spcBef>
              <a:spcAft>
                <a:spcPts val="800"/>
              </a:spcAft>
            </a:pPr>
            <a:endParaRPr lang="en-US" sz="3200" b="1" dirty="0">
              <a:solidFill>
                <a:srgbClr val="2F5496"/>
              </a:solidFill>
              <a:cs typeface="Arial" panose="020B0604020202020204" pitchFamily="34" charset="0"/>
            </a:endParaRPr>
          </a:p>
        </p:txBody>
      </p:sp>
    </p:spTree>
    <p:extLst>
      <p:ext uri="{BB962C8B-B14F-4D97-AF65-F5344CB8AC3E}">
        <p14:creationId xmlns:p14="http://schemas.microsoft.com/office/powerpoint/2010/main" val="984878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C30E51-B7FC-4CCD-97EF-92B5A17F0D5E}"/>
              </a:ext>
            </a:extLst>
          </p:cNvPr>
          <p:cNvSpPr>
            <a:spLocks noGrp="1"/>
          </p:cNvSpPr>
          <p:nvPr>
            <p:ph type="title"/>
          </p:nvPr>
        </p:nvSpPr>
        <p:spPr>
          <a:xfrm>
            <a:off x="838200" y="616439"/>
            <a:ext cx="10515600" cy="732155"/>
          </a:xfrm>
        </p:spPr>
        <p:txBody>
          <a:bodyPr>
            <a:normAutofit/>
          </a:bodyPr>
          <a:lstStyle/>
          <a:p>
            <a:pPr algn="ctr"/>
            <a:r>
              <a:rPr lang="en-US" sz="3600" b="1" dirty="0"/>
              <a:t>Geriatrics Common Clinical Conditions</a:t>
            </a:r>
            <a:endParaRPr lang="en-US" sz="3600" dirty="0"/>
          </a:p>
        </p:txBody>
      </p:sp>
      <p:sp>
        <p:nvSpPr>
          <p:cNvPr id="3" name="Content Placeholder 2">
            <a:extLst>
              <a:ext uri="{FF2B5EF4-FFF2-40B4-BE49-F238E27FC236}">
                <a16:creationId xmlns:a16="http://schemas.microsoft.com/office/drawing/2014/main" xmlns="" id="{1481EEA8-6EFE-4A20-B0B6-ACFA16087F43}"/>
              </a:ext>
            </a:extLst>
          </p:cNvPr>
          <p:cNvSpPr>
            <a:spLocks noGrp="1"/>
          </p:cNvSpPr>
          <p:nvPr>
            <p:ph idx="1"/>
          </p:nvPr>
        </p:nvSpPr>
        <p:spPr>
          <a:xfrm>
            <a:off x="534572" y="1913206"/>
            <a:ext cx="11338560" cy="4443144"/>
          </a:xfrm>
        </p:spPr>
        <p:txBody>
          <a:bodyPr>
            <a:normAutofit/>
          </a:bodyPr>
          <a:lstStyle/>
          <a:p>
            <a:pPr algn="just"/>
            <a:r>
              <a:rPr lang="en-US" dirty="0">
                <a:solidFill>
                  <a:srgbClr val="000000"/>
                </a:solidFill>
                <a:effectLst/>
              </a:rPr>
              <a:t>Arthritis: Arthritis is the swelling and tenderness of one or more of your joints.(Mobility &amp; Dexterity)</a:t>
            </a:r>
          </a:p>
          <a:p>
            <a:pPr algn="just"/>
            <a:r>
              <a:rPr lang="en-US" dirty="0">
                <a:solidFill>
                  <a:srgbClr val="000000"/>
                </a:solidFill>
                <a:effectLst/>
              </a:rPr>
              <a:t>Hypertension: Long-term medical condition in which the blood pressure in the arteries is persistently elevated.</a:t>
            </a:r>
          </a:p>
          <a:p>
            <a:pPr algn="just"/>
            <a:r>
              <a:rPr lang="en-US" dirty="0">
                <a:solidFill>
                  <a:srgbClr val="000000"/>
                </a:solidFill>
                <a:effectLst/>
              </a:rPr>
              <a:t>Myocardial infarction:</a:t>
            </a:r>
            <a:r>
              <a:rPr lang="en-US" b="0" i="0" dirty="0">
                <a:solidFill>
                  <a:srgbClr val="222222"/>
                </a:solidFill>
                <a:effectLst/>
              </a:rPr>
              <a:t> When blood flow decreases or stops to a part of the heart, causing damage to the heart muscle.</a:t>
            </a:r>
          </a:p>
          <a:p>
            <a:pPr algn="just"/>
            <a:r>
              <a:rPr lang="en-US" dirty="0">
                <a:solidFill>
                  <a:srgbClr val="000000"/>
                </a:solidFill>
                <a:effectLst/>
              </a:rPr>
              <a:t>Urinary incontinence: </a:t>
            </a:r>
            <a:r>
              <a:rPr lang="en-US" dirty="0">
                <a:solidFill>
                  <a:srgbClr val="000000"/>
                </a:solidFill>
              </a:rPr>
              <a:t>D</a:t>
            </a:r>
            <a:r>
              <a:rPr lang="en-US" dirty="0">
                <a:solidFill>
                  <a:srgbClr val="000000"/>
                </a:solidFill>
                <a:effectLst/>
              </a:rPr>
              <a:t>ue to urethral sphincter incompetence, prostatic hypertrophy, neurological lesions or urinary outflow obstruction.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11392281-5925-4913-AB76-BA2F9F8402A9}"/>
              </a:ext>
            </a:extLst>
          </p:cNvPr>
          <p:cNvSpPr>
            <a:spLocks noGrp="1"/>
          </p:cNvSpPr>
          <p:nvPr>
            <p:ph type="sldNum" sz="quarter" idx="12"/>
          </p:nvPr>
        </p:nvSpPr>
        <p:spPr/>
        <p:txBody>
          <a:bodyPr/>
          <a:lstStyle/>
          <a:p>
            <a:fld id="{6B8F00E9-7EBA-4369-BA9B-8D2A61750401}" type="slidenum">
              <a:rPr lang="en-US" smtClean="0"/>
              <a:t>10</a:t>
            </a:fld>
            <a:endParaRPr lang="en-US"/>
          </a:p>
        </p:txBody>
      </p:sp>
    </p:spTree>
    <p:extLst>
      <p:ext uri="{BB962C8B-B14F-4D97-AF65-F5344CB8AC3E}">
        <p14:creationId xmlns:p14="http://schemas.microsoft.com/office/powerpoint/2010/main" val="355475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EC30E51-B7FC-4CCD-97EF-92B5A17F0D5E}"/>
              </a:ext>
            </a:extLst>
          </p:cNvPr>
          <p:cNvSpPr>
            <a:spLocks noGrp="1"/>
          </p:cNvSpPr>
          <p:nvPr>
            <p:ph type="title"/>
          </p:nvPr>
        </p:nvSpPr>
        <p:spPr>
          <a:xfrm>
            <a:off x="838200" y="616439"/>
            <a:ext cx="10515600" cy="732155"/>
          </a:xfrm>
        </p:spPr>
        <p:txBody>
          <a:bodyPr>
            <a:normAutofit/>
          </a:bodyPr>
          <a:lstStyle/>
          <a:p>
            <a:pPr algn="ctr"/>
            <a:r>
              <a:rPr lang="en-US" sz="3600" b="1" dirty="0"/>
              <a:t>Geriatrics Common Clinical Conditions</a:t>
            </a:r>
            <a:endParaRPr lang="en-US" sz="3600" dirty="0"/>
          </a:p>
        </p:txBody>
      </p:sp>
      <p:sp>
        <p:nvSpPr>
          <p:cNvPr id="3" name="Content Placeholder 2">
            <a:extLst>
              <a:ext uri="{FF2B5EF4-FFF2-40B4-BE49-F238E27FC236}">
                <a16:creationId xmlns:a16="http://schemas.microsoft.com/office/drawing/2014/main" xmlns="" id="{1481EEA8-6EFE-4A20-B0B6-ACFA16087F43}"/>
              </a:ext>
            </a:extLst>
          </p:cNvPr>
          <p:cNvSpPr>
            <a:spLocks noGrp="1"/>
          </p:cNvSpPr>
          <p:nvPr>
            <p:ph idx="1"/>
          </p:nvPr>
        </p:nvSpPr>
        <p:spPr>
          <a:xfrm>
            <a:off x="426720" y="2039816"/>
            <a:ext cx="11338560" cy="3910819"/>
          </a:xfrm>
        </p:spPr>
        <p:txBody>
          <a:bodyPr>
            <a:normAutofit/>
          </a:bodyPr>
          <a:lstStyle/>
          <a:p>
            <a:pPr algn="just"/>
            <a:r>
              <a:rPr lang="en-US" dirty="0">
                <a:solidFill>
                  <a:srgbClr val="000000"/>
                </a:solidFill>
                <a:effectLst/>
              </a:rPr>
              <a:t>Leg ulcers: C</a:t>
            </a:r>
            <a:r>
              <a:rPr lang="en-US" b="0" i="0" dirty="0">
                <a:solidFill>
                  <a:srgbClr val="222222"/>
                </a:solidFill>
                <a:effectLst/>
              </a:rPr>
              <a:t>hronic sore that takes more than 2 weeks to heal. They usually develop on the inside of the </a:t>
            </a:r>
            <a:r>
              <a:rPr lang="en-US" b="1" i="0" dirty="0">
                <a:solidFill>
                  <a:srgbClr val="222222"/>
                </a:solidFill>
                <a:effectLst/>
              </a:rPr>
              <a:t>leg</a:t>
            </a:r>
            <a:r>
              <a:rPr lang="en-US" b="0" i="0" dirty="0">
                <a:solidFill>
                  <a:srgbClr val="222222"/>
                </a:solidFill>
                <a:effectLst/>
              </a:rPr>
              <a:t>, just above the ankle.</a:t>
            </a:r>
          </a:p>
          <a:p>
            <a:pPr algn="just"/>
            <a:r>
              <a:rPr lang="en-US" dirty="0">
                <a:solidFill>
                  <a:srgbClr val="000000"/>
                </a:solidFill>
                <a:effectLst/>
              </a:rPr>
              <a:t>Constipation: Age-related decline in gastro-intestinal motility and treatment with drugs which decrease gastro-intestinal motility predispose the elderly to constipation</a:t>
            </a:r>
            <a:r>
              <a:rPr lang="en-US" dirty="0">
                <a:solidFill>
                  <a:schemeClr val="tx1">
                    <a:lumMod val="50000"/>
                    <a:lumOff val="50000"/>
                  </a:schemeClr>
                </a:solidFill>
                <a:effectLst/>
              </a:rPr>
              <a:t>[6]</a:t>
            </a:r>
            <a:r>
              <a:rPr lang="en-US" dirty="0">
                <a:solidFill>
                  <a:srgbClr val="000000"/>
                </a:solidFill>
                <a:effectLst/>
              </a:rPr>
              <a:t>.</a:t>
            </a:r>
          </a:p>
          <a:p>
            <a:pPr algn="just"/>
            <a:r>
              <a:rPr lang="en-US" dirty="0">
                <a:solidFill>
                  <a:srgbClr val="000000"/>
                </a:solidFill>
              </a:rPr>
              <a:t>Social Issues</a:t>
            </a:r>
            <a:endParaRPr lang="en-US" dirty="0">
              <a:solidFill>
                <a:srgbClr val="000000"/>
              </a:solidFill>
              <a:effectLst/>
            </a:endParaRPr>
          </a:p>
          <a:p>
            <a:pPr marL="0" indent="0" algn="just">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11392281-5925-4913-AB76-BA2F9F8402A9}"/>
              </a:ext>
            </a:extLst>
          </p:cNvPr>
          <p:cNvSpPr>
            <a:spLocks noGrp="1"/>
          </p:cNvSpPr>
          <p:nvPr>
            <p:ph type="sldNum" sz="quarter" idx="12"/>
          </p:nvPr>
        </p:nvSpPr>
        <p:spPr/>
        <p:txBody>
          <a:bodyPr/>
          <a:lstStyle/>
          <a:p>
            <a:fld id="{6B8F00E9-7EBA-4369-BA9B-8D2A61750401}" type="slidenum">
              <a:rPr lang="en-US" smtClean="0"/>
              <a:t>11</a:t>
            </a:fld>
            <a:endParaRPr lang="en-US"/>
          </a:p>
        </p:txBody>
      </p:sp>
    </p:spTree>
    <p:extLst>
      <p:ext uri="{BB962C8B-B14F-4D97-AF65-F5344CB8AC3E}">
        <p14:creationId xmlns:p14="http://schemas.microsoft.com/office/powerpoint/2010/main" val="1851560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572547DA-6007-4810-A5AE-EEA0A2EDBEA5}"/>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374514" y="136525"/>
            <a:ext cx="9442972" cy="6356350"/>
          </a:xfrm>
        </p:spPr>
      </p:pic>
      <p:sp>
        <p:nvSpPr>
          <p:cNvPr id="4" name="Slide Number Placeholder 3">
            <a:extLst>
              <a:ext uri="{FF2B5EF4-FFF2-40B4-BE49-F238E27FC236}">
                <a16:creationId xmlns:a16="http://schemas.microsoft.com/office/drawing/2014/main" xmlns="" id="{3F81038B-70B6-48B3-B1A7-3A47C1F64DD6}"/>
              </a:ext>
            </a:extLst>
          </p:cNvPr>
          <p:cNvSpPr>
            <a:spLocks noGrp="1"/>
          </p:cNvSpPr>
          <p:nvPr>
            <p:ph type="sldNum" sz="quarter" idx="12"/>
          </p:nvPr>
        </p:nvSpPr>
        <p:spPr/>
        <p:txBody>
          <a:bodyPr/>
          <a:lstStyle/>
          <a:p>
            <a:fld id="{6B8F00E9-7EBA-4369-BA9B-8D2A61750401}" type="slidenum">
              <a:rPr lang="en-US" smtClean="0"/>
              <a:t>12</a:t>
            </a:fld>
            <a:endParaRPr lang="en-US"/>
          </a:p>
        </p:txBody>
      </p:sp>
    </p:spTree>
    <p:extLst>
      <p:ext uri="{BB962C8B-B14F-4D97-AF65-F5344CB8AC3E}">
        <p14:creationId xmlns:p14="http://schemas.microsoft.com/office/powerpoint/2010/main" val="410788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98609D-BA7C-4679-9DD4-EE61462B9D9F}"/>
              </a:ext>
            </a:extLst>
          </p:cNvPr>
          <p:cNvSpPr>
            <a:spLocks noGrp="1"/>
          </p:cNvSpPr>
          <p:nvPr>
            <p:ph type="title"/>
          </p:nvPr>
        </p:nvSpPr>
        <p:spPr>
          <a:xfrm>
            <a:off x="838200" y="365125"/>
            <a:ext cx="10515600" cy="999441"/>
          </a:xfrm>
        </p:spPr>
        <p:txBody>
          <a:bodyPr>
            <a:noAutofit/>
          </a:bodyPr>
          <a:lstStyle/>
          <a:p>
            <a:pPr algn="ctr"/>
            <a:r>
              <a:rPr lang="en-US" sz="3600" b="1" dirty="0"/>
              <a:t>Preventing Risk And Drug Related Problems In Elderly Patients.</a:t>
            </a:r>
            <a:r>
              <a:rPr lang="en-US" sz="3600" dirty="0"/>
              <a:t/>
            </a:r>
            <a:br>
              <a:rPr lang="en-US" sz="3600" dirty="0"/>
            </a:br>
            <a:endParaRPr lang="en-US" sz="3600" dirty="0"/>
          </a:p>
        </p:txBody>
      </p:sp>
      <p:pic>
        <p:nvPicPr>
          <p:cNvPr id="6" name="Content Placeholder 5">
            <a:extLst>
              <a:ext uri="{FF2B5EF4-FFF2-40B4-BE49-F238E27FC236}">
                <a16:creationId xmlns:a16="http://schemas.microsoft.com/office/drawing/2014/main" xmlns="" id="{B0583788-9911-4722-AD33-812E8583A5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9213" y="1411287"/>
            <a:ext cx="6836833" cy="5127625"/>
          </a:xfrm>
        </p:spPr>
      </p:pic>
      <p:sp>
        <p:nvSpPr>
          <p:cNvPr id="4" name="Slide Number Placeholder 3">
            <a:extLst>
              <a:ext uri="{FF2B5EF4-FFF2-40B4-BE49-F238E27FC236}">
                <a16:creationId xmlns:a16="http://schemas.microsoft.com/office/drawing/2014/main" xmlns="" id="{972A321B-50AF-44E4-B702-551B7DD16502}"/>
              </a:ext>
            </a:extLst>
          </p:cNvPr>
          <p:cNvSpPr>
            <a:spLocks noGrp="1"/>
          </p:cNvSpPr>
          <p:nvPr>
            <p:ph type="sldNum" sz="quarter" idx="12"/>
          </p:nvPr>
        </p:nvSpPr>
        <p:spPr/>
        <p:txBody>
          <a:bodyPr/>
          <a:lstStyle/>
          <a:p>
            <a:fld id="{6B8F00E9-7EBA-4369-BA9B-8D2A61750401}" type="slidenum">
              <a:rPr lang="en-US" smtClean="0"/>
              <a:t>13</a:t>
            </a:fld>
            <a:endParaRPr lang="en-US"/>
          </a:p>
        </p:txBody>
      </p:sp>
    </p:spTree>
    <p:extLst>
      <p:ext uri="{BB962C8B-B14F-4D97-AF65-F5344CB8AC3E}">
        <p14:creationId xmlns:p14="http://schemas.microsoft.com/office/powerpoint/2010/main" val="586179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C149AD6-0129-446D-9E55-378CC153CBD3}"/>
              </a:ext>
            </a:extLst>
          </p:cNvPr>
          <p:cNvSpPr>
            <a:spLocks noGrp="1"/>
          </p:cNvSpPr>
          <p:nvPr>
            <p:ph idx="1"/>
          </p:nvPr>
        </p:nvSpPr>
        <p:spPr>
          <a:xfrm>
            <a:off x="501749" y="1411238"/>
            <a:ext cx="5195666" cy="5127674"/>
          </a:xfrm>
        </p:spPr>
        <p:txBody>
          <a:bodyPr>
            <a:normAutofit/>
          </a:bodyPr>
          <a:lstStyle/>
          <a:p>
            <a:r>
              <a:rPr lang="en-US" dirty="0">
                <a:solidFill>
                  <a:srgbClr val="000000"/>
                </a:solidFill>
                <a:effectLst/>
              </a:rPr>
              <a:t>Avoid unnecessary drug therapy.</a:t>
            </a:r>
            <a:endParaRPr lang="en-US" dirty="0"/>
          </a:p>
          <a:p>
            <a:r>
              <a:rPr lang="en-US" dirty="0">
                <a:solidFill>
                  <a:srgbClr val="000000"/>
                </a:solidFill>
                <a:effectLst/>
              </a:rPr>
              <a:t>Effect of treatment on quality of life.</a:t>
            </a:r>
            <a:endParaRPr lang="en-US" dirty="0"/>
          </a:p>
          <a:p>
            <a:r>
              <a:rPr lang="en-US" dirty="0">
                <a:solidFill>
                  <a:srgbClr val="000000"/>
                </a:solidFill>
                <a:effectLst/>
              </a:rPr>
              <a:t>Treat the cause rather than the symptom.</a:t>
            </a:r>
            <a:endParaRPr lang="en-US" dirty="0"/>
          </a:p>
          <a:p>
            <a:r>
              <a:rPr lang="en-US" dirty="0">
                <a:solidFill>
                  <a:srgbClr val="000000"/>
                </a:solidFill>
                <a:effectLst/>
              </a:rPr>
              <a:t>Drug history.</a:t>
            </a:r>
            <a:endParaRPr lang="en-US" dirty="0"/>
          </a:p>
          <a:p>
            <a:r>
              <a:rPr lang="en-US" dirty="0">
                <a:solidFill>
                  <a:srgbClr val="000000"/>
                </a:solidFill>
                <a:effectLst/>
              </a:rPr>
              <a:t>Concomitant medical illness.</a:t>
            </a:r>
            <a:endParaRPr lang="en-US" dirty="0"/>
          </a:p>
          <a:p>
            <a:r>
              <a:rPr lang="en-US" dirty="0">
                <a:solidFill>
                  <a:srgbClr val="000000"/>
                </a:solidFill>
                <a:effectLst/>
              </a:rPr>
              <a:t>Choosing the drug of choice.</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65A9E4FF-2EF5-49EB-8E27-E8B5BF1B267B}"/>
              </a:ext>
            </a:extLst>
          </p:cNvPr>
          <p:cNvSpPr>
            <a:spLocks noGrp="1"/>
          </p:cNvSpPr>
          <p:nvPr>
            <p:ph type="sldNum" sz="quarter" idx="12"/>
          </p:nvPr>
        </p:nvSpPr>
        <p:spPr/>
        <p:txBody>
          <a:bodyPr/>
          <a:lstStyle/>
          <a:p>
            <a:fld id="{6B8F00E9-7EBA-4369-BA9B-8D2A61750401}" type="slidenum">
              <a:rPr lang="en-US" smtClean="0"/>
              <a:t>14</a:t>
            </a:fld>
            <a:endParaRPr lang="en-US"/>
          </a:p>
        </p:txBody>
      </p:sp>
      <p:sp>
        <p:nvSpPr>
          <p:cNvPr id="5" name="Title 1">
            <a:extLst>
              <a:ext uri="{FF2B5EF4-FFF2-40B4-BE49-F238E27FC236}">
                <a16:creationId xmlns:a16="http://schemas.microsoft.com/office/drawing/2014/main" xmlns="" id="{5F742300-5934-4FFB-8BEF-724070F1FCDF}"/>
              </a:ext>
            </a:extLst>
          </p:cNvPr>
          <p:cNvSpPr>
            <a:spLocks noGrp="1"/>
          </p:cNvSpPr>
          <p:nvPr>
            <p:ph type="title"/>
          </p:nvPr>
        </p:nvSpPr>
        <p:spPr>
          <a:xfrm>
            <a:off x="1223304" y="454000"/>
            <a:ext cx="8779412" cy="957238"/>
          </a:xfrm>
        </p:spPr>
        <p:txBody>
          <a:bodyPr>
            <a:normAutofit fontScale="90000"/>
          </a:bodyPr>
          <a:lstStyle/>
          <a:p>
            <a:pPr algn="ctr"/>
            <a:r>
              <a:rPr lang="en-US" sz="4000" b="1" dirty="0"/>
              <a:t>Preventing Risk And Drug Related Problems In Elderly Patients</a:t>
            </a:r>
            <a:r>
              <a:rPr lang="en-US" sz="4400" dirty="0"/>
              <a:t/>
            </a:r>
            <a:br>
              <a:rPr lang="en-US" sz="4400" dirty="0"/>
            </a:br>
            <a:endParaRPr lang="en-US" dirty="0"/>
          </a:p>
        </p:txBody>
      </p:sp>
      <p:sp>
        <p:nvSpPr>
          <p:cNvPr id="6" name="Flowchart: Alternate Process 5">
            <a:extLst>
              <a:ext uri="{FF2B5EF4-FFF2-40B4-BE49-F238E27FC236}">
                <a16:creationId xmlns:a16="http://schemas.microsoft.com/office/drawing/2014/main" xmlns="" id="{1F884A6A-74E6-407C-987B-050AC7153077}"/>
              </a:ext>
            </a:extLst>
          </p:cNvPr>
          <p:cNvSpPr/>
          <p:nvPr/>
        </p:nvSpPr>
        <p:spPr>
          <a:xfrm>
            <a:off x="5917810" y="1639997"/>
            <a:ext cx="6006904" cy="4487593"/>
          </a:xfrm>
          <a:prstGeom prst="flowChartAlternateProcess">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Elderly Patients Require Relatively Smaller Doses Of All Drugs Compared With Young Adults.</a:t>
            </a:r>
          </a:p>
          <a:p>
            <a:pPr marL="457200" indent="-4572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Is Recognized That The Majority Of Adverse Drug Reactions In The Elderly Are Dose Related And Potentially Preventable</a:t>
            </a:r>
            <a:r>
              <a:rPr lang="en-US" sz="2800" dirty="0">
                <a:solidFill>
                  <a:schemeClr val="tx1">
                    <a:lumMod val="50000"/>
                    <a:lumOff val="50000"/>
                  </a:schemeClr>
                </a:solidFill>
                <a:latin typeface="Times New Roman" panose="02020603050405020304" pitchFamily="18" charset="0"/>
                <a:cs typeface="Times New Roman" panose="02020603050405020304" pitchFamily="18" charset="0"/>
              </a:rPr>
              <a:t>[7]</a:t>
            </a:r>
            <a:r>
              <a:rPr lang="en-US" sz="28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9480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C149AD6-0129-446D-9E55-378CC153CBD3}"/>
              </a:ext>
            </a:extLst>
          </p:cNvPr>
          <p:cNvSpPr>
            <a:spLocks noGrp="1"/>
          </p:cNvSpPr>
          <p:nvPr>
            <p:ph idx="1"/>
          </p:nvPr>
        </p:nvSpPr>
        <p:spPr>
          <a:xfrm>
            <a:off x="1556825" y="2166425"/>
            <a:ext cx="8779411" cy="4242044"/>
          </a:xfrm>
        </p:spPr>
        <p:txBody>
          <a:bodyPr>
            <a:normAutofit/>
          </a:bodyPr>
          <a:lstStyle/>
          <a:p>
            <a:r>
              <a:rPr lang="en-US" dirty="0">
                <a:solidFill>
                  <a:srgbClr val="000000"/>
                </a:solidFill>
                <a:effectLst/>
              </a:rPr>
              <a:t>Dose titration.</a:t>
            </a:r>
            <a:endParaRPr lang="en-US" dirty="0"/>
          </a:p>
          <a:p>
            <a:r>
              <a:rPr lang="en-US" dirty="0">
                <a:solidFill>
                  <a:srgbClr val="000000"/>
                </a:solidFill>
                <a:effectLst/>
              </a:rPr>
              <a:t>Choosing the right dosage form.</a:t>
            </a:r>
            <a:endParaRPr lang="en-US" dirty="0"/>
          </a:p>
          <a:p>
            <a:r>
              <a:rPr lang="en-US" dirty="0">
                <a:solidFill>
                  <a:srgbClr val="000000"/>
                </a:solidFill>
              </a:rPr>
              <a:t>Communication, </a:t>
            </a:r>
            <a:r>
              <a:rPr lang="en-US" dirty="0">
                <a:solidFill>
                  <a:srgbClr val="000000"/>
                </a:solidFill>
                <a:effectLst/>
              </a:rPr>
              <a:t>Packaging and labelling.</a:t>
            </a:r>
          </a:p>
          <a:p>
            <a:r>
              <a:rPr lang="en-US" dirty="0">
                <a:solidFill>
                  <a:srgbClr val="000000"/>
                </a:solidFill>
                <a:effectLst/>
              </a:rPr>
              <a:t>Good record keeping.</a:t>
            </a:r>
            <a:endParaRPr lang="en-US" dirty="0"/>
          </a:p>
          <a:p>
            <a:r>
              <a:rPr lang="en-US" dirty="0">
                <a:solidFill>
                  <a:srgbClr val="000000"/>
                </a:solidFill>
                <a:effectLst/>
              </a:rPr>
              <a:t>Regular supervision and review of treatment.</a:t>
            </a:r>
            <a:endParaRPr lang="en-US" dirty="0"/>
          </a:p>
          <a:p>
            <a:r>
              <a:rPr lang="en-US" dirty="0">
                <a:solidFill>
                  <a:srgbClr val="000000"/>
                </a:solidFill>
                <a:effectLst/>
              </a:rPr>
              <a:t>Adverse drug reactions (ADRs).</a:t>
            </a:r>
            <a:endParaRPr lang="en-US" dirty="0"/>
          </a:p>
          <a:p>
            <a:r>
              <a:rPr lang="en-US" dirty="0">
                <a:solidFill>
                  <a:srgbClr val="000000"/>
                </a:solidFill>
                <a:effectLst/>
              </a:rPr>
              <a:t>Adherence</a:t>
            </a:r>
            <a:r>
              <a:rPr lang="en-US" dirty="0">
                <a:solidFill>
                  <a:schemeClr val="tx1">
                    <a:lumMod val="50000"/>
                    <a:lumOff val="50000"/>
                  </a:schemeClr>
                </a:solidFill>
                <a:effectLst/>
              </a:rPr>
              <a:t>[4]</a:t>
            </a:r>
            <a:r>
              <a:rPr lang="en-US" dirty="0">
                <a:solidFill>
                  <a:srgbClr val="000000"/>
                </a:solidFill>
                <a:effectLst/>
              </a:rPr>
              <a:t>.</a:t>
            </a: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65A9E4FF-2EF5-49EB-8E27-E8B5BF1B267B}"/>
              </a:ext>
            </a:extLst>
          </p:cNvPr>
          <p:cNvSpPr>
            <a:spLocks noGrp="1"/>
          </p:cNvSpPr>
          <p:nvPr>
            <p:ph type="sldNum" sz="quarter" idx="12"/>
          </p:nvPr>
        </p:nvSpPr>
        <p:spPr/>
        <p:txBody>
          <a:bodyPr/>
          <a:lstStyle/>
          <a:p>
            <a:fld id="{6B8F00E9-7EBA-4369-BA9B-8D2A61750401}" type="slidenum">
              <a:rPr lang="en-US" smtClean="0"/>
              <a:t>15</a:t>
            </a:fld>
            <a:endParaRPr lang="en-US"/>
          </a:p>
        </p:txBody>
      </p:sp>
      <p:sp>
        <p:nvSpPr>
          <p:cNvPr id="5" name="Title 1">
            <a:extLst>
              <a:ext uri="{FF2B5EF4-FFF2-40B4-BE49-F238E27FC236}">
                <a16:creationId xmlns:a16="http://schemas.microsoft.com/office/drawing/2014/main" xmlns="" id="{5F742300-5934-4FFB-8BEF-724070F1FCDF}"/>
              </a:ext>
            </a:extLst>
          </p:cNvPr>
          <p:cNvSpPr>
            <a:spLocks noGrp="1"/>
          </p:cNvSpPr>
          <p:nvPr>
            <p:ph type="title"/>
          </p:nvPr>
        </p:nvSpPr>
        <p:spPr>
          <a:xfrm>
            <a:off x="1349914" y="867410"/>
            <a:ext cx="8779412" cy="957238"/>
          </a:xfrm>
        </p:spPr>
        <p:txBody>
          <a:bodyPr>
            <a:noAutofit/>
          </a:bodyPr>
          <a:lstStyle/>
          <a:p>
            <a:pPr algn="ctr"/>
            <a:r>
              <a:rPr lang="en-US" sz="3600" b="1" dirty="0"/>
              <a:t>Preventing Risk And Drug Related Problems In Elderly Patients</a:t>
            </a:r>
            <a:r>
              <a:rPr lang="en-US" sz="3600" dirty="0"/>
              <a:t/>
            </a:r>
            <a:br>
              <a:rPr lang="en-US" sz="3600" dirty="0"/>
            </a:br>
            <a:endParaRPr lang="en-US" sz="3600" dirty="0"/>
          </a:p>
        </p:txBody>
      </p:sp>
    </p:spTree>
    <p:extLst>
      <p:ext uri="{BB962C8B-B14F-4D97-AF65-F5344CB8AC3E}">
        <p14:creationId xmlns:p14="http://schemas.microsoft.com/office/powerpoint/2010/main" val="2720334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67918D-794D-49F0-9945-2A3053ED2BD5}"/>
              </a:ext>
            </a:extLst>
          </p:cNvPr>
          <p:cNvSpPr>
            <a:spLocks noGrp="1"/>
          </p:cNvSpPr>
          <p:nvPr>
            <p:ph idx="1"/>
          </p:nvPr>
        </p:nvSpPr>
        <p:spPr>
          <a:xfrm>
            <a:off x="464235" y="1579099"/>
            <a:ext cx="10213144" cy="5142376"/>
          </a:xfrm>
        </p:spPr>
        <p:txBody>
          <a:bodyPr>
            <a:normAutofit/>
          </a:bodyPr>
          <a:lstStyle/>
          <a:p>
            <a:pPr algn="ctr">
              <a:buFont typeface="Wingdings" panose="05000000000000000000" pitchFamily="2" charset="2"/>
              <a:buChar char="Ø"/>
            </a:pPr>
            <a:r>
              <a:rPr lang="en-US" sz="2400" b="1" dirty="0"/>
              <a:t>Explanations &amp; Examples</a:t>
            </a:r>
          </a:p>
          <a:p>
            <a:pPr algn="just">
              <a:lnSpc>
                <a:spcPct val="100000"/>
              </a:lnSpc>
              <a:buFont typeface="Wingdings" panose="05000000000000000000" pitchFamily="2" charset="2"/>
              <a:buChar char="Ø"/>
            </a:pPr>
            <a:r>
              <a:rPr lang="en-US" sz="2400" dirty="0">
                <a:solidFill>
                  <a:srgbClr val="000000"/>
                </a:solidFill>
                <a:effectLst/>
              </a:rPr>
              <a:t>In patients with mild hypertension, non-drug therapies which are of proven efficacy should be considered in the first instance.</a:t>
            </a:r>
            <a:endParaRPr lang="en-US" sz="2400" dirty="0"/>
          </a:p>
          <a:p>
            <a:pPr algn="just">
              <a:lnSpc>
                <a:spcPct val="100000"/>
              </a:lnSpc>
              <a:buFont typeface="Wingdings" panose="05000000000000000000" pitchFamily="2" charset="2"/>
              <a:buChar char="Ø"/>
            </a:pPr>
            <a:r>
              <a:rPr lang="en-US" sz="2400" dirty="0">
                <a:solidFill>
                  <a:srgbClr val="000000"/>
                </a:solidFill>
                <a:effectLst/>
              </a:rPr>
              <a:t>Hip replacement is the treatment of choice rather than prescribing NSAIDs with all their attendant adverse effects.</a:t>
            </a:r>
          </a:p>
          <a:p>
            <a:pPr algn="just">
              <a:lnSpc>
                <a:spcPct val="100000"/>
              </a:lnSpc>
              <a:buFont typeface="Wingdings" panose="05000000000000000000" pitchFamily="2" charset="2"/>
              <a:buChar char="Ø"/>
            </a:pPr>
            <a:r>
              <a:rPr lang="en-US" sz="2400" dirty="0">
                <a:solidFill>
                  <a:srgbClr val="000000"/>
                </a:solidFill>
              </a:rPr>
              <a:t>I</a:t>
            </a:r>
            <a:r>
              <a:rPr lang="en-US" sz="2400" dirty="0">
                <a:solidFill>
                  <a:srgbClr val="000000"/>
                </a:solidFill>
                <a:effectLst/>
              </a:rPr>
              <a:t>ndigestion may in fact be suffering from angina, and therefore treatment with proton pump inhibitors or antacids is clearly inappropriate.</a:t>
            </a:r>
          </a:p>
          <a:p>
            <a:pPr algn="just">
              <a:lnSpc>
                <a:spcPct val="100000"/>
              </a:lnSpc>
              <a:buFont typeface="Wingdings" panose="05000000000000000000" pitchFamily="2" charset="2"/>
              <a:buChar char="Ø"/>
            </a:pPr>
            <a:r>
              <a:rPr lang="en-US" sz="2400" dirty="0">
                <a:solidFill>
                  <a:srgbClr val="000000"/>
                </a:solidFill>
              </a:rPr>
              <a:t>I</a:t>
            </a:r>
            <a:r>
              <a:rPr lang="en-US" sz="2400" dirty="0">
                <a:solidFill>
                  <a:srgbClr val="000000"/>
                </a:solidFill>
                <a:effectLst/>
              </a:rPr>
              <a:t>t is inappropriate to commence diuretic therapy to treat mild hypertension in an elderly male with prostatic hypertrophy.</a:t>
            </a:r>
          </a:p>
          <a:p>
            <a:pPr algn="just">
              <a:lnSpc>
                <a:spcPct val="100000"/>
              </a:lnSpc>
              <a:buFont typeface="Wingdings" panose="05000000000000000000" pitchFamily="2" charset="2"/>
              <a:buChar char="Ø"/>
            </a:pPr>
            <a:r>
              <a:rPr lang="en-US" sz="2400" dirty="0">
                <a:solidFill>
                  <a:srgbClr val="000000"/>
                </a:solidFill>
                <a:effectLst/>
              </a:rPr>
              <a:t>Elderly patients find it easy to swallow syrups or suspensions or effervescent tablets rather than large tablets or capsules</a:t>
            </a:r>
            <a:r>
              <a:rPr lang="en-US" sz="2400" dirty="0">
                <a:solidFill>
                  <a:schemeClr val="tx1">
                    <a:lumMod val="50000"/>
                    <a:lumOff val="50000"/>
                  </a:schemeClr>
                </a:solidFill>
                <a:effectLst/>
              </a:rPr>
              <a:t>[8]</a:t>
            </a:r>
            <a:r>
              <a:rPr lang="en-US" sz="2400" dirty="0">
                <a:solidFill>
                  <a:srgbClr val="000000"/>
                </a:solidFill>
                <a:effectLst/>
              </a:rPr>
              <a:t>.</a:t>
            </a:r>
            <a:endParaRPr lang="en-US" sz="2400" dirty="0"/>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a:solidFill>
                <a:srgbClr val="000000"/>
              </a:solidFill>
              <a:effectLst/>
            </a:endParaRPr>
          </a:p>
          <a:p>
            <a:pPr>
              <a:buFont typeface="Wingdings" panose="05000000000000000000" pitchFamily="2" charset="2"/>
              <a:buChar char="v"/>
            </a:pPr>
            <a:endParaRPr lang="en-US" sz="2400" dirty="0"/>
          </a:p>
          <a:p>
            <a:pPr>
              <a:buFont typeface="Wingdings" panose="05000000000000000000" pitchFamily="2" charset="2"/>
              <a:buChar char="ü"/>
            </a:pPr>
            <a:endParaRPr lang="en-US" sz="2400" dirty="0"/>
          </a:p>
        </p:txBody>
      </p:sp>
      <p:sp>
        <p:nvSpPr>
          <p:cNvPr id="4" name="Slide Number Placeholder 3">
            <a:extLst>
              <a:ext uri="{FF2B5EF4-FFF2-40B4-BE49-F238E27FC236}">
                <a16:creationId xmlns:a16="http://schemas.microsoft.com/office/drawing/2014/main" xmlns="" id="{F88EDF65-80D7-4477-A064-EBE91E19B1D2}"/>
              </a:ext>
            </a:extLst>
          </p:cNvPr>
          <p:cNvSpPr>
            <a:spLocks noGrp="1"/>
          </p:cNvSpPr>
          <p:nvPr>
            <p:ph type="sldNum" sz="quarter" idx="12"/>
          </p:nvPr>
        </p:nvSpPr>
        <p:spPr/>
        <p:txBody>
          <a:bodyPr/>
          <a:lstStyle/>
          <a:p>
            <a:fld id="{6B8F00E9-7EBA-4369-BA9B-8D2A61750401}" type="slidenum">
              <a:rPr lang="en-US" smtClean="0"/>
              <a:t>16</a:t>
            </a:fld>
            <a:endParaRPr lang="en-US"/>
          </a:p>
        </p:txBody>
      </p:sp>
      <p:sp>
        <p:nvSpPr>
          <p:cNvPr id="5" name="Title 1">
            <a:extLst>
              <a:ext uri="{FF2B5EF4-FFF2-40B4-BE49-F238E27FC236}">
                <a16:creationId xmlns:a16="http://schemas.microsoft.com/office/drawing/2014/main" xmlns="" id="{2FD52168-B8BF-416E-B2D7-ABF95FA7E4BD}"/>
              </a:ext>
            </a:extLst>
          </p:cNvPr>
          <p:cNvSpPr>
            <a:spLocks noGrp="1"/>
          </p:cNvSpPr>
          <p:nvPr>
            <p:ph type="title"/>
          </p:nvPr>
        </p:nvSpPr>
        <p:spPr>
          <a:xfrm>
            <a:off x="838200" y="365125"/>
            <a:ext cx="10515600" cy="1325563"/>
          </a:xfrm>
        </p:spPr>
        <p:txBody>
          <a:bodyPr>
            <a:normAutofit/>
          </a:bodyPr>
          <a:lstStyle/>
          <a:p>
            <a:pPr algn="ctr"/>
            <a:r>
              <a:rPr lang="en-US" sz="3600" b="1" dirty="0"/>
              <a:t>Preventing Risk And Drug Related Problems In Elderly Patients</a:t>
            </a:r>
            <a:endParaRPr lang="en-US" sz="3600" dirty="0"/>
          </a:p>
        </p:txBody>
      </p:sp>
    </p:spTree>
    <p:extLst>
      <p:ext uri="{BB962C8B-B14F-4D97-AF65-F5344CB8AC3E}">
        <p14:creationId xmlns:p14="http://schemas.microsoft.com/office/powerpoint/2010/main" val="2739629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067918D-794D-49F0-9945-2A3053ED2BD5}"/>
              </a:ext>
            </a:extLst>
          </p:cNvPr>
          <p:cNvSpPr>
            <a:spLocks noGrp="1"/>
          </p:cNvSpPr>
          <p:nvPr>
            <p:ph idx="1"/>
          </p:nvPr>
        </p:nvSpPr>
        <p:spPr>
          <a:xfrm>
            <a:off x="379828" y="1690688"/>
            <a:ext cx="11394830" cy="5167311"/>
          </a:xfrm>
        </p:spPr>
        <p:txBody>
          <a:bodyPr>
            <a:normAutofit/>
          </a:bodyPr>
          <a:lstStyle/>
          <a:p>
            <a:pPr algn="ctr">
              <a:buFont typeface="Wingdings" panose="05000000000000000000" pitchFamily="2" charset="2"/>
              <a:buChar char="Ø"/>
            </a:pPr>
            <a:r>
              <a:rPr lang="en-US" b="1" dirty="0"/>
              <a:t>Explanations &amp; Examples </a:t>
            </a:r>
          </a:p>
          <a:p>
            <a:pPr algn="just">
              <a:buFont typeface="Wingdings" panose="05000000000000000000" pitchFamily="2" charset="2"/>
              <a:buChar char="Ø"/>
            </a:pPr>
            <a:r>
              <a:rPr lang="en-US" dirty="0">
                <a:solidFill>
                  <a:srgbClr val="000000"/>
                </a:solidFill>
              </a:rPr>
              <a:t>E</a:t>
            </a:r>
            <a:r>
              <a:rPr lang="en-US" dirty="0">
                <a:solidFill>
                  <a:srgbClr val="000000"/>
                </a:solidFill>
                <a:effectLst/>
              </a:rPr>
              <a:t>lderly patients with arthritis find it difficult to open child-resistant containers and blister packs.</a:t>
            </a:r>
          </a:p>
          <a:p>
            <a:pPr algn="just">
              <a:buFont typeface="Wingdings" panose="05000000000000000000" pitchFamily="2" charset="2"/>
              <a:buChar char="Ø"/>
            </a:pPr>
            <a:r>
              <a:rPr lang="en-US" dirty="0">
                <a:solidFill>
                  <a:srgbClr val="000000"/>
                </a:solidFill>
                <a:effectLst/>
              </a:rPr>
              <a:t>Medicines should be dispensed in easy-to-open containers that are clearly labelled using large print.</a:t>
            </a:r>
          </a:p>
          <a:p>
            <a:pPr algn="just">
              <a:buFont typeface="Wingdings" panose="05000000000000000000" pitchFamily="2" charset="2"/>
              <a:buChar char="Ø"/>
            </a:pPr>
            <a:r>
              <a:rPr lang="en-US" dirty="0">
                <a:solidFill>
                  <a:srgbClr val="000000"/>
                </a:solidFill>
                <a:effectLst/>
              </a:rPr>
              <a:t>Although it is commonly believed that the elderly are poor compliers with their drug therapy, there is no clear evidence to support this</a:t>
            </a:r>
            <a:r>
              <a:rPr lang="en-US" dirty="0">
                <a:solidFill>
                  <a:schemeClr val="tx1">
                    <a:lumMod val="50000"/>
                    <a:lumOff val="50000"/>
                  </a:schemeClr>
                </a:solidFill>
                <a:effectLst/>
              </a:rPr>
              <a:t>[9]</a:t>
            </a:r>
            <a:r>
              <a:rPr lang="en-US" dirty="0">
                <a:solidFill>
                  <a:srgbClr val="000000"/>
                </a:solidFill>
                <a:effectLst/>
              </a:rPr>
              <a:t>.</a:t>
            </a:r>
            <a:endParaRPr lang="en-US" dirty="0"/>
          </a:p>
          <a:p>
            <a:pPr algn="just">
              <a:buFont typeface="Wingdings" panose="05000000000000000000" pitchFamily="2" charset="2"/>
              <a:buChar char="Ø"/>
            </a:pPr>
            <a:r>
              <a:rPr lang="en-US" dirty="0"/>
              <a:t>Herbal and drug adverse interaction are common in elder patients</a:t>
            </a:r>
            <a:r>
              <a:rPr lang="en-US" dirty="0">
                <a:solidFill>
                  <a:schemeClr val="tx1">
                    <a:lumMod val="50000"/>
                    <a:lumOff val="50000"/>
                  </a:schemeClr>
                </a:solidFill>
              </a:rPr>
              <a:t>[10]</a:t>
            </a:r>
            <a:r>
              <a:rPr lang="en-US" dirty="0"/>
              <a:t>.</a:t>
            </a:r>
          </a:p>
        </p:txBody>
      </p:sp>
      <p:sp>
        <p:nvSpPr>
          <p:cNvPr id="4" name="Slide Number Placeholder 3">
            <a:extLst>
              <a:ext uri="{FF2B5EF4-FFF2-40B4-BE49-F238E27FC236}">
                <a16:creationId xmlns:a16="http://schemas.microsoft.com/office/drawing/2014/main" xmlns="" id="{F88EDF65-80D7-4477-A064-EBE91E19B1D2}"/>
              </a:ext>
            </a:extLst>
          </p:cNvPr>
          <p:cNvSpPr>
            <a:spLocks noGrp="1"/>
          </p:cNvSpPr>
          <p:nvPr>
            <p:ph type="sldNum" sz="quarter" idx="12"/>
          </p:nvPr>
        </p:nvSpPr>
        <p:spPr/>
        <p:txBody>
          <a:bodyPr/>
          <a:lstStyle/>
          <a:p>
            <a:fld id="{6B8F00E9-7EBA-4369-BA9B-8D2A61750401}" type="slidenum">
              <a:rPr lang="en-US" smtClean="0"/>
              <a:t>17</a:t>
            </a:fld>
            <a:endParaRPr lang="en-US" dirty="0"/>
          </a:p>
        </p:txBody>
      </p:sp>
      <p:sp>
        <p:nvSpPr>
          <p:cNvPr id="5" name="Title 1">
            <a:extLst>
              <a:ext uri="{FF2B5EF4-FFF2-40B4-BE49-F238E27FC236}">
                <a16:creationId xmlns:a16="http://schemas.microsoft.com/office/drawing/2014/main" xmlns="" id="{2FD52168-B8BF-416E-B2D7-ABF95FA7E4BD}"/>
              </a:ext>
            </a:extLst>
          </p:cNvPr>
          <p:cNvSpPr>
            <a:spLocks noGrp="1"/>
          </p:cNvSpPr>
          <p:nvPr>
            <p:ph type="title"/>
          </p:nvPr>
        </p:nvSpPr>
        <p:spPr>
          <a:xfrm>
            <a:off x="838200" y="365125"/>
            <a:ext cx="10515600" cy="1325563"/>
          </a:xfrm>
        </p:spPr>
        <p:txBody>
          <a:bodyPr>
            <a:noAutofit/>
          </a:bodyPr>
          <a:lstStyle/>
          <a:p>
            <a:pPr algn="ctr"/>
            <a:r>
              <a:rPr lang="en-US" sz="3600" b="1" dirty="0"/>
              <a:t>Preventing Risk And Drug Related Problems In Elderly Patients</a:t>
            </a:r>
            <a:r>
              <a:rPr lang="en-US" sz="3600" dirty="0"/>
              <a:t/>
            </a:r>
            <a:br>
              <a:rPr lang="en-US" sz="3600" dirty="0"/>
            </a:br>
            <a:endParaRPr lang="en-US" sz="3600" dirty="0"/>
          </a:p>
        </p:txBody>
      </p:sp>
    </p:spTree>
    <p:extLst>
      <p:ext uri="{BB962C8B-B14F-4D97-AF65-F5344CB8AC3E}">
        <p14:creationId xmlns:p14="http://schemas.microsoft.com/office/powerpoint/2010/main" val="109910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5B64C1-481B-4AE0-8500-238B23FB5CE6}"/>
              </a:ext>
            </a:extLst>
          </p:cNvPr>
          <p:cNvSpPr>
            <a:spLocks noGrp="1"/>
          </p:cNvSpPr>
          <p:nvPr>
            <p:ph type="title"/>
          </p:nvPr>
        </p:nvSpPr>
        <p:spPr>
          <a:xfrm>
            <a:off x="838200" y="136525"/>
            <a:ext cx="10515600" cy="960438"/>
          </a:xfrm>
        </p:spPr>
        <p:txBody>
          <a:bodyPr>
            <a:normAutofit/>
          </a:bodyPr>
          <a:lstStyle/>
          <a:p>
            <a:pPr algn="ctr"/>
            <a:r>
              <a:rPr lang="en-US" sz="3600" b="1" dirty="0"/>
              <a:t>Common Drugs Used By Elderly Patients</a:t>
            </a:r>
          </a:p>
        </p:txBody>
      </p:sp>
      <p:pic>
        <p:nvPicPr>
          <p:cNvPr id="6" name="Content Placeholder 5">
            <a:extLst>
              <a:ext uri="{FF2B5EF4-FFF2-40B4-BE49-F238E27FC236}">
                <a16:creationId xmlns:a16="http://schemas.microsoft.com/office/drawing/2014/main" xmlns="" id="{EC1790D8-4F8B-40BE-B8F7-0F0D80EECF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3692" y="1329579"/>
            <a:ext cx="8868508" cy="5387880"/>
          </a:xfrm>
        </p:spPr>
      </p:pic>
      <p:sp>
        <p:nvSpPr>
          <p:cNvPr id="4" name="Slide Number Placeholder 3">
            <a:extLst>
              <a:ext uri="{FF2B5EF4-FFF2-40B4-BE49-F238E27FC236}">
                <a16:creationId xmlns:a16="http://schemas.microsoft.com/office/drawing/2014/main" xmlns="" id="{2FA556DC-76DA-47D1-86A2-B316F6D7E915}"/>
              </a:ext>
            </a:extLst>
          </p:cNvPr>
          <p:cNvSpPr>
            <a:spLocks noGrp="1"/>
          </p:cNvSpPr>
          <p:nvPr>
            <p:ph type="sldNum" sz="quarter" idx="12"/>
          </p:nvPr>
        </p:nvSpPr>
        <p:spPr/>
        <p:txBody>
          <a:bodyPr/>
          <a:lstStyle/>
          <a:p>
            <a:fld id="{6B8F00E9-7EBA-4369-BA9B-8D2A61750401}" type="slidenum">
              <a:rPr lang="en-US" smtClean="0"/>
              <a:t>18</a:t>
            </a:fld>
            <a:endParaRPr lang="en-US"/>
          </a:p>
        </p:txBody>
      </p:sp>
    </p:spTree>
    <p:extLst>
      <p:ext uri="{BB962C8B-B14F-4D97-AF65-F5344CB8AC3E}">
        <p14:creationId xmlns:p14="http://schemas.microsoft.com/office/powerpoint/2010/main" val="1376805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5B64C1-481B-4AE0-8500-238B23FB5CE6}"/>
              </a:ext>
            </a:extLst>
          </p:cNvPr>
          <p:cNvSpPr>
            <a:spLocks noGrp="1"/>
          </p:cNvSpPr>
          <p:nvPr>
            <p:ph type="title"/>
          </p:nvPr>
        </p:nvSpPr>
        <p:spPr>
          <a:xfrm>
            <a:off x="838200" y="136525"/>
            <a:ext cx="10515600" cy="1325563"/>
          </a:xfrm>
        </p:spPr>
        <p:txBody>
          <a:bodyPr>
            <a:normAutofit/>
          </a:bodyPr>
          <a:lstStyle/>
          <a:p>
            <a:pPr algn="ctr"/>
            <a:r>
              <a:rPr lang="en-US" sz="3600" b="1" dirty="0"/>
              <a:t>Common OTC Drugs Used By Elderly Patients</a:t>
            </a:r>
          </a:p>
        </p:txBody>
      </p:sp>
      <p:sp>
        <p:nvSpPr>
          <p:cNvPr id="4" name="Slide Number Placeholder 3">
            <a:extLst>
              <a:ext uri="{FF2B5EF4-FFF2-40B4-BE49-F238E27FC236}">
                <a16:creationId xmlns:a16="http://schemas.microsoft.com/office/drawing/2014/main" xmlns="" id="{2FA556DC-76DA-47D1-86A2-B316F6D7E915}"/>
              </a:ext>
            </a:extLst>
          </p:cNvPr>
          <p:cNvSpPr>
            <a:spLocks noGrp="1"/>
          </p:cNvSpPr>
          <p:nvPr>
            <p:ph type="sldNum" sz="quarter" idx="12"/>
          </p:nvPr>
        </p:nvSpPr>
        <p:spPr/>
        <p:txBody>
          <a:bodyPr/>
          <a:lstStyle/>
          <a:p>
            <a:fld id="{6B8F00E9-7EBA-4369-BA9B-8D2A61750401}" type="slidenum">
              <a:rPr lang="en-US" smtClean="0"/>
              <a:t>19</a:t>
            </a:fld>
            <a:endParaRPr lang="en-US"/>
          </a:p>
        </p:txBody>
      </p:sp>
      <p:sp>
        <p:nvSpPr>
          <p:cNvPr id="5" name="Content Placeholder 4">
            <a:extLst>
              <a:ext uri="{FF2B5EF4-FFF2-40B4-BE49-F238E27FC236}">
                <a16:creationId xmlns:a16="http://schemas.microsoft.com/office/drawing/2014/main" xmlns="" id="{A9ABDCE1-6841-4FB4-940A-32B4ACD44C80}"/>
              </a:ext>
            </a:extLst>
          </p:cNvPr>
          <p:cNvSpPr>
            <a:spLocks noGrp="1"/>
          </p:cNvSpPr>
          <p:nvPr>
            <p:ph idx="1"/>
          </p:nvPr>
        </p:nvSpPr>
        <p:spPr/>
        <p:txBody>
          <a:bodyPr/>
          <a:lstStyle/>
          <a:p>
            <a:r>
              <a:rPr lang="en-US" dirty="0"/>
              <a:t>Multivitamins &amp; Supplements</a:t>
            </a:r>
          </a:p>
          <a:p>
            <a:r>
              <a:rPr lang="en-US" dirty="0"/>
              <a:t>Laxatives</a:t>
            </a:r>
          </a:p>
          <a:p>
            <a:r>
              <a:rPr lang="en-US" dirty="0"/>
              <a:t>Herbal Medicines</a:t>
            </a:r>
          </a:p>
          <a:p>
            <a:r>
              <a:rPr lang="en-US" dirty="0"/>
              <a:t>Acetaminophen</a:t>
            </a:r>
          </a:p>
          <a:p>
            <a:r>
              <a:rPr lang="en-US" dirty="0"/>
              <a:t>Aspirin</a:t>
            </a:r>
          </a:p>
          <a:p>
            <a:r>
              <a:rPr lang="en-US" dirty="0"/>
              <a:t>Antacids</a:t>
            </a:r>
          </a:p>
          <a:p>
            <a:endParaRPr lang="en-US" dirty="0"/>
          </a:p>
        </p:txBody>
      </p:sp>
      <p:sp>
        <p:nvSpPr>
          <p:cNvPr id="7" name="Flowchart: Alternate Process 6">
            <a:extLst>
              <a:ext uri="{FF2B5EF4-FFF2-40B4-BE49-F238E27FC236}">
                <a16:creationId xmlns:a16="http://schemas.microsoft.com/office/drawing/2014/main" xmlns="" id="{59DCADDE-1837-4852-862C-E0F8B375CF98}"/>
              </a:ext>
            </a:extLst>
          </p:cNvPr>
          <p:cNvSpPr/>
          <p:nvPr/>
        </p:nvSpPr>
        <p:spPr>
          <a:xfrm>
            <a:off x="4685714" y="2475913"/>
            <a:ext cx="6668086" cy="3444338"/>
          </a:xfrm>
          <a:prstGeom prst="flowChartAlternateProcess">
            <a:avLst/>
          </a:prstGeom>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800" b="0" i="0" dirty="0">
                <a:solidFill>
                  <a:srgbClr val="333333"/>
                </a:solidFill>
                <a:effectLst/>
                <a:latin typeface="Times New Roman" panose="02020603050405020304" pitchFamily="18" charset="0"/>
                <a:cs typeface="Times New Roman" panose="02020603050405020304" pitchFamily="18" charset="0"/>
              </a:rPr>
              <a:t>The researchers concluded that older adults might be unaware of the adverse risks associated with concurrent use of pain medicines, alcohol, high blood pressure drugs, and regular caffeine use</a:t>
            </a:r>
            <a:r>
              <a:rPr lang="en-US" sz="2800" b="0" i="0" dirty="0">
                <a:solidFill>
                  <a:schemeClr val="tx1">
                    <a:lumMod val="50000"/>
                    <a:lumOff val="50000"/>
                  </a:schemeClr>
                </a:solidFill>
                <a:effectLst/>
                <a:latin typeface="Times New Roman" panose="02020603050405020304" pitchFamily="18" charset="0"/>
                <a:cs typeface="Times New Roman" panose="02020603050405020304" pitchFamily="18" charset="0"/>
              </a:rPr>
              <a:t>[13]</a:t>
            </a:r>
            <a:r>
              <a:rPr lang="en-US" sz="2800" b="0" i="0" dirty="0">
                <a:solidFill>
                  <a:srgbClr val="333333"/>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6329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B69CFD-0F1F-4DE7-8AF6-FB15E9A15880}"/>
              </a:ext>
            </a:extLst>
          </p:cNvPr>
          <p:cNvSpPr>
            <a:spLocks noGrp="1"/>
          </p:cNvSpPr>
          <p:nvPr>
            <p:ph type="title"/>
          </p:nvPr>
        </p:nvSpPr>
        <p:spPr>
          <a:xfrm>
            <a:off x="838200" y="365125"/>
            <a:ext cx="10515600" cy="895639"/>
          </a:xfrm>
        </p:spPr>
        <p:txBody>
          <a:bodyPr>
            <a:normAutofit/>
          </a:bodyPr>
          <a:lstStyle/>
          <a:p>
            <a:pPr algn="ctr"/>
            <a:r>
              <a:rPr lang="en-US" sz="3600" b="1" dirty="0"/>
              <a:t>Outline</a:t>
            </a:r>
          </a:p>
        </p:txBody>
      </p:sp>
      <p:sp>
        <p:nvSpPr>
          <p:cNvPr id="3" name="Content Placeholder 2">
            <a:extLst>
              <a:ext uri="{FF2B5EF4-FFF2-40B4-BE49-F238E27FC236}">
                <a16:creationId xmlns:a16="http://schemas.microsoft.com/office/drawing/2014/main" xmlns="" id="{A2EA2914-FCD7-4DA7-88EC-07456EAB47E8}"/>
              </a:ext>
            </a:extLst>
          </p:cNvPr>
          <p:cNvSpPr>
            <a:spLocks noGrp="1"/>
          </p:cNvSpPr>
          <p:nvPr>
            <p:ph idx="1"/>
          </p:nvPr>
        </p:nvSpPr>
        <p:spPr>
          <a:xfrm>
            <a:off x="540327" y="1413164"/>
            <a:ext cx="11291455" cy="4544292"/>
          </a:xfrm>
        </p:spPr>
        <p:txBody>
          <a:bodyPr>
            <a:normAutofit/>
          </a:bodyPr>
          <a:lstStyle/>
          <a:p>
            <a:pPr algn="just"/>
            <a:endParaRPr lang="en-US" sz="3200" b="1" dirty="0"/>
          </a:p>
          <a:p>
            <a:pPr algn="just"/>
            <a:r>
              <a:rPr lang="en-US" b="1" dirty="0"/>
              <a:t>Geriatric Definition</a:t>
            </a:r>
          </a:p>
          <a:p>
            <a:pPr algn="just"/>
            <a:r>
              <a:rPr lang="en-US" b="1" dirty="0"/>
              <a:t>Elderly Patients Are Different And Special.</a:t>
            </a:r>
          </a:p>
          <a:p>
            <a:pPr algn="just"/>
            <a:r>
              <a:rPr lang="en-US" b="1" dirty="0"/>
              <a:t>Impact Of Physiological Changes On Drugs Therapy.</a:t>
            </a:r>
          </a:p>
          <a:p>
            <a:pPr algn="just"/>
            <a:r>
              <a:rPr lang="en-US" b="1" dirty="0"/>
              <a:t>Preventing Risk And Drug Related Problems In Elderly Patients.</a:t>
            </a:r>
          </a:p>
          <a:p>
            <a:pPr algn="just"/>
            <a:r>
              <a:rPr lang="en-US" b="1" dirty="0"/>
              <a:t>Common Drugs Used By Elderly Patients.</a:t>
            </a:r>
          </a:p>
          <a:p>
            <a:pPr algn="just"/>
            <a:r>
              <a:rPr lang="en-US" b="1" dirty="0"/>
              <a:t>Poly Pharmacy In Elderly Patients.</a:t>
            </a:r>
          </a:p>
          <a:p>
            <a:endParaRPr lang="en-US" sz="3200" dirty="0"/>
          </a:p>
        </p:txBody>
      </p:sp>
      <p:sp>
        <p:nvSpPr>
          <p:cNvPr id="4" name="Slide Number Placeholder 3">
            <a:extLst>
              <a:ext uri="{FF2B5EF4-FFF2-40B4-BE49-F238E27FC236}">
                <a16:creationId xmlns:a16="http://schemas.microsoft.com/office/drawing/2014/main" xmlns="" id="{3D219269-E79E-474F-A20E-297FD139A72D}"/>
              </a:ext>
            </a:extLst>
          </p:cNvPr>
          <p:cNvSpPr>
            <a:spLocks noGrp="1"/>
          </p:cNvSpPr>
          <p:nvPr>
            <p:ph type="sldNum" sz="quarter" idx="12"/>
          </p:nvPr>
        </p:nvSpPr>
        <p:spPr>
          <a:xfrm>
            <a:off x="9215510" y="6311900"/>
            <a:ext cx="2743200" cy="365125"/>
          </a:xfrm>
        </p:spPr>
        <p:txBody>
          <a:bodyPr/>
          <a:lstStyle/>
          <a:p>
            <a:fld id="{6B8F00E9-7EBA-4369-BA9B-8D2A61750401}" type="slidenum">
              <a:rPr lang="en-US" smtClean="0"/>
              <a:t>2</a:t>
            </a:fld>
            <a:endParaRPr lang="en-US" dirty="0"/>
          </a:p>
        </p:txBody>
      </p:sp>
    </p:spTree>
    <p:extLst>
      <p:ext uri="{BB962C8B-B14F-4D97-AF65-F5344CB8AC3E}">
        <p14:creationId xmlns:p14="http://schemas.microsoft.com/office/powerpoint/2010/main" val="3817546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773A09-D47B-4CE4-9818-7B8D550E8EA8}"/>
              </a:ext>
            </a:extLst>
          </p:cNvPr>
          <p:cNvSpPr>
            <a:spLocks noGrp="1"/>
          </p:cNvSpPr>
          <p:nvPr>
            <p:ph type="title"/>
          </p:nvPr>
        </p:nvSpPr>
        <p:spPr/>
        <p:txBody>
          <a:bodyPr/>
          <a:lstStyle/>
          <a:p>
            <a:pPr algn="ctr"/>
            <a:r>
              <a:rPr lang="en-US" sz="3600" b="1" dirty="0"/>
              <a:t>Poly Pharmacy In Elderly Patients</a:t>
            </a:r>
            <a:r>
              <a:rPr lang="en-US" sz="4400" b="1" dirty="0"/>
              <a:t/>
            </a:r>
            <a:br>
              <a:rPr lang="en-US" sz="4400" b="1" dirty="0"/>
            </a:br>
            <a:endParaRPr lang="en-US" dirty="0"/>
          </a:p>
        </p:txBody>
      </p:sp>
      <p:sp>
        <p:nvSpPr>
          <p:cNvPr id="3" name="Content Placeholder 2">
            <a:extLst>
              <a:ext uri="{FF2B5EF4-FFF2-40B4-BE49-F238E27FC236}">
                <a16:creationId xmlns:a16="http://schemas.microsoft.com/office/drawing/2014/main" xmlns="" id="{76E5CF74-CDD8-40C0-9CDA-DC560EB88E06}"/>
              </a:ext>
            </a:extLst>
          </p:cNvPr>
          <p:cNvSpPr>
            <a:spLocks noGrp="1"/>
          </p:cNvSpPr>
          <p:nvPr>
            <p:ph idx="1"/>
          </p:nvPr>
        </p:nvSpPr>
        <p:spPr>
          <a:xfrm>
            <a:off x="436098" y="1125415"/>
            <a:ext cx="10917702" cy="5596060"/>
          </a:xfrm>
        </p:spPr>
        <p:txBody>
          <a:bodyPr>
            <a:normAutofit/>
          </a:bodyPr>
          <a:lstStyle/>
          <a:p>
            <a:pPr algn="just">
              <a:lnSpc>
                <a:spcPct val="100000"/>
              </a:lnSpc>
            </a:pPr>
            <a:r>
              <a:rPr lang="en-US" dirty="0">
                <a:solidFill>
                  <a:srgbClr val="000000"/>
                </a:solidFill>
                <a:effectLst/>
              </a:rPr>
              <a:t>Polypharmacy may be deﬁned as the number of medications (e.g., Using a large number of different medications prescribed by different providers), the necessity of the medications that are prescribed, or the complexity of a patient’s problems.</a:t>
            </a:r>
            <a:endParaRPr lang="en-US" dirty="0"/>
          </a:p>
          <a:p>
            <a:pPr algn="just">
              <a:lnSpc>
                <a:spcPct val="100000"/>
              </a:lnSpc>
            </a:pPr>
            <a:r>
              <a:rPr lang="en-US" dirty="0"/>
              <a:t>Polypharmacy occurs simply because healthcare providers fail to communicate proper patient recommendations.</a:t>
            </a:r>
          </a:p>
          <a:p>
            <a:pPr algn="just">
              <a:lnSpc>
                <a:spcPct val="100000"/>
              </a:lnSpc>
            </a:pPr>
            <a:r>
              <a:rPr lang="en-US" dirty="0"/>
              <a:t>If each patient had a primary healthcare advocate who coordinated the patient’s overall care, then the risk of polypharmacy could be reduced.</a:t>
            </a:r>
          </a:p>
          <a:p>
            <a:pPr algn="just">
              <a:lnSpc>
                <a:spcPct val="100000"/>
              </a:lnSpc>
            </a:pPr>
            <a:r>
              <a:rPr lang="en-US" dirty="0"/>
              <a:t>One simple recommendation is to ask every patient to bring all of his or her current medications to each doctor’s visit so that the physician can thoroughly review the medications being taken</a:t>
            </a:r>
            <a:r>
              <a:rPr lang="en-US" dirty="0">
                <a:solidFill>
                  <a:schemeClr val="tx1">
                    <a:lumMod val="50000"/>
                    <a:lumOff val="50000"/>
                  </a:schemeClr>
                </a:solidFill>
              </a:rPr>
              <a:t>[3]</a:t>
            </a:r>
            <a:r>
              <a:rPr lang="en-US" dirty="0"/>
              <a:t>.</a:t>
            </a:r>
          </a:p>
          <a:p>
            <a:endParaRPr lang="en-US" dirty="0"/>
          </a:p>
        </p:txBody>
      </p:sp>
      <p:sp>
        <p:nvSpPr>
          <p:cNvPr id="4" name="Slide Number Placeholder 3">
            <a:extLst>
              <a:ext uri="{FF2B5EF4-FFF2-40B4-BE49-F238E27FC236}">
                <a16:creationId xmlns:a16="http://schemas.microsoft.com/office/drawing/2014/main" xmlns="" id="{51CBEC91-6594-40F8-9C9E-C30A1CC38A9E}"/>
              </a:ext>
            </a:extLst>
          </p:cNvPr>
          <p:cNvSpPr>
            <a:spLocks noGrp="1"/>
          </p:cNvSpPr>
          <p:nvPr>
            <p:ph type="sldNum" sz="quarter" idx="12"/>
          </p:nvPr>
        </p:nvSpPr>
        <p:spPr/>
        <p:txBody>
          <a:bodyPr/>
          <a:lstStyle/>
          <a:p>
            <a:fld id="{6B8F00E9-7EBA-4369-BA9B-8D2A61750401}" type="slidenum">
              <a:rPr lang="en-US" smtClean="0"/>
              <a:t>20</a:t>
            </a:fld>
            <a:endParaRPr lang="en-US"/>
          </a:p>
        </p:txBody>
      </p:sp>
    </p:spTree>
    <p:extLst>
      <p:ext uri="{BB962C8B-B14F-4D97-AF65-F5344CB8AC3E}">
        <p14:creationId xmlns:p14="http://schemas.microsoft.com/office/powerpoint/2010/main" val="2792581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B39A4C-89FC-47C0-ADC6-1FFE947F684A}"/>
              </a:ext>
            </a:extLst>
          </p:cNvPr>
          <p:cNvSpPr>
            <a:spLocks noGrp="1"/>
          </p:cNvSpPr>
          <p:nvPr>
            <p:ph type="title"/>
          </p:nvPr>
        </p:nvSpPr>
        <p:spPr/>
        <p:txBody>
          <a:bodyPr>
            <a:normAutofit/>
          </a:bodyPr>
          <a:lstStyle/>
          <a:p>
            <a:pPr algn="ctr"/>
            <a:r>
              <a:rPr lang="en-US" sz="3600" b="1" dirty="0"/>
              <a:t>How To Reduce Poly Pharmacy</a:t>
            </a:r>
          </a:p>
        </p:txBody>
      </p:sp>
      <p:sp>
        <p:nvSpPr>
          <p:cNvPr id="3" name="Content Placeholder 2">
            <a:extLst>
              <a:ext uri="{FF2B5EF4-FFF2-40B4-BE49-F238E27FC236}">
                <a16:creationId xmlns:a16="http://schemas.microsoft.com/office/drawing/2014/main" xmlns="" id="{A61708F9-5128-4C42-ABA6-C5C724AE2C24}"/>
              </a:ext>
            </a:extLst>
          </p:cNvPr>
          <p:cNvSpPr>
            <a:spLocks noGrp="1"/>
          </p:cNvSpPr>
          <p:nvPr>
            <p:ph idx="1"/>
          </p:nvPr>
        </p:nvSpPr>
        <p:spPr/>
        <p:txBody>
          <a:bodyPr>
            <a:normAutofit/>
          </a:bodyPr>
          <a:lstStyle/>
          <a:p>
            <a:pPr algn="just"/>
            <a:r>
              <a:rPr lang="en-US" dirty="0"/>
              <a:t>Use only 1 primary care provider who communicates with specialists.</a:t>
            </a:r>
          </a:p>
          <a:p>
            <a:pPr algn="just"/>
            <a:r>
              <a:rPr lang="en-US" dirty="0">
                <a:solidFill>
                  <a:srgbClr val="000000"/>
                </a:solidFill>
                <a:effectLst/>
              </a:rPr>
              <a:t>Use only 1 pharmacy.</a:t>
            </a:r>
          </a:p>
          <a:p>
            <a:pPr algn="just"/>
            <a:r>
              <a:rPr lang="en-US" dirty="0"/>
              <a:t>Reduce the number of drugs necessary because of adverse effects of another agent (e.g., laxatives for drugs that cause constipation).</a:t>
            </a:r>
          </a:p>
          <a:p>
            <a:pPr algn="just"/>
            <a:r>
              <a:rPr lang="en-US" dirty="0"/>
              <a:t>Review all medications on each visit to doctor.</a:t>
            </a:r>
          </a:p>
          <a:p>
            <a:pPr algn="just"/>
            <a:r>
              <a:rPr lang="en-US" dirty="0"/>
              <a:t>Maximize doses when possible instead of adding a new drug</a:t>
            </a:r>
            <a:r>
              <a:rPr lang="en-US" dirty="0">
                <a:solidFill>
                  <a:schemeClr val="tx1">
                    <a:lumMod val="50000"/>
                    <a:lumOff val="50000"/>
                  </a:schemeClr>
                </a:solidFill>
              </a:rPr>
              <a:t>[3]</a:t>
            </a:r>
            <a:r>
              <a:rPr lang="en-US" dirty="0"/>
              <a:t>.</a:t>
            </a:r>
          </a:p>
          <a:p>
            <a:pPr algn="just"/>
            <a:endParaRPr lang="en-US" sz="3200" dirty="0"/>
          </a:p>
          <a:p>
            <a:endParaRPr lang="en-US" dirty="0"/>
          </a:p>
          <a:p>
            <a:endParaRPr lang="en-US" dirty="0"/>
          </a:p>
        </p:txBody>
      </p:sp>
      <p:sp>
        <p:nvSpPr>
          <p:cNvPr id="4" name="Slide Number Placeholder 3">
            <a:extLst>
              <a:ext uri="{FF2B5EF4-FFF2-40B4-BE49-F238E27FC236}">
                <a16:creationId xmlns:a16="http://schemas.microsoft.com/office/drawing/2014/main" xmlns="" id="{9A86ABE1-23E5-42E7-A1D6-945FB1A1EA1A}"/>
              </a:ext>
            </a:extLst>
          </p:cNvPr>
          <p:cNvSpPr>
            <a:spLocks noGrp="1"/>
          </p:cNvSpPr>
          <p:nvPr>
            <p:ph type="sldNum" sz="quarter" idx="12"/>
          </p:nvPr>
        </p:nvSpPr>
        <p:spPr/>
        <p:txBody>
          <a:bodyPr/>
          <a:lstStyle/>
          <a:p>
            <a:fld id="{6B8F00E9-7EBA-4369-BA9B-8D2A61750401}" type="slidenum">
              <a:rPr lang="en-US" smtClean="0"/>
              <a:t>21</a:t>
            </a:fld>
            <a:endParaRPr lang="en-US"/>
          </a:p>
        </p:txBody>
      </p:sp>
    </p:spTree>
    <p:extLst>
      <p:ext uri="{BB962C8B-B14F-4D97-AF65-F5344CB8AC3E}">
        <p14:creationId xmlns:p14="http://schemas.microsoft.com/office/powerpoint/2010/main" val="2645942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7D9D53-F8EA-40E3-B485-F513D1B35963}"/>
              </a:ext>
            </a:extLst>
          </p:cNvPr>
          <p:cNvSpPr>
            <a:spLocks noGrp="1"/>
          </p:cNvSpPr>
          <p:nvPr>
            <p:ph type="title"/>
          </p:nvPr>
        </p:nvSpPr>
        <p:spPr>
          <a:xfrm>
            <a:off x="838200" y="285077"/>
            <a:ext cx="10515600" cy="615255"/>
          </a:xfrm>
        </p:spPr>
        <p:txBody>
          <a:bodyPr>
            <a:normAutofit fontScale="90000"/>
          </a:bodyPr>
          <a:lstStyle/>
          <a:p>
            <a:pPr algn="ctr"/>
            <a:r>
              <a:rPr lang="en-US" b="1" dirty="0"/>
              <a:t>Summary</a:t>
            </a:r>
          </a:p>
        </p:txBody>
      </p:sp>
      <p:sp>
        <p:nvSpPr>
          <p:cNvPr id="3" name="Content Placeholder 2">
            <a:extLst>
              <a:ext uri="{FF2B5EF4-FFF2-40B4-BE49-F238E27FC236}">
                <a16:creationId xmlns:a16="http://schemas.microsoft.com/office/drawing/2014/main" xmlns="" id="{466CBF74-E24D-4B8C-87CD-6F86BB5359A8}"/>
              </a:ext>
            </a:extLst>
          </p:cNvPr>
          <p:cNvSpPr>
            <a:spLocks noGrp="1"/>
          </p:cNvSpPr>
          <p:nvPr>
            <p:ph idx="1"/>
          </p:nvPr>
        </p:nvSpPr>
        <p:spPr>
          <a:xfrm>
            <a:off x="506437" y="900332"/>
            <a:ext cx="11268221" cy="5456017"/>
          </a:xfrm>
        </p:spPr>
        <p:txBody>
          <a:bodyPr>
            <a:normAutofit fontScale="92500"/>
          </a:bodyPr>
          <a:lstStyle/>
          <a:p>
            <a:pPr marL="0" indent="0" algn="just">
              <a:lnSpc>
                <a:spcPct val="110000"/>
              </a:lnSpc>
              <a:buNone/>
            </a:pPr>
            <a:r>
              <a:rPr lang="en-US" sz="2600" dirty="0">
                <a:solidFill>
                  <a:srgbClr val="000000"/>
                </a:solidFill>
                <a:effectLst/>
              </a:rPr>
              <a:t>1. The complex interactions among </a:t>
            </a:r>
          </a:p>
          <a:p>
            <a:pPr lvl="1" algn="just">
              <a:lnSpc>
                <a:spcPct val="110000"/>
              </a:lnSpc>
            </a:pPr>
            <a:r>
              <a:rPr lang="en-US" sz="2600" dirty="0">
                <a:solidFill>
                  <a:srgbClr val="000000"/>
                </a:solidFill>
                <a:effectLst/>
              </a:rPr>
              <a:t>Comorbidity,</a:t>
            </a:r>
          </a:p>
          <a:p>
            <a:pPr lvl="1" algn="just">
              <a:lnSpc>
                <a:spcPct val="110000"/>
              </a:lnSpc>
            </a:pPr>
            <a:r>
              <a:rPr lang="en-US" sz="2600" dirty="0">
                <a:solidFill>
                  <a:srgbClr val="000000"/>
                </a:solidFill>
                <a:effectLst/>
              </a:rPr>
              <a:t>Polypharmacy,</a:t>
            </a:r>
          </a:p>
          <a:p>
            <a:pPr lvl="1" algn="just">
              <a:lnSpc>
                <a:spcPct val="110000"/>
              </a:lnSpc>
            </a:pPr>
            <a:r>
              <a:rPr lang="en-US" sz="2600" dirty="0">
                <a:solidFill>
                  <a:srgbClr val="000000"/>
                </a:solidFill>
                <a:effectLst/>
              </a:rPr>
              <a:t>Changes in pharmacodynamic sensitivity,</a:t>
            </a:r>
          </a:p>
          <a:p>
            <a:pPr lvl="1" algn="just">
              <a:lnSpc>
                <a:spcPct val="110000"/>
              </a:lnSpc>
            </a:pPr>
            <a:r>
              <a:rPr lang="en-US" sz="2600" dirty="0">
                <a:solidFill>
                  <a:srgbClr val="000000"/>
                </a:solidFill>
                <a:effectLst/>
              </a:rPr>
              <a:t>And relatively modest pharmacokinetic changes </a:t>
            </a:r>
          </a:p>
          <a:p>
            <a:pPr marL="0" indent="0" algn="just">
              <a:lnSpc>
                <a:spcPct val="110000"/>
              </a:lnSpc>
              <a:buNone/>
            </a:pPr>
            <a:r>
              <a:rPr lang="en-US" sz="2600" dirty="0">
                <a:solidFill>
                  <a:srgbClr val="000000"/>
                </a:solidFill>
                <a:effectLst/>
              </a:rPr>
              <a:t>in the older patients warrant the dosing recommendation to follow the conventional wisdom of “start low and go slow”</a:t>
            </a:r>
            <a:r>
              <a:rPr lang="en-US" sz="2600" dirty="0">
                <a:solidFill>
                  <a:schemeClr val="tx1">
                    <a:lumMod val="50000"/>
                    <a:lumOff val="50000"/>
                  </a:schemeClr>
                </a:solidFill>
                <a:effectLst/>
              </a:rPr>
              <a:t>[11]</a:t>
            </a:r>
            <a:r>
              <a:rPr lang="en-US" sz="2600" dirty="0">
                <a:solidFill>
                  <a:srgbClr val="000000"/>
                </a:solidFill>
                <a:effectLst/>
              </a:rPr>
              <a:t>.</a:t>
            </a:r>
          </a:p>
          <a:p>
            <a:pPr marL="0" indent="0" algn="just">
              <a:lnSpc>
                <a:spcPct val="110000"/>
              </a:lnSpc>
              <a:buNone/>
            </a:pPr>
            <a:r>
              <a:rPr lang="en-US" sz="2600" dirty="0">
                <a:solidFill>
                  <a:srgbClr val="000000"/>
                </a:solidFill>
                <a:effectLst/>
              </a:rPr>
              <a:t>2. Effective communication may help appropriate prescribing in the older population</a:t>
            </a:r>
            <a:r>
              <a:rPr lang="en-US" sz="2600" dirty="0">
                <a:solidFill>
                  <a:schemeClr val="tx1">
                    <a:lumMod val="50000"/>
                    <a:lumOff val="50000"/>
                  </a:schemeClr>
                </a:solidFill>
                <a:effectLst/>
              </a:rPr>
              <a:t>[12]</a:t>
            </a:r>
            <a:r>
              <a:rPr lang="en-US" sz="2600" dirty="0">
                <a:solidFill>
                  <a:srgbClr val="000000"/>
                </a:solidFill>
                <a:effectLst/>
              </a:rPr>
              <a:t>.</a:t>
            </a:r>
          </a:p>
          <a:p>
            <a:pPr marL="0" indent="0" algn="just">
              <a:lnSpc>
                <a:spcPct val="110000"/>
              </a:lnSpc>
              <a:buNone/>
            </a:pPr>
            <a:r>
              <a:rPr lang="en-US" sz="2600" dirty="0">
                <a:solidFill>
                  <a:srgbClr val="000000"/>
                </a:solidFill>
                <a:effectLst/>
              </a:rPr>
              <a:t>3. The number of elderly patients, especially those aged over 75 years, is steadily increasing, and they are accounting for an ever-increasing proportion of health care expenditure in the West</a:t>
            </a:r>
            <a:r>
              <a:rPr lang="en-US" sz="2600" dirty="0">
                <a:solidFill>
                  <a:schemeClr val="tx1">
                    <a:lumMod val="50000"/>
                    <a:lumOff val="50000"/>
                  </a:schemeClr>
                </a:solidFill>
                <a:effectLst/>
              </a:rPr>
              <a:t>[3]</a:t>
            </a:r>
            <a:r>
              <a:rPr lang="en-US" sz="2600" dirty="0">
                <a:solidFill>
                  <a:srgbClr val="000000"/>
                </a:solidFill>
                <a:effectLst/>
              </a:rPr>
              <a:t>.</a:t>
            </a:r>
            <a:endParaRPr lang="en-US" sz="2600" dirty="0"/>
          </a:p>
          <a:p>
            <a:pPr algn="just"/>
            <a:endParaRPr lang="en-US" dirty="0"/>
          </a:p>
          <a:p>
            <a:endParaRPr lang="en-US" dirty="0"/>
          </a:p>
        </p:txBody>
      </p:sp>
      <p:sp>
        <p:nvSpPr>
          <p:cNvPr id="4" name="Slide Number Placeholder 3">
            <a:extLst>
              <a:ext uri="{FF2B5EF4-FFF2-40B4-BE49-F238E27FC236}">
                <a16:creationId xmlns:a16="http://schemas.microsoft.com/office/drawing/2014/main" xmlns="" id="{D77324FF-4E22-4CB3-AB99-D8DC2477367C}"/>
              </a:ext>
            </a:extLst>
          </p:cNvPr>
          <p:cNvSpPr>
            <a:spLocks noGrp="1"/>
          </p:cNvSpPr>
          <p:nvPr>
            <p:ph type="sldNum" sz="quarter" idx="12"/>
          </p:nvPr>
        </p:nvSpPr>
        <p:spPr/>
        <p:txBody>
          <a:bodyPr/>
          <a:lstStyle/>
          <a:p>
            <a:fld id="{6B8F00E9-7EBA-4369-BA9B-8D2A61750401}" type="slidenum">
              <a:rPr lang="en-US" smtClean="0"/>
              <a:t>22</a:t>
            </a:fld>
            <a:endParaRPr lang="en-US"/>
          </a:p>
        </p:txBody>
      </p:sp>
    </p:spTree>
    <p:extLst>
      <p:ext uri="{BB962C8B-B14F-4D97-AF65-F5344CB8AC3E}">
        <p14:creationId xmlns:p14="http://schemas.microsoft.com/office/powerpoint/2010/main" val="2849618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7D9D53-F8EA-40E3-B485-F513D1B35963}"/>
              </a:ext>
            </a:extLst>
          </p:cNvPr>
          <p:cNvSpPr>
            <a:spLocks noGrp="1"/>
          </p:cNvSpPr>
          <p:nvPr>
            <p:ph type="title"/>
          </p:nvPr>
        </p:nvSpPr>
        <p:spPr>
          <a:xfrm>
            <a:off x="838200" y="285077"/>
            <a:ext cx="10515600" cy="615255"/>
          </a:xfrm>
        </p:spPr>
        <p:txBody>
          <a:bodyPr>
            <a:noAutofit/>
          </a:bodyPr>
          <a:lstStyle/>
          <a:p>
            <a:pPr algn="ctr"/>
            <a:r>
              <a:rPr lang="en-US" sz="3600" b="1" dirty="0"/>
              <a:t>Summary</a:t>
            </a:r>
          </a:p>
        </p:txBody>
      </p:sp>
      <p:sp>
        <p:nvSpPr>
          <p:cNvPr id="3" name="Content Placeholder 2">
            <a:extLst>
              <a:ext uri="{FF2B5EF4-FFF2-40B4-BE49-F238E27FC236}">
                <a16:creationId xmlns:a16="http://schemas.microsoft.com/office/drawing/2014/main" xmlns="" id="{466CBF74-E24D-4B8C-87CD-6F86BB5359A8}"/>
              </a:ext>
            </a:extLst>
          </p:cNvPr>
          <p:cNvSpPr>
            <a:spLocks noGrp="1"/>
          </p:cNvSpPr>
          <p:nvPr>
            <p:ph idx="1"/>
          </p:nvPr>
        </p:nvSpPr>
        <p:spPr>
          <a:xfrm>
            <a:off x="606083" y="1013509"/>
            <a:ext cx="10747717" cy="5342841"/>
          </a:xfrm>
        </p:spPr>
        <p:txBody>
          <a:bodyPr>
            <a:normAutofit fontScale="92500" lnSpcReduction="20000"/>
          </a:bodyPr>
          <a:lstStyle/>
          <a:p>
            <a:pPr marL="0" indent="0" algn="just">
              <a:lnSpc>
                <a:spcPct val="150000"/>
              </a:lnSpc>
              <a:buNone/>
            </a:pPr>
            <a:r>
              <a:rPr lang="en-US" sz="2600" dirty="0">
                <a:solidFill>
                  <a:srgbClr val="000000"/>
                </a:solidFill>
                <a:effectLst/>
              </a:rPr>
              <a:t>4. A UK survey showed that 59% of prescriptions to the elderly had been given for more than 2 years, 32% for more than 5 years and 16% for more than 10 years. Of all prescriptions given to the elderly, 88% were repeat prescriptions; 40% had not been discussed with the doctor for at least 6 months, especially prescriptions for hypnotics and anxiolytics</a:t>
            </a:r>
            <a:r>
              <a:rPr lang="en-US" sz="2600" dirty="0">
                <a:solidFill>
                  <a:schemeClr val="tx1">
                    <a:lumMod val="50000"/>
                    <a:lumOff val="50000"/>
                  </a:schemeClr>
                </a:solidFill>
                <a:effectLst/>
              </a:rPr>
              <a:t>[4]</a:t>
            </a:r>
            <a:r>
              <a:rPr lang="en-US" sz="2600" dirty="0">
                <a:solidFill>
                  <a:srgbClr val="000000"/>
                </a:solidFill>
                <a:effectLst/>
              </a:rPr>
              <a:t>.</a:t>
            </a:r>
          </a:p>
          <a:p>
            <a:pPr marL="0" indent="0" algn="just">
              <a:lnSpc>
                <a:spcPct val="150000"/>
              </a:lnSpc>
              <a:buNone/>
            </a:pPr>
            <a:endParaRPr lang="en-US" sz="2600" dirty="0">
              <a:solidFill>
                <a:srgbClr val="000000"/>
              </a:solidFill>
            </a:endParaRPr>
          </a:p>
          <a:p>
            <a:pPr marL="0" indent="0" algn="just">
              <a:lnSpc>
                <a:spcPct val="150000"/>
              </a:lnSpc>
              <a:buNone/>
            </a:pPr>
            <a:r>
              <a:rPr lang="en-US" sz="2600" dirty="0">
                <a:solidFill>
                  <a:srgbClr val="000000"/>
                </a:solidFill>
                <a:effectLst/>
              </a:rPr>
              <a:t>5. Understanding age-related changes in pharmacodynamic factors, avoiding polypharmacy and regular and critical review of all drug treatment will help in the rationalization of drug prescribing, reduction in drug-related morbidity and also the cost of drug therapy for this important subgroup of patients</a:t>
            </a:r>
            <a:r>
              <a:rPr lang="en-US" sz="2600" dirty="0">
                <a:solidFill>
                  <a:schemeClr val="tx1">
                    <a:lumMod val="50000"/>
                    <a:lumOff val="50000"/>
                  </a:schemeClr>
                </a:solidFill>
                <a:effectLst/>
              </a:rPr>
              <a:t>[4]</a:t>
            </a:r>
            <a:r>
              <a:rPr lang="en-US" sz="2600" dirty="0">
                <a:solidFill>
                  <a:srgbClr val="000000"/>
                </a:solidFill>
                <a:effectLst/>
              </a:rPr>
              <a:t>.</a:t>
            </a:r>
            <a:endParaRPr lang="en-US" sz="2600" dirty="0"/>
          </a:p>
          <a:p>
            <a:pPr marL="0" indent="0" algn="just">
              <a:lnSpc>
                <a:spcPct val="150000"/>
              </a:lnSpc>
              <a:buNone/>
            </a:pPr>
            <a:endParaRPr lang="en-US" sz="2400" dirty="0"/>
          </a:p>
          <a:p>
            <a:pPr marL="0" indent="0" algn="just">
              <a:buNone/>
            </a:pPr>
            <a:endParaRPr lang="en-US" sz="2400" dirty="0"/>
          </a:p>
          <a:p>
            <a:endParaRPr lang="en-US" dirty="0"/>
          </a:p>
        </p:txBody>
      </p:sp>
      <p:sp>
        <p:nvSpPr>
          <p:cNvPr id="4" name="Slide Number Placeholder 3">
            <a:extLst>
              <a:ext uri="{FF2B5EF4-FFF2-40B4-BE49-F238E27FC236}">
                <a16:creationId xmlns:a16="http://schemas.microsoft.com/office/drawing/2014/main" xmlns="" id="{D77324FF-4E22-4CB3-AB99-D8DC2477367C}"/>
              </a:ext>
            </a:extLst>
          </p:cNvPr>
          <p:cNvSpPr>
            <a:spLocks noGrp="1"/>
          </p:cNvSpPr>
          <p:nvPr>
            <p:ph type="sldNum" sz="quarter" idx="12"/>
          </p:nvPr>
        </p:nvSpPr>
        <p:spPr/>
        <p:txBody>
          <a:bodyPr/>
          <a:lstStyle/>
          <a:p>
            <a:fld id="{6B8F00E9-7EBA-4369-BA9B-8D2A61750401}" type="slidenum">
              <a:rPr lang="en-US" smtClean="0"/>
              <a:t>23</a:t>
            </a:fld>
            <a:endParaRPr lang="en-US"/>
          </a:p>
        </p:txBody>
      </p:sp>
    </p:spTree>
    <p:extLst>
      <p:ext uri="{BB962C8B-B14F-4D97-AF65-F5344CB8AC3E}">
        <p14:creationId xmlns:p14="http://schemas.microsoft.com/office/powerpoint/2010/main" val="2487831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B6D532-50D0-4DDC-A555-8EDDB6F5E7FB}"/>
              </a:ext>
            </a:extLst>
          </p:cNvPr>
          <p:cNvSpPr>
            <a:spLocks noGrp="1"/>
          </p:cNvSpPr>
          <p:nvPr>
            <p:ph type="title"/>
          </p:nvPr>
        </p:nvSpPr>
        <p:spPr>
          <a:xfrm>
            <a:off x="2808849" y="136525"/>
            <a:ext cx="5801751" cy="777875"/>
          </a:xfrm>
        </p:spPr>
        <p:txBody>
          <a:bodyPr>
            <a:normAutofit/>
          </a:bodyPr>
          <a:lstStyle/>
          <a:p>
            <a:pPr algn="ctr"/>
            <a:r>
              <a:rPr lang="en-US" sz="2800" b="1" dirty="0"/>
              <a:t>References</a:t>
            </a:r>
          </a:p>
        </p:txBody>
      </p:sp>
      <p:sp>
        <p:nvSpPr>
          <p:cNvPr id="3" name="Content Placeholder 2">
            <a:extLst>
              <a:ext uri="{FF2B5EF4-FFF2-40B4-BE49-F238E27FC236}">
                <a16:creationId xmlns:a16="http://schemas.microsoft.com/office/drawing/2014/main" xmlns="" id="{7541CF40-3B51-485E-9670-BF06A943FC90}"/>
              </a:ext>
            </a:extLst>
          </p:cNvPr>
          <p:cNvSpPr>
            <a:spLocks noGrp="1"/>
          </p:cNvSpPr>
          <p:nvPr>
            <p:ph idx="1"/>
          </p:nvPr>
        </p:nvSpPr>
        <p:spPr>
          <a:xfrm>
            <a:off x="689318" y="914400"/>
            <a:ext cx="10128738" cy="5697415"/>
          </a:xfrm>
        </p:spPr>
        <p:txBody>
          <a:bodyPr>
            <a:normAutofit fontScale="85000" lnSpcReduction="10000"/>
          </a:bodyPr>
          <a:lstStyle/>
          <a:p>
            <a:pPr marL="514350" indent="-514350">
              <a:buFont typeface="+mj-lt"/>
              <a:buAutoNum type="arabicPeriod"/>
            </a:pPr>
            <a:r>
              <a:rPr lang="en-US" sz="1800" dirty="0">
                <a:effectLst/>
                <a:ea typeface="Calibri" panose="020F0502020204030204" pitchFamily="34" charset="0"/>
              </a:rPr>
              <a:t>Devi, D., R. Srivastava, and B.J.A. Dwivedi, A critical review of concept of aging in Ayurveda. 2010. 31(4): p. 516.</a:t>
            </a:r>
          </a:p>
          <a:p>
            <a:pPr marL="514350" indent="-514350">
              <a:buFont typeface="+mj-lt"/>
              <a:buAutoNum type="arabicPeriod"/>
            </a:pPr>
            <a:r>
              <a:rPr lang="en-US" sz="1800" dirty="0">
                <a:effectLst/>
                <a:ea typeface="Calibri" panose="020F0502020204030204" pitchFamily="34" charset="0"/>
              </a:rPr>
              <a:t>Wazir, M.A. and A. Goujon, </a:t>
            </a:r>
            <a:r>
              <a:rPr lang="en-US" sz="1800" i="1" dirty="0">
                <a:effectLst/>
                <a:ea typeface="Calibri" panose="020F0502020204030204" pitchFamily="34" charset="0"/>
              </a:rPr>
              <a:t>Assessing the 2017 census of Pakistan using demographic analysis: A sub-national perspective</a:t>
            </a:r>
            <a:r>
              <a:rPr lang="en-US" sz="1800" dirty="0">
                <a:effectLst/>
                <a:ea typeface="Calibri" panose="020F0502020204030204" pitchFamily="34" charset="0"/>
              </a:rPr>
              <a:t>. 2019, Vienna Institute of Demography Working Papers.</a:t>
            </a:r>
          </a:p>
          <a:p>
            <a:pPr marL="514350" indent="-514350">
              <a:buFont typeface="+mj-lt"/>
              <a:buAutoNum type="arabicPeriod"/>
            </a:pPr>
            <a:r>
              <a:rPr lang="en-US" sz="1800" dirty="0">
                <a:effectLst/>
                <a:ea typeface="Calibri" panose="020F0502020204030204" pitchFamily="34" charset="0"/>
              </a:rPr>
              <a:t>Wooten, J.M.J.S.M.J., </a:t>
            </a:r>
            <a:r>
              <a:rPr lang="en-US" sz="1800" i="1" dirty="0">
                <a:effectLst/>
                <a:ea typeface="Calibri" panose="020F0502020204030204" pitchFamily="34" charset="0"/>
              </a:rPr>
              <a:t>Pharmacotherapy considerations in elderly adults.</a:t>
            </a:r>
            <a:r>
              <a:rPr lang="en-US" sz="1800" dirty="0">
                <a:effectLst/>
                <a:ea typeface="Calibri" panose="020F0502020204030204" pitchFamily="34" charset="0"/>
              </a:rPr>
              <a:t> 2012. </a:t>
            </a:r>
            <a:r>
              <a:rPr lang="en-US" sz="1800" b="1" dirty="0">
                <a:effectLst/>
                <a:ea typeface="Calibri" panose="020F0502020204030204" pitchFamily="34" charset="0"/>
              </a:rPr>
              <a:t>105</a:t>
            </a:r>
            <a:r>
              <a:rPr lang="en-US" sz="1800" dirty="0">
                <a:effectLst/>
                <a:ea typeface="Calibri" panose="020F0502020204030204" pitchFamily="34" charset="0"/>
              </a:rPr>
              <a:t>(8): p. 437-445.</a:t>
            </a:r>
          </a:p>
          <a:p>
            <a:pPr marL="514350" indent="-514350">
              <a:buFont typeface="+mj-lt"/>
              <a:buAutoNum type="arabicPeriod"/>
            </a:pPr>
            <a:r>
              <a:rPr lang="en-US" sz="1800" dirty="0">
                <a:effectLst/>
                <a:ea typeface="Calibri" panose="020F0502020204030204" pitchFamily="34" charset="0"/>
              </a:rPr>
              <a:t>Walker, R., Clinical pharmacy and therapeutics E-Book. 2011: Elsevier Health Sciences.</a:t>
            </a:r>
          </a:p>
          <a:p>
            <a:pPr marL="514350" indent="-514350">
              <a:buFont typeface="+mj-lt"/>
              <a:buAutoNum type="arabicPeriod"/>
            </a:pPr>
            <a:r>
              <a:rPr lang="en-US" sz="1800" dirty="0">
                <a:effectLst/>
                <a:ea typeface="Calibri" panose="020F0502020204030204" pitchFamily="34" charset="0"/>
              </a:rPr>
              <a:t>Kaufman, S.R.J.M.A.Q., </a:t>
            </a:r>
            <a:r>
              <a:rPr lang="en-US" sz="1800" i="1" dirty="0">
                <a:effectLst/>
                <a:ea typeface="Calibri" panose="020F0502020204030204" pitchFamily="34" charset="0"/>
              </a:rPr>
              <a:t>Old age, disease, and the discourse on risk: geriatric assessment in US health care.</a:t>
            </a:r>
            <a:r>
              <a:rPr lang="en-US" sz="1800" dirty="0">
                <a:effectLst/>
                <a:ea typeface="Calibri" panose="020F0502020204030204" pitchFamily="34" charset="0"/>
              </a:rPr>
              <a:t> 1994. </a:t>
            </a:r>
            <a:r>
              <a:rPr lang="en-US" sz="1800" b="1" dirty="0">
                <a:effectLst/>
                <a:ea typeface="Calibri" panose="020F0502020204030204" pitchFamily="34" charset="0"/>
              </a:rPr>
              <a:t>8</a:t>
            </a:r>
            <a:r>
              <a:rPr lang="en-US" sz="1800" dirty="0">
                <a:effectLst/>
                <a:ea typeface="Calibri" panose="020F0502020204030204" pitchFamily="34" charset="0"/>
              </a:rPr>
              <a:t>(4): p. 430-447.</a:t>
            </a:r>
          </a:p>
          <a:p>
            <a:pPr marL="514350" indent="-514350">
              <a:buFont typeface="+mj-lt"/>
              <a:buAutoNum type="arabicPeriod"/>
            </a:pPr>
            <a:r>
              <a:rPr lang="en-US" sz="1800" dirty="0" err="1">
                <a:effectLst/>
                <a:ea typeface="Calibri" panose="020F0502020204030204" pitchFamily="34" charset="0"/>
              </a:rPr>
              <a:t>Cigolle</a:t>
            </a:r>
            <a:r>
              <a:rPr lang="en-US" sz="1800" dirty="0">
                <a:effectLst/>
                <a:ea typeface="Calibri" panose="020F0502020204030204" pitchFamily="34" charset="0"/>
              </a:rPr>
              <a:t>, C.T., et al., </a:t>
            </a:r>
            <a:r>
              <a:rPr lang="en-US" sz="1800" i="1" dirty="0">
                <a:effectLst/>
                <a:ea typeface="Calibri" panose="020F0502020204030204" pitchFamily="34" charset="0"/>
              </a:rPr>
              <a:t>Geriatric conditions and disability: the Health and Retirement Study.</a:t>
            </a:r>
            <a:r>
              <a:rPr lang="en-US" sz="1800" dirty="0">
                <a:effectLst/>
                <a:ea typeface="Calibri" panose="020F0502020204030204" pitchFamily="34" charset="0"/>
              </a:rPr>
              <a:t> 2007. </a:t>
            </a:r>
            <a:r>
              <a:rPr lang="en-US" sz="1800" b="1" dirty="0">
                <a:effectLst/>
                <a:ea typeface="Calibri" panose="020F0502020204030204" pitchFamily="34" charset="0"/>
              </a:rPr>
              <a:t>147</a:t>
            </a:r>
            <a:r>
              <a:rPr lang="en-US" sz="1800" dirty="0">
                <a:effectLst/>
                <a:ea typeface="Calibri" panose="020F0502020204030204" pitchFamily="34" charset="0"/>
              </a:rPr>
              <a:t>(3): p. 156-164.</a:t>
            </a:r>
          </a:p>
          <a:p>
            <a:pPr marL="514350" indent="-514350">
              <a:buFont typeface="+mj-lt"/>
              <a:buAutoNum type="arabicPeriod"/>
            </a:pPr>
            <a:r>
              <a:rPr lang="en-US" sz="1800" dirty="0" err="1">
                <a:effectLst/>
                <a:ea typeface="Calibri" panose="020F0502020204030204" pitchFamily="34" charset="0"/>
              </a:rPr>
              <a:t>Strausbaugh</a:t>
            </a:r>
            <a:r>
              <a:rPr lang="en-US" sz="1800" dirty="0">
                <a:effectLst/>
                <a:ea typeface="Calibri" panose="020F0502020204030204" pitchFamily="34" charset="0"/>
              </a:rPr>
              <a:t>, </a:t>
            </a:r>
            <a:r>
              <a:rPr lang="en-US" sz="1800" dirty="0" err="1">
                <a:effectLst/>
                <a:ea typeface="Calibri" panose="020F0502020204030204" pitchFamily="34" charset="0"/>
              </a:rPr>
              <a:t>L.J.J.E.i.d</a:t>
            </a:r>
            <a:r>
              <a:rPr lang="en-US" sz="1800" dirty="0">
                <a:effectLst/>
                <a:ea typeface="Calibri" panose="020F0502020204030204" pitchFamily="34" charset="0"/>
              </a:rPr>
              <a:t>., </a:t>
            </a:r>
            <a:r>
              <a:rPr lang="en-US" sz="1800" i="1" dirty="0">
                <a:effectLst/>
                <a:ea typeface="Calibri" panose="020F0502020204030204" pitchFamily="34" charset="0"/>
              </a:rPr>
              <a:t>Emerging health care-associated infections in the geriatric population.</a:t>
            </a:r>
            <a:r>
              <a:rPr lang="en-US" sz="1800" dirty="0">
                <a:effectLst/>
                <a:ea typeface="Calibri" panose="020F0502020204030204" pitchFamily="34" charset="0"/>
              </a:rPr>
              <a:t> 2001. </a:t>
            </a:r>
            <a:r>
              <a:rPr lang="en-US" sz="1800" b="1" dirty="0">
                <a:effectLst/>
                <a:ea typeface="Calibri" panose="020F0502020204030204" pitchFamily="34" charset="0"/>
              </a:rPr>
              <a:t>7</a:t>
            </a:r>
            <a:r>
              <a:rPr lang="en-US" sz="1800" dirty="0">
                <a:effectLst/>
                <a:ea typeface="Calibri" panose="020F0502020204030204" pitchFamily="34" charset="0"/>
              </a:rPr>
              <a:t>(2): p. 268.</a:t>
            </a:r>
          </a:p>
          <a:p>
            <a:pPr marL="514350" indent="-514350">
              <a:buFont typeface="+mj-lt"/>
              <a:buAutoNum type="arabicPeriod"/>
            </a:pPr>
            <a:r>
              <a:rPr lang="en-US" sz="1800" dirty="0">
                <a:effectLst/>
                <a:ea typeface="Calibri" panose="020F0502020204030204" pitchFamily="34" charset="0"/>
              </a:rPr>
              <a:t>Hoenig, H., N. Nusbaum, and </a:t>
            </a:r>
            <a:r>
              <a:rPr lang="en-US" sz="1800" dirty="0" err="1">
                <a:effectLst/>
                <a:ea typeface="Calibri" panose="020F0502020204030204" pitchFamily="34" charset="0"/>
              </a:rPr>
              <a:t>K.J.J.o.t.A.G.S</a:t>
            </a:r>
            <a:r>
              <a:rPr lang="en-US" sz="1800" dirty="0">
                <a:effectLst/>
                <a:ea typeface="Calibri" panose="020F0502020204030204" pitchFamily="34" charset="0"/>
              </a:rPr>
              <a:t>. Brummel‐Smith, </a:t>
            </a:r>
            <a:r>
              <a:rPr lang="en-US" sz="1800" i="1" dirty="0">
                <a:effectLst/>
                <a:ea typeface="Calibri" panose="020F0502020204030204" pitchFamily="34" charset="0"/>
              </a:rPr>
              <a:t>Geriatric rehabilitation: state of the art.</a:t>
            </a:r>
            <a:r>
              <a:rPr lang="en-US" sz="1800" dirty="0">
                <a:effectLst/>
                <a:ea typeface="Calibri" panose="020F0502020204030204" pitchFamily="34" charset="0"/>
              </a:rPr>
              <a:t> 1997. </a:t>
            </a:r>
            <a:r>
              <a:rPr lang="en-US" sz="1800" b="1" dirty="0">
                <a:effectLst/>
                <a:ea typeface="Calibri" panose="020F0502020204030204" pitchFamily="34" charset="0"/>
              </a:rPr>
              <a:t>45</a:t>
            </a:r>
            <a:r>
              <a:rPr lang="en-US" sz="1800" dirty="0">
                <a:effectLst/>
                <a:ea typeface="Calibri" panose="020F0502020204030204" pitchFamily="34" charset="0"/>
              </a:rPr>
              <a:t>(11): p. 1371-1381.</a:t>
            </a:r>
          </a:p>
          <a:p>
            <a:pPr marL="514350" indent="-514350">
              <a:buFont typeface="+mj-lt"/>
              <a:buAutoNum type="arabicPeriod"/>
            </a:pPr>
            <a:r>
              <a:rPr lang="en-US" sz="1800" dirty="0">
                <a:effectLst/>
                <a:ea typeface="Calibri" panose="020F0502020204030204" pitchFamily="34" charset="0"/>
              </a:rPr>
              <a:t>Singh, M., et al. </a:t>
            </a:r>
            <a:r>
              <a:rPr lang="en-US" sz="1800" i="1" dirty="0">
                <a:effectLst/>
                <a:ea typeface="Calibri" panose="020F0502020204030204" pitchFamily="34" charset="0"/>
              </a:rPr>
              <a:t>Comprehensive geriatric assessment in the management of older patients with cardiovascular disease</a:t>
            </a:r>
            <a:r>
              <a:rPr lang="en-US" sz="1800" dirty="0">
                <a:effectLst/>
                <a:ea typeface="Calibri" panose="020F0502020204030204" pitchFamily="34" charset="0"/>
              </a:rPr>
              <a:t>. in </a:t>
            </a:r>
            <a:r>
              <a:rPr lang="en-US" sz="1800" i="1" dirty="0">
                <a:effectLst/>
                <a:ea typeface="Calibri" panose="020F0502020204030204" pitchFamily="34" charset="0"/>
              </a:rPr>
              <a:t>Mayo Clinic Proceedings</a:t>
            </a:r>
            <a:r>
              <a:rPr lang="en-US" sz="1800" dirty="0">
                <a:effectLst/>
                <a:ea typeface="Calibri" panose="020F0502020204030204" pitchFamily="34" charset="0"/>
              </a:rPr>
              <a:t>. 2020. Elsevier.</a:t>
            </a:r>
          </a:p>
          <a:p>
            <a:pPr marL="514350" indent="-514350">
              <a:buFont typeface="+mj-lt"/>
              <a:buAutoNum type="arabicPeriod"/>
            </a:pPr>
            <a:r>
              <a:rPr lang="en-US" sz="1800" dirty="0">
                <a:effectLst/>
                <a:ea typeface="Calibri" panose="020F0502020204030204" pitchFamily="34" charset="0"/>
              </a:rPr>
              <a:t>Bush, T.M., et al., </a:t>
            </a:r>
            <a:r>
              <a:rPr lang="en-US" sz="1800" i="1" dirty="0">
                <a:effectLst/>
                <a:ea typeface="Calibri" panose="020F0502020204030204" pitchFamily="34" charset="0"/>
              </a:rPr>
              <a:t>Adverse interactions between herbal and dietary substances and prescription medications: a clinical survey.</a:t>
            </a:r>
            <a:r>
              <a:rPr lang="en-US" sz="1800" dirty="0">
                <a:effectLst/>
                <a:ea typeface="Calibri" panose="020F0502020204030204" pitchFamily="34" charset="0"/>
              </a:rPr>
              <a:t> 2007. </a:t>
            </a:r>
            <a:r>
              <a:rPr lang="en-US" sz="1800" b="1" dirty="0">
                <a:effectLst/>
                <a:ea typeface="Calibri" panose="020F0502020204030204" pitchFamily="34" charset="0"/>
              </a:rPr>
              <a:t>13</a:t>
            </a:r>
            <a:r>
              <a:rPr lang="en-US" sz="1800" dirty="0">
                <a:effectLst/>
                <a:ea typeface="Calibri" panose="020F0502020204030204" pitchFamily="34" charset="0"/>
              </a:rPr>
              <a:t>(2): p. 30-35.</a:t>
            </a:r>
          </a:p>
          <a:p>
            <a:pPr marL="514350" indent="-514350">
              <a:buFont typeface="+mj-lt"/>
              <a:buAutoNum type="arabicPeriod"/>
            </a:pPr>
            <a:r>
              <a:rPr lang="en-US" sz="1800" dirty="0">
                <a:effectLst/>
                <a:ea typeface="Calibri" panose="020F0502020204030204" pitchFamily="34" charset="0"/>
              </a:rPr>
              <a:t>Shi, S. and </a:t>
            </a:r>
            <a:r>
              <a:rPr lang="en-US" sz="1800" dirty="0" err="1">
                <a:effectLst/>
                <a:ea typeface="Calibri" panose="020F0502020204030204" pitchFamily="34" charset="0"/>
              </a:rPr>
              <a:t>U.J.C.d.m</a:t>
            </a:r>
            <a:r>
              <a:rPr lang="en-US" sz="1800" dirty="0">
                <a:effectLst/>
                <a:ea typeface="Calibri" panose="020F0502020204030204" pitchFamily="34" charset="0"/>
              </a:rPr>
              <a:t>. Klotz, </a:t>
            </a:r>
            <a:r>
              <a:rPr lang="en-US" sz="1800" i="1" dirty="0">
                <a:effectLst/>
                <a:ea typeface="Calibri" panose="020F0502020204030204" pitchFamily="34" charset="0"/>
              </a:rPr>
              <a:t>Age-related changes in pharmacokinetics.</a:t>
            </a:r>
            <a:r>
              <a:rPr lang="en-US" sz="1800" dirty="0">
                <a:effectLst/>
                <a:ea typeface="Calibri" panose="020F0502020204030204" pitchFamily="34" charset="0"/>
              </a:rPr>
              <a:t> 2011. </a:t>
            </a:r>
            <a:r>
              <a:rPr lang="en-US" sz="1800" b="1" dirty="0">
                <a:effectLst/>
                <a:ea typeface="Calibri" panose="020F0502020204030204" pitchFamily="34" charset="0"/>
              </a:rPr>
              <a:t>12</a:t>
            </a:r>
            <a:r>
              <a:rPr lang="en-US" sz="1800" dirty="0">
                <a:effectLst/>
                <a:ea typeface="Calibri" panose="020F0502020204030204" pitchFamily="34" charset="0"/>
              </a:rPr>
              <a:t>(7): p. 601-610.</a:t>
            </a:r>
          </a:p>
          <a:p>
            <a:pPr marL="514350" indent="-514350">
              <a:buFont typeface="+mj-lt"/>
              <a:buAutoNum type="arabicPeriod"/>
            </a:pPr>
            <a:r>
              <a:rPr lang="en-US" sz="1800" dirty="0">
                <a:effectLst/>
                <a:ea typeface="Calibri" panose="020F0502020204030204" pitchFamily="34" charset="0"/>
              </a:rPr>
              <a:t>Shargel, L., B. Andrew, and S. Wu-Pong, </a:t>
            </a:r>
            <a:r>
              <a:rPr lang="en-US" sz="1800" i="1" dirty="0">
                <a:effectLst/>
                <a:ea typeface="Calibri" panose="020F0502020204030204" pitchFamily="34" charset="0"/>
              </a:rPr>
              <a:t>Applied biopharmaceutics &amp; pharmacokinetics</a:t>
            </a:r>
            <a:r>
              <a:rPr lang="en-US" sz="1800" dirty="0">
                <a:effectLst/>
                <a:ea typeface="Calibri" panose="020F0502020204030204" pitchFamily="34" charset="0"/>
              </a:rPr>
              <a:t>. 1999: Appleton &amp; Lange Stamford.</a:t>
            </a:r>
          </a:p>
          <a:p>
            <a:pPr marL="514350" indent="-514350">
              <a:buFont typeface="+mj-lt"/>
              <a:buAutoNum type="arabicPeriod"/>
            </a:pPr>
            <a:r>
              <a:rPr lang="en-US" sz="1800" dirty="0">
                <a:effectLst/>
                <a:ea typeface="Calibri" panose="020F0502020204030204" pitchFamily="34" charset="0"/>
              </a:rPr>
              <a:t>Amoako, E.P., L. Richardson-Campbell, and </a:t>
            </a:r>
            <a:r>
              <a:rPr lang="en-US" sz="1800" dirty="0" err="1">
                <a:effectLst/>
                <a:ea typeface="Calibri" panose="020F0502020204030204" pitchFamily="34" charset="0"/>
              </a:rPr>
              <a:t>L.J.J.o.g.n</a:t>
            </a:r>
            <a:r>
              <a:rPr lang="en-US" sz="1800" dirty="0">
                <a:effectLst/>
                <a:ea typeface="Calibri" panose="020F0502020204030204" pitchFamily="34" charset="0"/>
              </a:rPr>
              <a:t>. Kennedy-Malone, </a:t>
            </a:r>
            <a:r>
              <a:rPr lang="en-US" sz="1800" i="1" dirty="0">
                <a:effectLst/>
                <a:ea typeface="Calibri" panose="020F0502020204030204" pitchFamily="34" charset="0"/>
              </a:rPr>
              <a:t>Self-medication with over-the-counter drugs among elderly adults.</a:t>
            </a:r>
            <a:r>
              <a:rPr lang="en-US" sz="1800" dirty="0">
                <a:effectLst/>
                <a:ea typeface="Calibri" panose="020F0502020204030204" pitchFamily="34" charset="0"/>
              </a:rPr>
              <a:t> 2003. </a:t>
            </a:r>
            <a:r>
              <a:rPr lang="en-US" sz="1800" b="1" dirty="0">
                <a:effectLst/>
                <a:ea typeface="Calibri" panose="020F0502020204030204" pitchFamily="34" charset="0"/>
              </a:rPr>
              <a:t>29</a:t>
            </a:r>
            <a:r>
              <a:rPr lang="en-US" sz="1800" dirty="0">
                <a:effectLst/>
                <a:ea typeface="Calibri" panose="020F0502020204030204" pitchFamily="34" charset="0"/>
              </a:rPr>
              <a:t>(8): p. 10-15.</a:t>
            </a:r>
          </a:p>
          <a:p>
            <a:pPr marL="514350" indent="-514350">
              <a:buFont typeface="+mj-lt"/>
              <a:buAutoNum type="arabicPeriod"/>
            </a:pPr>
            <a:endParaRPr lang="en-US" sz="1800" dirty="0">
              <a:effectLst/>
              <a:ea typeface="Calibri" panose="020F0502020204030204" pitchFamily="34" charset="0"/>
            </a:endParaRPr>
          </a:p>
          <a:p>
            <a:pPr marL="514350" indent="-514350">
              <a:buFont typeface="+mj-lt"/>
              <a:buAutoNum type="arabicPeriod"/>
            </a:pPr>
            <a:endParaRPr lang="en-US" sz="1800" dirty="0">
              <a:effectLst/>
              <a:ea typeface="Calibri" panose="020F0502020204030204" pitchFamily="34" charset="0"/>
            </a:endParaRP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xmlns="" id="{F066D66D-8328-4B30-9071-3E697A61F28C}"/>
              </a:ext>
            </a:extLst>
          </p:cNvPr>
          <p:cNvSpPr>
            <a:spLocks noGrp="1"/>
          </p:cNvSpPr>
          <p:nvPr>
            <p:ph type="sldNum" sz="quarter" idx="12"/>
          </p:nvPr>
        </p:nvSpPr>
        <p:spPr/>
        <p:txBody>
          <a:bodyPr/>
          <a:lstStyle/>
          <a:p>
            <a:fld id="{6B8F00E9-7EBA-4369-BA9B-8D2A61750401}" type="slidenum">
              <a:rPr lang="en-US" smtClean="0"/>
              <a:t>24</a:t>
            </a:fld>
            <a:endParaRPr lang="en-US"/>
          </a:p>
        </p:txBody>
      </p:sp>
    </p:spTree>
    <p:extLst>
      <p:ext uri="{BB962C8B-B14F-4D97-AF65-F5344CB8AC3E}">
        <p14:creationId xmlns:p14="http://schemas.microsoft.com/office/powerpoint/2010/main" val="2965998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E49C9-F498-4E0C-B1BD-C6C39CB2713F}"/>
              </a:ext>
            </a:extLst>
          </p:cNvPr>
          <p:cNvSpPr>
            <a:spLocks noGrp="1"/>
          </p:cNvSpPr>
          <p:nvPr>
            <p:ph type="title"/>
          </p:nvPr>
        </p:nvSpPr>
        <p:spPr/>
        <p:txBody>
          <a:bodyPr/>
          <a:lstStyle/>
          <a:p>
            <a:pPr algn="ctr"/>
            <a:r>
              <a:rPr lang="en-US" b="1" dirty="0"/>
              <a:t>Case Study</a:t>
            </a:r>
          </a:p>
        </p:txBody>
      </p:sp>
      <p:sp>
        <p:nvSpPr>
          <p:cNvPr id="3" name="Content Placeholder 2">
            <a:extLst>
              <a:ext uri="{FF2B5EF4-FFF2-40B4-BE49-F238E27FC236}">
                <a16:creationId xmlns:a16="http://schemas.microsoft.com/office/drawing/2014/main" xmlns="" id="{144CD434-29D7-473D-A113-39E9EAF27ADB}"/>
              </a:ext>
            </a:extLst>
          </p:cNvPr>
          <p:cNvSpPr>
            <a:spLocks noGrp="1"/>
          </p:cNvSpPr>
          <p:nvPr>
            <p:ph idx="1"/>
          </p:nvPr>
        </p:nvSpPr>
        <p:spPr>
          <a:xfrm>
            <a:off x="838200" y="1825625"/>
            <a:ext cx="10515600" cy="4667250"/>
          </a:xfrm>
        </p:spPr>
        <p:txBody>
          <a:bodyPr/>
          <a:lstStyle/>
          <a:p>
            <a:pPr marL="0" indent="0" algn="just">
              <a:buNone/>
            </a:pPr>
            <a:r>
              <a:rPr lang="en-US" dirty="0"/>
              <a:t>An 80-year-old man with a previous history of hypothyroidism presented with a history of abdominal pain and vomiting. He had not moved his bowels for the previous 7 days. Two weeks earlier his general practitioner had prescribed a combination of paracetamol and codeine to control pain in his osteoarthritic.</a:t>
            </a:r>
          </a:p>
          <a:p>
            <a:pPr algn="just"/>
            <a:r>
              <a:rPr lang="en-US" dirty="0"/>
              <a:t>Is there any discrepancy in the prescribed medication?</a:t>
            </a:r>
          </a:p>
          <a:p>
            <a:pPr algn="just"/>
            <a:r>
              <a:rPr lang="en-US" dirty="0"/>
              <a:t>Is there any adverse reaction you can point out?</a:t>
            </a:r>
          </a:p>
          <a:p>
            <a:pPr algn="just"/>
            <a:r>
              <a:rPr lang="en-US" dirty="0"/>
              <a:t>What is the best treatment or intervention you will suggest? </a:t>
            </a:r>
          </a:p>
          <a:p>
            <a:pPr algn="just"/>
            <a:endParaRPr lang="en-US" dirty="0"/>
          </a:p>
        </p:txBody>
      </p:sp>
      <p:sp>
        <p:nvSpPr>
          <p:cNvPr id="4" name="Slide Number Placeholder 3">
            <a:extLst>
              <a:ext uri="{FF2B5EF4-FFF2-40B4-BE49-F238E27FC236}">
                <a16:creationId xmlns:a16="http://schemas.microsoft.com/office/drawing/2014/main" xmlns="" id="{D420BE65-5547-415E-B442-07676155B995}"/>
              </a:ext>
            </a:extLst>
          </p:cNvPr>
          <p:cNvSpPr>
            <a:spLocks noGrp="1"/>
          </p:cNvSpPr>
          <p:nvPr>
            <p:ph type="sldNum" sz="quarter" idx="12"/>
          </p:nvPr>
        </p:nvSpPr>
        <p:spPr/>
        <p:txBody>
          <a:bodyPr/>
          <a:lstStyle/>
          <a:p>
            <a:fld id="{6B8F00E9-7EBA-4369-BA9B-8D2A61750401}" type="slidenum">
              <a:rPr lang="en-US" smtClean="0"/>
              <a:t>25</a:t>
            </a:fld>
            <a:endParaRPr lang="en-US"/>
          </a:p>
        </p:txBody>
      </p:sp>
    </p:spTree>
    <p:extLst>
      <p:ext uri="{BB962C8B-B14F-4D97-AF65-F5344CB8AC3E}">
        <p14:creationId xmlns:p14="http://schemas.microsoft.com/office/powerpoint/2010/main" val="20261247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4EA2F50-0FB9-4BCE-BBFE-223C6B4CA8F7}"/>
              </a:ext>
            </a:extLst>
          </p:cNvPr>
          <p:cNvSpPr>
            <a:spLocks noGrp="1"/>
          </p:cNvSpPr>
          <p:nvPr>
            <p:ph type="sldNum" sz="quarter" idx="12"/>
          </p:nvPr>
        </p:nvSpPr>
        <p:spPr/>
        <p:txBody>
          <a:bodyPr/>
          <a:lstStyle/>
          <a:p>
            <a:fld id="{6B8F00E9-7EBA-4369-BA9B-8D2A61750401}" type="slidenum">
              <a:rPr lang="en-US" smtClean="0"/>
              <a:t>26</a:t>
            </a:fld>
            <a:endParaRPr lang="en-US"/>
          </a:p>
        </p:txBody>
      </p:sp>
      <p:sp>
        <p:nvSpPr>
          <p:cNvPr id="5" name="Rectangle 4">
            <a:extLst>
              <a:ext uri="{FF2B5EF4-FFF2-40B4-BE49-F238E27FC236}">
                <a16:creationId xmlns:a16="http://schemas.microsoft.com/office/drawing/2014/main" xmlns="" id="{1CC2D7EE-F5A5-421F-8C6B-69A6AD6FA3CF}"/>
              </a:ext>
            </a:extLst>
          </p:cNvPr>
          <p:cNvSpPr/>
          <p:nvPr/>
        </p:nvSpPr>
        <p:spPr>
          <a:xfrm>
            <a:off x="1513404" y="4212150"/>
            <a:ext cx="9165192" cy="4653524"/>
          </a:xfrm>
          <a:prstGeom prst="rect">
            <a:avLst/>
          </a:prstGeom>
          <a:noFill/>
          <a:effectLst>
            <a:glow rad="139700">
              <a:schemeClr val="accent5">
                <a:satMod val="175000"/>
                <a:alpha val="40000"/>
              </a:schemeClr>
            </a:glow>
          </a:effectLst>
        </p:spPr>
        <p:txBody>
          <a:bodyPr wrap="square" lIns="91440" tIns="45720" rIns="91440" bIns="45720">
            <a:prstTxWarp prst="textArchUp">
              <a:avLst>
                <a:gd name="adj" fmla="val 12462342"/>
              </a:avLst>
            </a:prstTxWarp>
            <a:spAutoFit/>
          </a:bodyPr>
          <a:lstStyle/>
          <a:p>
            <a:pPr algn="ctr">
              <a:lnSpc>
                <a:spcPct val="200000"/>
              </a:lnSpc>
            </a:pPr>
            <a:r>
              <a:rPr lang="en-US" sz="6000" b="1" dirty="0">
                <a:ln w="9525">
                  <a:solidFill>
                    <a:schemeClr val="bg1"/>
                  </a:solidFill>
                  <a:prstDash val="solid"/>
                </a:ln>
                <a:solidFill>
                  <a:schemeClr val="accent5"/>
                </a:solidFill>
                <a:effectLst>
                  <a:glow rad="101600">
                    <a:schemeClr val="accent4">
                      <a:satMod val="175000"/>
                      <a:alpha val="40000"/>
                    </a:schemeClr>
                  </a:glow>
                  <a:outerShdw blurRad="12700" dist="38100" dir="2700000" algn="tl" rotWithShape="0">
                    <a:schemeClr val="accent5">
                      <a:lumMod val="60000"/>
                      <a:lumOff val="40000"/>
                    </a:schemeClr>
                  </a:outerShdw>
                </a:effectLst>
                <a:latin typeface="Matura MT Script Capitals" panose="03020802060602070202" pitchFamily="66" charset="0"/>
                <a:cs typeface="Times New Roman" panose="02020603050405020304" pitchFamily="18" charset="0"/>
              </a:rPr>
              <a:t>Thank you…</a:t>
            </a:r>
          </a:p>
          <a:p>
            <a:pPr algn="ctr">
              <a:lnSpc>
                <a:spcPct val="200000"/>
              </a:lnSpc>
            </a:pPr>
            <a:r>
              <a:rPr lang="en-US" sz="6000" b="1" dirty="0">
                <a:ln w="9525">
                  <a:solidFill>
                    <a:schemeClr val="bg1"/>
                  </a:solidFill>
                  <a:prstDash val="solid"/>
                </a:ln>
                <a:solidFill>
                  <a:schemeClr val="accent5"/>
                </a:solidFill>
                <a:effectLst>
                  <a:glow rad="139700">
                    <a:schemeClr val="accent6">
                      <a:satMod val="175000"/>
                      <a:alpha val="40000"/>
                    </a:schemeClr>
                  </a:glow>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For Your Attention…</a:t>
            </a:r>
          </a:p>
          <a:p>
            <a:pPr algn="ctr">
              <a:lnSpc>
                <a:spcPct val="200000"/>
              </a:lnSpc>
            </a:pPr>
            <a:r>
              <a:rPr lang="en-US" sz="6000" b="1" cap="none" spc="0" dirty="0">
                <a:ln w="9525">
                  <a:solidFill>
                    <a:schemeClr val="bg1"/>
                  </a:solidFill>
                  <a:prstDash val="solid"/>
                </a:ln>
                <a:solidFill>
                  <a:schemeClr val="accent5"/>
                </a:solidFill>
                <a:effectLst>
                  <a:glow rad="63500">
                    <a:schemeClr val="accent2">
                      <a:satMod val="175000"/>
                      <a:alpha val="40000"/>
                    </a:schemeClr>
                  </a:glow>
                  <a:outerShdw blurRad="12700" dist="38100" dir="2700000" algn="tl" rotWithShape="0">
                    <a:schemeClr val="accent5">
                      <a:lumMod val="60000"/>
                      <a:lumOff val="40000"/>
                    </a:schemeClr>
                  </a:outerShdw>
                </a:effectLst>
                <a:latin typeface="Matura MT Script Capitals" panose="03020802060602070202" pitchFamily="66" charset="0"/>
                <a:cs typeface="Times New Roman" panose="02020603050405020304" pitchFamily="18" charset="0"/>
              </a:rPr>
              <a:t>All Questions are Welcome!!!</a:t>
            </a:r>
            <a:endParaRPr lang="en-US" sz="5400" b="1" cap="none" spc="0" dirty="0">
              <a:ln w="9525">
                <a:solidFill>
                  <a:schemeClr val="bg1"/>
                </a:solidFill>
                <a:prstDash val="solid"/>
              </a:ln>
              <a:solidFill>
                <a:schemeClr val="accent5"/>
              </a:solidFill>
              <a:effectLst>
                <a:glow rad="63500">
                  <a:schemeClr val="accent2">
                    <a:satMod val="175000"/>
                    <a:alpha val="40000"/>
                  </a:schemeClr>
                </a:glow>
                <a:outerShdw blurRad="12700" dist="38100" dir="2700000" algn="tl" rotWithShape="0">
                  <a:schemeClr val="accent5">
                    <a:lumMod val="60000"/>
                    <a:lumOff val="40000"/>
                  </a:schemeClr>
                </a:outerShdw>
              </a:effectLst>
              <a:latin typeface="Matura MT Script Capitals" panose="03020802060602070202" pitchFamily="66" charset="0"/>
              <a:cs typeface="Times New Roman" panose="02020603050405020304" pitchFamily="18" charset="0"/>
            </a:endParaRPr>
          </a:p>
        </p:txBody>
      </p:sp>
    </p:spTree>
    <p:extLst>
      <p:ext uri="{BB962C8B-B14F-4D97-AF65-F5344CB8AC3E}">
        <p14:creationId xmlns:p14="http://schemas.microsoft.com/office/powerpoint/2010/main" val="211776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4DBF9A-1C6F-43E1-B967-26C0E0B2B468}"/>
              </a:ext>
            </a:extLst>
          </p:cNvPr>
          <p:cNvSpPr>
            <a:spLocks noGrp="1"/>
          </p:cNvSpPr>
          <p:nvPr>
            <p:ph type="title"/>
          </p:nvPr>
        </p:nvSpPr>
        <p:spPr/>
        <p:txBody>
          <a:bodyPr>
            <a:normAutofit/>
          </a:bodyPr>
          <a:lstStyle/>
          <a:p>
            <a:pPr algn="ctr"/>
            <a:r>
              <a:rPr lang="en-US" sz="3600" b="1" dirty="0"/>
              <a:t>Geriatrics</a:t>
            </a:r>
          </a:p>
        </p:txBody>
      </p:sp>
      <p:sp>
        <p:nvSpPr>
          <p:cNvPr id="3" name="Content Placeholder 2">
            <a:extLst>
              <a:ext uri="{FF2B5EF4-FFF2-40B4-BE49-F238E27FC236}">
                <a16:creationId xmlns:a16="http://schemas.microsoft.com/office/drawing/2014/main" xmlns="" id="{F489F1CD-B661-4523-B338-5E290A795FF6}"/>
              </a:ext>
            </a:extLst>
          </p:cNvPr>
          <p:cNvSpPr>
            <a:spLocks noGrp="1"/>
          </p:cNvSpPr>
          <p:nvPr>
            <p:ph idx="1"/>
          </p:nvPr>
        </p:nvSpPr>
        <p:spPr/>
        <p:txBody>
          <a:bodyPr/>
          <a:lstStyle/>
          <a:p>
            <a:r>
              <a:rPr lang="en-US" dirty="0"/>
              <a:t>Geriatrics, or geriatric medicine, is a specialty that focuses on health care of elderly people</a:t>
            </a:r>
            <a:r>
              <a:rPr lang="en-US" dirty="0">
                <a:solidFill>
                  <a:schemeClr val="bg2">
                    <a:lumMod val="50000"/>
                  </a:schemeClr>
                </a:solidFill>
              </a:rPr>
              <a:t>[1]</a:t>
            </a:r>
            <a:r>
              <a:rPr lang="en-US" dirty="0"/>
              <a:t>. </a:t>
            </a:r>
          </a:p>
          <a:p>
            <a:r>
              <a:rPr lang="en-US" dirty="0"/>
              <a:t>It aims to promote health by preventing and treating diseases and disabilities in older adults</a:t>
            </a:r>
            <a:r>
              <a:rPr lang="en-US" dirty="0">
                <a:solidFill>
                  <a:schemeClr val="bg2">
                    <a:lumMod val="50000"/>
                  </a:schemeClr>
                </a:solidFill>
              </a:rPr>
              <a:t>[1]</a:t>
            </a:r>
            <a:r>
              <a:rPr lang="en-US" dirty="0"/>
              <a:t>. </a:t>
            </a:r>
          </a:p>
          <a:p>
            <a:r>
              <a:rPr lang="en-US" dirty="0"/>
              <a:t>There is no set age at which patients may be under the care of a geriatrician or geriatric physician</a:t>
            </a:r>
            <a:r>
              <a:rPr lang="en-US" dirty="0">
                <a:solidFill>
                  <a:schemeClr val="bg2">
                    <a:lumMod val="50000"/>
                  </a:schemeClr>
                </a:solidFill>
              </a:rPr>
              <a:t>[1]</a:t>
            </a:r>
            <a:r>
              <a:rPr lang="en-US" dirty="0"/>
              <a:t>.</a:t>
            </a:r>
          </a:p>
        </p:txBody>
      </p:sp>
      <p:sp>
        <p:nvSpPr>
          <p:cNvPr id="4" name="Slide Number Placeholder 3">
            <a:extLst>
              <a:ext uri="{FF2B5EF4-FFF2-40B4-BE49-F238E27FC236}">
                <a16:creationId xmlns:a16="http://schemas.microsoft.com/office/drawing/2014/main" xmlns="" id="{B9AF8555-A532-43C4-92A1-845A296969EE}"/>
              </a:ext>
            </a:extLst>
          </p:cNvPr>
          <p:cNvSpPr>
            <a:spLocks noGrp="1"/>
          </p:cNvSpPr>
          <p:nvPr>
            <p:ph type="sldNum" sz="quarter" idx="12"/>
          </p:nvPr>
        </p:nvSpPr>
        <p:spPr/>
        <p:txBody>
          <a:bodyPr/>
          <a:lstStyle/>
          <a:p>
            <a:fld id="{6B8F00E9-7EBA-4369-BA9B-8D2A61750401}" type="slidenum">
              <a:rPr lang="en-US" smtClean="0"/>
              <a:t>3</a:t>
            </a:fld>
            <a:endParaRPr lang="en-US"/>
          </a:p>
        </p:txBody>
      </p:sp>
    </p:spTree>
    <p:extLst>
      <p:ext uri="{BB962C8B-B14F-4D97-AF65-F5344CB8AC3E}">
        <p14:creationId xmlns:p14="http://schemas.microsoft.com/office/powerpoint/2010/main" val="2007556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C6C300-5C79-489D-A2E1-D4812EC2659F}"/>
              </a:ext>
            </a:extLst>
          </p:cNvPr>
          <p:cNvSpPr>
            <a:spLocks noGrp="1"/>
          </p:cNvSpPr>
          <p:nvPr>
            <p:ph type="title"/>
          </p:nvPr>
        </p:nvSpPr>
        <p:spPr/>
        <p:txBody>
          <a:bodyPr>
            <a:normAutofit/>
          </a:bodyPr>
          <a:lstStyle/>
          <a:p>
            <a:pPr algn="ctr"/>
            <a:r>
              <a:rPr lang="en-US" sz="3600" b="1" dirty="0"/>
              <a:t>Elderly Patients Are Different And Special</a:t>
            </a:r>
          </a:p>
        </p:txBody>
      </p:sp>
      <p:sp>
        <p:nvSpPr>
          <p:cNvPr id="3" name="Content Placeholder 2">
            <a:extLst>
              <a:ext uri="{FF2B5EF4-FFF2-40B4-BE49-F238E27FC236}">
                <a16:creationId xmlns:a16="http://schemas.microsoft.com/office/drawing/2014/main" xmlns="" id="{74D0F3F3-83CF-4814-9951-7DA2644E7F39}"/>
              </a:ext>
            </a:extLst>
          </p:cNvPr>
          <p:cNvSpPr>
            <a:spLocks noGrp="1"/>
          </p:cNvSpPr>
          <p:nvPr>
            <p:ph idx="1"/>
          </p:nvPr>
        </p:nvSpPr>
        <p:spPr/>
        <p:txBody>
          <a:bodyPr/>
          <a:lstStyle/>
          <a:p>
            <a:pPr algn="just"/>
            <a:r>
              <a:rPr lang="en-US" dirty="0">
                <a:solidFill>
                  <a:srgbClr val="000000"/>
                </a:solidFill>
                <a:effectLst/>
              </a:rPr>
              <a:t>In Pakistan, 65 years and over (Age) population is 4.56% (male 4,399,926 /female 5,080,448) as per 2018 census</a:t>
            </a:r>
            <a:r>
              <a:rPr lang="en-US" dirty="0">
                <a:solidFill>
                  <a:schemeClr val="tx1">
                    <a:lumMod val="50000"/>
                    <a:lumOff val="50000"/>
                  </a:schemeClr>
                </a:solidFill>
                <a:effectLst/>
              </a:rPr>
              <a:t>[2]</a:t>
            </a:r>
            <a:r>
              <a:rPr lang="en-US" dirty="0">
                <a:solidFill>
                  <a:srgbClr val="000000"/>
                </a:solidFill>
                <a:effectLst/>
              </a:rPr>
              <a:t>.</a:t>
            </a:r>
            <a:endParaRPr lang="en-US" dirty="0"/>
          </a:p>
          <a:p>
            <a:pPr algn="just"/>
            <a:r>
              <a:rPr lang="en-US" dirty="0"/>
              <a:t>Unfortunately, pharmacotherapy mishaps occur commonly in the older adult population. </a:t>
            </a:r>
          </a:p>
          <a:p>
            <a:pPr algn="just"/>
            <a:r>
              <a:rPr lang="en-US" dirty="0"/>
              <a:t>This problem greatly affects the morbidity and mortality of elderly patients and greatly increases healthcare costs. </a:t>
            </a:r>
          </a:p>
          <a:p>
            <a:pPr algn="just"/>
            <a:r>
              <a:rPr lang="en-US" dirty="0"/>
              <a:t>To improve patient care among elderly adults, healthcare practitioners must consider several issues when developing a pharmacotherapy plan</a:t>
            </a:r>
            <a:r>
              <a:rPr lang="en-US" dirty="0">
                <a:solidFill>
                  <a:schemeClr val="tx1">
                    <a:lumMod val="50000"/>
                    <a:lumOff val="50000"/>
                  </a:schemeClr>
                </a:solidFill>
              </a:rPr>
              <a:t>[3]</a:t>
            </a:r>
            <a:r>
              <a:rPr lang="en-US" dirty="0"/>
              <a:t>.</a:t>
            </a:r>
          </a:p>
        </p:txBody>
      </p:sp>
      <p:sp>
        <p:nvSpPr>
          <p:cNvPr id="4" name="Slide Number Placeholder 3">
            <a:extLst>
              <a:ext uri="{FF2B5EF4-FFF2-40B4-BE49-F238E27FC236}">
                <a16:creationId xmlns:a16="http://schemas.microsoft.com/office/drawing/2014/main" xmlns="" id="{54CC473D-8B6D-46AB-BF60-B8BE6687D09B}"/>
              </a:ext>
            </a:extLst>
          </p:cNvPr>
          <p:cNvSpPr>
            <a:spLocks noGrp="1"/>
          </p:cNvSpPr>
          <p:nvPr>
            <p:ph type="sldNum" sz="quarter" idx="12"/>
          </p:nvPr>
        </p:nvSpPr>
        <p:spPr/>
        <p:txBody>
          <a:bodyPr/>
          <a:lstStyle/>
          <a:p>
            <a:fld id="{6B8F00E9-7EBA-4369-BA9B-8D2A61750401}" type="slidenum">
              <a:rPr lang="en-US" smtClean="0"/>
              <a:t>4</a:t>
            </a:fld>
            <a:endParaRPr lang="en-US"/>
          </a:p>
        </p:txBody>
      </p:sp>
    </p:spTree>
    <p:extLst>
      <p:ext uri="{BB962C8B-B14F-4D97-AF65-F5344CB8AC3E}">
        <p14:creationId xmlns:p14="http://schemas.microsoft.com/office/powerpoint/2010/main" val="3457975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46416966-F137-4DF0-8CC2-80055CCE98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0557" y="281297"/>
            <a:ext cx="4680926" cy="6576703"/>
          </a:xfrm>
        </p:spPr>
      </p:pic>
      <p:sp>
        <p:nvSpPr>
          <p:cNvPr id="4" name="Slide Number Placeholder 3">
            <a:extLst>
              <a:ext uri="{FF2B5EF4-FFF2-40B4-BE49-F238E27FC236}">
                <a16:creationId xmlns:a16="http://schemas.microsoft.com/office/drawing/2014/main" xmlns="" id="{6488B5A8-AEEB-4F73-9C58-CBBAFF3D08D2}"/>
              </a:ext>
            </a:extLst>
          </p:cNvPr>
          <p:cNvSpPr>
            <a:spLocks noGrp="1"/>
          </p:cNvSpPr>
          <p:nvPr>
            <p:ph type="sldNum" sz="quarter" idx="12"/>
          </p:nvPr>
        </p:nvSpPr>
        <p:spPr/>
        <p:txBody>
          <a:bodyPr/>
          <a:lstStyle/>
          <a:p>
            <a:fld id="{6B8F00E9-7EBA-4369-BA9B-8D2A61750401}" type="slidenum">
              <a:rPr lang="en-US" smtClean="0"/>
              <a:t>5</a:t>
            </a:fld>
            <a:endParaRPr lang="en-US"/>
          </a:p>
        </p:txBody>
      </p:sp>
      <p:pic>
        <p:nvPicPr>
          <p:cNvPr id="8" name="Picture 7">
            <a:extLst>
              <a:ext uri="{FF2B5EF4-FFF2-40B4-BE49-F238E27FC236}">
                <a16:creationId xmlns:a16="http://schemas.microsoft.com/office/drawing/2014/main" xmlns="" id="{24678085-A892-4506-A46A-A811AD329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613" y="281297"/>
            <a:ext cx="4803830" cy="5833623"/>
          </a:xfrm>
          <a:prstGeom prst="rect">
            <a:avLst/>
          </a:prstGeom>
        </p:spPr>
      </p:pic>
    </p:spTree>
    <p:extLst>
      <p:ext uri="{BB962C8B-B14F-4D97-AF65-F5344CB8AC3E}">
        <p14:creationId xmlns:p14="http://schemas.microsoft.com/office/powerpoint/2010/main" val="867536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4BBF9A-37E4-4992-BA2E-9D1C392F9D38}"/>
              </a:ext>
            </a:extLst>
          </p:cNvPr>
          <p:cNvSpPr>
            <a:spLocks noGrp="1"/>
          </p:cNvSpPr>
          <p:nvPr>
            <p:ph type="title"/>
          </p:nvPr>
        </p:nvSpPr>
        <p:spPr>
          <a:xfrm>
            <a:off x="838200" y="365125"/>
            <a:ext cx="10515600" cy="1036205"/>
          </a:xfrm>
        </p:spPr>
        <p:txBody>
          <a:bodyPr>
            <a:normAutofit/>
          </a:bodyPr>
          <a:lstStyle/>
          <a:p>
            <a:pPr algn="ctr"/>
            <a:r>
              <a:rPr lang="en-US" sz="2800" b="1" dirty="0"/>
              <a:t>IMPACT OF PHYSIOLOGICAL CHANGES ON DRUGS THERAPY</a:t>
            </a:r>
          </a:p>
        </p:txBody>
      </p:sp>
      <p:sp>
        <p:nvSpPr>
          <p:cNvPr id="3" name="Content Placeholder 2">
            <a:extLst>
              <a:ext uri="{FF2B5EF4-FFF2-40B4-BE49-F238E27FC236}">
                <a16:creationId xmlns:a16="http://schemas.microsoft.com/office/drawing/2014/main" xmlns="" id="{154796F2-70C4-4E69-B72A-9D2F40CFC903}"/>
              </a:ext>
            </a:extLst>
          </p:cNvPr>
          <p:cNvSpPr>
            <a:spLocks noGrp="1"/>
          </p:cNvSpPr>
          <p:nvPr>
            <p:ph idx="1"/>
          </p:nvPr>
        </p:nvSpPr>
        <p:spPr>
          <a:xfrm>
            <a:off x="641252" y="1401330"/>
            <a:ext cx="11034933" cy="5456669"/>
          </a:xfrm>
        </p:spPr>
        <p:txBody>
          <a:bodyPr>
            <a:noAutofit/>
          </a:bodyPr>
          <a:lstStyle/>
          <a:p>
            <a:pPr marL="0" indent="0" algn="just">
              <a:buNone/>
            </a:pPr>
            <a:r>
              <a:rPr lang="en-US" dirty="0">
                <a:solidFill>
                  <a:srgbClr val="000000"/>
                </a:solidFill>
                <a:effectLst/>
              </a:rPr>
              <a:t>Ageing results in many physiological changes that could theoretically affect absorption, first-pass metabolism, protein binding, distribution and elimination of drugs</a:t>
            </a:r>
            <a:r>
              <a:rPr lang="en-US" dirty="0">
                <a:solidFill>
                  <a:schemeClr val="tx1">
                    <a:lumMod val="50000"/>
                    <a:lumOff val="50000"/>
                  </a:schemeClr>
                </a:solidFill>
                <a:effectLst/>
              </a:rPr>
              <a:t>[4]. </a:t>
            </a:r>
          </a:p>
          <a:p>
            <a:pPr marL="0" indent="0" algn="just">
              <a:buNone/>
            </a:pPr>
            <a:r>
              <a:rPr lang="en-US" dirty="0">
                <a:solidFill>
                  <a:srgbClr val="000000"/>
                </a:solidFill>
                <a:effectLst/>
              </a:rPr>
              <a:t>Age-related changes in the gastro-intestinal tract, liver and kidneys are</a:t>
            </a:r>
            <a:endParaRPr lang="en-US" dirty="0"/>
          </a:p>
          <a:p>
            <a:pPr algn="just"/>
            <a:r>
              <a:rPr lang="en-US" dirty="0">
                <a:solidFill>
                  <a:srgbClr val="000000"/>
                </a:solidFill>
              </a:rPr>
              <a:t>R</a:t>
            </a:r>
            <a:r>
              <a:rPr lang="en-US" dirty="0">
                <a:solidFill>
                  <a:srgbClr val="000000"/>
                </a:solidFill>
                <a:effectLst/>
              </a:rPr>
              <a:t>educed gastric acid secretion.</a:t>
            </a:r>
            <a:endParaRPr lang="en-US" dirty="0"/>
          </a:p>
          <a:p>
            <a:pPr algn="just"/>
            <a:r>
              <a:rPr lang="en-US" dirty="0">
                <a:solidFill>
                  <a:srgbClr val="000000"/>
                </a:solidFill>
                <a:effectLst/>
              </a:rPr>
              <a:t>Decreased gastro-intestinal motility.</a:t>
            </a:r>
            <a:endParaRPr lang="en-US" dirty="0"/>
          </a:p>
          <a:p>
            <a:pPr algn="just"/>
            <a:r>
              <a:rPr lang="en-US" dirty="0">
                <a:solidFill>
                  <a:srgbClr val="000000"/>
                </a:solidFill>
                <a:effectLst/>
              </a:rPr>
              <a:t>Reduced total surface area of absorption.</a:t>
            </a:r>
            <a:endParaRPr lang="en-US" dirty="0"/>
          </a:p>
          <a:p>
            <a:pPr algn="just"/>
            <a:r>
              <a:rPr lang="en-US" dirty="0">
                <a:solidFill>
                  <a:srgbClr val="000000"/>
                </a:solidFill>
              </a:rPr>
              <a:t>Reduced liver size.</a:t>
            </a:r>
          </a:p>
          <a:p>
            <a:pPr algn="just"/>
            <a:r>
              <a:rPr lang="en-US" dirty="0">
                <a:solidFill>
                  <a:srgbClr val="000000"/>
                </a:solidFill>
              </a:rPr>
              <a:t>Reduced liver blood flow.</a:t>
            </a:r>
          </a:p>
          <a:p>
            <a:pPr algn="just"/>
            <a:r>
              <a:rPr lang="en-US" dirty="0">
                <a:solidFill>
                  <a:srgbClr val="000000"/>
                </a:solidFill>
              </a:rPr>
              <a:t>Reduced glomerular filtration.</a:t>
            </a:r>
          </a:p>
          <a:p>
            <a:pPr algn="just"/>
            <a:r>
              <a:rPr lang="en-US" dirty="0">
                <a:solidFill>
                  <a:srgbClr val="000000"/>
                </a:solidFill>
              </a:rPr>
              <a:t>Reduced renal tubular filtration.</a:t>
            </a:r>
          </a:p>
          <a:p>
            <a:endParaRPr lang="en-US" sz="2400" dirty="0"/>
          </a:p>
        </p:txBody>
      </p:sp>
      <p:sp>
        <p:nvSpPr>
          <p:cNvPr id="4" name="Slide Number Placeholder 3">
            <a:extLst>
              <a:ext uri="{FF2B5EF4-FFF2-40B4-BE49-F238E27FC236}">
                <a16:creationId xmlns:a16="http://schemas.microsoft.com/office/drawing/2014/main" xmlns="" id="{E9210700-FE53-4674-AF5E-BD25E9359CF1}"/>
              </a:ext>
            </a:extLst>
          </p:cNvPr>
          <p:cNvSpPr>
            <a:spLocks noGrp="1"/>
          </p:cNvSpPr>
          <p:nvPr>
            <p:ph type="sldNum" sz="quarter" idx="12"/>
          </p:nvPr>
        </p:nvSpPr>
        <p:spPr/>
        <p:txBody>
          <a:bodyPr/>
          <a:lstStyle/>
          <a:p>
            <a:fld id="{6B8F00E9-7EBA-4369-BA9B-8D2A61750401}" type="slidenum">
              <a:rPr lang="en-US" smtClean="0"/>
              <a:t>6</a:t>
            </a:fld>
            <a:endParaRPr lang="en-US"/>
          </a:p>
        </p:txBody>
      </p:sp>
    </p:spTree>
    <p:extLst>
      <p:ext uri="{BB962C8B-B14F-4D97-AF65-F5344CB8AC3E}">
        <p14:creationId xmlns:p14="http://schemas.microsoft.com/office/powerpoint/2010/main" val="44902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59B0DF6A-C152-4565-B515-E16ADD0899F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5302" y="576775"/>
            <a:ext cx="11514360" cy="5779575"/>
          </a:xfrm>
        </p:spPr>
      </p:pic>
      <p:sp>
        <p:nvSpPr>
          <p:cNvPr id="4" name="Slide Number Placeholder 3">
            <a:extLst>
              <a:ext uri="{FF2B5EF4-FFF2-40B4-BE49-F238E27FC236}">
                <a16:creationId xmlns:a16="http://schemas.microsoft.com/office/drawing/2014/main" xmlns="" id="{5B7BDC2A-B734-443C-AFA6-38F42D9D91EA}"/>
              </a:ext>
            </a:extLst>
          </p:cNvPr>
          <p:cNvSpPr>
            <a:spLocks noGrp="1"/>
          </p:cNvSpPr>
          <p:nvPr>
            <p:ph type="sldNum" sz="quarter" idx="12"/>
          </p:nvPr>
        </p:nvSpPr>
        <p:spPr/>
        <p:txBody>
          <a:bodyPr/>
          <a:lstStyle/>
          <a:p>
            <a:fld id="{6B8F00E9-7EBA-4369-BA9B-8D2A61750401}" type="slidenum">
              <a:rPr lang="en-US" smtClean="0"/>
              <a:t>7</a:t>
            </a:fld>
            <a:endParaRPr lang="en-US"/>
          </a:p>
        </p:txBody>
      </p:sp>
    </p:spTree>
    <p:extLst>
      <p:ext uri="{BB962C8B-B14F-4D97-AF65-F5344CB8AC3E}">
        <p14:creationId xmlns:p14="http://schemas.microsoft.com/office/powerpoint/2010/main" val="3206515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xmlns="" id="{AB6DE7F1-A9AF-4720-9E7C-B3AE6A162D54}"/>
              </a:ext>
            </a:extLst>
          </p:cNvPr>
          <p:cNvGraphicFramePr>
            <a:graphicFrameLocks noGrp="1"/>
          </p:cNvGraphicFramePr>
          <p:nvPr>
            <p:ph idx="1"/>
            <p:extLst>
              <p:ext uri="{D42A27DB-BD31-4B8C-83A1-F6EECF244321}">
                <p14:modId xmlns:p14="http://schemas.microsoft.com/office/powerpoint/2010/main" val="836315124"/>
              </p:ext>
            </p:extLst>
          </p:nvPr>
        </p:nvGraphicFramePr>
        <p:xfrm>
          <a:off x="317697" y="136525"/>
          <a:ext cx="11724248" cy="6217920"/>
        </p:xfrm>
        <a:graphic>
          <a:graphicData uri="http://schemas.openxmlformats.org/drawingml/2006/table">
            <a:tbl>
              <a:tblPr firstRow="1" bandRow="1">
                <a:tableStyleId>{7DF18680-E054-41AD-8BC1-D1AEF772440D}</a:tableStyleId>
              </a:tblPr>
              <a:tblGrid>
                <a:gridCol w="5862124">
                  <a:extLst>
                    <a:ext uri="{9D8B030D-6E8A-4147-A177-3AD203B41FA5}">
                      <a16:colId xmlns:a16="http://schemas.microsoft.com/office/drawing/2014/main" xmlns="" val="3012052699"/>
                    </a:ext>
                  </a:extLst>
                </a:gridCol>
                <a:gridCol w="5862124">
                  <a:extLst>
                    <a:ext uri="{9D8B030D-6E8A-4147-A177-3AD203B41FA5}">
                      <a16:colId xmlns:a16="http://schemas.microsoft.com/office/drawing/2014/main" xmlns="" val="4129761877"/>
                    </a:ext>
                  </a:extLst>
                </a:gridCol>
              </a:tblGrid>
              <a:tr h="370840">
                <a:tc>
                  <a:txBody>
                    <a:bodyPr/>
                    <a:lstStyle/>
                    <a:p>
                      <a:r>
                        <a:rPr lang="en-US" sz="2400" dirty="0">
                          <a:latin typeface="Times New Roman" panose="02020603050405020304" pitchFamily="18" charset="0"/>
                          <a:cs typeface="Times New Roman" panose="02020603050405020304" pitchFamily="18" charset="0"/>
                        </a:rPr>
                        <a:t>Physiological impact</a:t>
                      </a:r>
                    </a:p>
                  </a:txBody>
                  <a:tcPr/>
                </a:tc>
                <a:tc>
                  <a:txBody>
                    <a:bodyPr/>
                    <a:lstStyle/>
                    <a:p>
                      <a:r>
                        <a:rPr lang="en-US" sz="2400" dirty="0">
                          <a:latin typeface="Times New Roman" panose="02020603050405020304" pitchFamily="18" charset="0"/>
                          <a:cs typeface="Times New Roman" panose="02020603050405020304" pitchFamily="18" charset="0"/>
                        </a:rPr>
                        <a:t>Examples</a:t>
                      </a:r>
                    </a:p>
                  </a:txBody>
                  <a:tcPr/>
                </a:tc>
                <a:extLst>
                  <a:ext uri="{0D108BD9-81ED-4DB2-BD59-A6C34878D82A}">
                    <a16:rowId xmlns:a16="http://schemas.microsoft.com/office/drawing/2014/main" xmlns="" val="2856071990"/>
                  </a:ext>
                </a:extLst>
              </a:tr>
              <a:tr h="370840">
                <a:tc>
                  <a:txBody>
                    <a:bodyPr/>
                    <a:lstStyle/>
                    <a:p>
                      <a:r>
                        <a:rPr lang="en-US" sz="2400" dirty="0">
                          <a:latin typeface="Times New Roman" panose="02020603050405020304" pitchFamily="18" charset="0"/>
                          <a:cs typeface="Times New Roman" panose="02020603050405020304" pitchFamily="18" charset="0"/>
                        </a:rPr>
                        <a:t>Delay in gastric emptying, reduction in gastric acid.</a:t>
                      </a:r>
                    </a:p>
                  </a:txBody>
                  <a:tcPr/>
                </a:tc>
                <a:tc>
                  <a:txBody>
                    <a:bodyPr/>
                    <a:lstStyle/>
                    <a:p>
                      <a:r>
                        <a:rPr lang="en-US" sz="2400" dirty="0">
                          <a:latin typeface="Times New Roman" panose="02020603050405020304" pitchFamily="18" charset="0"/>
                          <a:cs typeface="Times New Roman" panose="02020603050405020304" pitchFamily="18" charset="0"/>
                        </a:rPr>
                        <a:t>Absorption of drugs such as digoxin may be slower.</a:t>
                      </a:r>
                    </a:p>
                  </a:txBody>
                  <a:tcPr/>
                </a:tc>
                <a:extLst>
                  <a:ext uri="{0D108BD9-81ED-4DB2-BD59-A6C34878D82A}">
                    <a16:rowId xmlns:a16="http://schemas.microsoft.com/office/drawing/2014/main" xmlns="" val="1351919019"/>
                  </a:ext>
                </a:extLst>
              </a:tr>
              <a:tr h="370840">
                <a:tc>
                  <a:txBody>
                    <a:bodyPr/>
                    <a:lstStyle/>
                    <a:p>
                      <a:r>
                        <a:rPr lang="en-US" sz="2400" dirty="0">
                          <a:latin typeface="Times New Roman" panose="02020603050405020304" pitchFamily="18" charset="0"/>
                          <a:cs typeface="Times New Roman" panose="02020603050405020304" pitchFamily="18" charset="0"/>
                        </a:rPr>
                        <a:t>Decline in gastro-intestinal motility</a:t>
                      </a:r>
                    </a:p>
                  </a:txBody>
                  <a:tcPr/>
                </a:tc>
                <a:tc>
                  <a:txBody>
                    <a:bodyPr/>
                    <a:lstStyle/>
                    <a:p>
                      <a:r>
                        <a:rPr lang="en-US" sz="2400" dirty="0">
                          <a:latin typeface="Times New Roman" panose="02020603050405020304" pitchFamily="18" charset="0"/>
                          <a:cs typeface="Times New Roman" panose="02020603050405020304" pitchFamily="18" charset="0"/>
                        </a:rPr>
                        <a:t>Anticholinergic drugs, opiates, tricyclic antidepressants and antihistamines are more likely to cause constipation</a:t>
                      </a:r>
                    </a:p>
                  </a:txBody>
                  <a:tcPr/>
                </a:tc>
                <a:extLst>
                  <a:ext uri="{0D108BD9-81ED-4DB2-BD59-A6C34878D82A}">
                    <a16:rowId xmlns:a16="http://schemas.microsoft.com/office/drawing/2014/main" xmlns="" val="1388682724"/>
                  </a:ext>
                </a:extLst>
              </a:tr>
              <a:tr h="370840">
                <a:tc>
                  <a:txBody>
                    <a:bodyPr/>
                    <a:lstStyle/>
                    <a:p>
                      <a:r>
                        <a:rPr lang="en-US" sz="2400" dirty="0">
                          <a:latin typeface="Times New Roman" panose="02020603050405020304" pitchFamily="18" charset="0"/>
                          <a:cs typeface="Times New Roman" panose="02020603050405020304" pitchFamily="18" charset="0"/>
                        </a:rPr>
                        <a:t>Impaired first-pass metabolism</a:t>
                      </a:r>
                    </a:p>
                  </a:txBody>
                  <a:tcPr/>
                </a:tc>
                <a:tc>
                  <a:txBody>
                    <a:bodyPr/>
                    <a:lstStyle/>
                    <a:p>
                      <a:r>
                        <a:rPr lang="en-US" sz="2400" dirty="0">
                          <a:latin typeface="Times New Roman" panose="02020603050405020304" pitchFamily="18" charset="0"/>
                          <a:cs typeface="Times New Roman" panose="02020603050405020304" pitchFamily="18" charset="0"/>
                        </a:rPr>
                        <a:t>Clomethiazole, labetalol, nifedipine, nitrates, propranolol and verapamil</a:t>
                      </a:r>
                    </a:p>
                  </a:txBody>
                  <a:tcPr/>
                </a:tc>
                <a:extLst>
                  <a:ext uri="{0D108BD9-81ED-4DB2-BD59-A6C34878D82A}">
                    <a16:rowId xmlns:a16="http://schemas.microsoft.com/office/drawing/2014/main" xmlns="" val="2516699309"/>
                  </a:ext>
                </a:extLst>
              </a:tr>
              <a:tr h="370840">
                <a:tc>
                  <a:txBody>
                    <a:bodyPr/>
                    <a:lstStyle/>
                    <a:p>
                      <a:r>
                        <a:rPr lang="en-US" sz="2400" dirty="0">
                          <a:latin typeface="Times New Roman" panose="02020603050405020304" pitchFamily="18" charset="0"/>
                          <a:cs typeface="Times New Roman" panose="02020603050405020304" pitchFamily="18" charset="0"/>
                        </a:rPr>
                        <a:t>Increased volume of distribution for fat-soluble compounds </a:t>
                      </a:r>
                    </a:p>
                  </a:txBody>
                  <a:tcPr/>
                </a:tc>
                <a:tc>
                  <a:txBody>
                    <a:bodyPr/>
                    <a:lstStyle/>
                    <a:p>
                      <a:r>
                        <a:rPr lang="en-US" sz="2400" dirty="0">
                          <a:latin typeface="Times New Roman" panose="02020603050405020304" pitchFamily="18" charset="0"/>
                          <a:cs typeface="Times New Roman" panose="02020603050405020304" pitchFamily="18" charset="0"/>
                        </a:rPr>
                        <a:t>Clomethiazole, diazepam, dimethyl-diazepam and thiopental</a:t>
                      </a:r>
                    </a:p>
                  </a:txBody>
                  <a:tcPr/>
                </a:tc>
                <a:extLst>
                  <a:ext uri="{0D108BD9-81ED-4DB2-BD59-A6C34878D82A}">
                    <a16:rowId xmlns:a16="http://schemas.microsoft.com/office/drawing/2014/main" xmlns="" val="3564278236"/>
                  </a:ext>
                </a:extLst>
              </a:tr>
              <a:tr h="370840">
                <a:tc>
                  <a:txBody>
                    <a:bodyPr/>
                    <a:lstStyle/>
                    <a:p>
                      <a:r>
                        <a:rPr lang="en-US" sz="2400" dirty="0">
                          <a:latin typeface="Times New Roman" panose="02020603050405020304" pitchFamily="18" charset="0"/>
                          <a:cs typeface="Times New Roman" panose="02020603050405020304" pitchFamily="18" charset="0"/>
                        </a:rPr>
                        <a:t>Decrease in the distribution volume of water-soluble drugs</a:t>
                      </a:r>
                    </a:p>
                  </a:txBody>
                  <a:tcPr/>
                </a:tc>
                <a:tc>
                  <a:txBody>
                    <a:bodyPr/>
                    <a:lstStyle/>
                    <a:p>
                      <a:r>
                        <a:rPr lang="en-US" sz="2400" dirty="0">
                          <a:latin typeface="Times New Roman" panose="02020603050405020304" pitchFamily="18" charset="0"/>
                          <a:cs typeface="Times New Roman" panose="02020603050405020304" pitchFamily="18" charset="0"/>
                        </a:rPr>
                        <a:t>Cimetidine, digoxin and ethanol</a:t>
                      </a:r>
                    </a:p>
                  </a:txBody>
                  <a:tcPr/>
                </a:tc>
                <a:extLst>
                  <a:ext uri="{0D108BD9-81ED-4DB2-BD59-A6C34878D82A}">
                    <a16:rowId xmlns:a16="http://schemas.microsoft.com/office/drawing/2014/main" xmlns="" val="34041847"/>
                  </a:ext>
                </a:extLst>
              </a:tr>
              <a:tr h="370840">
                <a:tc>
                  <a:txBody>
                    <a:bodyPr/>
                    <a:lstStyle/>
                    <a:p>
                      <a:r>
                        <a:rPr lang="en-US" sz="2400" dirty="0">
                          <a:latin typeface="Times New Roman" panose="02020603050405020304" pitchFamily="18" charset="0"/>
                          <a:cs typeface="Times New Roman" panose="02020603050405020304" pitchFamily="18" charset="0"/>
                        </a:rPr>
                        <a:t>The glomerular filtration rate declines</a:t>
                      </a:r>
                    </a:p>
                  </a:txBody>
                  <a:tcPr/>
                </a:tc>
                <a:tc>
                  <a:txBody>
                    <a:bodyPr/>
                    <a:lstStyle/>
                    <a:p>
                      <a:r>
                        <a:rPr lang="en-US" sz="2400" dirty="0">
                          <a:latin typeface="Times New Roman" panose="02020603050405020304" pitchFamily="18" charset="0"/>
                          <a:cs typeface="Times New Roman" panose="02020603050405020304" pitchFamily="18" charset="0"/>
                        </a:rPr>
                        <a:t>Digoxin and aminoglycosides</a:t>
                      </a:r>
                    </a:p>
                  </a:txBody>
                  <a:tcPr/>
                </a:tc>
                <a:extLst>
                  <a:ext uri="{0D108BD9-81ED-4DB2-BD59-A6C34878D82A}">
                    <a16:rowId xmlns:a16="http://schemas.microsoft.com/office/drawing/2014/main" xmlns="" val="1074663035"/>
                  </a:ext>
                </a:extLst>
              </a:tr>
              <a:tr h="370840">
                <a:tc>
                  <a:txBody>
                    <a:bodyPr/>
                    <a:lstStyle/>
                    <a:p>
                      <a:r>
                        <a:rPr lang="en-US" sz="2400" dirty="0">
                          <a:latin typeface="Times New Roman" panose="02020603050405020304" pitchFamily="18" charset="0"/>
                          <a:cs typeface="Times New Roman" panose="02020603050405020304" pitchFamily="18" charset="0"/>
                        </a:rPr>
                        <a:t>Structural and neurochemical changes in the central nervous system</a:t>
                      </a:r>
                    </a:p>
                  </a:txBody>
                  <a:tcPr/>
                </a:tc>
                <a:tc>
                  <a:txBody>
                    <a:bodyPr/>
                    <a:lstStyle/>
                    <a:p>
                      <a:r>
                        <a:rPr lang="en-US" sz="2400" dirty="0">
                          <a:latin typeface="Times New Roman" panose="02020603050405020304" pitchFamily="18" charset="0"/>
                          <a:cs typeface="Times New Roman" panose="02020603050405020304" pitchFamily="18" charset="0"/>
                        </a:rPr>
                        <a:t>Anticholinergics, hypnotics, H2 antagonists and β-blockers cause confusion</a:t>
                      </a:r>
                    </a:p>
                  </a:txBody>
                  <a:tcPr/>
                </a:tc>
                <a:extLst>
                  <a:ext uri="{0D108BD9-81ED-4DB2-BD59-A6C34878D82A}">
                    <a16:rowId xmlns:a16="http://schemas.microsoft.com/office/drawing/2014/main" xmlns="" val="1369914028"/>
                  </a:ext>
                </a:extLst>
              </a:tr>
            </a:tbl>
          </a:graphicData>
        </a:graphic>
      </p:graphicFrame>
      <p:sp>
        <p:nvSpPr>
          <p:cNvPr id="4" name="Slide Number Placeholder 3">
            <a:extLst>
              <a:ext uri="{FF2B5EF4-FFF2-40B4-BE49-F238E27FC236}">
                <a16:creationId xmlns:a16="http://schemas.microsoft.com/office/drawing/2014/main" xmlns="" id="{2606A2E6-23F5-443F-8065-6DAEC2A24D4C}"/>
              </a:ext>
            </a:extLst>
          </p:cNvPr>
          <p:cNvSpPr>
            <a:spLocks noGrp="1"/>
          </p:cNvSpPr>
          <p:nvPr>
            <p:ph type="sldNum" sz="quarter" idx="12"/>
          </p:nvPr>
        </p:nvSpPr>
        <p:spPr/>
        <p:txBody>
          <a:bodyPr/>
          <a:lstStyle/>
          <a:p>
            <a:fld id="{6B8F00E9-7EBA-4369-BA9B-8D2A61750401}" type="slidenum">
              <a:rPr lang="en-US" smtClean="0"/>
              <a:t>8</a:t>
            </a:fld>
            <a:endParaRPr lang="en-US"/>
          </a:p>
        </p:txBody>
      </p:sp>
    </p:spTree>
    <p:extLst>
      <p:ext uri="{BB962C8B-B14F-4D97-AF65-F5344CB8AC3E}">
        <p14:creationId xmlns:p14="http://schemas.microsoft.com/office/powerpoint/2010/main" val="364977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D35390-567F-486B-B49A-5B0DA8CE564B}"/>
              </a:ext>
            </a:extLst>
          </p:cNvPr>
          <p:cNvSpPr>
            <a:spLocks noGrp="1"/>
          </p:cNvSpPr>
          <p:nvPr>
            <p:ph type="title"/>
          </p:nvPr>
        </p:nvSpPr>
        <p:spPr>
          <a:xfrm>
            <a:off x="838200" y="109343"/>
            <a:ext cx="10515600" cy="1325563"/>
          </a:xfrm>
        </p:spPr>
        <p:txBody>
          <a:bodyPr>
            <a:normAutofit/>
          </a:bodyPr>
          <a:lstStyle/>
          <a:p>
            <a:pPr algn="ctr"/>
            <a:r>
              <a:rPr lang="en-US" sz="4000" b="1" dirty="0"/>
              <a:t>Geriatrics Common Clinical Conditions</a:t>
            </a:r>
          </a:p>
        </p:txBody>
      </p:sp>
      <p:sp>
        <p:nvSpPr>
          <p:cNvPr id="3" name="Content Placeholder 2">
            <a:extLst>
              <a:ext uri="{FF2B5EF4-FFF2-40B4-BE49-F238E27FC236}">
                <a16:creationId xmlns:a16="http://schemas.microsoft.com/office/drawing/2014/main" xmlns="" id="{1C2AF4D1-44DB-496E-B122-F239447FDA84}"/>
              </a:ext>
            </a:extLst>
          </p:cNvPr>
          <p:cNvSpPr>
            <a:spLocks noGrp="1"/>
          </p:cNvSpPr>
          <p:nvPr>
            <p:ph idx="1"/>
          </p:nvPr>
        </p:nvSpPr>
        <p:spPr>
          <a:xfrm>
            <a:off x="838200" y="1434906"/>
            <a:ext cx="10515600" cy="5286569"/>
          </a:xfrm>
        </p:spPr>
        <p:txBody>
          <a:bodyPr/>
          <a:lstStyle/>
          <a:p>
            <a:pPr algn="just"/>
            <a:r>
              <a:rPr lang="en-US" b="1" dirty="0">
                <a:solidFill>
                  <a:srgbClr val="000000"/>
                </a:solidFill>
                <a:effectLst/>
              </a:rPr>
              <a:t>Sensory Problems:</a:t>
            </a:r>
            <a:r>
              <a:rPr lang="en-US" dirty="0">
                <a:solidFill>
                  <a:srgbClr val="000000"/>
                </a:solidFill>
                <a:effectLst/>
              </a:rPr>
              <a:t> Hearing &amp; Vision</a:t>
            </a:r>
          </a:p>
          <a:p>
            <a:pPr lvl="1" algn="just"/>
            <a:r>
              <a:rPr lang="en-US" sz="2800" dirty="0">
                <a:solidFill>
                  <a:srgbClr val="000000"/>
                </a:solidFill>
                <a:effectLst/>
              </a:rPr>
              <a:t>Dementia: Characterized by a gradual deterioration of intellectual capacity.</a:t>
            </a:r>
            <a:endParaRPr lang="en-US" sz="2800" dirty="0"/>
          </a:p>
          <a:p>
            <a:pPr lvl="1" algn="just"/>
            <a:r>
              <a:rPr lang="en-US" sz="2800" dirty="0">
                <a:solidFill>
                  <a:srgbClr val="000000"/>
                </a:solidFill>
                <a:effectLst/>
              </a:rPr>
              <a:t>Parkinsonism: Characterized by resting tremors, muscular rigidity and bradykinesia (slowness of initiating and carrying out voluntary movements).</a:t>
            </a:r>
            <a:endParaRPr lang="en-US" sz="2800" dirty="0"/>
          </a:p>
          <a:p>
            <a:pPr algn="just"/>
            <a:r>
              <a:rPr lang="en-US" dirty="0">
                <a:solidFill>
                  <a:srgbClr val="000000"/>
                </a:solidFill>
                <a:effectLst/>
              </a:rPr>
              <a:t>Stroke: The blood supply to part of your brain is interrupted or reduced, preventing brain tissue from getting oxygen and nutrients.</a:t>
            </a:r>
          </a:p>
          <a:p>
            <a:pPr algn="just"/>
            <a:r>
              <a:rPr lang="en-US" dirty="0">
                <a:solidFill>
                  <a:srgbClr val="000000"/>
                </a:solidFill>
                <a:effectLst/>
              </a:rPr>
              <a:t>Osteoporosis: Osteoporosis is a progressive disease characterized by low bone mass and micro-architectural deterioration of bone tissue resulting in increased bone fragility and susceptibility to fracture</a:t>
            </a:r>
            <a:r>
              <a:rPr lang="en-US" dirty="0">
                <a:solidFill>
                  <a:schemeClr val="tx1">
                    <a:lumMod val="50000"/>
                    <a:lumOff val="50000"/>
                  </a:schemeClr>
                </a:solidFill>
                <a:effectLst/>
              </a:rPr>
              <a:t>[5]</a:t>
            </a:r>
            <a:r>
              <a:rPr lang="en-US" dirty="0">
                <a:solidFill>
                  <a:srgbClr val="000000"/>
                </a:solidFill>
                <a:effectLst/>
              </a:rPr>
              <a:t>.</a:t>
            </a:r>
            <a:endParaRPr lang="en-US" dirty="0"/>
          </a:p>
          <a:p>
            <a:pPr algn="just"/>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xmlns="" id="{BC352639-CFC8-49D3-8D5D-61669E05B243}"/>
              </a:ext>
            </a:extLst>
          </p:cNvPr>
          <p:cNvSpPr>
            <a:spLocks noGrp="1"/>
          </p:cNvSpPr>
          <p:nvPr>
            <p:ph type="sldNum" sz="quarter" idx="12"/>
          </p:nvPr>
        </p:nvSpPr>
        <p:spPr/>
        <p:txBody>
          <a:bodyPr/>
          <a:lstStyle/>
          <a:p>
            <a:fld id="{6B8F00E9-7EBA-4369-BA9B-8D2A61750401}" type="slidenum">
              <a:rPr lang="en-US" smtClean="0"/>
              <a:t>9</a:t>
            </a:fld>
            <a:endParaRPr lang="en-US"/>
          </a:p>
        </p:txBody>
      </p:sp>
    </p:spTree>
    <p:extLst>
      <p:ext uri="{BB962C8B-B14F-4D97-AF65-F5344CB8AC3E}">
        <p14:creationId xmlns:p14="http://schemas.microsoft.com/office/powerpoint/2010/main" val="8370408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1763</Words>
  <Application>Microsoft Office PowerPoint</Application>
  <PresentationFormat>Widescreen</PresentationFormat>
  <Paragraphs>195</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Matura MT Script Capitals</vt:lpstr>
      <vt:lpstr>Calibri</vt:lpstr>
      <vt:lpstr>Times New Roman</vt:lpstr>
      <vt:lpstr>Copperplate Gothic Bold</vt:lpstr>
      <vt:lpstr>Arial</vt:lpstr>
      <vt:lpstr>Wingdings</vt:lpstr>
      <vt:lpstr>Office Theme</vt:lpstr>
      <vt:lpstr>Geriatric Pharmacy Practice</vt:lpstr>
      <vt:lpstr>Outline</vt:lpstr>
      <vt:lpstr>Geriatrics</vt:lpstr>
      <vt:lpstr>Elderly Patients Are Different And Special</vt:lpstr>
      <vt:lpstr>PowerPoint Presentation</vt:lpstr>
      <vt:lpstr>IMPACT OF PHYSIOLOGICAL CHANGES ON DRUGS THERAPY</vt:lpstr>
      <vt:lpstr>PowerPoint Presentation</vt:lpstr>
      <vt:lpstr>PowerPoint Presentation</vt:lpstr>
      <vt:lpstr>Geriatrics Common Clinical Conditions</vt:lpstr>
      <vt:lpstr>Geriatrics Common Clinical Conditions</vt:lpstr>
      <vt:lpstr>Geriatrics Common Clinical Conditions</vt:lpstr>
      <vt:lpstr>PowerPoint Presentation</vt:lpstr>
      <vt:lpstr>Preventing Risk And Drug Related Problems In Elderly Patients. </vt:lpstr>
      <vt:lpstr>Preventing Risk And Drug Related Problems In Elderly Patients </vt:lpstr>
      <vt:lpstr>Preventing Risk And Drug Related Problems In Elderly Patients </vt:lpstr>
      <vt:lpstr>Preventing Risk And Drug Related Problems In Elderly Patients</vt:lpstr>
      <vt:lpstr>Preventing Risk And Drug Related Problems In Elderly Patients </vt:lpstr>
      <vt:lpstr>Common Drugs Used By Elderly Patients</vt:lpstr>
      <vt:lpstr>Common OTC Drugs Used By Elderly Patients</vt:lpstr>
      <vt:lpstr>Poly Pharmacy In Elderly Patients </vt:lpstr>
      <vt:lpstr>How To Reduce Poly Pharmacy</vt:lpstr>
      <vt:lpstr>Summary</vt:lpstr>
      <vt:lpstr>Summary</vt:lpstr>
      <vt:lpstr>References</vt:lpstr>
      <vt:lpstr>Case Study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Geriatric Pharmacy Practice</dc:title>
  <dc:creator>Jahanzaib Ahmed</dc:creator>
  <cp:lastModifiedBy>acer</cp:lastModifiedBy>
  <cp:revision>50</cp:revision>
  <dcterms:created xsi:type="dcterms:W3CDTF">2020-10-21T16:25:27Z</dcterms:created>
  <dcterms:modified xsi:type="dcterms:W3CDTF">2020-12-02T15:34:56Z</dcterms:modified>
</cp:coreProperties>
</file>