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81" r:id="rId4"/>
    <p:sldId id="282" r:id="rId5"/>
    <p:sldId id="283" r:id="rId6"/>
    <p:sldId id="284" r:id="rId7"/>
    <p:sldId id="285" r:id="rId8"/>
    <p:sldId id="260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6" r:id="rId24"/>
    <p:sldId id="287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BEAF6-8B36-4995-A744-98C004540556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164B1-85E4-405B-BB35-FA2D1DA3264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ismillah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2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01208"/>
            <a:ext cx="4788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Dr. Muhammad Ali-</a:t>
            </a:r>
            <a:r>
              <a:rPr lang="en-US" sz="2400" b="1" dirty="0" err="1" smtClean="0">
                <a:solidFill>
                  <a:schemeClr val="bg1"/>
                </a:solidFill>
              </a:rPr>
              <a:t>ur</a:t>
            </a:r>
            <a:r>
              <a:rPr lang="en-US" sz="2400" b="1" dirty="0" smtClean="0">
                <a:solidFill>
                  <a:schemeClr val="bg1"/>
                </a:solidFill>
              </a:rPr>
              <a:t>-Rasheed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Lecturer , Department of Physiotherapy.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Sargodha Medical College.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Inactivation of muscles (Generally discuss the four thing related to muscles: 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1. Muscle activation/ appropriate </a:t>
            </a:r>
          </a:p>
          <a:p>
            <a:pPr lvl="0">
              <a:buNone/>
            </a:pPr>
            <a:r>
              <a:rPr lang="en-US" dirty="0" smtClean="0"/>
              <a:t>2.  Muscle sustain or persistence</a:t>
            </a:r>
          </a:p>
          <a:p>
            <a:pPr lvl="0">
              <a:buNone/>
            </a:pPr>
            <a:r>
              <a:rPr lang="en-US" dirty="0" smtClean="0"/>
              <a:t>3. Muscle strength</a:t>
            </a:r>
          </a:p>
          <a:p>
            <a:pPr lvl="0">
              <a:buNone/>
            </a:pPr>
            <a:r>
              <a:rPr lang="en-US" dirty="0" smtClean="0"/>
              <a:t> 4. Muscle endurance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Bulk of muscles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Wasting of muscles</a:t>
            </a:r>
          </a:p>
          <a:p>
            <a:pPr eaLnBrk="1" hangingPunct="1"/>
            <a:r>
              <a:rPr lang="en-US" smtClean="0"/>
              <a:t>Hypertrophy</a:t>
            </a:r>
          </a:p>
          <a:p>
            <a:pPr eaLnBrk="1" hangingPunct="1"/>
            <a:r>
              <a:rPr lang="en-US" smtClean="0"/>
              <a:t>Atrophy</a:t>
            </a:r>
          </a:p>
          <a:p>
            <a:pPr eaLnBrk="1" hangingPunct="1"/>
            <a:r>
              <a:rPr lang="en-US" smtClean="0"/>
              <a:t>Pseudo hypertrophy</a:t>
            </a:r>
          </a:p>
          <a:p>
            <a:pPr eaLnBrk="1" hangingPunct="1"/>
            <a:r>
              <a:rPr lang="en-US" smtClean="0"/>
              <a:t>Measuring tape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 smtClean="0"/>
              <a:t>Flaccidity </a:t>
            </a:r>
          </a:p>
          <a:p>
            <a:r>
              <a:rPr lang="en-US" dirty="0" smtClean="0"/>
              <a:t>Hyper extensibility of  joint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Dystonia  or Athetoid </a:t>
            </a:r>
          </a:p>
          <a:p>
            <a:r>
              <a:rPr lang="en-US" dirty="0" smtClean="0"/>
              <a:t>Focal or segmental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Examination of tone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Initial observation of posture &amp; palpation </a:t>
            </a:r>
          </a:p>
          <a:p>
            <a:r>
              <a:rPr lang="en-US" dirty="0" smtClean="0"/>
              <a:t>Passive movement</a:t>
            </a:r>
          </a:p>
          <a:p>
            <a:r>
              <a:rPr lang="en-US" dirty="0" smtClean="0"/>
              <a:t>Active movement</a:t>
            </a:r>
          </a:p>
          <a:p>
            <a:r>
              <a:rPr lang="en-US" dirty="0" smtClean="0"/>
              <a:t>Pendulum test</a:t>
            </a:r>
          </a:p>
          <a:p>
            <a:r>
              <a:rPr lang="en-US" dirty="0" smtClean="0"/>
              <a:t>Modified Ashworth scale (0 , 1 , 1+ , 2 , 3 , 4 )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Clinical Scale for Spastic Hypertonic (Modified Ashworth Scale)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0	No increase in tone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1	Slight increase in muscle tone, manifested by a catch and release or minimal resistance at </a:t>
            </a:r>
            <a:r>
              <a:rPr lang="en-US" sz="1900" b="1" dirty="0" smtClean="0"/>
              <a:t>the end of the ROM </a:t>
            </a:r>
            <a:r>
              <a:rPr lang="en-US" sz="1900" dirty="0" smtClean="0"/>
              <a:t>when the affected part(s) is moved in flexion or extension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1+	Slight increase in muscle tone, manifested by a catch, followed by minimal resistance </a:t>
            </a:r>
            <a:r>
              <a:rPr lang="en-US" sz="1900" b="1" dirty="0" smtClean="0"/>
              <a:t>throughout the remainder </a:t>
            </a:r>
            <a:r>
              <a:rPr lang="en-US" sz="1900" dirty="0" smtClean="0"/>
              <a:t>(</a:t>
            </a:r>
            <a:r>
              <a:rPr lang="en-US" sz="1900" u="sng" dirty="0" smtClean="0"/>
              <a:t>less than half</a:t>
            </a:r>
            <a:r>
              <a:rPr lang="en-US" sz="1900" dirty="0" smtClean="0"/>
              <a:t>) of the ROM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2	More marked increase in muscle tone through </a:t>
            </a:r>
            <a:r>
              <a:rPr lang="en-US" sz="1900" b="1" dirty="0" smtClean="0"/>
              <a:t>most of the ROM</a:t>
            </a:r>
            <a:r>
              <a:rPr lang="en-US" sz="1900" dirty="0" smtClean="0"/>
              <a:t>, but affected part(s) easily moved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3	Considerable increase in muscle tone</a:t>
            </a:r>
            <a:r>
              <a:rPr lang="en-US" sz="1900" u="sng" dirty="0" smtClean="0"/>
              <a:t>, passive movement difficult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4	Affected part(s) rigid in flexion or extension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5309"/>
            <a:ext cx="5904655" cy="6715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Reflexes (0 , 1+ ,   2+   ,3+, 4+)</a:t>
            </a:r>
          </a:p>
          <a:p>
            <a:r>
              <a:rPr lang="en-US" dirty="0" smtClean="0"/>
              <a:t>DTR</a:t>
            </a:r>
          </a:p>
          <a:p>
            <a:r>
              <a:rPr lang="en-US" dirty="0" smtClean="0"/>
              <a:t>Jendrassik maneuver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Superficial reflex</a:t>
            </a:r>
          </a:p>
          <a:p>
            <a:endParaRPr lang="en-US" dirty="0" smtClean="0"/>
          </a:p>
          <a:p>
            <a:r>
              <a:rPr lang="en-US" dirty="0" smtClean="0"/>
              <a:t>Neonatal reflexes</a:t>
            </a:r>
          </a:p>
          <a:p>
            <a:r>
              <a:rPr lang="en-US" dirty="0" smtClean="0"/>
              <a:t>ATNR</a:t>
            </a:r>
          </a:p>
          <a:p>
            <a:r>
              <a:rPr lang="en-US" dirty="0" smtClean="0"/>
              <a:t>STNR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Reflexes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Superficial reflexes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Planter reflex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Abdominal reflex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Deep reflexes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Ankle jerk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Knee jerk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Biceps jerk</a:t>
            </a:r>
          </a:p>
          <a:p>
            <a:pPr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Triceps jerk</a:t>
            </a:r>
          </a:p>
          <a:p>
            <a:pPr eaLnBrk="1" hangingPunct="1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Brachioradialis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jerk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Reinforcement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Upgoing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planters</a:t>
            </a: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UMNL , hypoglycemia , deep coma ,post epileptic, below age of 1 yr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5844" name="Picture 2" descr="http://www.cksinfo.com/clipart/medicine/patients/refle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114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3535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Examination</a:t>
            </a:r>
            <a:br>
              <a:rPr lang="en-GB" dirty="0" smtClean="0"/>
            </a:br>
            <a:r>
              <a:rPr lang="en-GB" dirty="0" smtClean="0"/>
              <a:t>of Motor Function:</a:t>
            </a:r>
            <a:br>
              <a:rPr lang="en-GB" dirty="0" smtClean="0"/>
            </a:br>
            <a:r>
              <a:rPr lang="en-GB" dirty="0" smtClean="0"/>
              <a:t>Motor Control</a:t>
            </a:r>
            <a:br>
              <a:rPr lang="en-GB" dirty="0" smtClean="0"/>
            </a:br>
            <a:r>
              <a:rPr lang="en-GB" dirty="0" smtClean="0"/>
              <a:t>and Motor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105400"/>
            <a:ext cx="7854696" cy="1752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ysarthria - 49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UMNL &amp; LMNL</a:t>
            </a:r>
          </a:p>
          <a:p>
            <a:endParaRPr lang="en-US" dirty="0" smtClean="0"/>
          </a:p>
          <a:p>
            <a:r>
              <a:rPr lang="en-US" dirty="0" smtClean="0"/>
              <a:t>Synergies normal &amp; abnormal</a:t>
            </a:r>
          </a:p>
          <a:p>
            <a:r>
              <a:rPr lang="en-US" dirty="0" smtClean="0"/>
              <a:t>Mass movement</a:t>
            </a:r>
          </a:p>
          <a:p>
            <a:r>
              <a:rPr lang="en-US" dirty="0" smtClean="0"/>
              <a:t>Functional movement</a:t>
            </a:r>
          </a:p>
          <a:p>
            <a:r>
              <a:rPr lang="en-US" dirty="0" smtClean="0"/>
              <a:t>Spastic posture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539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4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Proximal muscle weakness</a:t>
            </a:r>
          </a:p>
          <a:p>
            <a:r>
              <a:rPr lang="en-US" dirty="0" err="1" smtClean="0"/>
              <a:t>Myopathies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Distal muscle weakness</a:t>
            </a:r>
          </a:p>
          <a:p>
            <a:r>
              <a:rPr lang="en-US" dirty="0" smtClean="0"/>
              <a:t>Neuropathy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How assess upper limb</a:t>
            </a:r>
          </a:p>
          <a:p>
            <a:r>
              <a:rPr lang="en-US" dirty="0" smtClean="0"/>
              <a:t>Bilateral drift </a:t>
            </a:r>
          </a:p>
          <a:p>
            <a:endParaRPr lang="en-US" dirty="0" smtClean="0"/>
          </a:p>
          <a:p>
            <a:r>
              <a:rPr lang="en-US" dirty="0" smtClean="0"/>
              <a:t>How quickly assess lower limb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Sit to stand</a:t>
            </a:r>
          </a:p>
          <a:p>
            <a:r>
              <a:rPr lang="en-US" dirty="0" smtClean="0"/>
              <a:t>Walk</a:t>
            </a:r>
          </a:p>
          <a:p>
            <a:r>
              <a:rPr lang="en-US" dirty="0" smtClean="0"/>
              <a:t>Walk on toes</a:t>
            </a:r>
          </a:p>
          <a:p>
            <a:r>
              <a:rPr lang="en-US" dirty="0" smtClean="0"/>
              <a:t>Walk on heels</a:t>
            </a:r>
          </a:p>
          <a:p>
            <a:r>
              <a:rPr lang="en-US" dirty="0" smtClean="0"/>
              <a:t>Squat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   Motor </a:t>
            </a:r>
            <a:r>
              <a:rPr lang="en-US" sz="2400" dirty="0" err="1" smtClean="0">
                <a:latin typeface="Comic Sans MS" pitchFamily="66" charset="0"/>
              </a:rPr>
              <a:t>Apraxia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 Partial or complete inability to execute purposeful movements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(even with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strength or ability)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Ideomotor </a:t>
            </a:r>
            <a:r>
              <a:rPr lang="en-US" sz="2000" dirty="0" smtClean="0">
                <a:latin typeface="Comic Sans MS" pitchFamily="66" charset="0"/>
              </a:rPr>
              <a:t>inability to remember a command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</a:rPr>
              <a:t>Ideational </a:t>
            </a:r>
            <a:r>
              <a:rPr lang="en-US" sz="2000" dirty="0" smtClean="0">
                <a:latin typeface="Comic Sans MS" pitchFamily="66" charset="0"/>
              </a:rPr>
              <a:t>: inability to formulate a plan to accomplish                   	a task (scratch nose, brush teeth, draw     			a clock, comb hair)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46084" name="Picture 4" descr="daily hygiene 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657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rainmind.com/images/DressingAprax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066800"/>
            <a:ext cx="2954338" cy="2408238"/>
          </a:xfrm>
          <a:noFill/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838200" y="1981200"/>
            <a:ext cx="3200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/>
              <a:t>Dressing</a:t>
            </a:r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r>
              <a:rPr lang="en-US" sz="2800" b="1" dirty="0"/>
              <a:t>Constructional </a:t>
            </a:r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endParaRPr lang="en-US" b="1" dirty="0"/>
          </a:p>
          <a:p>
            <a:pPr>
              <a:buFont typeface="Arial" charset="0"/>
              <a:buChar char="•"/>
            </a:pPr>
            <a:endParaRPr lang="en-US" b="1" dirty="0"/>
          </a:p>
        </p:txBody>
      </p:sp>
      <p:pic>
        <p:nvPicPr>
          <p:cNvPr id="47108" name="Picture 2" descr="http://jnnp.bmj.com/content/76/suppl_1/i22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4191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of motor </a:t>
            </a:r>
            <a:r>
              <a:rPr lang="en-US" dirty="0" err="1" smtClean="0"/>
              <a:t>Apraxia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Ask the patient to perform combing hair….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Imitate the combing and ask the patient to follow …..Lack of imitation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Give comb to patient and ask for combing……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Both have real object and ask the patient to follow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OVERVIEW OF MOTOR</a:t>
            </a:r>
            <a:br>
              <a:rPr lang="en-GB" b="1" dirty="0" smtClean="0"/>
            </a:br>
            <a:r>
              <a:rPr lang="en-GB" b="1" dirty="0" smtClean="0"/>
              <a:t>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 </a:t>
            </a:r>
            <a:r>
              <a:rPr lang="en-GB" b="1" dirty="0" smtClean="0"/>
              <a:t>motor program </a:t>
            </a:r>
            <a:r>
              <a:rPr lang="en-GB" dirty="0" smtClean="0"/>
              <a:t>is defined as “an abstract representation that, when initiated, results in the production of a coordinated movement sequence”.</a:t>
            </a:r>
          </a:p>
          <a:p>
            <a:r>
              <a:rPr lang="en-GB" b="1" dirty="0" smtClean="0"/>
              <a:t>A motor plan </a:t>
            </a:r>
            <a:r>
              <a:rPr lang="en-GB" dirty="0" smtClean="0"/>
              <a:t>(</a:t>
            </a:r>
            <a:r>
              <a:rPr lang="en-GB" i="1" dirty="0" smtClean="0"/>
              <a:t>complex motor program) is an idea or plan for purposeful movement </a:t>
            </a:r>
            <a:r>
              <a:rPr lang="en-GB" dirty="0" smtClean="0"/>
              <a:t>that is made up of several component motor programs.</a:t>
            </a:r>
          </a:p>
          <a:p>
            <a:r>
              <a:rPr lang="en-GB" dirty="0" smtClean="0"/>
              <a:t>Motor memory (</a:t>
            </a:r>
            <a:r>
              <a:rPr lang="en-GB" i="1" dirty="0" smtClean="0"/>
              <a:t>procedural memory) involves the recall </a:t>
            </a:r>
            <a:r>
              <a:rPr lang="en-GB" dirty="0" smtClean="0"/>
              <a:t>of motor programs or subroutines and includes information on </a:t>
            </a:r>
          </a:p>
          <a:p>
            <a:r>
              <a:rPr lang="en-GB" dirty="0" smtClean="0"/>
              <a:t>(1) initial movement conditions; </a:t>
            </a:r>
          </a:p>
          <a:p>
            <a:r>
              <a:rPr lang="en-GB" dirty="0" smtClean="0"/>
              <a:t>(2) how the movement felt, looked, and sounded (sensory consequences);</a:t>
            </a:r>
          </a:p>
          <a:p>
            <a:r>
              <a:rPr lang="en-GB" dirty="0" smtClean="0"/>
              <a:t>(3) specific movement parameters (knowledge of performance); and </a:t>
            </a:r>
          </a:p>
          <a:p>
            <a:r>
              <a:rPr lang="en-GB" dirty="0" smtClean="0"/>
              <a:t>(4) outcome of the movement (knowledge of results).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																									  </a:t>
            </a:r>
          </a:p>
        </p:txBody>
      </p:sp>
      <p:pic>
        <p:nvPicPr>
          <p:cNvPr id="48131" name="Picture 12" descr="color brain teaser lt  rt confl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571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Movements Tested</a:t>
            </a:r>
          </a:p>
          <a:p>
            <a:pPr lvl="1" eaLnBrk="1" hangingPunct="1"/>
            <a:r>
              <a:rPr lang="en-US" smtClean="0"/>
              <a:t>Level of Independence</a:t>
            </a:r>
          </a:p>
          <a:p>
            <a:pPr lvl="2" eaLnBrk="1" hangingPunct="1"/>
            <a:r>
              <a:rPr lang="en-US" smtClean="0"/>
              <a:t>6 - independent</a:t>
            </a:r>
          </a:p>
          <a:p>
            <a:pPr lvl="2" eaLnBrk="1" hangingPunct="1"/>
            <a:r>
              <a:rPr lang="en-US" smtClean="0"/>
              <a:t>5 - requires supervision </a:t>
            </a:r>
          </a:p>
          <a:p>
            <a:pPr lvl="2" eaLnBrk="1" hangingPunct="1"/>
            <a:r>
              <a:rPr lang="en-US" smtClean="0"/>
              <a:t>4 - requires verbal cueing </a:t>
            </a:r>
          </a:p>
          <a:p>
            <a:pPr lvl="2" eaLnBrk="1" hangingPunct="1"/>
            <a:r>
              <a:rPr lang="en-US" smtClean="0"/>
              <a:t>3 - requires minimal physical assistance of 1</a:t>
            </a:r>
          </a:p>
          <a:p>
            <a:pPr lvl="2" eaLnBrk="1" hangingPunct="1"/>
            <a:r>
              <a:rPr lang="en-US" smtClean="0"/>
              <a:t>2 - requires moderate physical assistance of 1</a:t>
            </a:r>
          </a:p>
          <a:p>
            <a:pPr lvl="2" eaLnBrk="1" hangingPunct="1"/>
            <a:r>
              <a:rPr lang="en-US" smtClean="0"/>
              <a:t>1 - requires physical assistance of 2</a:t>
            </a:r>
          </a:p>
          <a:p>
            <a:pPr lvl="2" eaLnBrk="1" hangingPunct="1"/>
            <a:r>
              <a:rPr lang="en-US" smtClean="0"/>
              <a:t>0 - unable to perform with maximal assistance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static.com/images?q=tbn:ANd9GcRdRwo2SA2uQiceJ9cBvN_9X3AOnKEumQAQKQNSErKbZToO18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486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Motor skills</a:t>
            </a:r>
            <a:r>
              <a:rPr lang="en-GB" dirty="0" smtClean="0"/>
              <a:t> are acquired and modified by actions of the CNS through processes of motor learning.</a:t>
            </a:r>
          </a:p>
          <a:p>
            <a:r>
              <a:rPr lang="en-GB" b="1" dirty="0" smtClean="0"/>
              <a:t>Motor learning </a:t>
            </a:r>
            <a:r>
              <a:rPr lang="en-GB" dirty="0" smtClean="0"/>
              <a:t>is defined as “a set of internal processes associated with practice or experience leading to relatively permanent changes in the capability for skilled behaviour.</a:t>
            </a:r>
          </a:p>
          <a:p>
            <a:r>
              <a:rPr lang="en-GB" b="1" dirty="0" smtClean="0"/>
              <a:t>Feedback</a:t>
            </a:r>
            <a:r>
              <a:rPr lang="en-GB" dirty="0" smtClean="0"/>
              <a:t> is response-produced information received during or after the movement and is used to monitor output for corrective actions.</a:t>
            </a:r>
          </a:p>
          <a:p>
            <a:r>
              <a:rPr lang="en-GB" dirty="0" smtClean="0"/>
              <a:t> </a:t>
            </a:r>
            <a:r>
              <a:rPr lang="en-GB" b="1" dirty="0" err="1" smtClean="0"/>
              <a:t>Feedforward</a:t>
            </a:r>
            <a:r>
              <a:rPr lang="en-GB" dirty="0" smtClean="0"/>
              <a:t>, the sending of signals in advance of movement to ready the </a:t>
            </a:r>
            <a:r>
              <a:rPr lang="en-GB" dirty="0" err="1" smtClean="0"/>
              <a:t>sensorimotor</a:t>
            </a:r>
            <a:r>
              <a:rPr lang="en-GB" dirty="0" smtClean="0"/>
              <a:t> systems, allows for anticipatory adjustments in postural activity.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COMPONENTS OF THE</a:t>
            </a:r>
            <a:br>
              <a:rPr lang="en-GB" b="1" dirty="0" smtClean="0"/>
            </a:br>
            <a:r>
              <a:rPr lang="en-GB" b="1" dirty="0" smtClean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(1) patient history, </a:t>
            </a:r>
          </a:p>
          <a:p>
            <a:r>
              <a:rPr lang="en-GB" dirty="0" smtClean="0"/>
              <a:t>(2) a review of relevant systems, and </a:t>
            </a:r>
          </a:p>
          <a:p>
            <a:r>
              <a:rPr lang="en-GB" dirty="0" smtClean="0"/>
              <a:t>(3) specific tests and measures that allow formulation of the diagnosis, prognosis, and POC.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FACTORS THAT MAY</a:t>
            </a:r>
            <a:br>
              <a:rPr lang="en-GB" b="1" dirty="0" smtClean="0"/>
            </a:br>
            <a:r>
              <a:rPr lang="en-GB" b="1" dirty="0" smtClean="0"/>
              <a:t>CONSTRAIN THE MOTOR</a:t>
            </a:r>
            <a:br>
              <a:rPr lang="en-GB" b="1" dirty="0" smtClean="0"/>
            </a:br>
            <a:r>
              <a:rPr lang="en-GB" b="1" dirty="0" smtClean="0"/>
              <a:t>FUNCTION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en-GB" b="1" dirty="0" smtClean="0"/>
              <a:t>Consciousness and Arousal</a:t>
            </a:r>
          </a:p>
          <a:p>
            <a:r>
              <a:rPr lang="en-GB" b="1" dirty="0" smtClean="0"/>
              <a:t>Cognition</a:t>
            </a:r>
          </a:p>
          <a:p>
            <a:r>
              <a:rPr lang="en-GB" b="1" dirty="0" smtClean="0"/>
              <a:t>Orientation</a:t>
            </a:r>
          </a:p>
          <a:p>
            <a:r>
              <a:rPr lang="en-GB" b="1" dirty="0" smtClean="0"/>
              <a:t>Attention</a:t>
            </a:r>
          </a:p>
          <a:p>
            <a:r>
              <a:rPr lang="en-GB" b="1" dirty="0" smtClean="0"/>
              <a:t>Memory</a:t>
            </a:r>
          </a:p>
          <a:p>
            <a:r>
              <a:rPr lang="en-GB" b="1" dirty="0" smtClean="0"/>
              <a:t>Communication</a:t>
            </a:r>
          </a:p>
          <a:p>
            <a:r>
              <a:rPr lang="en-GB" b="1" dirty="0" smtClean="0"/>
              <a:t>Sensory Integrity and Integration</a:t>
            </a:r>
          </a:p>
          <a:p>
            <a:r>
              <a:rPr lang="en-GB" b="1" dirty="0" err="1" smtClean="0"/>
              <a:t>Musculo</a:t>
            </a:r>
            <a:r>
              <a:rPr lang="en-GB" b="1" dirty="0" smtClean="0"/>
              <a:t>-skeletal integrity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ELEMENTS OF THE MOTOR</a:t>
            </a:r>
            <a:br>
              <a:rPr lang="en-GB" b="1" dirty="0" smtClean="0"/>
            </a:br>
            <a:r>
              <a:rPr lang="en-GB" b="1" dirty="0" smtClean="0"/>
              <a:t>FUNCTION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TONE</a:t>
            </a:r>
          </a:p>
          <a:p>
            <a:pPr lvl="1"/>
            <a:r>
              <a:rPr lang="en-GB" dirty="0" smtClean="0"/>
              <a:t>Tone is defined as the resistance of muscle to passive elongation or stretch. It represents a state of slight residual contraction in normally innervated, resting muscle, or steady-state </a:t>
            </a:r>
            <a:r>
              <a:rPr lang="en-GB" dirty="0" smtClean="0"/>
              <a:t>contraction</a:t>
            </a:r>
          </a:p>
          <a:p>
            <a:r>
              <a:rPr lang="en-GB" sz="2800" dirty="0" smtClean="0"/>
              <a:t>0 to 4+ scale:</a:t>
            </a:r>
          </a:p>
          <a:p>
            <a:r>
              <a:rPr lang="en-GB" sz="2800" dirty="0" smtClean="0"/>
              <a:t>0 No response (flaccidity)</a:t>
            </a:r>
          </a:p>
          <a:p>
            <a:r>
              <a:rPr lang="en-GB" sz="2800" dirty="0" smtClean="0"/>
              <a:t>1+ Decreased response (</a:t>
            </a:r>
            <a:r>
              <a:rPr lang="en-GB" sz="2800" dirty="0" err="1" smtClean="0"/>
              <a:t>hypotonia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2+ Normal response</a:t>
            </a:r>
          </a:p>
          <a:p>
            <a:r>
              <a:rPr lang="en-GB" sz="2800" dirty="0" smtClean="0"/>
              <a:t>3+ Exaggerated response (mild to moderate hypertonia)</a:t>
            </a:r>
          </a:p>
          <a:p>
            <a:r>
              <a:rPr lang="en-GB" sz="2800" dirty="0" smtClean="0"/>
              <a:t>4+ Sustained response (severe hypertonia)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Tone of muscles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Hypertonia</a:t>
            </a:r>
            <a:r>
              <a:rPr lang="en-US" dirty="0" smtClean="0"/>
              <a:t> 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Hypotonia</a:t>
            </a:r>
            <a:r>
              <a:rPr lang="en-US" dirty="0" smtClean="0"/>
              <a:t> , </a:t>
            </a:r>
          </a:p>
          <a:p>
            <a:r>
              <a:rPr lang="en-US" dirty="0" err="1" smtClean="0"/>
              <a:t>Dystonia</a:t>
            </a:r>
            <a:endParaRPr lang="en-US" dirty="0" smtClean="0"/>
          </a:p>
          <a:p>
            <a:r>
              <a:rPr lang="en-US" dirty="0" smtClean="0"/>
              <a:t>Abnormal tone</a:t>
            </a:r>
          </a:p>
          <a:p>
            <a:endParaRPr lang="en-US" dirty="0" smtClean="0"/>
          </a:p>
          <a:p>
            <a:r>
              <a:rPr lang="en-US" b="1" dirty="0" err="1" smtClean="0"/>
              <a:t>Hypertonia</a:t>
            </a:r>
            <a:r>
              <a:rPr lang="en-US" b="1" dirty="0" smtClean="0"/>
              <a:t> ,</a:t>
            </a:r>
          </a:p>
          <a:p>
            <a:r>
              <a:rPr lang="en-US" dirty="0" smtClean="0"/>
              <a:t>Spasticity </a:t>
            </a:r>
          </a:p>
          <a:p>
            <a:pPr lvl="1"/>
            <a:r>
              <a:rPr lang="en-US" dirty="0" smtClean="0"/>
              <a:t>Clasp knife , </a:t>
            </a:r>
          </a:p>
          <a:p>
            <a:r>
              <a:rPr lang="en-US" dirty="0" err="1" smtClean="0"/>
              <a:t>clonus</a:t>
            </a:r>
            <a:r>
              <a:rPr lang="en-US" dirty="0" smtClean="0"/>
              <a:t> , </a:t>
            </a:r>
            <a:r>
              <a:rPr lang="en-GB" sz="2800" dirty="0" err="1" smtClean="0"/>
              <a:t>Clonus</a:t>
            </a:r>
            <a:r>
              <a:rPr lang="en-GB" sz="2800" dirty="0" smtClean="0"/>
              <a:t> is characterized by cyclical, spasmodic alter </a:t>
            </a:r>
            <a:r>
              <a:rPr lang="en-GB" sz="2800" dirty="0" err="1" smtClean="0"/>
              <a:t>ation</a:t>
            </a:r>
            <a:r>
              <a:rPr lang="en-GB" sz="2800" dirty="0" smtClean="0"/>
              <a:t> of muscular contraction and relaxation in response to sustained stretch of a spastic muscle.</a:t>
            </a:r>
            <a:endParaRPr lang="en-US" dirty="0" smtClean="0"/>
          </a:p>
          <a:p>
            <a:pPr lvl="1"/>
            <a:r>
              <a:rPr lang="en-US" dirty="0" err="1" smtClean="0"/>
              <a:t>babinski</a:t>
            </a:r>
            <a:r>
              <a:rPr lang="en-US" dirty="0" smtClean="0"/>
              <a:t> , </a:t>
            </a:r>
          </a:p>
          <a:p>
            <a:pPr lvl="1"/>
            <a:r>
              <a:rPr lang="en-US" dirty="0" smtClean="0"/>
              <a:t>reflexes </a:t>
            </a:r>
          </a:p>
          <a:p>
            <a:endParaRPr lang="en-US" dirty="0" smtClean="0"/>
          </a:p>
          <a:p>
            <a:r>
              <a:rPr lang="en-US" dirty="0" smtClean="0"/>
              <a:t>Rigidity </a:t>
            </a:r>
          </a:p>
          <a:p>
            <a:pPr lvl="1"/>
            <a:r>
              <a:rPr lang="en-US" dirty="0" smtClean="0"/>
              <a:t>Lead pipe</a:t>
            </a:r>
          </a:p>
          <a:p>
            <a:pPr lvl="1"/>
            <a:r>
              <a:rPr lang="en-US" dirty="0" smtClean="0"/>
              <a:t>Cog wheel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of muscles</a:t>
            </a:r>
          </a:p>
          <a:p>
            <a:r>
              <a:rPr lang="en-US" dirty="0" smtClean="0"/>
              <a:t>Tone of muscles</a:t>
            </a:r>
          </a:p>
          <a:p>
            <a:r>
              <a:rPr lang="en-US" dirty="0" smtClean="0"/>
              <a:t>Power of muscles</a:t>
            </a:r>
          </a:p>
          <a:p>
            <a:r>
              <a:rPr lang="en-US" dirty="0" smtClean="0"/>
              <a:t>Reflexes </a:t>
            </a:r>
          </a:p>
        </p:txBody>
      </p:sp>
      <p:pic>
        <p:nvPicPr>
          <p:cNvPr id="4" name="Picture 4" descr="arm wrestle 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1094</TotalTime>
  <Words>747</Words>
  <Application>Microsoft Office PowerPoint</Application>
  <PresentationFormat>On-screen Show (4:3)</PresentationFormat>
  <Paragraphs>174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Slide 1</vt:lpstr>
      <vt:lpstr>Examination of Motor Function: Motor Control and Motor Learning</vt:lpstr>
      <vt:lpstr>OVERVIEW OF MOTOR FUNCTION</vt:lpstr>
      <vt:lpstr>Slide 4</vt:lpstr>
      <vt:lpstr>COMPONENTS OF THE EXAMINATION</vt:lpstr>
      <vt:lpstr>FACTORS THAT MAY CONSTRAIN THE MOTOR FUNCTION EXAMINATION</vt:lpstr>
      <vt:lpstr>ELEMENTS OF THE MOTOR FUNCTION EXAMINATION</vt:lpstr>
      <vt:lpstr>Tone of muscles </vt:lpstr>
      <vt:lpstr>Motor assessment </vt:lpstr>
      <vt:lpstr>Slide 10</vt:lpstr>
      <vt:lpstr>Bulk of muscles </vt:lpstr>
      <vt:lpstr>Slide 12</vt:lpstr>
      <vt:lpstr>Slide 13</vt:lpstr>
      <vt:lpstr> Clinical Scale for Spastic Hypertonic (Modified Ashworth Scale) </vt:lpstr>
      <vt:lpstr>Slide 15</vt:lpstr>
      <vt:lpstr>Slide 16</vt:lpstr>
      <vt:lpstr>Slide 17</vt:lpstr>
      <vt:lpstr>Reflexes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SALEEM</dc:creator>
  <cp:lastModifiedBy>SALEEM</cp:lastModifiedBy>
  <cp:revision>13</cp:revision>
  <dcterms:created xsi:type="dcterms:W3CDTF">2015-02-09T06:46:40Z</dcterms:created>
  <dcterms:modified xsi:type="dcterms:W3CDTF">2017-02-07T05:41:59Z</dcterms:modified>
</cp:coreProperties>
</file>