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80"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E2449E-2C44-408D-8490-44AF9F4BC7C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E2449E-2C44-408D-8490-44AF9F4BC7C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E2449E-2C44-408D-8490-44AF9F4BC7C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E2449E-2C44-408D-8490-44AF9F4BC7C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E2449E-2C44-408D-8490-44AF9F4BC7C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E2449E-2C44-408D-8490-44AF9F4BC7C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E2449E-2C44-408D-8490-44AF9F4BC7C7}"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E2449E-2C44-408D-8490-44AF9F4BC7C7}"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E2449E-2C44-408D-8490-44AF9F4BC7C7}"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E2449E-2C44-408D-8490-44AF9F4BC7C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E2449E-2C44-408D-8490-44AF9F4BC7C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53C0A-A8D0-454B-851C-95FD3C6235F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2449E-2C44-408D-8490-44AF9F4BC7C7}" type="datetimeFigureOut">
              <a:rPr lang="en-US" smtClean="0"/>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53C0A-A8D0-454B-851C-95FD3C6235F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a:t>
            </a:r>
            <a:endParaRPr lang="en-US" dirty="0"/>
          </a:p>
        </p:txBody>
      </p:sp>
      <p:sp>
        <p:nvSpPr>
          <p:cNvPr id="3" name="Subtitle 2"/>
          <p:cNvSpPr>
            <a:spLocks noGrp="1"/>
          </p:cNvSpPr>
          <p:nvPr>
            <p:ph type="subTitle" idx="1"/>
          </p:nvPr>
        </p:nvSpPr>
        <p:spPr/>
        <p:txBody>
          <a:bodyPr/>
          <a:lstStyle/>
          <a:p>
            <a:r>
              <a:rPr lang="en-US" dirty="0" smtClean="0"/>
              <a:t>Sofia </a:t>
            </a:r>
            <a:r>
              <a:rPr lang="en-US" dirty="0" err="1" smtClean="0"/>
              <a:t>khakwani</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a:t>Ways to Restore Equity  </a:t>
            </a:r>
            <a:endParaRPr lang="en-US" b="1" dirty="0" smtClean="0"/>
          </a:p>
          <a:p>
            <a:pPr algn="just"/>
            <a:r>
              <a:rPr lang="en-US" dirty="0" smtClean="0"/>
              <a:t>Once </a:t>
            </a:r>
            <a:r>
              <a:rPr lang="en-US" dirty="0"/>
              <a:t>an individual experiences inequity, there are several ways to restore equity: </a:t>
            </a:r>
            <a:endParaRPr lang="en-US" dirty="0" smtClean="0"/>
          </a:p>
          <a:p>
            <a:pPr marL="514350" indent="-514350" algn="just">
              <a:buAutoNum type="arabicPeriod"/>
            </a:pPr>
            <a:r>
              <a:rPr lang="en-US" dirty="0" smtClean="0"/>
              <a:t>Change </a:t>
            </a:r>
            <a:r>
              <a:rPr lang="en-US" dirty="0"/>
              <a:t>inputs or outcomes. Underpaid workers may try to reduce their inputs—by arriving late or by putting in less effort—or to increase outcomes. Overpaid workers may try to increase inputs or decrease outcomes.  </a:t>
            </a:r>
            <a:endParaRPr lang="en-US" dirty="0" smtClean="0"/>
          </a:p>
          <a:p>
            <a:pPr marL="514350" indent="-514350" algn="just">
              <a:buNone/>
            </a:pPr>
            <a:r>
              <a:rPr lang="en-US" dirty="0" smtClean="0"/>
              <a:t>2</a:t>
            </a:r>
            <a:r>
              <a:rPr lang="en-US" dirty="0"/>
              <a:t>. Change referent’s inputs or outcomes. Underpaid workers may try to reduce their referent’s outcomes— by telling the boss a coworker doesn’t deserve a bonus—or to get referents to increase inputs. Overpaid workers could try to increase or decrease the outcomes referents receive.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85720" y="1357298"/>
            <a:ext cx="8572560" cy="5214974"/>
          </a:xfrm>
        </p:spPr>
        <p:txBody>
          <a:bodyPr>
            <a:normAutofit fontScale="77500" lnSpcReduction="20000"/>
          </a:bodyPr>
          <a:lstStyle/>
          <a:p>
            <a:pPr algn="just">
              <a:buNone/>
            </a:pPr>
            <a:r>
              <a:rPr lang="en-US" dirty="0"/>
              <a:t>3. Change perceptions of the situation. Equity can be restored through changes in perception of the inputs and outcomes of the worker and the referent. A worker might realize that the referent had inputs that were overlooked (i.e., additional education) and/or that the worker received additional outcomes (i.e., a sense of accomplishment).  </a:t>
            </a:r>
            <a:endParaRPr lang="en-US" dirty="0" smtClean="0"/>
          </a:p>
          <a:p>
            <a:pPr algn="just">
              <a:buNone/>
            </a:pPr>
            <a:r>
              <a:rPr lang="en-US" dirty="0" smtClean="0"/>
              <a:t>4</a:t>
            </a:r>
            <a:r>
              <a:rPr lang="en-US" dirty="0"/>
              <a:t>. Change the referent. Usually referents chosen by workers are similar in characteristics such as age, background, experience, and education levels. Sometimes the worker realizes that the referent was inappropriate (e.g., older, more experienced, related to the boss, or superhuman). A change in the referent can restore equity.  </a:t>
            </a:r>
            <a:endParaRPr lang="en-US" dirty="0" smtClean="0"/>
          </a:p>
          <a:p>
            <a:pPr algn="just">
              <a:buNone/>
            </a:pPr>
            <a:r>
              <a:rPr lang="en-US" dirty="0" smtClean="0"/>
              <a:t>5</a:t>
            </a:r>
            <a:r>
              <a:rPr lang="en-US" dirty="0"/>
              <a:t>. Leave the job or organization. Leaving the organization restores equity. The worker can seek a more equitable work situation.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5.3.8. Expectancy theory</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Expectancy theory, developed by Victor Vroom, focuses on how workers make choices among alternative behaviors and levels of effort. With its emphasis on choices, expectancy theory focuses on workers’ perceptions and thoughts or cognitive processes. By describing how workers make choices, expectancy theory provides managers with valuable insights on how to get workers to perform desired behaviors and how to encourage workers to exert high levels of </a:t>
            </a:r>
            <a:r>
              <a:rPr lang="en-US" dirty="0" smtClean="0"/>
              <a:t>effort.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85720" y="1214422"/>
            <a:ext cx="8643998" cy="4911741"/>
          </a:xfrm>
        </p:spPr>
        <p:txBody>
          <a:bodyPr>
            <a:normAutofit fontScale="77500" lnSpcReduction="20000"/>
          </a:bodyPr>
          <a:lstStyle/>
          <a:p>
            <a:pPr algn="just"/>
            <a:r>
              <a:rPr lang="en-US" dirty="0"/>
              <a:t>Expectancy theory makes two assumptions: </a:t>
            </a:r>
            <a:endParaRPr lang="en-US" dirty="0" smtClean="0"/>
          </a:p>
          <a:p>
            <a:pPr marL="514350" indent="-514350" algn="just">
              <a:buAutoNum type="arabicParenBoth"/>
            </a:pPr>
            <a:r>
              <a:rPr lang="en-US" dirty="0" smtClean="0"/>
              <a:t>workers </a:t>
            </a:r>
            <a:r>
              <a:rPr lang="en-US" dirty="0"/>
              <a:t>are motivated to receive positive outcomes and avoid negative outcomes and </a:t>
            </a:r>
            <a:endParaRPr lang="en-US" dirty="0" smtClean="0"/>
          </a:p>
          <a:p>
            <a:pPr marL="514350" indent="-514350" algn="just">
              <a:buNone/>
            </a:pPr>
            <a:r>
              <a:rPr lang="en-US" dirty="0" smtClean="0"/>
              <a:t>(</a:t>
            </a:r>
            <a:r>
              <a:rPr lang="en-US" dirty="0"/>
              <a:t>2) workers are rational, careful processors of information. Expectancy theory identifies three factors that determine motivation: valence, instrumentality, and expectancy. The most comprehensive and widely accepted explanation of employee motivation to date is Victor Vroom's expectancy theory. Although the theory has its critics, most research evidence supports it. </a:t>
            </a:r>
            <a:endParaRPr lang="en-US" dirty="0" smtClean="0"/>
          </a:p>
          <a:p>
            <a:pPr marL="514350" indent="-514350" algn="just">
              <a:buNone/>
            </a:pPr>
            <a:r>
              <a:rPr lang="en-US" dirty="0"/>
              <a:t>Expectancy theory states that an individual tends to act in a certain way based on the expectation that the act will be followed by a given outcome and on the attractiveness of that outcome to the individual.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5.3.4. Goal- setting theory</a:t>
            </a:r>
            <a:r>
              <a:rPr lang="en-US" dirty="0"/>
              <a:t/>
            </a:r>
            <a:br>
              <a:rPr lang="en-US" dirty="0"/>
            </a:br>
            <a:endParaRPr lang="en-US" dirty="0"/>
          </a:p>
        </p:txBody>
      </p:sp>
      <p:sp>
        <p:nvSpPr>
          <p:cNvPr id="3" name="Content Placeholder 2"/>
          <p:cNvSpPr>
            <a:spLocks noGrp="1"/>
          </p:cNvSpPr>
          <p:nvPr>
            <p:ph idx="1"/>
          </p:nvPr>
        </p:nvSpPr>
        <p:spPr>
          <a:xfrm>
            <a:off x="214282" y="1285860"/>
            <a:ext cx="8715436" cy="5286412"/>
          </a:xfrm>
        </p:spPr>
        <p:txBody>
          <a:bodyPr>
            <a:normAutofit fontScale="77500" lnSpcReduction="20000"/>
          </a:bodyPr>
          <a:lstStyle/>
          <a:p>
            <a:pPr algn="just"/>
            <a:r>
              <a:rPr lang="en-US" dirty="0" smtClean="0"/>
              <a:t>Can we </a:t>
            </a:r>
            <a:r>
              <a:rPr lang="en-US" dirty="0"/>
              <a:t>just assume that difficult and specific goals always lead to higher performance? In addition to feedback, three other factors have been found to influence the goals-performance relationship. These are goal commitment, adequate self-efficacy, and national culture. </a:t>
            </a:r>
            <a:endParaRPr lang="en-US" dirty="0" smtClean="0"/>
          </a:p>
          <a:p>
            <a:pPr algn="just"/>
            <a:r>
              <a:rPr lang="en-US" dirty="0" smtClean="0"/>
              <a:t>Goal-setting </a:t>
            </a:r>
            <a:r>
              <a:rPr lang="en-US" dirty="0"/>
              <a:t>theory presupposes that an individual is committed to the </a:t>
            </a:r>
            <a:r>
              <a:rPr lang="en-US" dirty="0" smtClean="0"/>
              <a:t>goal that </a:t>
            </a:r>
            <a:r>
              <a:rPr lang="en-US" dirty="0"/>
              <a:t>is, an individual is determined not to lower or abandon the goal. </a:t>
            </a:r>
            <a:endParaRPr lang="en-US" dirty="0" smtClean="0"/>
          </a:p>
          <a:p>
            <a:pPr algn="just"/>
            <a:r>
              <a:rPr lang="en-US" dirty="0" smtClean="0"/>
              <a:t>Commitment </a:t>
            </a:r>
            <a:r>
              <a:rPr lang="en-US" dirty="0"/>
              <a:t>is most likely to occur when goals are made public, when the individual has an internal locus of control, and when the goals are </a:t>
            </a:r>
            <a:r>
              <a:rPr lang="en-US" dirty="0" err="1"/>
              <a:t>selfset</a:t>
            </a:r>
            <a:r>
              <a:rPr lang="en-US" dirty="0"/>
              <a:t> rather than assigned. </a:t>
            </a:r>
            <a:endParaRPr lang="en-US" dirty="0" smtClean="0"/>
          </a:p>
          <a:p>
            <a:pPr algn="just"/>
            <a:r>
              <a:rPr lang="en-US" dirty="0" smtClean="0"/>
              <a:t>Self-efficacy </a:t>
            </a:r>
            <a:r>
              <a:rPr lang="en-US" dirty="0"/>
              <a:t>refers to an individual's belief that he or she is capable of performing a task. The higher your self-efficacy, the more confidence you have in your ability to succeed in a task.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So, in difficult situations, we find that people with low self-efficacy are likely to reduce their effort or give up altogether, whereas those with high self-efficacy will try harder to master the challenge. In addition, individuals with high self-efficacy seem to respond to negative feedback with increased effort and motivation, whereas those with low self-efficacy are likely to reduce their effort when given negative feedback. Finally, goal-setting theory is culture bound.</a:t>
            </a:r>
          </a:p>
          <a:p>
            <a:pPr algn="just"/>
            <a:r>
              <a:rPr lang="en-US" dirty="0" smtClean="0"/>
              <a:t>It assumes that subordinates will be reasonably independent (not too high a score on power distance), that managers and employees will seek challenging goals (low in uncertainty avoidance), and that performance is considered important by both managers and subordinates (high in quantity of life).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5.3.5. Reinforcement </a:t>
            </a:r>
            <a:r>
              <a:rPr lang="en-US" b="1" dirty="0" smtClean="0"/>
              <a:t>theory</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algn="just"/>
            <a:r>
              <a:rPr lang="en-US" dirty="0"/>
              <a:t>In contrast to goal-setting theory, reinforcement theory says that behavior is a function of its consequences. Goal-setting theory proposes that an individual's purpose directs his or her behavior. Reinforcement theory argues that behavior is externally caused. What controls behavior are reinforces, consequences that, when given immediately following a behavior, increase the probability that the behavior will be repeated.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14282" y="1600200"/>
            <a:ext cx="8643998" cy="4757758"/>
          </a:xfrm>
        </p:spPr>
        <p:txBody>
          <a:bodyPr>
            <a:normAutofit fontScale="77500" lnSpcReduction="20000"/>
          </a:bodyPr>
          <a:lstStyle/>
          <a:p>
            <a:pPr algn="just"/>
            <a:r>
              <a:rPr lang="en-US" dirty="0"/>
              <a:t>The key to reinforcement theory is that it ignores factors such as goals, expectations, and needs. Instead, it focuses solely on what happens to a person when he or she takes some action. This idea helps explain why</a:t>
            </a:r>
            <a:r>
              <a:rPr lang="en-US" b="1" dirty="0"/>
              <a:t> </a:t>
            </a:r>
            <a:r>
              <a:rPr lang="en-US" dirty="0"/>
              <a:t>publishers such as Pearson Education provide incentive clauses in their authors' contracts. </a:t>
            </a:r>
          </a:p>
          <a:p>
            <a:pPr algn="just"/>
            <a:r>
              <a:rPr lang="en-US" dirty="0"/>
              <a:t>Following reinforcement theory, managers can influence employees' behavior by reinforcing actions they deem desirable. However, because the emphasis is on positive reinforcement, not punishment, managers should ignore, not punish, unfavorable behavior. Even though punishment eliminates undesired behavior faster than non-reinforcement does, its effect is often only temporary and may later have unpleasant side effects including dysfunctional behavior such as workplace conflicts, absenteeism, and turnover.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a:t>Negative reinforcement </a:t>
            </a:r>
            <a:endParaRPr lang="en-US" dirty="0"/>
          </a:p>
          <a:p>
            <a:pPr algn="just">
              <a:buNone/>
            </a:pPr>
            <a:r>
              <a:rPr lang="en-US" b="1" dirty="0"/>
              <a:t>• </a:t>
            </a:r>
            <a:r>
              <a:rPr lang="en-US" dirty="0"/>
              <a:t>Also known as avoidance. </a:t>
            </a:r>
            <a:endParaRPr lang="en-US" dirty="0" smtClean="0"/>
          </a:p>
          <a:p>
            <a:pPr algn="just">
              <a:buNone/>
            </a:pPr>
            <a:r>
              <a:rPr lang="en-US" dirty="0" smtClean="0"/>
              <a:t>• </a:t>
            </a:r>
            <a:r>
              <a:rPr lang="en-US" dirty="0"/>
              <a:t>The withdrawal of negative consequences to increase the likelihood of repeating the desired behavior in similar settings. </a:t>
            </a:r>
          </a:p>
          <a:p>
            <a:pPr algn="just">
              <a:buNone/>
            </a:pPr>
            <a:r>
              <a:rPr lang="en-US" b="1" dirty="0"/>
              <a:t>Punishment </a:t>
            </a:r>
            <a:endParaRPr lang="en-US" dirty="0"/>
          </a:p>
          <a:p>
            <a:pPr algn="just">
              <a:buNone/>
            </a:pPr>
            <a:r>
              <a:rPr lang="en-US" dirty="0"/>
              <a:t>• The administration of negative consequences or the withdrawal of positive consequences to reduce the likelihood of repeating the behavior in similar settings.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5.3.7. Equity theory,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J</a:t>
            </a:r>
            <a:r>
              <a:rPr lang="en-US" dirty="0"/>
              <a:t>. Stacy Adams developed equity theory, based on the premise that workers pay attention to the relationship between the inputs they contribute, such as skills, training, education, experience, effort, and time, and the outcomes they receive, such as pay, benefits, status, job satisfaction, job security, and promotions. </a:t>
            </a:r>
            <a:endParaRPr lang="en-US" dirty="0" smtClean="0"/>
          </a:p>
          <a:p>
            <a:pPr algn="just"/>
            <a:r>
              <a:rPr lang="en-US" dirty="0" smtClean="0"/>
              <a:t>Motivation </a:t>
            </a:r>
            <a:r>
              <a:rPr lang="en-US" dirty="0"/>
              <a:t>is based on the perception of one’s own outcome/input ratio compared to that of a similar individual or group, called a referent.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Equity theory proposes that motivation is based on the worker’s perception of the work </a:t>
            </a:r>
            <a:r>
              <a:rPr lang="en-US" dirty="0" smtClean="0"/>
              <a:t>situation.</a:t>
            </a:r>
          </a:p>
          <a:p>
            <a:pPr algn="just"/>
            <a:r>
              <a:rPr lang="en-US" dirty="0" smtClean="0"/>
              <a:t>Equity </a:t>
            </a:r>
            <a:r>
              <a:rPr lang="en-US" dirty="0"/>
              <a:t>occurs when an individual’s outcome/input ratio equals that of the referent. Because the comparison of these ratios (rather than absolute levels) determines whether equity is perceived, equity can exist if the referent receives more than the person making the comparison. When workers perceive ratios to be equal, they are motivated to maintain the status quo or increase inputs to receive greater outcomes</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US" b="1" dirty="0"/>
              <a:t>Inequity: U</a:t>
            </a:r>
            <a:r>
              <a:rPr lang="en-US" dirty="0"/>
              <a:t>nequal ratios result in tension and a desire to restore equity. Overpayment inequity occurs when an individual perceives his or her outcome/input ratio is greater than the referent’s. Underpayment inequity occurs when the individual perceives his or her ratio is less than the referent’s. In either case, the individual is motivated to restore equity, according to equity theory.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1237</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Organizational Behavior </vt:lpstr>
      <vt:lpstr>5.3.4. Goal- setting theory </vt:lpstr>
      <vt:lpstr>Cont…</vt:lpstr>
      <vt:lpstr>5.3.5. Reinforcement theory </vt:lpstr>
      <vt:lpstr>Cont…</vt:lpstr>
      <vt:lpstr>Cont…</vt:lpstr>
      <vt:lpstr>5.3.7. Equity theory,  </vt:lpstr>
      <vt:lpstr>Cont…</vt:lpstr>
      <vt:lpstr>Cont…</vt:lpstr>
      <vt:lpstr>Cont…</vt:lpstr>
      <vt:lpstr>Cont…</vt:lpstr>
      <vt:lpstr>5.3.8. Expectancy theory </vt:lpstr>
      <vt:lpstr>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Ahmad laptops</dc:creator>
  <cp:lastModifiedBy>Ahmad laptops</cp:lastModifiedBy>
  <cp:revision>29</cp:revision>
  <dcterms:created xsi:type="dcterms:W3CDTF">2020-05-02T15:08:02Z</dcterms:created>
  <dcterms:modified xsi:type="dcterms:W3CDTF">2020-05-02T16:54:59Z</dcterms:modified>
</cp:coreProperties>
</file>