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0" r:id="rId2"/>
    <p:sldId id="257" r:id="rId3"/>
    <p:sldId id="259" r:id="rId4"/>
    <p:sldId id="265" r:id="rId5"/>
    <p:sldId id="266" r:id="rId6"/>
    <p:sldId id="293" r:id="rId7"/>
    <p:sldId id="294" r:id="rId8"/>
    <p:sldId id="321" r:id="rId9"/>
    <p:sldId id="296" r:id="rId10"/>
    <p:sldId id="297" r:id="rId11"/>
    <p:sldId id="260" r:id="rId12"/>
    <p:sldId id="271" r:id="rId13"/>
    <p:sldId id="272" r:id="rId14"/>
    <p:sldId id="277" r:id="rId15"/>
    <p:sldId id="273" r:id="rId16"/>
    <p:sldId id="278" r:id="rId17"/>
    <p:sldId id="274" r:id="rId18"/>
    <p:sldId id="279" r:id="rId19"/>
    <p:sldId id="275" r:id="rId20"/>
    <p:sldId id="280" r:id="rId21"/>
    <p:sldId id="276" r:id="rId22"/>
    <p:sldId id="281" r:id="rId23"/>
    <p:sldId id="291" r:id="rId24"/>
    <p:sldId id="307" r:id="rId25"/>
    <p:sldId id="298" r:id="rId26"/>
    <p:sldId id="301" r:id="rId27"/>
    <p:sldId id="302" r:id="rId28"/>
    <p:sldId id="303" r:id="rId29"/>
    <p:sldId id="304" r:id="rId30"/>
    <p:sldId id="305" r:id="rId31"/>
    <p:sldId id="319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22" r:id="rId44"/>
    <p:sldId id="30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9" autoAdjust="0"/>
    <p:restoredTop sz="94660"/>
  </p:normalViewPr>
  <p:slideViewPr>
    <p:cSldViewPr>
      <p:cViewPr varScale="1">
        <p:scale>
          <a:sx n="74" d="100"/>
          <a:sy n="74" d="100"/>
        </p:scale>
        <p:origin x="125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lang="en-US" sz="3600" b="1" i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>
            <a:normAutofit/>
          </a:bodyPr>
          <a:lstStyle>
            <a:lvl1pPr marL="0" indent="0" algn="l">
              <a:buNone/>
              <a:defRPr lang="en-US" sz="1800" b="1" i="1" kern="12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4027" y="6030097"/>
            <a:ext cx="2743200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 algn="r">
              <a:defRPr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b="1" i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§"/>
        <a:defRPr sz="2400" kern="1200">
          <a:solidFill>
            <a:schemeClr val="accent3">
              <a:lumMod val="50000"/>
            </a:schemeClr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Font typeface="Arial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ux-kvm.org/page/Main_Page" TargetMode="External"/><Relationship Id="rId2" Type="http://schemas.openxmlformats.org/officeDocument/2006/relationships/hyperlink" Target="http://www.google.com/url?q=http://www.xen.org/&amp;sa=D&amp;sntz=1&amp;usg=AFQjCNEP2twVzeDBCTB9Uk_lkC06TeuGp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71600"/>
            <a:ext cx="7772400" cy="1905000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Computing</a:t>
            </a:r>
            <a:endParaRPr lang="en-US" sz="40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200400"/>
            <a:ext cx="6629400" cy="2362200"/>
          </a:xfrm>
        </p:spPr>
        <p:txBody>
          <a:bodyPr>
            <a:normAutofit/>
          </a:bodyPr>
          <a:lstStyle/>
          <a:p>
            <a:pPr algn="ctr"/>
            <a:endParaRPr lang="en-US" altLang="zh-TW" sz="3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3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Infrastructure as a Service</a:t>
            </a:r>
          </a:p>
          <a:p>
            <a:pPr algn="ctr"/>
            <a:endParaRPr lang="en-US" sz="3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sz="2800" i="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Obviously, neither of previous </a:t>
            </a:r>
            <a:r>
              <a:rPr lang="en-US" smtClean="0"/>
              <a:t>strategies will </a:t>
            </a:r>
            <a:r>
              <a:rPr lang="en-US" dirty="0" smtClean="0"/>
              <a:t>work.</a:t>
            </a:r>
          </a:p>
          <a:p>
            <a:r>
              <a:rPr lang="en-US" dirty="0" smtClean="0"/>
              <a:t>We need more powerful techniques to deal with that.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Virtualization techniques will help.</a:t>
            </a:r>
          </a:p>
          <a:p>
            <a:pPr lvl="1"/>
            <a:r>
              <a:rPr lang="en-US" dirty="0" smtClean="0"/>
              <a:t>For computation resources</a:t>
            </a:r>
          </a:p>
          <a:p>
            <a:pPr lvl="2"/>
            <a:r>
              <a:rPr lang="en-US" dirty="0" smtClean="0"/>
              <a:t>Virtual Machine technique</a:t>
            </a:r>
          </a:p>
          <a:p>
            <a:pPr lvl="1"/>
            <a:r>
              <a:rPr lang="en-US" dirty="0" smtClean="0"/>
              <a:t>For storage resources</a:t>
            </a:r>
          </a:p>
          <a:p>
            <a:pPr lvl="2"/>
            <a:r>
              <a:rPr lang="en-US" dirty="0" smtClean="0"/>
              <a:t>Virtual Storage technique</a:t>
            </a:r>
          </a:p>
          <a:p>
            <a:pPr lvl="1"/>
            <a:r>
              <a:rPr lang="en-US" dirty="0" smtClean="0"/>
              <a:t>For communication resources</a:t>
            </a:r>
          </a:p>
          <a:p>
            <a:pPr lvl="2"/>
            <a:r>
              <a:rPr lang="en-US" dirty="0" smtClean="0"/>
              <a:t>Virtual Network 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Why do we need </a:t>
            </a:r>
            <a:r>
              <a:rPr lang="en-US" altLang="zh-TW" dirty="0" err="1" smtClean="0">
                <a:solidFill>
                  <a:schemeClr val="bg1">
                    <a:lumMod val="65000"/>
                  </a:schemeClr>
                </a:solidFill>
              </a:rPr>
              <a:t>IaaS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 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How </a:t>
            </a:r>
            <a:r>
              <a:rPr lang="en-US" dirty="0" err="1" smtClean="0">
                <a:solidFill>
                  <a:srgbClr val="C00000"/>
                </a:solidFill>
              </a:rPr>
              <a:t>IaaS</a:t>
            </a:r>
            <a:r>
              <a:rPr lang="en-US" dirty="0" smtClean="0">
                <a:solidFill>
                  <a:srgbClr val="C00000"/>
                </a:solidFill>
              </a:rPr>
              <a:t> meets cloud properties ?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and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447800"/>
          </a:xfrm>
        </p:spPr>
        <p:txBody>
          <a:bodyPr/>
          <a:lstStyle/>
          <a:p>
            <a:r>
              <a:rPr lang="en-US" dirty="0" smtClean="0"/>
              <a:t>As a cloud provider, all of the fundamental properties and characteristics stated in previous lectures should be concerned and implemented.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0"/>
            <a:ext cx="6400800" cy="453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868362"/>
          </a:xfrm>
        </p:spPr>
        <p:txBody>
          <a:bodyPr/>
          <a:lstStyle/>
          <a:p>
            <a:r>
              <a:rPr lang="en-US" dirty="0" smtClean="0"/>
              <a:t>Scalability &amp; Elasticity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scalability and elasticity mean in </a:t>
            </a:r>
            <a:r>
              <a:rPr lang="en-US" dirty="0" err="1" smtClean="0"/>
              <a:t>IaaS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Clients should be able to dynamically increase or decrease the amount of infrastructure resources in need.</a:t>
            </a:r>
          </a:p>
          <a:p>
            <a:pPr lvl="1"/>
            <a:r>
              <a:rPr lang="en-US" dirty="0" smtClean="0"/>
              <a:t>Large amount of resources provisioning and deployment should be done in a short period of time, such as several hours or days.</a:t>
            </a:r>
          </a:p>
          <a:p>
            <a:pPr lvl="1"/>
            <a:r>
              <a:rPr lang="en-US" dirty="0" smtClean="0"/>
              <a:t>System behavior should remain identical in small scale or large one.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8016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868362"/>
          </a:xfrm>
        </p:spPr>
        <p:txBody>
          <a:bodyPr/>
          <a:lstStyle/>
          <a:p>
            <a:r>
              <a:rPr lang="en-US" dirty="0" smtClean="0"/>
              <a:t>Scalability &amp; Elasticity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How to approach scalability and elasticity in </a:t>
            </a:r>
            <a:r>
              <a:rPr lang="en-US" dirty="0" err="1" smtClean="0"/>
              <a:t>IaaS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For computation resources :</a:t>
            </a:r>
          </a:p>
          <a:p>
            <a:pPr lvl="2"/>
            <a:r>
              <a:rPr lang="en-US" dirty="0" smtClean="0"/>
              <a:t>Dynamically create or terminate virtual machines for clients on demand.</a:t>
            </a:r>
          </a:p>
          <a:p>
            <a:pPr lvl="2"/>
            <a:r>
              <a:rPr lang="en-US" dirty="0" smtClean="0"/>
              <a:t>Integrate hypervisors among all physical machines to collaboratively control and manage all virtual machines.</a:t>
            </a:r>
          </a:p>
          <a:p>
            <a:pPr lvl="1"/>
            <a:r>
              <a:rPr lang="en-US" dirty="0" smtClean="0"/>
              <a:t>For storage resources :</a:t>
            </a:r>
          </a:p>
          <a:p>
            <a:pPr lvl="2"/>
            <a:r>
              <a:rPr lang="en-US" dirty="0" smtClean="0"/>
              <a:t>Dynamically allocate or de-allocate virtual  storage space for clients.</a:t>
            </a:r>
          </a:p>
          <a:p>
            <a:pPr lvl="2"/>
            <a:r>
              <a:rPr lang="en-US" dirty="0" smtClean="0"/>
              <a:t>Integrate all  physical storage resources in the entire </a:t>
            </a:r>
            <a:r>
              <a:rPr lang="en-US" dirty="0" err="1" smtClean="0"/>
              <a:t>IaaS</a:t>
            </a:r>
            <a:r>
              <a:rPr lang="en-US" dirty="0" smtClean="0"/>
              <a:t> system</a:t>
            </a:r>
          </a:p>
          <a:p>
            <a:pPr lvl="2"/>
            <a:r>
              <a:rPr lang="en-US" dirty="0" smtClean="0"/>
              <a:t>Offer initial storage resources by thin provisioning technique.</a:t>
            </a:r>
          </a:p>
          <a:p>
            <a:pPr lvl="1"/>
            <a:r>
              <a:rPr lang="en-US" dirty="0" smtClean="0"/>
              <a:t>For communication resources :</a:t>
            </a:r>
          </a:p>
          <a:p>
            <a:pPr lvl="2"/>
            <a:r>
              <a:rPr lang="en-US" dirty="0" smtClean="0"/>
              <a:t>Dynamically connect or disconnect the linking state of </a:t>
            </a:r>
            <a:r>
              <a:rPr lang="en-US" altLang="zh-TW" dirty="0" smtClean="0"/>
              <a:t>virtual networks </a:t>
            </a:r>
            <a:r>
              <a:rPr lang="en-US" dirty="0" smtClean="0"/>
              <a:t>for clients on demand.</a:t>
            </a:r>
          </a:p>
          <a:p>
            <a:pPr lvl="2"/>
            <a:r>
              <a:rPr lang="en-US" dirty="0" smtClean="0"/>
              <a:t>Dynamically divide the network request flow to different physical routers to maintain access bandwidth.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8016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868362"/>
          </a:xfrm>
        </p:spPr>
        <p:txBody>
          <a:bodyPr/>
          <a:lstStyle/>
          <a:p>
            <a:r>
              <a:rPr lang="en-US" dirty="0" smtClean="0"/>
              <a:t>Availability &amp;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availability and reliability mean in </a:t>
            </a:r>
            <a:r>
              <a:rPr lang="en-US" dirty="0" err="1" smtClean="0"/>
              <a:t>IaaS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Clients should be able to access computation resources without considering the possibility of hardware failure.</a:t>
            </a:r>
          </a:p>
          <a:p>
            <a:pPr lvl="1"/>
            <a:r>
              <a:rPr lang="en-US" dirty="0" smtClean="0"/>
              <a:t>Data stored in </a:t>
            </a:r>
            <a:r>
              <a:rPr lang="en-US" dirty="0" err="1" smtClean="0"/>
              <a:t>IaaS</a:t>
            </a:r>
            <a:r>
              <a:rPr lang="en-US" dirty="0" smtClean="0"/>
              <a:t> cloud should be able to be retrieved when needed without considering any natural disaster damage.</a:t>
            </a:r>
          </a:p>
          <a:p>
            <a:pPr lvl="1"/>
            <a:r>
              <a:rPr lang="en-US" dirty="0" smtClean="0"/>
              <a:t>Communication capability and capacity should be maintained without considering any physical equipment shortage.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8016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868362"/>
          </a:xfrm>
        </p:spPr>
        <p:txBody>
          <a:bodyPr/>
          <a:lstStyle/>
          <a:p>
            <a:r>
              <a:rPr lang="en-US" dirty="0" smtClean="0"/>
              <a:t>Availability &amp;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approach availability and reliability in </a:t>
            </a:r>
            <a:r>
              <a:rPr lang="en-US" dirty="0" err="1" smtClean="0"/>
              <a:t>IaaS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For computation resources :</a:t>
            </a:r>
          </a:p>
          <a:p>
            <a:pPr lvl="2"/>
            <a:r>
              <a:rPr lang="en-US" dirty="0" smtClean="0"/>
              <a:t>Monitor each physical and virtual machine for any possible failure.</a:t>
            </a:r>
          </a:p>
          <a:p>
            <a:pPr lvl="2"/>
            <a:r>
              <a:rPr lang="en-US" dirty="0" smtClean="0"/>
              <a:t>Regularly backup virtual machine system state for disaster recovery.</a:t>
            </a:r>
          </a:p>
          <a:p>
            <a:pPr lvl="2"/>
            <a:r>
              <a:rPr lang="en-US" dirty="0" smtClean="0"/>
              <a:t>Migrate virtual machine among physical machines for potential failure prevention.</a:t>
            </a:r>
          </a:p>
          <a:p>
            <a:pPr lvl="1"/>
            <a:r>
              <a:rPr lang="en-US" dirty="0" smtClean="0"/>
              <a:t>For storage resources :</a:t>
            </a:r>
          </a:p>
          <a:p>
            <a:pPr lvl="2"/>
            <a:r>
              <a:rPr lang="en-US" dirty="0" smtClean="0"/>
              <a:t>Maintain data pieces replication among different physical storage devices.</a:t>
            </a:r>
          </a:p>
          <a:p>
            <a:pPr lvl="2"/>
            <a:r>
              <a:rPr lang="en-US" dirty="0" smtClean="0"/>
              <a:t>Regularly backup virtual storage data to </a:t>
            </a:r>
            <a:r>
              <a:rPr lang="en-US" altLang="zh-TW" dirty="0" smtClean="0"/>
              <a:t>geographical remote locations</a:t>
            </a:r>
            <a:r>
              <a:rPr lang="en-US" dirty="0" smtClean="0"/>
              <a:t> for disaster prevention.</a:t>
            </a:r>
          </a:p>
          <a:p>
            <a:pPr lvl="1"/>
            <a:r>
              <a:rPr lang="en-US" dirty="0" smtClean="0"/>
              <a:t>For communication resources :</a:t>
            </a:r>
          </a:p>
          <a:p>
            <a:pPr lvl="2"/>
            <a:r>
              <a:rPr lang="en-US" dirty="0" smtClean="0"/>
              <a:t>Built redundant connection system to improve robustness.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8016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868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BACC6">
                    <a:lumMod val="50000"/>
                  </a:srgbClr>
                </a:solidFill>
              </a:rPr>
              <a:t>Manageability &amp; 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manageability and interoperability mean in </a:t>
            </a:r>
            <a:r>
              <a:rPr lang="en-US" dirty="0" err="1" smtClean="0"/>
              <a:t>IaaS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Clients should be able to fully control the virtualized infrastructure resources which allocated to them.</a:t>
            </a:r>
          </a:p>
          <a:p>
            <a:pPr lvl="1"/>
            <a:r>
              <a:rPr lang="en-US" dirty="0" smtClean="0"/>
              <a:t>Virtualized resources can be allocated by means of system control automation process with pre-configured policy.</a:t>
            </a:r>
          </a:p>
          <a:p>
            <a:pPr lvl="1"/>
            <a:r>
              <a:rPr lang="en-US" dirty="0" smtClean="0"/>
              <a:t>States of all virtualized resource should be fully under monitoring.</a:t>
            </a:r>
          </a:p>
          <a:p>
            <a:pPr lvl="1"/>
            <a:r>
              <a:rPr lang="en-US" altLang="zh-TW" dirty="0" smtClean="0"/>
              <a:t>Usage of </a:t>
            </a:r>
            <a:r>
              <a:rPr lang="en-US" dirty="0" smtClean="0"/>
              <a:t>infrastructure resources will be recorded and then billing system will convert these information to user payment.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8016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868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BACC6">
                    <a:lumMod val="50000"/>
                  </a:srgbClr>
                </a:solidFill>
              </a:rPr>
              <a:t>Manageability &amp; 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648200"/>
          </a:xfrm>
        </p:spPr>
        <p:txBody>
          <a:bodyPr/>
          <a:lstStyle/>
          <a:p>
            <a:r>
              <a:rPr lang="en-US" dirty="0" smtClean="0"/>
              <a:t>How to approach manageability and interoperability in </a:t>
            </a:r>
            <a:r>
              <a:rPr lang="en-US" dirty="0" err="1" smtClean="0"/>
              <a:t>IaaS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For computation resources :</a:t>
            </a:r>
          </a:p>
          <a:p>
            <a:pPr lvl="2"/>
            <a:r>
              <a:rPr lang="en-US" dirty="0" smtClean="0"/>
              <a:t>Provide basic virtual machine operations, such as creation, termination, suspension, resumption and system snapshot.</a:t>
            </a:r>
          </a:p>
          <a:p>
            <a:pPr lvl="2"/>
            <a:r>
              <a:rPr lang="en-US" dirty="0" smtClean="0"/>
              <a:t>Monitor and record CPU and memory loading for each virtual machine.</a:t>
            </a:r>
          </a:p>
          <a:p>
            <a:pPr lvl="1"/>
            <a:r>
              <a:rPr lang="en-US" dirty="0" smtClean="0"/>
              <a:t>For storage resources :</a:t>
            </a:r>
          </a:p>
          <a:p>
            <a:pPr lvl="2"/>
            <a:r>
              <a:rPr lang="en-US" dirty="0" smtClean="0"/>
              <a:t>Monitor and record storage space usage and read/write data access from user for each virtual storage resource.</a:t>
            </a:r>
          </a:p>
          <a:p>
            <a:pPr lvl="2"/>
            <a:r>
              <a:rPr lang="en-US" dirty="0" smtClean="0"/>
              <a:t>Automatic allocate/de-allocate physical storage according to space utilization.</a:t>
            </a:r>
          </a:p>
          <a:p>
            <a:pPr lvl="1"/>
            <a:r>
              <a:rPr lang="en-US" dirty="0" smtClean="0"/>
              <a:t>For communication resources :</a:t>
            </a:r>
          </a:p>
          <a:p>
            <a:pPr lvl="2"/>
            <a:r>
              <a:rPr lang="en-US" dirty="0" smtClean="0"/>
              <a:t>Monitor and record the network bandwidth consumption for each virtual link.</a:t>
            </a:r>
          </a:p>
          <a:p>
            <a:pPr lvl="2"/>
            <a:r>
              <a:rPr lang="en-US" dirty="0" smtClean="0"/>
              <a:t>Automatically reroute the data path when computation and storage are duplicated.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8016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868362"/>
          </a:xfrm>
        </p:spPr>
        <p:txBody>
          <a:bodyPr/>
          <a:lstStyle/>
          <a:p>
            <a:r>
              <a:rPr lang="en-US" dirty="0" smtClean="0"/>
              <a:t>Performance &amp;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performance and optimization mean in </a:t>
            </a:r>
            <a:r>
              <a:rPr lang="en-US" dirty="0" err="1" smtClean="0"/>
              <a:t>IaaS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Physical resources should be highly utilized among different clients.</a:t>
            </a:r>
          </a:p>
          <a:p>
            <a:pPr lvl="1"/>
            <a:r>
              <a:rPr lang="en-US" dirty="0" smtClean="0"/>
              <a:t>Physical resources should form a large resource pool which provide high computing power through parallel processing.</a:t>
            </a:r>
          </a:p>
          <a:p>
            <a:pPr lvl="1"/>
            <a:r>
              <a:rPr lang="en-US" dirty="0" smtClean="0"/>
              <a:t>Virtual infrastructure resources will be dynamically configured to an optimized deployment among physical resources.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8016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Why do we need </a:t>
            </a:r>
            <a:r>
              <a:rPr lang="en-US" dirty="0" err="1" smtClean="0"/>
              <a:t>IaaS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How </a:t>
            </a:r>
            <a:r>
              <a:rPr lang="en-US" dirty="0" err="1" smtClean="0"/>
              <a:t>IaaS</a:t>
            </a:r>
            <a:r>
              <a:rPr lang="en-US" dirty="0" smtClean="0"/>
              <a:t> meets cloud properties ?</a:t>
            </a:r>
          </a:p>
          <a:p>
            <a:endParaRPr lang="en-US" dirty="0" smtClean="0"/>
          </a:p>
          <a:p>
            <a:r>
              <a:rPr lang="en-US" dirty="0" smtClean="0"/>
              <a:t>Enabling Techniques</a:t>
            </a:r>
          </a:p>
          <a:p>
            <a:pPr lvl="1"/>
            <a:r>
              <a:rPr lang="en-US" dirty="0" smtClean="0"/>
              <a:t>Virtualization Overview</a:t>
            </a:r>
          </a:p>
          <a:p>
            <a:pPr lvl="1"/>
            <a:r>
              <a:rPr lang="en-US" dirty="0" smtClean="0"/>
              <a:t>Terminology &amp; Taxonomy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868362"/>
          </a:xfrm>
        </p:spPr>
        <p:txBody>
          <a:bodyPr/>
          <a:lstStyle/>
          <a:p>
            <a:r>
              <a:rPr lang="en-US" dirty="0" smtClean="0"/>
              <a:t>Performance &amp;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approach performance and optimization in </a:t>
            </a:r>
            <a:r>
              <a:rPr lang="en-US" dirty="0" err="1" smtClean="0"/>
              <a:t>IaaS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For computation resources :</a:t>
            </a:r>
          </a:p>
          <a:p>
            <a:pPr lvl="2"/>
            <a:r>
              <a:rPr lang="en-US" dirty="0" smtClean="0"/>
              <a:t>Deploy virtual machine with load balancing consideration.</a:t>
            </a:r>
          </a:p>
          <a:p>
            <a:pPr lvl="2"/>
            <a:r>
              <a:rPr lang="en-US" dirty="0" smtClean="0"/>
              <a:t>Live migrate virtual machines among physical ones to balance the system loading.</a:t>
            </a:r>
          </a:p>
          <a:p>
            <a:pPr lvl="1"/>
            <a:r>
              <a:rPr lang="en-US" dirty="0" smtClean="0"/>
              <a:t>For storage resources :</a:t>
            </a:r>
          </a:p>
          <a:p>
            <a:pPr lvl="2"/>
            <a:r>
              <a:rPr lang="en-US" dirty="0" smtClean="0"/>
              <a:t>Deploy virtual storage with hot spot access consideration.</a:t>
            </a:r>
          </a:p>
          <a:p>
            <a:pPr lvl="2"/>
            <a:r>
              <a:rPr lang="en-US" dirty="0" smtClean="0"/>
              <a:t>Live migrate virtual storage among physical ones with different performance level.</a:t>
            </a:r>
          </a:p>
          <a:p>
            <a:pPr lvl="1"/>
            <a:r>
              <a:rPr lang="en-US" dirty="0" smtClean="0"/>
              <a:t>For communication resources :</a:t>
            </a:r>
          </a:p>
          <a:p>
            <a:pPr lvl="2"/>
            <a:r>
              <a:rPr lang="en-US" dirty="0" smtClean="0"/>
              <a:t>Consider network bandwidth loading when deploying virtual machines and storage.</a:t>
            </a:r>
          </a:p>
          <a:p>
            <a:pPr lvl="2"/>
            <a:r>
              <a:rPr lang="en-US" dirty="0" smtClean="0"/>
              <a:t>Dynamically migrate virtual machines or storage to balance network flow.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8016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868362"/>
          </a:xfrm>
        </p:spPr>
        <p:txBody>
          <a:bodyPr/>
          <a:lstStyle/>
          <a:p>
            <a:r>
              <a:rPr lang="en-US" dirty="0" smtClean="0"/>
              <a:t>Accessibility &amp; Portability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accessibility and portability mean in </a:t>
            </a:r>
            <a:r>
              <a:rPr lang="en-US" dirty="0" err="1" smtClean="0"/>
              <a:t>IaaS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Clients should be able to control, manage and access infrastructure resources in an easy way, such as the web-browser, without additional local software or hardware installation.</a:t>
            </a:r>
          </a:p>
          <a:p>
            <a:pPr lvl="1"/>
            <a:r>
              <a:rPr lang="en-US" dirty="0" smtClean="0"/>
              <a:t>Provided infrastructure resources should be able to be reallocated or duplicated easily.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8016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868362"/>
          </a:xfrm>
        </p:spPr>
        <p:txBody>
          <a:bodyPr/>
          <a:lstStyle/>
          <a:p>
            <a:r>
              <a:rPr lang="en-US" dirty="0" smtClean="0"/>
              <a:t>Accessibility &amp; Portability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approach accessibility and portability in </a:t>
            </a:r>
            <a:r>
              <a:rPr lang="en-US" dirty="0" err="1" smtClean="0"/>
              <a:t>IaaS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For computation resources :</a:t>
            </a:r>
          </a:p>
          <a:p>
            <a:pPr lvl="2"/>
            <a:r>
              <a:rPr lang="en-US" dirty="0" smtClean="0"/>
              <a:t>Cloud provider integrates virtual machine management and access through web-based portal.</a:t>
            </a:r>
          </a:p>
          <a:p>
            <a:pPr lvl="2"/>
            <a:r>
              <a:rPr lang="en-US" dirty="0" smtClean="0"/>
              <a:t>Comply the virtual machine standard for portability.</a:t>
            </a:r>
          </a:p>
          <a:p>
            <a:pPr lvl="1"/>
            <a:r>
              <a:rPr lang="en-US" dirty="0" smtClean="0"/>
              <a:t>For storage resources :</a:t>
            </a:r>
          </a:p>
          <a:p>
            <a:pPr lvl="2"/>
            <a:r>
              <a:rPr lang="en-US" dirty="0" smtClean="0"/>
              <a:t>Cloud provider integrates virtual storage management and access through web-based portal.</a:t>
            </a:r>
          </a:p>
          <a:p>
            <a:pPr lvl="1"/>
            <a:r>
              <a:rPr lang="en-US" dirty="0" smtClean="0"/>
              <a:t>For communication resources :</a:t>
            </a:r>
          </a:p>
          <a:p>
            <a:pPr lvl="2"/>
            <a:r>
              <a:rPr lang="en-US" dirty="0" smtClean="0"/>
              <a:t>Cloud provider integrates virtual network management and access through web-based portal.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8016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Techniques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Virtualization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IaaS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b="1" dirty="0" smtClean="0"/>
              <a:t>Infrastructure as a Service (</a:t>
            </a:r>
            <a:r>
              <a:rPr lang="en-US" altLang="zh-TW" b="1" dirty="0" err="1" smtClean="0"/>
              <a:t>IaaS</a:t>
            </a:r>
            <a:r>
              <a:rPr lang="en-US" altLang="zh-TW" b="1" dirty="0" smtClean="0"/>
              <a:t>) </a:t>
            </a:r>
            <a:r>
              <a:rPr lang="en-US" altLang="zh-TW" dirty="0" smtClean="0"/>
              <a:t>delivers computer infrastructure for cloud user, typically a platform virtualization environment as a service.</a:t>
            </a:r>
            <a:endParaRPr lang="en-US" b="1" dirty="0" smtClean="0"/>
          </a:p>
          <a:p>
            <a:r>
              <a:rPr lang="en-US" b="1" dirty="0" smtClean="0"/>
              <a:t>Virtualization</a:t>
            </a:r>
            <a:r>
              <a:rPr lang="en-US" dirty="0" smtClean="0"/>
              <a:t> is an e</a:t>
            </a:r>
            <a:r>
              <a:rPr lang="en-US" altLang="zh-TW" dirty="0" smtClean="0"/>
              <a:t>nabling technique </a:t>
            </a:r>
            <a:r>
              <a:rPr lang="en-US" dirty="0" smtClean="0"/>
              <a:t>to provide an abstraction of logical resources away from underlying physical resources.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3152472"/>
            <a:ext cx="6019800" cy="37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virtualization ?</a:t>
            </a:r>
          </a:p>
          <a:p>
            <a:pPr lvl="1"/>
            <a:r>
              <a:rPr lang="en-US" altLang="zh-TW" dirty="0" smtClean="0"/>
              <a:t>Virtualization is the creation of a virtual (rather than physical) version of something, such as an operating system, a server, a storage device or network resources.</a:t>
            </a:r>
          </a:p>
          <a:p>
            <a:pPr lvl="1"/>
            <a:r>
              <a:rPr lang="en-US" altLang="zh-TW" dirty="0" smtClean="0"/>
              <a:t>It hides the physical characteristics of a resource from users, instead showing another abstract resource.</a:t>
            </a:r>
            <a:br>
              <a:rPr lang="en-US" altLang="zh-TW" dirty="0" smtClean="0"/>
            </a:br>
            <a:endParaRPr lang="en-US" altLang="zh-TW" dirty="0" smtClean="0"/>
          </a:p>
          <a:p>
            <a:r>
              <a:rPr lang="en-US" altLang="zh-TW" dirty="0" smtClean="0"/>
              <a:t>But, where does virtualization come from ?</a:t>
            </a:r>
          </a:p>
          <a:p>
            <a:pPr lvl="1"/>
            <a:r>
              <a:rPr lang="en-US" altLang="zh-TW" dirty="0" smtClean="0"/>
              <a:t>Virtualization is NOT a new idea of computer science.</a:t>
            </a:r>
          </a:p>
          <a:p>
            <a:pPr lvl="1"/>
            <a:r>
              <a:rPr lang="en-US" altLang="zh-TW" dirty="0" smtClean="0"/>
              <a:t>Virtualization concept comes from the component abstraction of system design, and it has been adapted in many system level.</a:t>
            </a:r>
          </a:p>
          <a:p>
            <a:pPr lvl="1"/>
            <a:r>
              <a:rPr lang="en-US" altLang="zh-TW" dirty="0" smtClean="0"/>
              <a:t>Now, let’s take a look of our original system architecture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97680" cy="4525963"/>
          </a:xfrm>
        </p:spPr>
        <p:txBody>
          <a:bodyPr/>
          <a:lstStyle/>
          <a:p>
            <a:r>
              <a:rPr lang="en-US" dirty="0" smtClean="0"/>
              <a:t>System abstraction :</a:t>
            </a:r>
          </a:p>
          <a:p>
            <a:pPr lvl="1"/>
            <a:r>
              <a:rPr lang="en-US" dirty="0" smtClean="0"/>
              <a:t>Computer systems are built on levels of abstraction.</a:t>
            </a:r>
          </a:p>
          <a:p>
            <a:pPr lvl="1"/>
            <a:r>
              <a:rPr lang="en-US" dirty="0" smtClean="0"/>
              <a:t>Higher level of abstraction hide details at lower levels.</a:t>
            </a:r>
          </a:p>
          <a:p>
            <a:pPr lvl="1"/>
            <a:r>
              <a:rPr lang="en-US" dirty="0" smtClean="0"/>
              <a:t>Designer of each abstraction level make use of the functions supported from its lower level, and provide another abstraction to its higher one.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files are an abstraction of a disk</a:t>
            </a:r>
          </a:p>
          <a:p>
            <a:pPr lvl="1"/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1667" t="5634" r="3333" b="4225"/>
          <a:stretch>
            <a:fillRect/>
          </a:stretch>
        </p:blipFill>
        <p:spPr bwMode="auto">
          <a:xfrm>
            <a:off x="4850606" y="1608221"/>
            <a:ext cx="4064794" cy="4563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97680" cy="4525963"/>
          </a:xfrm>
        </p:spPr>
        <p:txBody>
          <a:bodyPr/>
          <a:lstStyle/>
          <a:p>
            <a:r>
              <a:rPr lang="en-US" dirty="0" smtClean="0"/>
              <a:t>Machine level abstraction :</a:t>
            </a:r>
          </a:p>
          <a:p>
            <a:pPr lvl="1"/>
            <a:r>
              <a:rPr lang="en-US" dirty="0" smtClean="0"/>
              <a:t>For OS developers, a machine is defined by ISA (Instruction Set Architecture).</a:t>
            </a:r>
          </a:p>
          <a:p>
            <a:pPr lvl="1"/>
            <a:r>
              <a:rPr lang="en-US" dirty="0" smtClean="0"/>
              <a:t>This is the major division between hardware and software.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Examples :</a:t>
            </a:r>
          </a:p>
          <a:p>
            <a:pPr lvl="2"/>
            <a:r>
              <a:rPr lang="en-US" dirty="0" smtClean="0"/>
              <a:t>X86</a:t>
            </a:r>
          </a:p>
          <a:p>
            <a:pPr lvl="2"/>
            <a:r>
              <a:rPr lang="en-US" dirty="0" smtClean="0"/>
              <a:t>ARM</a:t>
            </a:r>
          </a:p>
          <a:p>
            <a:pPr lvl="2"/>
            <a:r>
              <a:rPr lang="en-US" dirty="0" smtClean="0"/>
              <a:t>MIPS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4242" t="14286" r="7273" b="13714"/>
          <a:stretch>
            <a:fillRect/>
          </a:stretch>
        </p:blipFill>
        <p:spPr bwMode="auto">
          <a:xfrm>
            <a:off x="4953000" y="1828800"/>
            <a:ext cx="3973286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97680" cy="4525963"/>
          </a:xfrm>
        </p:spPr>
        <p:txBody>
          <a:bodyPr/>
          <a:lstStyle/>
          <a:p>
            <a:r>
              <a:rPr lang="en-US" dirty="0" smtClean="0"/>
              <a:t>OS level abstraction :</a:t>
            </a:r>
          </a:p>
          <a:p>
            <a:pPr lvl="1"/>
            <a:r>
              <a:rPr lang="en-US" dirty="0" smtClean="0"/>
              <a:t>For compiler or library developers, a machine is defined by ABI (Application Binary Interface).</a:t>
            </a:r>
          </a:p>
          <a:p>
            <a:pPr lvl="1"/>
            <a:r>
              <a:rPr lang="en-US" dirty="0" smtClean="0"/>
              <a:t>This define the basic OS interface which may be used by libraries or user.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Examples :</a:t>
            </a:r>
          </a:p>
          <a:p>
            <a:pPr lvl="2"/>
            <a:r>
              <a:rPr lang="en-US" dirty="0" smtClean="0"/>
              <a:t>User ISA</a:t>
            </a:r>
          </a:p>
          <a:p>
            <a:pPr lvl="2"/>
            <a:r>
              <a:rPr lang="en-US" dirty="0" smtClean="0"/>
              <a:t>OS system call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4311" t="7692" r="9218" b="9231"/>
          <a:stretch>
            <a:fillRect/>
          </a:stretch>
        </p:blipFill>
        <p:spPr bwMode="auto">
          <a:xfrm>
            <a:off x="4958080" y="1828800"/>
            <a:ext cx="397764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97680" cy="4525963"/>
          </a:xfrm>
        </p:spPr>
        <p:txBody>
          <a:bodyPr/>
          <a:lstStyle/>
          <a:p>
            <a:r>
              <a:rPr lang="en-US" dirty="0" smtClean="0"/>
              <a:t>Library level abstraction :</a:t>
            </a:r>
          </a:p>
          <a:p>
            <a:pPr lvl="1"/>
            <a:r>
              <a:rPr lang="en-US" dirty="0" smtClean="0"/>
              <a:t>For application developers, a machine is defined by API (Application Programming Interface).</a:t>
            </a:r>
          </a:p>
          <a:p>
            <a:pPr lvl="1"/>
            <a:r>
              <a:rPr lang="en-US" dirty="0" smtClean="0"/>
              <a:t>This abstraction provides the well-rounded functionalities.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Examples :</a:t>
            </a:r>
          </a:p>
          <a:p>
            <a:pPr lvl="2"/>
            <a:r>
              <a:rPr lang="en-US" dirty="0" smtClean="0"/>
              <a:t>User ISA</a:t>
            </a:r>
          </a:p>
          <a:p>
            <a:pPr lvl="2"/>
            <a:r>
              <a:rPr lang="en-US" dirty="0" smtClean="0"/>
              <a:t>Standard C library</a:t>
            </a:r>
          </a:p>
          <a:p>
            <a:pPr lvl="2"/>
            <a:r>
              <a:rPr lang="en-US" dirty="0" smtClean="0"/>
              <a:t>Graphical library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2222" t="10606" r="7843" b="6869"/>
          <a:stretch>
            <a:fillRect/>
          </a:stretch>
        </p:blipFill>
        <p:spPr bwMode="auto">
          <a:xfrm>
            <a:off x="4953000" y="1828800"/>
            <a:ext cx="397764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Why do we need </a:t>
            </a:r>
            <a:r>
              <a:rPr lang="en-US" dirty="0" err="1" smtClean="0">
                <a:solidFill>
                  <a:srgbClr val="C00000"/>
                </a:solidFill>
              </a:rPr>
              <a:t>IaaS</a:t>
            </a:r>
            <a:r>
              <a:rPr lang="en-US" dirty="0" smtClean="0">
                <a:solidFill>
                  <a:srgbClr val="C00000"/>
                </a:solidFill>
              </a:rPr>
              <a:t> 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"/>
            <a:ext cx="604847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10200"/>
          </a:xfrm>
        </p:spPr>
        <p:txBody>
          <a:bodyPr>
            <a:noAutofit/>
          </a:bodyPr>
          <a:lstStyle/>
          <a:p>
            <a:r>
              <a:rPr lang="en-US" dirty="0" smtClean="0"/>
              <a:t>The concept of virtualization is </a:t>
            </a:r>
            <a:r>
              <a:rPr lang="en-US" b="1" dirty="0" smtClean="0"/>
              <a:t>everywhere </a:t>
            </a:r>
            <a:r>
              <a:rPr lang="en-US" dirty="0" smtClean="0"/>
              <a:t>!!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IaaS</a:t>
            </a:r>
            <a:r>
              <a:rPr lang="en-US" dirty="0" smtClean="0"/>
              <a:t>, we focus the virtualization granularity at each physical hardware device.</a:t>
            </a:r>
          </a:p>
          <a:p>
            <a:r>
              <a:rPr lang="en-US" altLang="zh-TW" dirty="0" smtClean="0"/>
              <a:t>General virtualization implementation level :</a:t>
            </a:r>
          </a:p>
          <a:p>
            <a:pPr lvl="1"/>
            <a:r>
              <a:rPr lang="en-US" altLang="zh-TW" dirty="0" smtClean="0"/>
              <a:t>Virtualized instance</a:t>
            </a:r>
          </a:p>
          <a:p>
            <a:pPr lvl="2"/>
            <a:r>
              <a:rPr lang="en-US" altLang="zh-TW" dirty="0" smtClean="0"/>
              <a:t>Software virtualized hardware instance</a:t>
            </a:r>
          </a:p>
          <a:p>
            <a:pPr lvl="1"/>
            <a:r>
              <a:rPr lang="en-US" altLang="zh-TW" dirty="0" smtClean="0"/>
              <a:t>Virtualization layer</a:t>
            </a:r>
          </a:p>
          <a:p>
            <a:pPr lvl="2"/>
            <a:r>
              <a:rPr lang="en-US" altLang="zh-TW" dirty="0" smtClean="0"/>
              <a:t>Software virtualization implementation</a:t>
            </a:r>
          </a:p>
          <a:p>
            <a:pPr lvl="1"/>
            <a:r>
              <a:rPr lang="en-US" altLang="zh-TW" dirty="0" smtClean="0"/>
              <a:t>Abstraction layer</a:t>
            </a:r>
          </a:p>
          <a:p>
            <a:pPr lvl="2"/>
            <a:r>
              <a:rPr lang="en-US" altLang="zh-TW" dirty="0" smtClean="0"/>
              <a:t>Various types of hardware access interface</a:t>
            </a:r>
          </a:p>
          <a:p>
            <a:pPr lvl="1"/>
            <a:r>
              <a:rPr lang="en-US" altLang="zh-TW" dirty="0" smtClean="0"/>
              <a:t>Physical hardware</a:t>
            </a:r>
          </a:p>
          <a:p>
            <a:pPr lvl="2"/>
            <a:r>
              <a:rPr lang="en-US" altLang="zh-TW" dirty="0" smtClean="0"/>
              <a:t>Various types of infrastructure resources</a:t>
            </a:r>
          </a:p>
          <a:p>
            <a:r>
              <a:rPr lang="en-US" altLang="zh-TW" dirty="0" smtClean="0"/>
              <a:t>Different physical resources :</a:t>
            </a:r>
          </a:p>
          <a:p>
            <a:pPr lvl="1"/>
            <a:r>
              <a:rPr lang="en-US" altLang="zh-TW" dirty="0" smtClean="0"/>
              <a:t>Server, Storage and Network</a:t>
            </a:r>
            <a:endParaRPr lang="en-US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00400"/>
            <a:ext cx="3175668" cy="238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Virtualization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Terminology &amp; Taxonomy</a:t>
            </a:r>
            <a:endParaRPr lang="zh-TW" alt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24200"/>
            <a:ext cx="447904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Virtual Machine (VM)?</a:t>
            </a:r>
          </a:p>
          <a:p>
            <a:pPr lvl="1"/>
            <a:r>
              <a:rPr lang="en-US" b="1" dirty="0" smtClean="0"/>
              <a:t>VM</a:t>
            </a:r>
            <a:r>
              <a:rPr lang="en-US" dirty="0" smtClean="0"/>
              <a:t> is a software implementation of a machine (i.e. a computer) that executes programs like a real machine.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Terminology :</a:t>
            </a:r>
          </a:p>
          <a:p>
            <a:pPr lvl="1"/>
            <a:r>
              <a:rPr lang="en-US" dirty="0" smtClean="0"/>
              <a:t>Host (Target)</a:t>
            </a:r>
          </a:p>
          <a:p>
            <a:pPr lvl="2"/>
            <a:r>
              <a:rPr lang="en-US" dirty="0" smtClean="0"/>
              <a:t>The primary environment where</a:t>
            </a:r>
            <a:br>
              <a:rPr lang="en-US" dirty="0" smtClean="0"/>
            </a:br>
            <a:r>
              <a:rPr lang="en-US" dirty="0" smtClean="0"/>
              <a:t>will be the target of virtualization.</a:t>
            </a:r>
          </a:p>
          <a:p>
            <a:pPr lvl="1"/>
            <a:r>
              <a:rPr lang="en-US" dirty="0" smtClean="0"/>
              <a:t>Guest (Source)</a:t>
            </a:r>
          </a:p>
          <a:p>
            <a:pPr lvl="2"/>
            <a:r>
              <a:rPr lang="en-US" dirty="0" smtClean="0"/>
              <a:t>The virtualized environment where</a:t>
            </a:r>
            <a:br>
              <a:rPr lang="en-US" dirty="0" smtClean="0"/>
            </a:br>
            <a:r>
              <a:rPr lang="en-US" dirty="0" smtClean="0"/>
              <a:t>will be the source of virtualization.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Emulation vs.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Emulation technique</a:t>
            </a:r>
          </a:p>
          <a:p>
            <a:pPr lvl="1"/>
            <a:r>
              <a:rPr lang="en-US" dirty="0" smtClean="0"/>
              <a:t>Simulate an independent environment where guest ISA and</a:t>
            </a:r>
            <a:br>
              <a:rPr lang="en-US" dirty="0" smtClean="0"/>
            </a:br>
            <a:r>
              <a:rPr lang="en-US" dirty="0" smtClean="0"/>
              <a:t>host ISA are different.</a:t>
            </a:r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Emulate x86 architecture on ARM platform.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Virtualization technique</a:t>
            </a:r>
          </a:p>
          <a:p>
            <a:pPr lvl="1"/>
            <a:r>
              <a:rPr lang="en-US" dirty="0" smtClean="0"/>
              <a:t>Simulate an independent environment where guest ISA and</a:t>
            </a:r>
            <a:br>
              <a:rPr lang="en-US" dirty="0" smtClean="0"/>
            </a:br>
            <a:r>
              <a:rPr lang="en-US" dirty="0" smtClean="0"/>
              <a:t>host ISA are the same.</a:t>
            </a:r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err="1" smtClean="0"/>
              <a:t>Virtualize</a:t>
            </a:r>
            <a:r>
              <a:rPr lang="en-US" dirty="0" smtClean="0"/>
              <a:t> x86 architecture to multiple instances.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Virtual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 smtClean="0"/>
              <a:t>Process virtual machine</a:t>
            </a:r>
          </a:p>
          <a:p>
            <a:pPr lvl="1"/>
            <a:r>
              <a:rPr lang="en-US" dirty="0" smtClean="0"/>
              <a:t>Usually execute guest applications with an ISA different from host</a:t>
            </a:r>
          </a:p>
          <a:p>
            <a:pPr lvl="1"/>
            <a:r>
              <a:rPr lang="en-US" dirty="0" smtClean="0"/>
              <a:t>Couple at ABI</a:t>
            </a:r>
            <a:r>
              <a:rPr lang="en-US" sz="1800" dirty="0" smtClean="0"/>
              <a:t>(Application Binary Interface)</a:t>
            </a:r>
            <a:r>
              <a:rPr lang="en-US" dirty="0" smtClean="0"/>
              <a:t> level via runtime system</a:t>
            </a:r>
          </a:p>
          <a:p>
            <a:pPr lvl="1"/>
            <a:r>
              <a:rPr lang="en-US" dirty="0" smtClean="0"/>
              <a:t>Not persistent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3429000"/>
            <a:ext cx="76962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Virtual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dirty="0" smtClean="0"/>
              <a:t>System virtual machine</a:t>
            </a:r>
          </a:p>
          <a:p>
            <a:pPr lvl="1"/>
            <a:r>
              <a:rPr lang="en-US" dirty="0" smtClean="0"/>
              <a:t>Provide the entire operating system on same or different host ISA</a:t>
            </a:r>
          </a:p>
          <a:p>
            <a:pPr lvl="1"/>
            <a:r>
              <a:rPr lang="en-US" dirty="0" smtClean="0"/>
              <a:t>Constructed at ISA level</a:t>
            </a:r>
          </a:p>
          <a:p>
            <a:pPr lvl="1"/>
            <a:r>
              <a:rPr lang="en-US" dirty="0" smtClean="0"/>
              <a:t>Persistent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020"/>
          <a:stretch>
            <a:fillRect/>
          </a:stretch>
        </p:blipFill>
        <p:spPr bwMode="auto">
          <a:xfrm>
            <a:off x="876300" y="3429000"/>
            <a:ext cx="7391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14600"/>
          <a:ext cx="8229600" cy="1590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28800"/>
                <a:gridCol w="2971800"/>
                <a:gridCol w="3429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 Virtual Machine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Process Virtual Machine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Emulation</a:t>
                      </a:r>
                      <a:endParaRPr lang="en-US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Transmeta</a:t>
                      </a:r>
                      <a:r>
                        <a:rPr lang="en-US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b="1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Crusoe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( Emulate x86 on VLIW </a:t>
                      </a:r>
                      <a:r>
                        <a:rPr lang="en-US" sz="1600" b="0" i="1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cpu</a:t>
                      </a: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Multi-processing system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Virtualization</a:t>
                      </a:r>
                      <a:endParaRPr lang="en-US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XEN, KVM, </a:t>
                      </a:r>
                      <a:r>
                        <a:rPr lang="en-US" sz="1800" b="1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VMWare</a:t>
                      </a:r>
                      <a:endParaRPr lang="en-US" sz="1800" b="1" i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( x86 virtualization software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JVM, Microsoft CLI</a:t>
                      </a:r>
                    </a:p>
                    <a:p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( High level language virtualization 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286000" y="3505200"/>
            <a:ext cx="2971800" cy="6096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64461" y="4182070"/>
            <a:ext cx="40839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Techniques utilized in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IaaS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What’s Virtual Machine Monitor (VMM) ?</a:t>
            </a:r>
          </a:p>
          <a:p>
            <a:pPr lvl="1"/>
            <a:r>
              <a:rPr lang="en-US" b="1" dirty="0" smtClean="0"/>
              <a:t>VMM</a:t>
            </a:r>
            <a:r>
              <a:rPr lang="en-US" dirty="0" smtClean="0"/>
              <a:t> or </a:t>
            </a:r>
            <a:r>
              <a:rPr lang="en-US" b="1" dirty="0" smtClean="0"/>
              <a:t>Hypervisor</a:t>
            </a:r>
            <a:r>
              <a:rPr lang="en-US" dirty="0" smtClean="0"/>
              <a:t> is the software layer providing the virtualization.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System architecture 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22700"/>
            <a:ext cx="32766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356100"/>
            <a:ext cx="2925763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 bwMode="auto">
          <a:xfrm>
            <a:off x="4495800" y="3429000"/>
            <a:ext cx="1066800" cy="1434920"/>
          </a:xfrm>
          <a:prstGeom prst="roundRect">
            <a:avLst>
              <a:gd name="adj" fmla="val 10166"/>
            </a:avLst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</a:rPr>
              <a:t>VM1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588358" y="3429000"/>
            <a:ext cx="1066800" cy="1434920"/>
          </a:xfrm>
          <a:prstGeom prst="roundRect">
            <a:avLst>
              <a:gd name="adj" fmla="val 10166"/>
            </a:avLst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VM2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692721" y="3429000"/>
            <a:ext cx="1066800" cy="1434920"/>
          </a:xfrm>
          <a:prstGeom prst="roundRect">
            <a:avLst>
              <a:gd name="adj" fmla="val 10166"/>
            </a:avLst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VM3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Virtualization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 Types :</a:t>
            </a:r>
          </a:p>
          <a:p>
            <a:pPr lvl="1"/>
            <a:r>
              <a:rPr lang="en-US" dirty="0" smtClean="0"/>
              <a:t>Type 1 – Bare metal</a:t>
            </a:r>
          </a:p>
          <a:p>
            <a:pPr lvl="2"/>
            <a:r>
              <a:rPr lang="en-US" dirty="0" smtClean="0"/>
              <a:t>VMMs run directly on the host's hardware as a hardware control and guest operating system monitor. </a:t>
            </a:r>
          </a:p>
          <a:p>
            <a:pPr lvl="1"/>
            <a:r>
              <a:rPr lang="en-US" dirty="0" smtClean="0"/>
              <a:t>Type 2 – Hosted</a:t>
            </a:r>
          </a:p>
          <a:p>
            <a:pPr lvl="2"/>
            <a:r>
              <a:rPr lang="en-US" dirty="0" smtClean="0"/>
              <a:t>VMMs are software applications running within a conventional operating system.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 Approaches :</a:t>
            </a:r>
          </a:p>
          <a:p>
            <a:pPr lvl="1"/>
            <a:r>
              <a:rPr lang="en-US" dirty="0" smtClean="0"/>
              <a:t>Full-Virtualization</a:t>
            </a:r>
          </a:p>
          <a:p>
            <a:pPr lvl="2"/>
            <a:r>
              <a:rPr lang="en-US" dirty="0" smtClean="0"/>
              <a:t>VMM simulates enough hardware to allow an unmodified guest OS.</a:t>
            </a:r>
          </a:p>
          <a:p>
            <a:pPr lvl="1"/>
            <a:r>
              <a:rPr lang="en-US" dirty="0" smtClean="0"/>
              <a:t>Para-Virtualization</a:t>
            </a:r>
          </a:p>
          <a:p>
            <a:pPr lvl="2"/>
            <a:r>
              <a:rPr lang="en-US" dirty="0" smtClean="0"/>
              <a:t>VMM does not necessarily simulate hardware, but instead offers a special API that can only be used by </a:t>
            </a:r>
            <a:r>
              <a:rPr lang="en-US" altLang="zh-TW" dirty="0" smtClean="0"/>
              <a:t>the </a:t>
            </a:r>
            <a:r>
              <a:rPr lang="en-US" dirty="0" smtClean="0"/>
              <a:t>modified guest OS.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problems in conventional case ?</a:t>
            </a:r>
          </a:p>
          <a:p>
            <a:pPr lvl="1"/>
            <a:r>
              <a:rPr lang="en-US" dirty="0" smtClean="0"/>
              <a:t>Companies IT investment for peak capacity</a:t>
            </a:r>
          </a:p>
          <a:p>
            <a:pPr lvl="1"/>
            <a:r>
              <a:rPr lang="en-US" dirty="0" smtClean="0"/>
              <a:t>Lack of agility for IT infrastructure</a:t>
            </a:r>
          </a:p>
          <a:p>
            <a:pPr lvl="1"/>
            <a:r>
              <a:rPr lang="en-US" dirty="0" smtClean="0"/>
              <a:t>IT maintain cost for every company</a:t>
            </a:r>
          </a:p>
          <a:p>
            <a:pPr lvl="1"/>
            <a:r>
              <a:rPr lang="en-US" dirty="0" smtClean="0"/>
              <a:t>Usually suffered from hardware failure risk</a:t>
            </a:r>
          </a:p>
          <a:p>
            <a:pPr lvl="1"/>
            <a:r>
              <a:rPr lang="en-US" dirty="0" smtClean="0"/>
              <a:t>…etc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These IT complexities force company back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Approaches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Full-Virtualization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536" y="1828800"/>
            <a:ext cx="578069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00200" y="558292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480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Pros</a:t>
                      </a:r>
                      <a:endParaRPr lang="en-US" b="1" i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/>
                      <a:r>
                        <a:rPr lang="en-US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Need not to modify guest OS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Cons</a:t>
                      </a:r>
                      <a:endParaRPr lang="en-US" b="1" i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/>
                      <a:r>
                        <a:rPr lang="en-US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Significant</a:t>
                      </a:r>
                      <a:r>
                        <a:rPr lang="en-US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performance hit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Approaches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Para-Virtualization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00200" y="558292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480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Pros</a:t>
                      </a:r>
                      <a:endParaRPr lang="en-US" b="1" i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/>
                      <a:r>
                        <a:rPr lang="en-US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Light weight and high perform</a:t>
                      </a:r>
                      <a:r>
                        <a:rPr lang="en-US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ance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Cons</a:t>
                      </a:r>
                      <a:endParaRPr lang="en-US" b="1" i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/>
                      <a:r>
                        <a:rPr lang="en-US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Require</a:t>
                      </a:r>
                      <a:r>
                        <a:rPr lang="en-US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modification of guest OS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513" y="1828800"/>
            <a:ext cx="5778087" cy="342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Type 1 Virtualization</a:t>
            </a:r>
          </a:p>
          <a:p>
            <a:r>
              <a:rPr lang="en-US" dirty="0" smtClean="0"/>
              <a:t>Para-Virtualization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KVM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Type 2 Virtualization</a:t>
            </a:r>
          </a:p>
          <a:p>
            <a:r>
              <a:rPr lang="en-US" dirty="0" smtClean="0"/>
              <a:t>Full-Virtualization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064" y="3200400"/>
            <a:ext cx="4371241" cy="289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03" y="3200401"/>
            <a:ext cx="437186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Virtualization techniques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325" y="3984772"/>
            <a:ext cx="2937362" cy="221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8661" y="3982533"/>
            <a:ext cx="2940057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4297" y="3982533"/>
            <a:ext cx="2940057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>
            <a:stCxn id="14" idx="2"/>
            <a:endCxn id="103426" idx="0"/>
          </p:cNvCxnSpPr>
          <p:nvPr/>
        </p:nvCxnSpPr>
        <p:spPr>
          <a:xfrm rot="16200000" flipH="1">
            <a:off x="4394009" y="3787852"/>
            <a:ext cx="3893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2"/>
            <a:endCxn id="103427" idx="0"/>
          </p:cNvCxnSpPr>
          <p:nvPr/>
        </p:nvCxnSpPr>
        <p:spPr>
          <a:xfrm rot="16200000" flipH="1">
            <a:off x="5886827" y="2295034"/>
            <a:ext cx="389360" cy="2985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2"/>
            <a:endCxn id="4" idx="0"/>
          </p:cNvCxnSpPr>
          <p:nvPr/>
        </p:nvCxnSpPr>
        <p:spPr>
          <a:xfrm rot="5400000">
            <a:off x="2908549" y="2304631"/>
            <a:ext cx="391599" cy="2968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1605" y="6183868"/>
            <a:ext cx="213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Server Virtualization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6966" y="6183868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Storage Virtualization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90476" y="6183868"/>
            <a:ext cx="236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 Virtualization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7555" y="1611923"/>
            <a:ext cx="2642268" cy="19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Smith and Ravi Nair, “Virtual Machines: Versatile Platforms for Systems and Processors”. </a:t>
            </a:r>
          </a:p>
          <a:p>
            <a:r>
              <a:rPr lang="en-US" dirty="0" err="1" smtClean="0"/>
              <a:t>Xen</a:t>
            </a:r>
            <a:r>
              <a:rPr lang="en-US" dirty="0" smtClean="0"/>
              <a:t>. </a:t>
            </a:r>
            <a:r>
              <a:rPr lang="en-US" altLang="zh-TW" dirty="0" smtClean="0">
                <a:hlinkClick r:id="rId2"/>
              </a:rPr>
              <a:t>http://www.xen.org/</a:t>
            </a:r>
            <a:endParaRPr lang="en-US" dirty="0" smtClean="0"/>
          </a:p>
          <a:p>
            <a:r>
              <a:rPr lang="en-US" dirty="0" smtClean="0"/>
              <a:t>Kernel-based Virtual Machine (KVM). </a:t>
            </a:r>
            <a:r>
              <a:rPr lang="en-US" dirty="0" smtClean="0">
                <a:hlinkClick r:id="rId3"/>
              </a:rPr>
              <a:t>http://www.linux-kvm.org/page/Main_Page</a:t>
            </a:r>
            <a:r>
              <a:rPr lang="en-US" dirty="0" smtClean="0"/>
              <a:t>  </a:t>
            </a:r>
          </a:p>
          <a:p>
            <a:r>
              <a:rPr lang="en-US" altLang="zh-TW" dirty="0" smtClean="0"/>
              <a:t>From Wikipedia, the free encyclopedia</a:t>
            </a:r>
          </a:p>
          <a:p>
            <a:r>
              <a:rPr lang="en-US" altLang="zh-TW" dirty="0" smtClean="0"/>
              <a:t>All resources of the materials and pictures were partially retrieved from the Internet.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How to solve these problem ?</a:t>
            </a:r>
          </a:p>
          <a:p>
            <a:pPr lvl="1"/>
            <a:r>
              <a:rPr lang="en-US" dirty="0" smtClean="0"/>
              <a:t>Let’s consider some kind of out-sourcing solution</a:t>
            </a:r>
          </a:p>
          <a:p>
            <a:pPr lvl="2"/>
            <a:r>
              <a:rPr lang="en-US" dirty="0" smtClean="0"/>
              <a:t>Somebody will handle on demand capacity for me</a:t>
            </a:r>
          </a:p>
          <a:p>
            <a:pPr lvl="2"/>
            <a:r>
              <a:rPr lang="en-US" dirty="0" smtClean="0"/>
              <a:t>Somebody will handle high available resource for me</a:t>
            </a:r>
          </a:p>
          <a:p>
            <a:pPr lvl="2"/>
            <a:r>
              <a:rPr lang="en-US" dirty="0" smtClean="0"/>
              <a:t>Somebody will handle hardware management for me</a:t>
            </a:r>
          </a:p>
          <a:p>
            <a:pPr lvl="2"/>
            <a:r>
              <a:rPr lang="en-US" dirty="0" smtClean="0"/>
              <a:t>Somebody will handle system performance for me</a:t>
            </a:r>
          </a:p>
          <a:p>
            <a:pPr lvl="2"/>
            <a:r>
              <a:rPr lang="en-US" dirty="0" smtClean="0"/>
              <a:t>Somebody will …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Frankly, that would be a great solution IF there were “somebody”.</a:t>
            </a:r>
          </a:p>
          <a:p>
            <a:pPr lvl="1"/>
            <a:r>
              <a:rPr lang="en-US" dirty="0" smtClean="0"/>
              <a:t>But who can be this “somebody”, and provide all these services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b="1" dirty="0" smtClean="0"/>
              <a:t>Infrastructure as a Service</a:t>
            </a:r>
            <a:r>
              <a:rPr lang="en-US" dirty="0" smtClean="0"/>
              <a:t> will be the salvation.</a:t>
            </a:r>
          </a:p>
          <a:p>
            <a:pPr lvl="1"/>
            <a:r>
              <a:rPr lang="en-US" dirty="0" err="1" smtClean="0"/>
              <a:t>IaaS</a:t>
            </a:r>
            <a:r>
              <a:rPr lang="en-US" dirty="0" smtClean="0"/>
              <a:t> cloud provider takes care of all the IT infrastructure complexities.</a:t>
            </a:r>
          </a:p>
          <a:p>
            <a:pPr lvl="1"/>
            <a:r>
              <a:rPr lang="en-US" dirty="0" err="1" smtClean="0"/>
              <a:t>IaaS</a:t>
            </a:r>
            <a:r>
              <a:rPr lang="en-US" dirty="0" smtClean="0"/>
              <a:t> cloud provider provides all the infrastructure functionalities.</a:t>
            </a:r>
          </a:p>
          <a:p>
            <a:pPr lvl="1"/>
            <a:r>
              <a:rPr lang="en-US" dirty="0" err="1" smtClean="0"/>
              <a:t>IaaS</a:t>
            </a:r>
            <a:r>
              <a:rPr lang="en-US" dirty="0" smtClean="0"/>
              <a:t> cloud provider guarantees qualified infrastructure services.</a:t>
            </a:r>
          </a:p>
          <a:p>
            <a:pPr lvl="1"/>
            <a:r>
              <a:rPr lang="en-US" dirty="0" err="1" smtClean="0"/>
              <a:t>IaaS</a:t>
            </a:r>
            <a:r>
              <a:rPr lang="en-US" dirty="0" smtClean="0"/>
              <a:t> cloud provider charges clients according to their resource usage.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But, what make all of these happen so magically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that you are going to be an </a:t>
            </a:r>
            <a:r>
              <a:rPr lang="en-US" dirty="0" err="1" smtClean="0"/>
              <a:t>IaaS</a:t>
            </a:r>
            <a:r>
              <a:rPr lang="en-US" dirty="0" smtClean="0"/>
              <a:t> cloud provider.</a:t>
            </a:r>
          </a:p>
          <a:p>
            <a:pPr lvl="1"/>
            <a:r>
              <a:rPr lang="en-US" dirty="0" smtClean="0"/>
              <a:t>Then, what are the problems you are facing ?</a:t>
            </a:r>
          </a:p>
          <a:p>
            <a:pPr lvl="2"/>
            <a:r>
              <a:rPr lang="en-US" dirty="0" smtClean="0"/>
              <a:t>Clients will request different operating systems.</a:t>
            </a:r>
          </a:p>
          <a:p>
            <a:pPr lvl="2"/>
            <a:r>
              <a:rPr lang="en-US" dirty="0" smtClean="0"/>
              <a:t>Clients will request different storage sizes.</a:t>
            </a:r>
          </a:p>
          <a:p>
            <a:pPr lvl="2"/>
            <a:r>
              <a:rPr lang="en-US" dirty="0" smtClean="0"/>
              <a:t>Clients will request different network bandwidths.</a:t>
            </a:r>
          </a:p>
          <a:p>
            <a:pPr lvl="2"/>
            <a:r>
              <a:rPr lang="en-US" dirty="0" smtClean="0"/>
              <a:t>Clients will change their requests anytime.</a:t>
            </a:r>
          </a:p>
          <a:p>
            <a:pPr lvl="2"/>
            <a:r>
              <a:rPr lang="en-US" dirty="0" smtClean="0"/>
              <a:t>Clients will …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Is there any good strategy ?</a:t>
            </a:r>
          </a:p>
          <a:p>
            <a:pPr lvl="2"/>
            <a:r>
              <a:rPr lang="en-US" dirty="0" smtClean="0"/>
              <a:t>Allocate a new physical machine for each incomer.</a:t>
            </a:r>
          </a:p>
          <a:p>
            <a:pPr lvl="2"/>
            <a:r>
              <a:rPr lang="en-US" dirty="0" smtClean="0"/>
              <a:t>Prepare a pool of pre-installed machines for different requests.</a:t>
            </a:r>
          </a:p>
          <a:p>
            <a:pPr lvl="2"/>
            <a:r>
              <a:rPr lang="en-US" dirty="0" smtClean="0"/>
              <a:t>or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allocate a new physical machine for each incomer ?</a:t>
            </a:r>
            <a:endParaRPr lang="en-US" dirty="0"/>
          </a:p>
        </p:txBody>
      </p:sp>
      <p:sp>
        <p:nvSpPr>
          <p:cNvPr id="2050" name="tower"/>
          <p:cNvSpPr>
            <a:spLocks noEditPoints="1" noChangeArrowheads="1"/>
          </p:cNvSpPr>
          <p:nvPr/>
        </p:nvSpPr>
        <p:spPr bwMode="auto">
          <a:xfrm>
            <a:off x="1524000" y="5257800"/>
            <a:ext cx="914400" cy="13525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tower"/>
          <p:cNvSpPr>
            <a:spLocks noEditPoints="1" noChangeArrowheads="1"/>
          </p:cNvSpPr>
          <p:nvPr/>
        </p:nvSpPr>
        <p:spPr bwMode="auto">
          <a:xfrm>
            <a:off x="2740479" y="5257800"/>
            <a:ext cx="914400" cy="13525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" name="tower"/>
          <p:cNvSpPr>
            <a:spLocks noEditPoints="1" noChangeArrowheads="1"/>
          </p:cNvSpPr>
          <p:nvPr/>
        </p:nvSpPr>
        <p:spPr bwMode="auto">
          <a:xfrm>
            <a:off x="3956958" y="5257800"/>
            <a:ext cx="914400" cy="13525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7" name="tower"/>
          <p:cNvSpPr>
            <a:spLocks noEditPoints="1" noChangeArrowheads="1"/>
          </p:cNvSpPr>
          <p:nvPr/>
        </p:nvSpPr>
        <p:spPr bwMode="auto">
          <a:xfrm>
            <a:off x="5173437" y="5257800"/>
            <a:ext cx="914400" cy="13525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" name="tower"/>
          <p:cNvSpPr>
            <a:spLocks noEditPoints="1" noChangeArrowheads="1"/>
          </p:cNvSpPr>
          <p:nvPr/>
        </p:nvSpPr>
        <p:spPr bwMode="auto">
          <a:xfrm>
            <a:off x="6389916" y="5257800"/>
            <a:ext cx="914400" cy="13525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5" name="Picture 7" descr="C:\Users\5g\AppData\Local\Microsoft\Windows\Temporary Internet Files\Content.IE5\83BGMYU1\MM90031578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615930"/>
            <a:ext cx="2057400" cy="1422670"/>
          </a:xfrm>
          <a:prstGeom prst="rect">
            <a:avLst/>
          </a:prstGeom>
          <a:noFill/>
        </p:spPr>
      </p:pic>
      <p:pic>
        <p:nvPicPr>
          <p:cNvPr id="2056" name="Picture 8" descr="C:\Users\5g\AppData\Local\Microsoft\Windows\Temporary Internet Files\Content.IE5\Y7ONQ84M\MM90031577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615930"/>
            <a:ext cx="2106930" cy="1336655"/>
          </a:xfrm>
          <a:prstGeom prst="rect">
            <a:avLst/>
          </a:prstGeom>
          <a:noFill/>
        </p:spPr>
      </p:pic>
      <p:sp>
        <p:nvSpPr>
          <p:cNvPr id="24" name="橢圓形圖說文字 23"/>
          <p:cNvSpPr/>
          <p:nvPr/>
        </p:nvSpPr>
        <p:spPr>
          <a:xfrm>
            <a:off x="152400" y="2692130"/>
            <a:ext cx="1905000" cy="1146048"/>
          </a:xfrm>
          <a:prstGeom prst="wedgeEllipseCallout">
            <a:avLst>
              <a:gd name="adj1" fmla="val 56108"/>
              <a:gd name="adj2" fmla="val -31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I want Windows 7</a:t>
            </a:r>
            <a:endParaRPr lang="zh-TW" altLang="en-US" sz="2000" dirty="0"/>
          </a:p>
        </p:txBody>
      </p:sp>
      <p:sp>
        <p:nvSpPr>
          <p:cNvPr id="25" name="橢圓形圖說文字 24"/>
          <p:cNvSpPr/>
          <p:nvPr/>
        </p:nvSpPr>
        <p:spPr>
          <a:xfrm>
            <a:off x="4724400" y="2768330"/>
            <a:ext cx="1905000" cy="1146048"/>
          </a:xfrm>
          <a:prstGeom prst="wedgeEllipseCallout">
            <a:avLst>
              <a:gd name="adj1" fmla="val 56108"/>
              <a:gd name="adj2" fmla="val -313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I want Linux</a:t>
            </a:r>
            <a:endParaRPr lang="zh-TW" altLang="en-US" sz="2000" dirty="0"/>
          </a:p>
        </p:txBody>
      </p:sp>
      <p:grpSp>
        <p:nvGrpSpPr>
          <p:cNvPr id="28" name="群組 27"/>
          <p:cNvGrpSpPr/>
          <p:nvPr/>
        </p:nvGrpSpPr>
        <p:grpSpPr>
          <a:xfrm>
            <a:off x="2667000" y="5257800"/>
            <a:ext cx="1060162" cy="1352550"/>
            <a:chOff x="3200400" y="3962400"/>
            <a:chExt cx="1060162" cy="1352550"/>
          </a:xfrm>
        </p:grpSpPr>
        <p:sp>
          <p:nvSpPr>
            <p:cNvPr id="26" name="tower"/>
            <p:cNvSpPr>
              <a:spLocks noEditPoints="1" noChangeArrowheads="1"/>
            </p:cNvSpPr>
            <p:nvPr/>
          </p:nvSpPr>
          <p:spPr bwMode="auto">
            <a:xfrm>
              <a:off x="3276600" y="3962400"/>
              <a:ext cx="914400" cy="135255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3200400" y="4724400"/>
              <a:ext cx="1060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Windows</a:t>
              </a:r>
              <a:endParaRPr lang="zh-TW" altLang="en-US" dirty="0"/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6324600" y="5257800"/>
            <a:ext cx="990600" cy="1352550"/>
            <a:chOff x="3200400" y="3962400"/>
            <a:chExt cx="990600" cy="1352550"/>
          </a:xfrm>
        </p:grpSpPr>
        <p:sp>
          <p:nvSpPr>
            <p:cNvPr id="31" name="tower"/>
            <p:cNvSpPr>
              <a:spLocks noEditPoints="1" noChangeArrowheads="1"/>
            </p:cNvSpPr>
            <p:nvPr/>
          </p:nvSpPr>
          <p:spPr bwMode="auto">
            <a:xfrm>
              <a:off x="3276600" y="3962400"/>
              <a:ext cx="914400" cy="135255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200400" y="4724400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Linux</a:t>
              </a:r>
              <a:endParaRPr lang="zh-TW" altLang="en-US" dirty="0"/>
            </a:p>
          </p:txBody>
        </p:sp>
      </p:grpSp>
      <p:sp>
        <p:nvSpPr>
          <p:cNvPr id="33" name="文字方塊 32"/>
          <p:cNvSpPr txBox="1"/>
          <p:nvPr/>
        </p:nvSpPr>
        <p:spPr>
          <a:xfrm>
            <a:off x="2682883" y="396240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Customer A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7467600" y="396240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Customer B</a:t>
            </a:r>
            <a:endParaRPr lang="zh-TW" altLang="en-US" dirty="0"/>
          </a:p>
        </p:txBody>
      </p:sp>
      <p:sp>
        <p:nvSpPr>
          <p:cNvPr id="35" name="上-下雙向箭號 34"/>
          <p:cNvSpPr/>
          <p:nvPr/>
        </p:nvSpPr>
        <p:spPr>
          <a:xfrm>
            <a:off x="2971800" y="4343400"/>
            <a:ext cx="484632" cy="9875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上-下雙向箭號 35"/>
          <p:cNvSpPr/>
          <p:nvPr/>
        </p:nvSpPr>
        <p:spPr>
          <a:xfrm rot="2970386">
            <a:off x="7243075" y="4149510"/>
            <a:ext cx="484632" cy="1236169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形圖說文字 36"/>
          <p:cNvSpPr/>
          <p:nvPr/>
        </p:nvSpPr>
        <p:spPr>
          <a:xfrm>
            <a:off x="3962400" y="3959352"/>
            <a:ext cx="1905000" cy="1146048"/>
          </a:xfrm>
          <a:prstGeom prst="wedgeEllipseCallout">
            <a:avLst>
              <a:gd name="adj1" fmla="val 56108"/>
              <a:gd name="adj2" fmla="val -313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 want …</a:t>
            </a:r>
            <a:endParaRPr lang="zh-TW" altLang="en-US" dirty="0"/>
          </a:p>
        </p:txBody>
      </p:sp>
      <p:sp>
        <p:nvSpPr>
          <p:cNvPr id="38" name="橢圓形圖說文字 37"/>
          <p:cNvSpPr/>
          <p:nvPr/>
        </p:nvSpPr>
        <p:spPr>
          <a:xfrm>
            <a:off x="228600" y="4038600"/>
            <a:ext cx="1905000" cy="1146048"/>
          </a:xfrm>
          <a:prstGeom prst="wedgeEllipseCallout">
            <a:avLst>
              <a:gd name="adj1" fmla="val 56108"/>
              <a:gd name="adj2" fmla="val -313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I want …</a:t>
            </a:r>
            <a:endParaRPr lang="zh-TW" altLang="en-US" sz="2000" dirty="0"/>
          </a:p>
        </p:txBody>
      </p:sp>
      <p:sp>
        <p:nvSpPr>
          <p:cNvPr id="39" name="橢圓形圖說文字 38"/>
          <p:cNvSpPr/>
          <p:nvPr/>
        </p:nvSpPr>
        <p:spPr>
          <a:xfrm>
            <a:off x="1600200" y="5638800"/>
            <a:ext cx="1905000" cy="1146048"/>
          </a:xfrm>
          <a:prstGeom prst="wedgeEllipseCallout">
            <a:avLst>
              <a:gd name="adj1" fmla="val 56108"/>
              <a:gd name="adj2" fmla="val -313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smtClean="0"/>
              <a:t>I want …</a:t>
            </a:r>
            <a:endParaRPr lang="zh-TW" altLang="en-US" sz="2200" dirty="0"/>
          </a:p>
        </p:txBody>
      </p:sp>
      <p:sp>
        <p:nvSpPr>
          <p:cNvPr id="40" name="橢圓形圖說文字 39"/>
          <p:cNvSpPr/>
          <p:nvPr/>
        </p:nvSpPr>
        <p:spPr>
          <a:xfrm>
            <a:off x="5334000" y="5559552"/>
            <a:ext cx="1905000" cy="1146048"/>
          </a:xfrm>
          <a:prstGeom prst="wedgeEllipseCallout">
            <a:avLst>
              <a:gd name="adj1" fmla="val 56108"/>
              <a:gd name="adj2" fmla="val -313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I want …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about preparing a pool of pre-installed physical machines for all kinds of request ?</a:t>
            </a:r>
            <a:endParaRPr 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1438020" y="4876800"/>
            <a:ext cx="1838580" cy="1752600"/>
            <a:chOff x="904620" y="4876800"/>
            <a:chExt cx="1838580" cy="1752600"/>
          </a:xfrm>
        </p:grpSpPr>
        <p:sp>
          <p:nvSpPr>
            <p:cNvPr id="4" name="server"/>
            <p:cNvSpPr>
              <a:spLocks noEditPoints="1" noChangeArrowheads="1"/>
            </p:cNvSpPr>
            <p:nvPr/>
          </p:nvSpPr>
          <p:spPr bwMode="auto">
            <a:xfrm>
              <a:off x="1295400" y="4876800"/>
              <a:ext cx="1047750" cy="135255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904620" y="6260068"/>
              <a:ext cx="1838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Windows + Office</a:t>
              </a:r>
              <a:endParaRPr lang="zh-TW" altLang="en-US" dirty="0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3319191" y="4876800"/>
            <a:ext cx="1714059" cy="1752600"/>
            <a:chOff x="2819400" y="4876800"/>
            <a:chExt cx="1714059" cy="1752600"/>
          </a:xfrm>
        </p:grpSpPr>
        <p:sp>
          <p:nvSpPr>
            <p:cNvPr id="6" name="server"/>
            <p:cNvSpPr>
              <a:spLocks noEditPoints="1" noChangeArrowheads="1"/>
            </p:cNvSpPr>
            <p:nvPr/>
          </p:nvSpPr>
          <p:spPr bwMode="auto">
            <a:xfrm>
              <a:off x="3200400" y="4876800"/>
              <a:ext cx="1047750" cy="135255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819400" y="6260068"/>
              <a:ext cx="1714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Windows Server</a:t>
              </a:r>
              <a:endParaRPr lang="zh-TW" altLang="en-US" dirty="0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5075841" y="4876800"/>
            <a:ext cx="1968168" cy="1752600"/>
            <a:chOff x="4724400" y="4876800"/>
            <a:chExt cx="1968168" cy="1752600"/>
          </a:xfrm>
        </p:grpSpPr>
        <p:sp>
          <p:nvSpPr>
            <p:cNvPr id="8" name="server"/>
            <p:cNvSpPr>
              <a:spLocks noEditPoints="1" noChangeArrowheads="1"/>
            </p:cNvSpPr>
            <p:nvPr/>
          </p:nvSpPr>
          <p:spPr bwMode="auto">
            <a:xfrm>
              <a:off x="5181600" y="4876800"/>
              <a:ext cx="1047750" cy="135255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724400" y="6260068"/>
              <a:ext cx="1968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Linux + </a:t>
              </a:r>
              <a:r>
                <a:rPr lang="en-US" altLang="zh-TW" dirty="0" err="1" smtClean="0"/>
                <a:t>OpenOffice</a:t>
              </a:r>
              <a:endParaRPr lang="zh-TW" altLang="en-US" dirty="0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7086600" y="4876800"/>
            <a:ext cx="1385187" cy="1752600"/>
            <a:chOff x="7086600" y="4876800"/>
            <a:chExt cx="1385187" cy="1752600"/>
          </a:xfrm>
        </p:grpSpPr>
        <p:sp>
          <p:nvSpPr>
            <p:cNvPr id="10" name="server"/>
            <p:cNvSpPr>
              <a:spLocks noEditPoints="1" noChangeArrowheads="1"/>
            </p:cNvSpPr>
            <p:nvPr/>
          </p:nvSpPr>
          <p:spPr bwMode="auto">
            <a:xfrm>
              <a:off x="7239000" y="4876800"/>
              <a:ext cx="1047750" cy="135255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086600" y="6260068"/>
              <a:ext cx="1385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Linux Server </a:t>
              </a:r>
              <a:endParaRPr lang="zh-TW" altLang="en-US" dirty="0"/>
            </a:p>
          </p:txBody>
        </p:sp>
      </p:grpSp>
      <p:pic>
        <p:nvPicPr>
          <p:cNvPr id="3075" name="Picture 3" descr="C:\Users\5g\AppData\Local\Microsoft\Windows\Temporary Internet Files\Content.IE5\AU3JVI0J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3581400"/>
            <a:ext cx="1625600" cy="1828800"/>
          </a:xfrm>
          <a:prstGeom prst="rect">
            <a:avLst/>
          </a:prstGeom>
          <a:noFill/>
        </p:spPr>
      </p:pic>
      <p:sp>
        <p:nvSpPr>
          <p:cNvPr id="21" name="橢圓形圖說文字 20"/>
          <p:cNvSpPr/>
          <p:nvPr/>
        </p:nvSpPr>
        <p:spPr>
          <a:xfrm>
            <a:off x="1752600" y="3429000"/>
            <a:ext cx="3048000" cy="1146048"/>
          </a:xfrm>
          <a:prstGeom prst="wedgeEllipseCallout">
            <a:avLst>
              <a:gd name="adj1" fmla="val -26651"/>
              <a:gd name="adj2" fmla="val 676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Somebody may want</a:t>
            </a:r>
            <a:endParaRPr lang="zh-TW" altLang="en-US" dirty="0"/>
          </a:p>
        </p:txBody>
      </p:sp>
      <p:sp>
        <p:nvSpPr>
          <p:cNvPr id="22" name="橢圓形圖說文字 21"/>
          <p:cNvSpPr/>
          <p:nvPr/>
        </p:nvSpPr>
        <p:spPr>
          <a:xfrm>
            <a:off x="1752600" y="3429000"/>
            <a:ext cx="3048000" cy="1146048"/>
          </a:xfrm>
          <a:prstGeom prst="wedgeEllipseCallout">
            <a:avLst>
              <a:gd name="adj1" fmla="val 21349"/>
              <a:gd name="adj2" fmla="val 6905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Somebody might want…</a:t>
            </a:r>
            <a:endParaRPr lang="zh-TW" altLang="en-US" sz="2400" dirty="0"/>
          </a:p>
        </p:txBody>
      </p:sp>
      <p:sp>
        <p:nvSpPr>
          <p:cNvPr id="23" name="橢圓形圖說文字 22"/>
          <p:cNvSpPr/>
          <p:nvPr/>
        </p:nvSpPr>
        <p:spPr>
          <a:xfrm>
            <a:off x="5410200" y="3429000"/>
            <a:ext cx="3048000" cy="1146048"/>
          </a:xfrm>
          <a:prstGeom prst="wedgeEllipseCallout">
            <a:avLst>
              <a:gd name="adj1" fmla="val -26651"/>
              <a:gd name="adj2" fmla="val 676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Somebody may want</a:t>
            </a:r>
            <a:endParaRPr lang="zh-TW" altLang="en-US" dirty="0"/>
          </a:p>
        </p:txBody>
      </p:sp>
      <p:sp>
        <p:nvSpPr>
          <p:cNvPr id="24" name="橢圓形圖說文字 23"/>
          <p:cNvSpPr/>
          <p:nvPr/>
        </p:nvSpPr>
        <p:spPr>
          <a:xfrm>
            <a:off x="5410200" y="3429000"/>
            <a:ext cx="3048000" cy="1146048"/>
          </a:xfrm>
          <a:prstGeom prst="wedgeEllipseCallout">
            <a:avLst>
              <a:gd name="adj1" fmla="val 21349"/>
              <a:gd name="adj2" fmla="val 6905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Somebody might want…</a:t>
            </a:r>
            <a:endParaRPr lang="zh-TW" altLang="en-US" sz="2400" dirty="0"/>
          </a:p>
        </p:txBody>
      </p:sp>
      <p:pic>
        <p:nvPicPr>
          <p:cNvPr id="25" name="Picture 7" descr="C:\Users\5g\AppData\Local\Microsoft\Windows\Temporary Internet Files\Content.IE5\83BGMYU1\MM90031578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057400"/>
            <a:ext cx="2057400" cy="1422670"/>
          </a:xfrm>
          <a:prstGeom prst="rect">
            <a:avLst/>
          </a:prstGeom>
          <a:noFill/>
        </p:spPr>
      </p:pic>
      <p:sp>
        <p:nvSpPr>
          <p:cNvPr id="27" name="橢圓形圖說文字 26"/>
          <p:cNvSpPr/>
          <p:nvPr/>
        </p:nvSpPr>
        <p:spPr>
          <a:xfrm>
            <a:off x="4876800" y="2286000"/>
            <a:ext cx="1905000" cy="1146048"/>
          </a:xfrm>
          <a:prstGeom prst="wedgeEllipseCallout">
            <a:avLst>
              <a:gd name="adj1" fmla="val 56108"/>
              <a:gd name="adj2" fmla="val -313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I want Mac OS</a:t>
            </a:r>
            <a:endParaRPr lang="zh-TW" altLang="en-US" sz="2400" dirty="0"/>
          </a:p>
        </p:txBody>
      </p:sp>
      <p:pic>
        <p:nvPicPr>
          <p:cNvPr id="3076" name="Picture 4" descr="C:\Users\5g\AppData\Local\Microsoft\Windows\Temporary Internet Files\Content.IE5\H9E88IE1\MC900434403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191125" y="1978025"/>
            <a:ext cx="1362075" cy="190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theme/theme1.xml><?xml version="1.0" encoding="utf-8"?>
<a:theme xmlns:a="http://schemas.openxmlformats.org/drawingml/2006/main" name="Sk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</Template>
  <TotalTime>8689</TotalTime>
  <Words>1798</Words>
  <Application>Microsoft Office PowerPoint</Application>
  <PresentationFormat>On-screen Show (4:3)</PresentationFormat>
  <Paragraphs>320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標楷體</vt:lpstr>
      <vt:lpstr>新細明體</vt:lpstr>
      <vt:lpstr>Arial</vt:lpstr>
      <vt:lpstr>Calibri</vt:lpstr>
      <vt:lpstr>Cambria</vt:lpstr>
      <vt:lpstr>Wingdings</vt:lpstr>
      <vt:lpstr>Sky</vt:lpstr>
      <vt:lpstr> Cloud Computing</vt:lpstr>
      <vt:lpstr>Agenda</vt:lpstr>
      <vt:lpstr>Overview</vt:lpstr>
      <vt:lpstr>Overview</vt:lpstr>
      <vt:lpstr>Overview</vt:lpstr>
      <vt:lpstr>Overview</vt:lpstr>
      <vt:lpstr>Virtualization</vt:lpstr>
      <vt:lpstr>Virtualization</vt:lpstr>
      <vt:lpstr>Virtualization</vt:lpstr>
      <vt:lpstr>Virtualization</vt:lpstr>
      <vt:lpstr>Overview</vt:lpstr>
      <vt:lpstr>Properties and Characteristics</vt:lpstr>
      <vt:lpstr>Scalability &amp; Elasticity</vt:lpstr>
      <vt:lpstr>Scalability &amp; Elasticity</vt:lpstr>
      <vt:lpstr>Availability &amp; Reliability</vt:lpstr>
      <vt:lpstr>Availability &amp; Reliability</vt:lpstr>
      <vt:lpstr>Manageability &amp; Interoperability</vt:lpstr>
      <vt:lpstr>Manageability &amp; Interoperability</vt:lpstr>
      <vt:lpstr>Performance &amp; Optimization</vt:lpstr>
      <vt:lpstr>Performance &amp; Optimization</vt:lpstr>
      <vt:lpstr>Accessibility &amp; Portability</vt:lpstr>
      <vt:lpstr>Accessibility &amp; Portability</vt:lpstr>
      <vt:lpstr>Enabling Techniques</vt:lpstr>
      <vt:lpstr>IaaS Architecture</vt:lpstr>
      <vt:lpstr>Virtualization Overview</vt:lpstr>
      <vt:lpstr>Virtualization Overview</vt:lpstr>
      <vt:lpstr>Virtualization Overview</vt:lpstr>
      <vt:lpstr>Virtualization Overview</vt:lpstr>
      <vt:lpstr>Virtualization Overview</vt:lpstr>
      <vt:lpstr>Virtualization Overview</vt:lpstr>
      <vt:lpstr>Virtualization</vt:lpstr>
      <vt:lpstr>Virtual Machine</vt:lpstr>
      <vt:lpstr>Emulation vs. Virtualization</vt:lpstr>
      <vt:lpstr>Process Virtual Machine</vt:lpstr>
      <vt:lpstr>System Virtual Machine</vt:lpstr>
      <vt:lpstr>Taxonomy</vt:lpstr>
      <vt:lpstr>Virtual Machine Monitor</vt:lpstr>
      <vt:lpstr>Virtualization Types</vt:lpstr>
      <vt:lpstr>Virtualization Approaches</vt:lpstr>
      <vt:lpstr>Virtualization Approaches</vt:lpstr>
      <vt:lpstr>Virtualization Approaches</vt:lpstr>
      <vt:lpstr>Examples</vt:lpstr>
      <vt:lpstr>To be continued…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IaaS</dc:title>
  <dc:creator>cyhuang</dc:creator>
  <cp:lastModifiedBy>Mohammad Usman</cp:lastModifiedBy>
  <cp:revision>747</cp:revision>
  <dcterms:created xsi:type="dcterms:W3CDTF">2006-08-16T00:00:00Z</dcterms:created>
  <dcterms:modified xsi:type="dcterms:W3CDTF">2019-03-10T16:56:36Z</dcterms:modified>
</cp:coreProperties>
</file>