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96"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3F369B-EB90-4845-A751-538CED636ADC}" type="datetimeFigureOut">
              <a:rPr lang="en-GB" smtClean="0"/>
              <a:t>03/05/2020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9DC97-A118-43FB-A075-789EF8FE7FD2}" type="slidenum">
              <a:rPr lang="en-GB" smtClean="0"/>
              <a:t>‹#›</a:t>
            </a:fld>
            <a:endParaRPr lang="en-GB"/>
          </a:p>
        </p:txBody>
      </p:sp>
    </p:spTree>
    <p:extLst>
      <p:ext uri="{BB962C8B-B14F-4D97-AF65-F5344CB8AC3E}">
        <p14:creationId xmlns:p14="http://schemas.microsoft.com/office/powerpoint/2010/main" val="2612552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32DD83-F8D3-4B61-9FEA-BE3FFBC64A6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2639D9-C47C-453D-A3F3-3F75416AF5EF}" type="slidenum">
              <a:rPr lang="en-US" smtClean="0"/>
              <a:pPr eaLnBrk="1" hangingPunct="1"/>
              <a:t>22</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A98424-C485-468E-95A5-C8DB78F678D2}" type="slidenum">
              <a:rPr lang="en-US" smtClean="0"/>
              <a:pPr eaLnBrk="1" hangingPunct="1"/>
              <a:t>23</a:t>
            </a:fld>
            <a:endParaRPr lang="en-U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61D665-509B-4871-81E1-8663F4E84C73}" type="slidenum">
              <a:rPr lang="en-US" smtClean="0"/>
              <a:pPr eaLnBrk="1" hangingPunct="1"/>
              <a:t>24</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950545-48A5-477E-B81D-572771CE9024}" type="slidenum">
              <a:rPr lang="en-US" smtClean="0"/>
              <a:pPr eaLnBrk="1" hangingPunct="1"/>
              <a:t>25</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98635A-56D8-4656-A77D-3BA0CD815DBA}" type="slidenum">
              <a:rPr lang="en-US" smtClean="0"/>
              <a:pPr eaLnBrk="1" hangingPunct="1"/>
              <a:t>26</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459CBE-69B9-437B-8790-9ACB5F15A324}" type="slidenum">
              <a:rPr lang="en-US" smtClean="0"/>
              <a:pPr eaLnBrk="1" hangingPunct="1"/>
              <a:t>27</a:t>
            </a:fld>
            <a:endParaRPr lang="en-U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7C19F5C-719E-45F0-9D16-7920A0FD22E6}" type="slidenum">
              <a:rPr lang="en-US" smtClean="0"/>
              <a:pPr eaLnBrk="1" hangingPunct="1"/>
              <a:t>28</a:t>
            </a:fld>
            <a:endParaRPr lang="en-U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09B767-9621-4E79-B5B1-DB170E0E329A}" type="slidenum">
              <a:rPr lang="en-US" smtClean="0"/>
              <a:pPr eaLnBrk="1" hangingPunct="1"/>
              <a:t>29</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90195F-AC45-45AF-B196-239C26BDB31D}" type="slidenum">
              <a:rPr lang="en-US" smtClean="0"/>
              <a:pPr eaLnBrk="1" hangingPunct="1"/>
              <a:t>30</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006AA7-FA32-4170-AE07-AECBA0E223D8}" type="slidenum">
              <a:rPr lang="en-US" smtClean="0"/>
              <a:pPr eaLnBrk="1" hangingPunct="1"/>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F35AE9-1BF7-47ED-B3D8-734B743D5C44}" type="slidenum">
              <a:rPr lang="en-US" smtClean="0"/>
              <a:pPr eaLnBrk="1" hangingPunct="1"/>
              <a:t>2</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C2C085-FAA6-4B54-8989-F699BF4520D4}" type="slidenum">
              <a:rPr lang="en-US" smtClean="0"/>
              <a:pPr eaLnBrk="1" hangingPunct="1"/>
              <a:t>33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1CF3ED-713E-4D8B-A752-FB2D6958733C}" type="slidenum">
              <a:rPr lang="en-US" smtClean="0"/>
              <a:pPr eaLnBrk="1" hangingPunct="1"/>
              <a:t>34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4661E4-640E-411C-893C-A8FAFB50EE43}" type="slidenum">
              <a:rPr lang="en-US" smtClean="0"/>
              <a:pPr eaLnBrk="1" hangingPunct="1"/>
              <a:t>39</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4BA22E-BC6C-4A0D-9F84-EEABDA2CDE87}" type="slidenum">
              <a:rPr lang="en-US" smtClean="0"/>
              <a:pPr eaLnBrk="1" hangingPunct="1"/>
              <a:t>40</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E1BA59-0A1E-4527-8B5C-9FD6B9A31EB0}" type="slidenum">
              <a:rPr lang="en-US" smtClean="0"/>
              <a:pPr eaLnBrk="1" hangingPunct="1"/>
              <a:t>41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B06DD5-6372-4EDE-AEC4-2392C22BCF11}" type="slidenum">
              <a:rPr lang="en-US" smtClean="0"/>
              <a:pPr eaLnBrk="1" hangingPunct="1"/>
              <a:t>42</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7783C8D-1515-4A3F-BF6E-0F4866F52D60}" type="slidenum">
              <a:rPr lang="en-US" smtClean="0"/>
              <a:pPr eaLnBrk="1" hangingPunct="1"/>
              <a:t>43</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7BE874-F598-4CB0-8E51-1CA0792BFEBB}" type="slidenum">
              <a:rPr lang="en-US" smtClean="0"/>
              <a:pPr eaLnBrk="1" hangingPunct="1"/>
              <a:t>45</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200" smtClean="0"/>
          </a:p>
          <a:p>
            <a:endParaRPr lang="en-US" smtClean="0"/>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3BED784-39E7-41D3-8586-1AD89F515F55}" type="slidenum">
              <a:rPr lang="en-US" smtClean="0"/>
              <a:pPr eaLnBrk="1" hangingPunct="1"/>
              <a:t>48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E4C5107-60AE-45D9-BB52-D7781B0151A7}" type="slidenum">
              <a:rPr lang="en-US" smtClean="0"/>
              <a:pPr eaLnBrk="1" hangingPunct="1"/>
              <a:t>50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10CADE-3EE2-4D42-B28F-6DE65610A18B}" type="slidenum">
              <a:rPr lang="en-US" smtClean="0"/>
              <a:pPr eaLnBrk="1" hangingPunct="1"/>
              <a:t>3</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ABA27E-92BA-4EB4-B604-4B33B3C6F743}" type="slidenum">
              <a:rPr lang="en-US" smtClean="0"/>
              <a:pPr eaLnBrk="1" hangingPunct="1"/>
              <a:t>53</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867AA63-5E00-46A8-B8B8-427380E1A7AC}" type="slidenum">
              <a:rPr lang="en-US" smtClean="0"/>
              <a:pPr eaLnBrk="1" hangingPunct="1"/>
              <a:t>57</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E1E26DC-3313-4DAA-B287-95FE4002B292}" type="slidenum">
              <a:rPr lang="en-US" smtClean="0"/>
              <a:pPr eaLnBrk="1" hangingPunct="1"/>
              <a:t>58</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DAD02A-1C5A-4928-8D64-D2D034271B4C}" type="slidenum">
              <a:rPr lang="en-US" smtClean="0"/>
              <a:pPr eaLnBrk="1" hangingPunct="1"/>
              <a:t>67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E0D22A-5205-4EDE-AD91-9EBF2026F72A}" type="slidenum">
              <a:rPr lang="en-US" smtClean="0"/>
              <a:pPr eaLnBrk="1" hangingPunct="1"/>
              <a:t>76</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623F63-6B49-476C-AA69-A9ADFA234C37}" type="slidenum">
              <a:rPr lang="en-US" smtClean="0"/>
              <a:pPr eaLnBrk="1" hangingPunct="1"/>
              <a:t>80</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BB4BB1-F89C-4257-8E05-E49258975AFD}" type="slidenum">
              <a:rPr lang="en-US" smtClean="0"/>
              <a:pPr eaLnBrk="1" hangingPunct="1"/>
              <a:t>81</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9DA37F-3CAD-4B3A-B5D8-F77138588F26}" type="slidenum">
              <a:rPr lang="en-US" smtClean="0"/>
              <a:pPr eaLnBrk="1" hangingPunct="1"/>
              <a:t>82</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DF45325-96C3-4B87-B0B3-89D971C7BE57}" type="slidenum">
              <a:rPr lang="en-US" smtClean="0"/>
              <a:pPr eaLnBrk="1" hangingPunct="1"/>
              <a:t>83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9C08CF8-A504-41E1-9B5D-BBD5F40DF290}" type="slidenum">
              <a:rPr lang="en-US" smtClean="0"/>
              <a:pPr eaLnBrk="1" hangingPunct="1"/>
              <a:t>13</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FEC496B-6E07-448A-BAB7-CFC8DC3484D9}" type="slidenum">
              <a:rPr lang="en-US" smtClean="0"/>
              <a:pPr eaLnBrk="1" hangingPunct="1"/>
              <a:t>14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1A2E865-0730-4C16-A414-7F9C1BD2CE29}" type="slidenum">
              <a:rPr lang="en-US" smtClean="0"/>
              <a:pPr eaLnBrk="1" hangingPunct="1"/>
              <a:t>15</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6DED10-4EB3-48BD-B488-418781ACD2C3}" type="slidenum">
              <a:rPr lang="en-US" smtClean="0"/>
              <a:pPr eaLnBrk="1" hangingPunct="1"/>
              <a:t>16</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Chart from: http://www.edpsycinteractive.org/topics/motivation/motivate.html</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59D267-42BA-47D5-B5E0-F8C0D5F6A953}" type="slidenum">
              <a:rPr lang="en-US" smtClean="0"/>
              <a:pPr eaLnBrk="1" hangingPunct="1"/>
              <a:t>18</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pPr lvl="1"/>
            <a:endParaRPr lang="en-US" smtClean="0"/>
          </a:p>
          <a:p>
            <a:endParaRPr lang="en-US" smtClean="0"/>
          </a:p>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DDE0D43-EAEE-4C9A-9D74-72DF99AF9299}" type="slidenum">
              <a:rPr lang="en-US" smtClean="0"/>
              <a:pPr eaLnBrk="1" hangingPunct="1"/>
              <a:t>19</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3662022-732F-4D96-B3C9-3AD61FEC6829}"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265376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662022-732F-4D96-B3C9-3AD61FEC6829}"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2203259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662022-732F-4D96-B3C9-3AD61FEC6829}"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193655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3662022-732F-4D96-B3C9-3AD61FEC6829}"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204001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62022-732F-4D96-B3C9-3AD61FEC6829}"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141140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3662022-732F-4D96-B3C9-3AD61FEC6829}"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334728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3662022-732F-4D96-B3C9-3AD61FEC6829}" type="datetimeFigureOut">
              <a:rPr lang="en-GB" smtClean="0"/>
              <a:t>03/05/2020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133301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3662022-732F-4D96-B3C9-3AD61FEC6829}" type="datetimeFigureOut">
              <a:rPr lang="en-GB" smtClean="0"/>
              <a:t>03/05/2020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175890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62022-732F-4D96-B3C9-3AD61FEC6829}" type="datetimeFigureOut">
              <a:rPr lang="en-GB" smtClean="0"/>
              <a:t>03/05/2020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227288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62022-732F-4D96-B3C9-3AD61FEC6829}"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33122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62022-732F-4D96-B3C9-3AD61FEC6829}"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E43BCD-A9BD-4819-8BDC-F25E08715E2C}" type="slidenum">
              <a:rPr lang="en-GB" smtClean="0"/>
              <a:t>‹#›</a:t>
            </a:fld>
            <a:endParaRPr lang="en-GB"/>
          </a:p>
        </p:txBody>
      </p:sp>
    </p:spTree>
    <p:extLst>
      <p:ext uri="{BB962C8B-B14F-4D97-AF65-F5344CB8AC3E}">
        <p14:creationId xmlns:p14="http://schemas.microsoft.com/office/powerpoint/2010/main" val="369995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62022-732F-4D96-B3C9-3AD61FEC6829}" type="datetimeFigureOut">
              <a:rPr lang="en-GB" smtClean="0"/>
              <a:t>03/05/2020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43BCD-A9BD-4819-8BDC-F25E08715E2C}" type="slidenum">
              <a:rPr lang="en-GB" smtClean="0"/>
              <a:t>‹#›</a:t>
            </a:fld>
            <a:endParaRPr lang="en-GB"/>
          </a:p>
        </p:txBody>
      </p:sp>
    </p:spTree>
    <p:extLst>
      <p:ext uri="{BB962C8B-B14F-4D97-AF65-F5344CB8AC3E}">
        <p14:creationId xmlns:p14="http://schemas.microsoft.com/office/powerpoint/2010/main" val="264264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060848"/>
            <a:ext cx="8568952" cy="1362075"/>
          </a:xfrm>
        </p:spPr>
        <p:txBody>
          <a:bodyPr/>
          <a:lstStyle/>
          <a:p>
            <a:pPr algn="ctr" eaLnBrk="1" fontAlgn="auto" hangingPunct="1">
              <a:spcAft>
                <a:spcPts val="0"/>
              </a:spcAft>
              <a:defRPr/>
            </a:pPr>
            <a:r>
              <a:rPr lang="en-US" dirty="0" smtClean="0"/>
              <a:t>Cognitive theories of motivation</a:t>
            </a:r>
            <a:endParaRPr lang="en-US" dirty="0"/>
          </a:p>
        </p:txBody>
      </p:sp>
      <p:sp>
        <p:nvSpPr>
          <p:cNvPr id="266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6DFB7B6-E6AB-4ADD-AB0B-B133EC17DEF8}" type="slidenum">
              <a:rPr lang="en-US" smtClean="0"/>
              <a:pPr eaLnBrk="1" hangingPunct="1"/>
              <a:t>1</a:t>
            </a:fld>
            <a:endParaRPr lang="en-US" smtClean="0"/>
          </a:p>
        </p:txBody>
      </p:sp>
    </p:spTree>
    <p:extLst>
      <p:ext uri="{BB962C8B-B14F-4D97-AF65-F5344CB8AC3E}">
        <p14:creationId xmlns:p14="http://schemas.microsoft.com/office/powerpoint/2010/main" val="3116494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107504" y="980728"/>
            <a:ext cx="8229600" cy="4857403"/>
          </a:xfrm>
        </p:spPr>
        <p:txBody>
          <a:bodyPr/>
          <a:lstStyle/>
          <a:p>
            <a:pPr eaLnBrk="1" hangingPunct="1">
              <a:lnSpc>
                <a:spcPct val="90000"/>
              </a:lnSpc>
            </a:pPr>
            <a:r>
              <a:rPr lang="en-US" sz="4000" dirty="0" smtClean="0"/>
              <a:t>Classroom supports self-determination</a:t>
            </a:r>
          </a:p>
          <a:p>
            <a:pPr lvl="1" eaLnBrk="1" hangingPunct="1">
              <a:lnSpc>
                <a:spcPct val="90000"/>
              </a:lnSpc>
            </a:pPr>
            <a:r>
              <a:rPr lang="en-US" sz="3600" dirty="0" smtClean="0"/>
              <a:t>Greater student interest</a:t>
            </a:r>
          </a:p>
          <a:p>
            <a:pPr lvl="1" eaLnBrk="1" hangingPunct="1">
              <a:lnSpc>
                <a:spcPct val="90000"/>
              </a:lnSpc>
            </a:pPr>
            <a:r>
              <a:rPr lang="en-US" sz="3600" dirty="0" smtClean="0"/>
              <a:t>Preference for challenge, conceptual learning, and creativity</a:t>
            </a:r>
          </a:p>
          <a:p>
            <a:pPr eaLnBrk="1" hangingPunct="1">
              <a:lnSpc>
                <a:spcPct val="90000"/>
              </a:lnSpc>
            </a:pPr>
            <a:r>
              <a:rPr lang="en-US" sz="4000" dirty="0" smtClean="0"/>
              <a:t>Need to make choices and decisions</a:t>
            </a:r>
          </a:p>
          <a:p>
            <a:pPr lvl="1" eaLnBrk="1" hangingPunct="1">
              <a:lnSpc>
                <a:spcPct val="90000"/>
              </a:lnSpc>
            </a:pPr>
            <a:r>
              <a:rPr lang="en-US" sz="3600" dirty="0" smtClean="0"/>
              <a:t>Intrinsically motivating</a:t>
            </a:r>
          </a:p>
          <a:p>
            <a:pPr lvl="1" eaLnBrk="1" hangingPunct="1">
              <a:lnSpc>
                <a:spcPct val="90000"/>
              </a:lnSpc>
            </a:pPr>
            <a:endParaRPr lang="en-US" sz="2200" dirty="0" smtClean="0"/>
          </a:p>
          <a:p>
            <a:pPr eaLnBrk="1" hangingPunct="1">
              <a:lnSpc>
                <a:spcPct val="90000"/>
              </a:lnSpc>
            </a:pPr>
            <a:endParaRPr lang="en-US" sz="2600" dirty="0" smtClean="0"/>
          </a:p>
          <a:p>
            <a:pPr lvl="1" eaLnBrk="1" hangingPunct="1">
              <a:lnSpc>
                <a:spcPct val="90000"/>
              </a:lnSpc>
            </a:pPr>
            <a:endParaRPr lang="en-US" sz="2200" dirty="0" smtClean="0"/>
          </a:p>
        </p:txBody>
      </p:sp>
      <p:sp>
        <p:nvSpPr>
          <p:cNvPr id="30722" name="Rectangle 2"/>
          <p:cNvSpPr>
            <a:spLocks noGrp="1" noChangeArrowheads="1"/>
          </p:cNvSpPr>
          <p:nvPr>
            <p:ph type="title"/>
          </p:nvPr>
        </p:nvSpPr>
        <p:spPr>
          <a:xfrm>
            <a:off x="457200" y="44624"/>
            <a:ext cx="8229600" cy="922114"/>
          </a:xfrm>
        </p:spPr>
        <p:txBody>
          <a:bodyPr/>
          <a:lstStyle/>
          <a:p>
            <a:pPr eaLnBrk="1" fontAlgn="auto" hangingPunct="1">
              <a:spcAft>
                <a:spcPts val="0"/>
              </a:spcAft>
              <a:defRPr/>
            </a:pPr>
            <a:r>
              <a:rPr lang="en-US" dirty="0" smtClean="0"/>
              <a:t>Self-determination</a:t>
            </a:r>
          </a:p>
        </p:txBody>
      </p:sp>
      <p:pic>
        <p:nvPicPr>
          <p:cNvPr id="378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096" y="4430538"/>
            <a:ext cx="35814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2BCFFD-3E21-4468-91E2-9EE95736ED7A}" type="slidenum">
              <a:rPr lang="en-US" smtClean="0"/>
              <a:pPr eaLnBrk="1" hangingPunct="1"/>
              <a:t>10</a:t>
            </a:fld>
            <a:endParaRPr lang="en-US" smtClean="0"/>
          </a:p>
        </p:txBody>
      </p:sp>
    </p:spTree>
    <p:extLst>
      <p:ext uri="{BB962C8B-B14F-4D97-AF65-F5344CB8AC3E}">
        <p14:creationId xmlns:p14="http://schemas.microsoft.com/office/powerpoint/2010/main" val="2859822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179512" y="1196752"/>
            <a:ext cx="8856984" cy="5472608"/>
          </a:xfrm>
        </p:spPr>
        <p:txBody>
          <a:bodyPr/>
          <a:lstStyle/>
          <a:p>
            <a:pPr eaLnBrk="1" hangingPunct="1">
              <a:lnSpc>
                <a:spcPct val="90000"/>
              </a:lnSpc>
            </a:pPr>
            <a:r>
              <a:rPr lang="en-US" sz="3600" dirty="0" smtClean="0"/>
              <a:t>Present rules and instructions in an informational manner rather than a controlling manner</a:t>
            </a:r>
          </a:p>
          <a:p>
            <a:pPr eaLnBrk="1" hangingPunct="1">
              <a:lnSpc>
                <a:spcPct val="90000"/>
              </a:lnSpc>
            </a:pPr>
            <a:r>
              <a:rPr lang="en-US" sz="3600" dirty="0" smtClean="0"/>
              <a:t>Provide opportunities for students to make choices</a:t>
            </a:r>
          </a:p>
          <a:p>
            <a:pPr eaLnBrk="1" hangingPunct="1">
              <a:lnSpc>
                <a:spcPct val="90000"/>
              </a:lnSpc>
            </a:pPr>
            <a:r>
              <a:rPr lang="en-US" sz="3600" dirty="0" smtClean="0"/>
              <a:t>Evaluate student performance in a non-controlling fashion</a:t>
            </a:r>
          </a:p>
          <a:p>
            <a:pPr eaLnBrk="1" hangingPunct="1">
              <a:lnSpc>
                <a:spcPct val="90000"/>
              </a:lnSpc>
            </a:pPr>
            <a:r>
              <a:rPr lang="en-US" sz="3600" dirty="0" smtClean="0"/>
              <a:t>Minimize reliance on extrinsic reinforces</a:t>
            </a:r>
          </a:p>
          <a:p>
            <a:pPr eaLnBrk="1" hangingPunct="1">
              <a:lnSpc>
                <a:spcPct val="90000"/>
              </a:lnSpc>
            </a:pPr>
            <a:r>
              <a:rPr lang="en-US" sz="3600" dirty="0" smtClean="0"/>
              <a:t>Help students keep externally imposed constraints in perspective</a:t>
            </a:r>
          </a:p>
          <a:p>
            <a:pPr eaLnBrk="1" hangingPunct="1">
              <a:lnSpc>
                <a:spcPct val="90000"/>
              </a:lnSpc>
            </a:pPr>
            <a:endParaRPr lang="en-US" sz="2600" dirty="0" smtClean="0"/>
          </a:p>
        </p:txBody>
      </p:sp>
      <p:sp>
        <p:nvSpPr>
          <p:cNvPr id="31746" name="Rectangle 2"/>
          <p:cNvSpPr>
            <a:spLocks noGrp="1" noChangeArrowheads="1"/>
          </p:cNvSpPr>
          <p:nvPr>
            <p:ph type="title"/>
          </p:nvPr>
        </p:nvSpPr>
        <p:spPr>
          <a:xfrm>
            <a:off x="0" y="-27384"/>
            <a:ext cx="9144000" cy="1143000"/>
          </a:xfrm>
        </p:spPr>
        <p:txBody>
          <a:bodyPr/>
          <a:lstStyle/>
          <a:p>
            <a:pPr eaLnBrk="1" fontAlgn="auto" hangingPunct="1">
              <a:spcAft>
                <a:spcPts val="0"/>
              </a:spcAft>
              <a:defRPr/>
            </a:pPr>
            <a:r>
              <a:rPr lang="en-US" sz="3400" dirty="0" smtClean="0"/>
              <a:t>Providing Intrinsic Motivation Through Self-Determination</a:t>
            </a:r>
          </a:p>
        </p:txBody>
      </p:sp>
      <p:sp>
        <p:nvSpPr>
          <p:cNvPr id="389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3C1A4C-387C-47AD-B820-8C4688E1B10E}" type="slidenum">
              <a:rPr lang="en-US" smtClean="0"/>
              <a:pPr eaLnBrk="1" hangingPunct="1"/>
              <a:t>11</a:t>
            </a:fld>
            <a:endParaRPr lang="en-US" smtClean="0"/>
          </a:p>
        </p:txBody>
      </p:sp>
    </p:spTree>
    <p:extLst>
      <p:ext uri="{BB962C8B-B14F-4D97-AF65-F5344CB8AC3E}">
        <p14:creationId xmlns:p14="http://schemas.microsoft.com/office/powerpoint/2010/main" val="1948547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51520" y="908720"/>
            <a:ext cx="8784976" cy="5760640"/>
          </a:xfrm>
        </p:spPr>
        <p:txBody>
          <a:bodyPr>
            <a:normAutofit lnSpcReduction="10000"/>
          </a:bodyPr>
          <a:lstStyle/>
          <a:p>
            <a:pPr eaLnBrk="1" hangingPunct="1"/>
            <a:r>
              <a:rPr lang="en-US" sz="4000" dirty="0" smtClean="0"/>
              <a:t>What is self-determination and why is it important?</a:t>
            </a:r>
          </a:p>
          <a:p>
            <a:pPr eaLnBrk="1" hangingPunct="1"/>
            <a:r>
              <a:rPr lang="en-US" sz="4000" dirty="0" smtClean="0"/>
              <a:t>What are some ways you can provide students with choices that matter to them?</a:t>
            </a:r>
          </a:p>
          <a:p>
            <a:pPr eaLnBrk="1" hangingPunct="1"/>
            <a:r>
              <a:rPr lang="en-US" sz="4000" dirty="0" smtClean="0"/>
              <a:t>Discuss how self-determination increases motivation on tasks. Think about some of your own experiences and talk about them with a partner.</a:t>
            </a:r>
          </a:p>
          <a:p>
            <a:pPr eaLnBrk="1" hangingPunct="1"/>
            <a:endParaRPr lang="en-US" dirty="0" smtClean="0"/>
          </a:p>
        </p:txBody>
      </p:sp>
      <p:sp>
        <p:nvSpPr>
          <p:cNvPr id="32770" name="Title 1"/>
          <p:cNvSpPr>
            <a:spLocks noGrp="1"/>
          </p:cNvSpPr>
          <p:nvPr>
            <p:ph type="title"/>
          </p:nvPr>
        </p:nvSpPr>
        <p:spPr>
          <a:xfrm>
            <a:off x="457200" y="116632"/>
            <a:ext cx="8229600" cy="706090"/>
          </a:xfrm>
        </p:spPr>
        <p:txBody>
          <a:bodyPr>
            <a:normAutofit fontScale="90000"/>
          </a:bodyPr>
          <a:lstStyle/>
          <a:p>
            <a:pPr eaLnBrk="1" fontAlgn="auto" hangingPunct="1">
              <a:spcAft>
                <a:spcPts val="0"/>
              </a:spcAft>
              <a:defRPr/>
            </a:pPr>
            <a:r>
              <a:rPr lang="en-US" dirty="0" smtClean="0"/>
              <a:t>Review and Discuss</a:t>
            </a:r>
          </a:p>
        </p:txBody>
      </p:sp>
      <p:sp>
        <p:nvSpPr>
          <p:cNvPr id="399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D24101-2078-40F3-A126-91065262C5A2}" type="slidenum">
              <a:rPr lang="en-US" smtClean="0"/>
              <a:pPr eaLnBrk="1" hangingPunct="1"/>
              <a:t>12</a:t>
            </a:fld>
            <a:endParaRPr lang="en-US" smtClean="0"/>
          </a:p>
        </p:txBody>
      </p:sp>
    </p:spTree>
    <p:extLst>
      <p:ext uri="{BB962C8B-B14F-4D97-AF65-F5344CB8AC3E}">
        <p14:creationId xmlns:p14="http://schemas.microsoft.com/office/powerpoint/2010/main" val="252140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r>
              <a:rPr lang="en-US" dirty="0" smtClean="0"/>
              <a:t>Attribution theory deals with what people believe about </a:t>
            </a:r>
            <a:r>
              <a:rPr lang="en-US" b="1" i="1" dirty="0" smtClean="0"/>
              <a:t>why</a:t>
            </a:r>
            <a:r>
              <a:rPr lang="en-US" dirty="0" smtClean="0"/>
              <a:t> they succeed or fail at different tasks and the effects on future behavior or learning.</a:t>
            </a:r>
          </a:p>
          <a:p>
            <a:pPr eaLnBrk="1" hangingPunct="1"/>
            <a:r>
              <a:rPr lang="en-US" dirty="0" smtClean="0"/>
              <a:t>Dimensions</a:t>
            </a:r>
          </a:p>
          <a:p>
            <a:pPr lvl="1" eaLnBrk="1" hangingPunct="1"/>
            <a:r>
              <a:rPr lang="en-US" dirty="0" smtClean="0"/>
              <a:t>Locus</a:t>
            </a:r>
          </a:p>
          <a:p>
            <a:pPr lvl="1" eaLnBrk="1" hangingPunct="1"/>
            <a:r>
              <a:rPr lang="en-US" dirty="0" smtClean="0"/>
              <a:t>Stability</a:t>
            </a:r>
          </a:p>
          <a:p>
            <a:pPr lvl="1" eaLnBrk="1" hangingPunct="1"/>
            <a:r>
              <a:rPr lang="en-US" dirty="0" smtClean="0"/>
              <a:t>Control/responsibility</a:t>
            </a:r>
          </a:p>
          <a:p>
            <a:pPr eaLnBrk="1" hangingPunct="1">
              <a:buFont typeface="Arial" charset="0"/>
              <a:buNone/>
            </a:pPr>
            <a:endParaRPr lang="en-US" dirty="0" smtClean="0"/>
          </a:p>
        </p:txBody>
      </p:sp>
      <p:sp>
        <p:nvSpPr>
          <p:cNvPr id="33794" name="Rectangle 2"/>
          <p:cNvSpPr>
            <a:spLocks noGrp="1" noChangeArrowheads="1"/>
          </p:cNvSpPr>
          <p:nvPr>
            <p:ph type="title"/>
          </p:nvPr>
        </p:nvSpPr>
        <p:spPr/>
        <p:txBody>
          <a:bodyPr/>
          <a:lstStyle/>
          <a:p>
            <a:pPr eaLnBrk="1" fontAlgn="auto" hangingPunct="1">
              <a:spcAft>
                <a:spcPts val="0"/>
              </a:spcAft>
              <a:defRPr/>
            </a:pPr>
            <a:r>
              <a:rPr lang="en-US" sz="4000" smtClean="0"/>
              <a:t>Attribution Theory</a:t>
            </a:r>
          </a:p>
        </p:txBody>
      </p:sp>
      <p:sp>
        <p:nvSpPr>
          <p:cNvPr id="409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CF9D04-D773-4CDF-A392-1CC836824B14}" type="slidenum">
              <a:rPr lang="en-US" smtClean="0"/>
              <a:pPr eaLnBrk="1" hangingPunct="1"/>
              <a:t>13</a:t>
            </a:fld>
            <a:endParaRPr lang="en-US" smtClean="0"/>
          </a:p>
        </p:txBody>
      </p:sp>
    </p:spTree>
    <p:extLst>
      <p:ext uri="{BB962C8B-B14F-4D97-AF65-F5344CB8AC3E}">
        <p14:creationId xmlns:p14="http://schemas.microsoft.com/office/powerpoint/2010/main" val="209244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p:txBody>
          <a:bodyPr>
            <a:normAutofit lnSpcReduction="10000"/>
          </a:bodyPr>
          <a:lstStyle/>
          <a:p>
            <a:pPr eaLnBrk="1" hangingPunct="1"/>
            <a:r>
              <a:rPr lang="en-US" smtClean="0"/>
              <a:t>Locus</a:t>
            </a:r>
          </a:p>
          <a:p>
            <a:pPr lvl="1" eaLnBrk="1" hangingPunct="1"/>
            <a:r>
              <a:rPr lang="en-US" smtClean="0"/>
              <a:t>Do students attribute performance to internal or external causes?</a:t>
            </a:r>
          </a:p>
          <a:p>
            <a:pPr eaLnBrk="1" hangingPunct="1"/>
            <a:r>
              <a:rPr lang="en-US" smtClean="0"/>
              <a:t>Stability</a:t>
            </a:r>
          </a:p>
          <a:p>
            <a:pPr lvl="1" eaLnBrk="1" hangingPunct="1"/>
            <a:r>
              <a:rPr lang="en-US" smtClean="0"/>
              <a:t>Do students attribute performance to stable or unstable causes?</a:t>
            </a:r>
          </a:p>
          <a:p>
            <a:pPr eaLnBrk="1" hangingPunct="1"/>
            <a:r>
              <a:rPr lang="en-US" smtClean="0"/>
              <a:t>Controllability</a:t>
            </a:r>
          </a:p>
          <a:p>
            <a:pPr lvl="1" eaLnBrk="1" hangingPunct="1"/>
            <a:r>
              <a:rPr lang="en-US" smtClean="0"/>
              <a:t>Do students attribute performance to causes they can control or those beyond their control?</a:t>
            </a:r>
          </a:p>
        </p:txBody>
      </p:sp>
      <p:sp>
        <p:nvSpPr>
          <p:cNvPr id="34818" name="Rectangle 2"/>
          <p:cNvSpPr>
            <a:spLocks noGrp="1" noChangeArrowheads="1"/>
          </p:cNvSpPr>
          <p:nvPr>
            <p:ph type="title"/>
          </p:nvPr>
        </p:nvSpPr>
        <p:spPr/>
        <p:txBody>
          <a:bodyPr/>
          <a:lstStyle/>
          <a:p>
            <a:pPr eaLnBrk="1" fontAlgn="auto" hangingPunct="1">
              <a:spcAft>
                <a:spcPts val="0"/>
              </a:spcAft>
              <a:defRPr/>
            </a:pPr>
            <a:r>
              <a:rPr lang="en-US" sz="3400" smtClean="0"/>
              <a:t>Attribution Theory: Dimensions</a:t>
            </a: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81EB7A-F1F5-48FF-B4B1-A9CB90F35A7C}" type="slidenum">
              <a:rPr lang="en-US" smtClean="0"/>
              <a:pPr eaLnBrk="1" hangingPunct="1"/>
              <a:t>14</a:t>
            </a:fld>
            <a:endParaRPr lang="en-US" smtClean="0"/>
          </a:p>
        </p:txBody>
      </p:sp>
    </p:spTree>
    <p:extLst>
      <p:ext uri="{BB962C8B-B14F-4D97-AF65-F5344CB8AC3E}">
        <p14:creationId xmlns:p14="http://schemas.microsoft.com/office/powerpoint/2010/main" val="395464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p:txBody>
          <a:bodyPr/>
          <a:lstStyle/>
          <a:p>
            <a:pPr eaLnBrk="1" hangingPunct="1"/>
            <a:r>
              <a:rPr lang="en-US" smtClean="0"/>
              <a:t>People tend to attribute success to internal causes and failure to external causes.</a:t>
            </a:r>
          </a:p>
          <a:p>
            <a:pPr eaLnBrk="1" hangingPunct="1"/>
            <a:r>
              <a:rPr lang="en-US" smtClean="0"/>
              <a:t>When student attributions for failure are stable and uncontrollable, students are unlikely to change their behaviors in ways that might lead to future success.</a:t>
            </a:r>
          </a:p>
        </p:txBody>
      </p:sp>
      <p:sp>
        <p:nvSpPr>
          <p:cNvPr id="35842" name="Rectangle 2"/>
          <p:cNvSpPr>
            <a:spLocks noGrp="1" noChangeArrowheads="1"/>
          </p:cNvSpPr>
          <p:nvPr>
            <p:ph type="title"/>
          </p:nvPr>
        </p:nvSpPr>
        <p:spPr/>
        <p:txBody>
          <a:bodyPr/>
          <a:lstStyle/>
          <a:p>
            <a:pPr eaLnBrk="1" fontAlgn="auto" hangingPunct="1">
              <a:spcAft>
                <a:spcPts val="0"/>
              </a:spcAft>
              <a:defRPr/>
            </a:pPr>
            <a:r>
              <a:rPr lang="en-US" smtClean="0"/>
              <a:t>Common Patterns</a:t>
            </a: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D9B7AB-5B5B-4344-B0D6-BDE371570A8E}" type="slidenum">
              <a:rPr lang="en-US" smtClean="0"/>
              <a:pPr eaLnBrk="1" hangingPunct="1"/>
              <a:t>15</a:t>
            </a:fld>
            <a:endParaRPr lang="en-US" smtClean="0"/>
          </a:p>
        </p:txBody>
      </p:sp>
    </p:spTree>
    <p:extLst>
      <p:ext uri="{BB962C8B-B14F-4D97-AF65-F5344CB8AC3E}">
        <p14:creationId xmlns:p14="http://schemas.microsoft.com/office/powerpoint/2010/main" val="1470073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5"/>
          <p:cNvSpPr>
            <a:spLocks noGrp="1"/>
          </p:cNvSpPr>
          <p:nvPr>
            <p:ph sz="half" idx="1"/>
          </p:nvPr>
        </p:nvSpPr>
        <p:spPr>
          <a:xfrm>
            <a:off x="457200" y="1481138"/>
            <a:ext cx="4038600" cy="4525962"/>
          </a:xfrm>
        </p:spPr>
        <p:txBody>
          <a:bodyPr/>
          <a:lstStyle/>
          <a:p>
            <a:pPr eaLnBrk="1" hangingPunct="1">
              <a:lnSpc>
                <a:spcPct val="90000"/>
              </a:lnSpc>
              <a:spcBef>
                <a:spcPts val="1200"/>
              </a:spcBef>
            </a:pPr>
            <a:r>
              <a:rPr lang="en-US" smtClean="0"/>
              <a:t>When asked, people give four common and basic reasons for success or failure on specific tasks:</a:t>
            </a:r>
          </a:p>
          <a:p>
            <a:pPr eaLnBrk="1" hangingPunct="1">
              <a:lnSpc>
                <a:spcPct val="90000"/>
              </a:lnSpc>
              <a:spcBef>
                <a:spcPct val="0"/>
              </a:spcBef>
            </a:pPr>
            <a:endParaRPr lang="en-US" smtClean="0"/>
          </a:p>
          <a:p>
            <a:pPr lvl="1" eaLnBrk="1" hangingPunct="1">
              <a:lnSpc>
                <a:spcPct val="90000"/>
              </a:lnSpc>
              <a:spcBef>
                <a:spcPct val="0"/>
              </a:spcBef>
              <a:buFont typeface="Arial" charset="0"/>
              <a:buChar char="•"/>
            </a:pPr>
            <a:r>
              <a:rPr lang="en-US" smtClean="0"/>
              <a:t>Ability</a:t>
            </a:r>
          </a:p>
          <a:p>
            <a:pPr lvl="1" eaLnBrk="1" hangingPunct="1">
              <a:lnSpc>
                <a:spcPct val="90000"/>
              </a:lnSpc>
              <a:buFont typeface="Arial" charset="0"/>
              <a:buChar char="•"/>
            </a:pPr>
            <a:r>
              <a:rPr lang="en-US" smtClean="0"/>
              <a:t>Effort</a:t>
            </a:r>
          </a:p>
          <a:p>
            <a:pPr lvl="1" eaLnBrk="1" hangingPunct="1">
              <a:lnSpc>
                <a:spcPct val="90000"/>
              </a:lnSpc>
              <a:buFont typeface="Arial" charset="0"/>
              <a:buChar char="•"/>
            </a:pPr>
            <a:r>
              <a:rPr lang="en-US" smtClean="0"/>
              <a:t>Task difficulty</a:t>
            </a:r>
          </a:p>
          <a:p>
            <a:pPr lvl="1" eaLnBrk="1" hangingPunct="1">
              <a:lnSpc>
                <a:spcPct val="90000"/>
              </a:lnSpc>
              <a:buFont typeface="Arial" charset="0"/>
              <a:buChar char="•"/>
            </a:pPr>
            <a:r>
              <a:rPr lang="en-US" smtClean="0"/>
              <a:t>Luck </a:t>
            </a:r>
          </a:p>
          <a:p>
            <a:pPr eaLnBrk="1" hangingPunct="1">
              <a:lnSpc>
                <a:spcPct val="90000"/>
              </a:lnSpc>
            </a:pPr>
            <a:endParaRPr lang="en-US" smtClean="0"/>
          </a:p>
        </p:txBody>
      </p:sp>
      <p:sp>
        <p:nvSpPr>
          <p:cNvPr id="36866" name="Rectangle 2"/>
          <p:cNvSpPr>
            <a:spLocks noGrp="1" noChangeArrowheads="1"/>
          </p:cNvSpPr>
          <p:nvPr>
            <p:ph type="title"/>
          </p:nvPr>
        </p:nvSpPr>
        <p:spPr/>
        <p:txBody>
          <a:bodyPr/>
          <a:lstStyle/>
          <a:p>
            <a:pPr eaLnBrk="1" fontAlgn="auto" hangingPunct="1">
              <a:spcAft>
                <a:spcPts val="0"/>
              </a:spcAft>
              <a:defRPr/>
            </a:pPr>
            <a:r>
              <a:rPr lang="en-US" smtClean="0"/>
              <a:t>Attribution Theory</a:t>
            </a:r>
          </a:p>
        </p:txBody>
      </p:sp>
      <p:graphicFrame>
        <p:nvGraphicFramePr>
          <p:cNvPr id="4" name="Table 3"/>
          <p:cNvGraphicFramePr>
            <a:graphicFrameLocks noGrp="1"/>
          </p:cNvGraphicFramePr>
          <p:nvPr/>
        </p:nvGraphicFramePr>
        <p:xfrm>
          <a:off x="4191000" y="2362200"/>
          <a:ext cx="4495800" cy="2790825"/>
        </p:xfrm>
        <a:graphic>
          <a:graphicData uri="http://schemas.openxmlformats.org/drawingml/2006/table">
            <a:tbl>
              <a:tblPr/>
              <a:tblGrid>
                <a:gridCol w="1498600"/>
                <a:gridCol w="1498600"/>
                <a:gridCol w="1498600"/>
              </a:tblGrid>
              <a:tr h="930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Internal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cs typeface="Arial" charset="0"/>
                        </a:rPr>
                        <a:t>External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r h="930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No Control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Ability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Luck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0D8E8"/>
                    </a:solidFill>
                  </a:tcPr>
                </a:tc>
              </a:tr>
              <a:tr h="930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Control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Effort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cs typeface="Arial" charset="0"/>
                        </a:rPr>
                        <a:t>Task Difficulty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44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72217D-1DC5-4F0D-90A9-BF366B999813}" type="slidenum">
              <a:rPr lang="en-US" smtClean="0"/>
              <a:pPr eaLnBrk="1" hangingPunct="1"/>
              <a:t>16</a:t>
            </a:fld>
            <a:endParaRPr lang="en-US" smtClean="0"/>
          </a:p>
        </p:txBody>
      </p:sp>
    </p:spTree>
    <p:extLst>
      <p:ext uri="{BB962C8B-B14F-4D97-AF65-F5344CB8AC3E}">
        <p14:creationId xmlns:p14="http://schemas.microsoft.com/office/powerpoint/2010/main" val="71796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p:txBody>
          <a:bodyPr/>
          <a:lstStyle/>
          <a:p>
            <a:pPr eaLnBrk="1" hangingPunct="1"/>
            <a:r>
              <a:rPr lang="en-US" sz="2800" smtClean="0"/>
              <a:t>With a partner, think of classroom examples (i.e., student comments and behaviors) that fit within each of the cells on the chart on the previous slide.</a:t>
            </a:r>
          </a:p>
          <a:p>
            <a:pPr eaLnBrk="1" hangingPunct="1"/>
            <a:r>
              <a:rPr lang="en-US" sz="2800" smtClean="0"/>
              <a:t>How can you encourage students to take responsibility for their behaviors (i.e., internal, unstable, and controllable causes) and enhance their self-efficacy?</a:t>
            </a:r>
          </a:p>
        </p:txBody>
      </p:sp>
      <p:sp>
        <p:nvSpPr>
          <p:cNvPr id="37890" name="Rectangle 2"/>
          <p:cNvSpPr>
            <a:spLocks noGrp="1" noChangeArrowheads="1"/>
          </p:cNvSpPr>
          <p:nvPr>
            <p:ph type="title"/>
          </p:nvPr>
        </p:nvSpPr>
        <p:spPr/>
        <p:txBody>
          <a:bodyPr/>
          <a:lstStyle/>
          <a:p>
            <a:pPr eaLnBrk="1" fontAlgn="auto" hangingPunct="1">
              <a:spcAft>
                <a:spcPts val="0"/>
              </a:spcAft>
              <a:defRPr/>
            </a:pPr>
            <a:r>
              <a:rPr lang="en-US" smtClean="0"/>
              <a:t>Review and Discuss</a:t>
            </a:r>
          </a:p>
        </p:txBody>
      </p:sp>
      <p:sp>
        <p:nvSpPr>
          <p:cNvPr id="450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BD362F-24CF-4E2E-ABBC-005A55DA0389}" type="slidenum">
              <a:rPr lang="en-US" smtClean="0"/>
              <a:pPr eaLnBrk="1" hangingPunct="1"/>
              <a:t>17</a:t>
            </a:fld>
            <a:endParaRPr lang="en-US" smtClean="0"/>
          </a:p>
        </p:txBody>
      </p:sp>
    </p:spTree>
    <p:extLst>
      <p:ext uri="{BB962C8B-B14F-4D97-AF65-F5344CB8AC3E}">
        <p14:creationId xmlns:p14="http://schemas.microsoft.com/office/powerpoint/2010/main" val="431227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lstStyle/>
          <a:p>
            <a:pPr eaLnBrk="1" hangingPunct="1"/>
            <a:r>
              <a:rPr lang="en-US" smtClean="0"/>
              <a:t>Explanatory beliefs influence</a:t>
            </a:r>
          </a:p>
          <a:p>
            <a:pPr lvl="1" eaLnBrk="1" hangingPunct="1"/>
            <a:r>
              <a:rPr lang="en-US" smtClean="0"/>
              <a:t>Learning outcomes</a:t>
            </a:r>
          </a:p>
          <a:p>
            <a:pPr lvl="2" eaLnBrk="1" hangingPunct="1"/>
            <a:r>
              <a:rPr lang="en-US" smtClean="0"/>
              <a:t>Expectations</a:t>
            </a:r>
          </a:p>
          <a:p>
            <a:pPr lvl="2" eaLnBrk="1" hangingPunct="1"/>
            <a:r>
              <a:rPr lang="en-US" smtClean="0"/>
              <a:t>Performance </a:t>
            </a:r>
          </a:p>
          <a:p>
            <a:pPr lvl="2" eaLnBrk="1" hangingPunct="1"/>
            <a:r>
              <a:rPr lang="en-US" smtClean="0"/>
              <a:t>Choices</a:t>
            </a:r>
          </a:p>
          <a:p>
            <a:pPr lvl="1" eaLnBrk="1" hangingPunct="1"/>
            <a:r>
              <a:rPr lang="en-US" smtClean="0"/>
              <a:t>Well-being outcomes</a:t>
            </a:r>
          </a:p>
          <a:p>
            <a:pPr lvl="2" eaLnBrk="1" hangingPunct="1"/>
            <a:r>
              <a:rPr lang="en-US" smtClean="0"/>
              <a:t>Emotions</a:t>
            </a:r>
          </a:p>
          <a:p>
            <a:pPr lvl="1" eaLnBrk="1" hangingPunct="1"/>
            <a:r>
              <a:rPr lang="en-US" smtClean="0"/>
              <a:t>Social outcomes</a:t>
            </a:r>
          </a:p>
          <a:p>
            <a:pPr lvl="2" eaLnBrk="1" hangingPunct="1"/>
            <a:r>
              <a:rPr lang="en-US" smtClean="0"/>
              <a:t>Help seeking behaviors</a:t>
            </a:r>
          </a:p>
          <a:p>
            <a:pPr lvl="1" eaLnBrk="1" hangingPunct="1"/>
            <a:endParaRPr lang="en-US" smtClean="0"/>
          </a:p>
          <a:p>
            <a:pPr lvl="1" eaLnBrk="1" hangingPunct="1"/>
            <a:endParaRPr lang="en-US" smtClean="0"/>
          </a:p>
        </p:txBody>
      </p:sp>
      <p:sp>
        <p:nvSpPr>
          <p:cNvPr id="38914" name="Rectangle 2"/>
          <p:cNvSpPr>
            <a:spLocks noGrp="1" noChangeArrowheads="1"/>
          </p:cNvSpPr>
          <p:nvPr>
            <p:ph type="title"/>
          </p:nvPr>
        </p:nvSpPr>
        <p:spPr/>
        <p:txBody>
          <a:bodyPr/>
          <a:lstStyle/>
          <a:p>
            <a:pPr eaLnBrk="1" fontAlgn="auto" hangingPunct="1">
              <a:spcAft>
                <a:spcPts val="0"/>
              </a:spcAft>
              <a:defRPr/>
            </a:pPr>
            <a:r>
              <a:rPr lang="en-US" smtClean="0"/>
              <a:t>Why are attributions important?</a:t>
            </a:r>
          </a:p>
        </p:txBody>
      </p:sp>
      <p:pic>
        <p:nvPicPr>
          <p:cNvPr id="460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362200"/>
            <a:ext cx="26273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E048AF1-7A84-4C4D-ACA5-3680709310C1}" type="slidenum">
              <a:rPr lang="en-US" smtClean="0"/>
              <a:pPr eaLnBrk="1" hangingPunct="1"/>
              <a:t>18</a:t>
            </a:fld>
            <a:endParaRPr lang="en-US" smtClean="0"/>
          </a:p>
        </p:txBody>
      </p:sp>
    </p:spTree>
    <p:extLst>
      <p:ext uri="{BB962C8B-B14F-4D97-AF65-F5344CB8AC3E}">
        <p14:creationId xmlns:p14="http://schemas.microsoft.com/office/powerpoint/2010/main" val="3729653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600200"/>
            <a:ext cx="5181600" cy="4525963"/>
          </a:xfrm>
        </p:spPr>
        <p:txBody>
          <a:bodyPr/>
          <a:lstStyle/>
          <a:p>
            <a:pPr eaLnBrk="1" hangingPunct="1"/>
            <a:r>
              <a:rPr lang="en-US" smtClean="0"/>
              <a:t>Males</a:t>
            </a:r>
          </a:p>
          <a:p>
            <a:pPr lvl="1" eaLnBrk="1" hangingPunct="1"/>
            <a:r>
              <a:rPr lang="en-US" smtClean="0"/>
              <a:t>Attribute successes to ability and failures to lack of effort</a:t>
            </a:r>
          </a:p>
          <a:p>
            <a:pPr eaLnBrk="1" hangingPunct="1"/>
            <a:r>
              <a:rPr lang="en-US" smtClean="0"/>
              <a:t>Females</a:t>
            </a:r>
          </a:p>
          <a:p>
            <a:pPr lvl="1" eaLnBrk="1" hangingPunct="1"/>
            <a:r>
              <a:rPr lang="en-US" smtClean="0"/>
              <a:t>Attribute successes to effort and failure to lack of ability</a:t>
            </a:r>
          </a:p>
        </p:txBody>
      </p:sp>
      <p:sp>
        <p:nvSpPr>
          <p:cNvPr id="39938" name="Rectangle 2"/>
          <p:cNvSpPr>
            <a:spLocks noGrp="1" noChangeArrowheads="1"/>
          </p:cNvSpPr>
          <p:nvPr>
            <p:ph type="title"/>
          </p:nvPr>
        </p:nvSpPr>
        <p:spPr/>
        <p:txBody>
          <a:bodyPr/>
          <a:lstStyle/>
          <a:p>
            <a:pPr eaLnBrk="1" fontAlgn="auto" hangingPunct="1">
              <a:spcAft>
                <a:spcPts val="0"/>
              </a:spcAft>
              <a:defRPr/>
            </a:pPr>
            <a:r>
              <a:rPr lang="en-US" sz="3400" smtClean="0"/>
              <a:t>Gender Differences in Attributions</a:t>
            </a:r>
          </a:p>
        </p:txBody>
      </p:sp>
      <p:pic>
        <p:nvPicPr>
          <p:cNvPr id="471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EBE3D3-97A2-490F-B187-7F85606BC414}" type="slidenum">
              <a:rPr lang="en-US" smtClean="0"/>
              <a:pPr eaLnBrk="1" hangingPunct="1"/>
              <a:t>19</a:t>
            </a:fld>
            <a:endParaRPr lang="en-US" smtClean="0"/>
          </a:p>
        </p:txBody>
      </p:sp>
    </p:spTree>
    <p:extLst>
      <p:ext uri="{BB962C8B-B14F-4D97-AF65-F5344CB8AC3E}">
        <p14:creationId xmlns:p14="http://schemas.microsoft.com/office/powerpoint/2010/main" val="4049241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783357"/>
            <a:ext cx="8229600" cy="4525963"/>
          </a:xfrm>
        </p:spPr>
        <p:txBody>
          <a:bodyPr/>
          <a:lstStyle/>
          <a:p>
            <a:pPr eaLnBrk="1" hangingPunct="1">
              <a:lnSpc>
                <a:spcPct val="90000"/>
              </a:lnSpc>
            </a:pPr>
            <a:r>
              <a:rPr lang="en-US" sz="4000" dirty="0" smtClean="0"/>
              <a:t>Social Cognitive Theory: Self-efficacy</a:t>
            </a:r>
          </a:p>
          <a:p>
            <a:pPr eaLnBrk="1" hangingPunct="1">
              <a:lnSpc>
                <a:spcPct val="90000"/>
              </a:lnSpc>
            </a:pPr>
            <a:r>
              <a:rPr lang="en-US" sz="4000" dirty="0" smtClean="0"/>
              <a:t>Self-Determination Theory</a:t>
            </a:r>
          </a:p>
          <a:p>
            <a:pPr eaLnBrk="1" hangingPunct="1">
              <a:lnSpc>
                <a:spcPct val="90000"/>
              </a:lnSpc>
            </a:pPr>
            <a:r>
              <a:rPr lang="en-US" sz="4000" dirty="0" smtClean="0"/>
              <a:t>Attribution Theory</a:t>
            </a:r>
          </a:p>
          <a:p>
            <a:pPr eaLnBrk="1" hangingPunct="1">
              <a:lnSpc>
                <a:spcPct val="90000"/>
              </a:lnSpc>
            </a:pPr>
            <a:r>
              <a:rPr lang="en-US" sz="4000" dirty="0" smtClean="0"/>
              <a:t>Expectancy Value Theory</a:t>
            </a:r>
          </a:p>
          <a:p>
            <a:pPr eaLnBrk="1" hangingPunct="1">
              <a:lnSpc>
                <a:spcPct val="90000"/>
              </a:lnSpc>
              <a:buFont typeface="Arial" charset="0"/>
              <a:buNone/>
            </a:pPr>
            <a:endParaRPr lang="en-US" dirty="0" smtClean="0"/>
          </a:p>
          <a:p>
            <a:pPr eaLnBrk="1" hangingPunct="1">
              <a:lnSpc>
                <a:spcPct val="90000"/>
              </a:lnSpc>
            </a:pPr>
            <a:endParaRPr lang="en-US" dirty="0" smtClean="0"/>
          </a:p>
        </p:txBody>
      </p:sp>
      <p:sp>
        <p:nvSpPr>
          <p:cNvPr id="22530" name="Rectangle 2"/>
          <p:cNvSpPr>
            <a:spLocks noGrp="1" noChangeArrowheads="1"/>
          </p:cNvSpPr>
          <p:nvPr>
            <p:ph type="title"/>
          </p:nvPr>
        </p:nvSpPr>
        <p:spPr/>
        <p:txBody>
          <a:bodyPr>
            <a:noAutofit/>
          </a:bodyPr>
          <a:lstStyle/>
          <a:p>
            <a:pPr eaLnBrk="1" fontAlgn="auto" hangingPunct="1">
              <a:spcAft>
                <a:spcPts val="0"/>
              </a:spcAft>
              <a:defRPr/>
            </a:pPr>
            <a:r>
              <a:rPr lang="en-US" sz="4000" b="1" dirty="0" smtClean="0"/>
              <a:t>What are the current Cognitive </a:t>
            </a:r>
            <a:br>
              <a:rPr lang="en-US" sz="4000" b="1" dirty="0" smtClean="0"/>
            </a:br>
            <a:r>
              <a:rPr lang="en-US" sz="4000" b="1" dirty="0" smtClean="0"/>
              <a:t>Theories of Motivation?</a:t>
            </a:r>
            <a:endParaRPr lang="en-US" sz="3600" b="1" dirty="0" smtClean="0"/>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A1C44E1-BCCF-4465-8465-B5A7EE74720A}" type="slidenum">
              <a:rPr lang="en-US" smtClean="0"/>
              <a:pPr eaLnBrk="1" hangingPunct="1"/>
              <a:t>2</a:t>
            </a:fld>
            <a:endParaRPr lang="en-US" smtClean="0"/>
          </a:p>
        </p:txBody>
      </p:sp>
    </p:spTree>
    <p:extLst>
      <p:ext uri="{BB962C8B-B14F-4D97-AF65-F5344CB8AC3E}">
        <p14:creationId xmlns:p14="http://schemas.microsoft.com/office/powerpoint/2010/main" val="3369831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600200"/>
            <a:ext cx="5638800" cy="4525963"/>
          </a:xfrm>
        </p:spPr>
        <p:txBody>
          <a:bodyPr/>
          <a:lstStyle/>
          <a:p>
            <a:pPr eaLnBrk="1" hangingPunct="1"/>
            <a:r>
              <a:rPr lang="en-US" smtClean="0"/>
              <a:t>Beliefs about ability</a:t>
            </a:r>
          </a:p>
          <a:p>
            <a:pPr lvl="1" eaLnBrk="1" hangingPunct="1"/>
            <a:r>
              <a:rPr lang="en-US" smtClean="0"/>
              <a:t>Entity view</a:t>
            </a:r>
          </a:p>
          <a:p>
            <a:pPr lvl="2" eaLnBrk="1" hangingPunct="1"/>
            <a:r>
              <a:rPr lang="en-US" smtClean="0"/>
              <a:t>Intelligence is fixed, stable, and uncontrollable</a:t>
            </a:r>
          </a:p>
          <a:p>
            <a:pPr lvl="2" eaLnBrk="1" hangingPunct="1"/>
            <a:r>
              <a:rPr lang="en-US" smtClean="0"/>
              <a:t>Choose performance goals</a:t>
            </a:r>
          </a:p>
          <a:p>
            <a:pPr lvl="1" eaLnBrk="1" hangingPunct="1"/>
            <a:r>
              <a:rPr lang="en-US" smtClean="0"/>
              <a:t>Incremental view</a:t>
            </a:r>
          </a:p>
          <a:p>
            <a:pPr lvl="2" eaLnBrk="1" hangingPunct="1"/>
            <a:r>
              <a:rPr lang="en-US" smtClean="0"/>
              <a:t>Intelligence is a set of skills that can be changed</a:t>
            </a:r>
          </a:p>
          <a:p>
            <a:pPr lvl="3" eaLnBrk="1" hangingPunct="1"/>
            <a:r>
              <a:rPr lang="en-US" smtClean="0"/>
              <a:t>Unstable but controllable</a:t>
            </a:r>
          </a:p>
          <a:p>
            <a:pPr lvl="3" eaLnBrk="1" hangingPunct="1"/>
            <a:endParaRPr lang="en-US" smtClean="0"/>
          </a:p>
        </p:txBody>
      </p:sp>
      <p:sp>
        <p:nvSpPr>
          <p:cNvPr id="40962" name="Rectangle 2"/>
          <p:cNvSpPr>
            <a:spLocks noGrp="1" noChangeArrowheads="1"/>
          </p:cNvSpPr>
          <p:nvPr>
            <p:ph type="title"/>
          </p:nvPr>
        </p:nvSpPr>
        <p:spPr/>
        <p:txBody>
          <a:bodyPr/>
          <a:lstStyle/>
          <a:p>
            <a:pPr eaLnBrk="1" fontAlgn="auto" hangingPunct="1">
              <a:spcAft>
                <a:spcPts val="0"/>
              </a:spcAft>
              <a:defRPr/>
            </a:pPr>
            <a:r>
              <a:rPr lang="en-US" smtClean="0"/>
              <a:t>Self-schema</a:t>
            </a: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2495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25B38C5-9F3B-4133-A0C6-CDF008041D0B}" type="slidenum">
              <a:rPr lang="en-US" smtClean="0"/>
              <a:pPr eaLnBrk="1" hangingPunct="1"/>
              <a:t>20</a:t>
            </a:fld>
            <a:endParaRPr lang="en-US" smtClean="0"/>
          </a:p>
        </p:txBody>
      </p:sp>
    </p:spTree>
    <p:extLst>
      <p:ext uri="{BB962C8B-B14F-4D97-AF65-F5344CB8AC3E}">
        <p14:creationId xmlns:p14="http://schemas.microsoft.com/office/powerpoint/2010/main" val="2104822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eaLnBrk="1" hangingPunct="1"/>
            <a:r>
              <a:rPr lang="en-US" smtClean="0"/>
              <a:t>Describe the three different dimensions of attributions.</a:t>
            </a:r>
          </a:p>
          <a:p>
            <a:pPr eaLnBrk="1" hangingPunct="1"/>
            <a:r>
              <a:rPr lang="en-US" smtClean="0"/>
              <a:t>With a partner either recall or imagine situations in which the different dimensions of attributions were utilized.</a:t>
            </a:r>
          </a:p>
          <a:p>
            <a:pPr eaLnBrk="1" hangingPunct="1"/>
            <a:r>
              <a:rPr lang="en-US" smtClean="0"/>
              <a:t>How can you help females to have a healthier view of both their successes and failures?</a:t>
            </a:r>
          </a:p>
        </p:txBody>
      </p:sp>
      <p:sp>
        <p:nvSpPr>
          <p:cNvPr id="41986" name="Title 1"/>
          <p:cNvSpPr>
            <a:spLocks noGrp="1"/>
          </p:cNvSpPr>
          <p:nvPr>
            <p:ph type="title"/>
          </p:nvPr>
        </p:nvSpPr>
        <p:spPr/>
        <p:txBody>
          <a:bodyPr/>
          <a:lstStyle/>
          <a:p>
            <a:pPr eaLnBrk="1" fontAlgn="auto" hangingPunct="1">
              <a:spcAft>
                <a:spcPts val="0"/>
              </a:spcAft>
              <a:defRPr/>
            </a:pPr>
            <a:r>
              <a:rPr lang="en-US" smtClean="0"/>
              <a:t>Review and Discuss</a:t>
            </a:r>
          </a:p>
        </p:txBody>
      </p:sp>
      <p:sp>
        <p:nvSpPr>
          <p:cNvPr id="491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1673EB-AB06-41AD-BF1A-212D24602D5B}" type="slidenum">
              <a:rPr lang="en-US" smtClean="0"/>
              <a:pPr eaLnBrk="1" hangingPunct="1"/>
              <a:t>21</a:t>
            </a:fld>
            <a:endParaRPr lang="en-US" smtClean="0"/>
          </a:p>
        </p:txBody>
      </p:sp>
    </p:spTree>
    <p:extLst>
      <p:ext uri="{BB962C8B-B14F-4D97-AF65-F5344CB8AC3E}">
        <p14:creationId xmlns:p14="http://schemas.microsoft.com/office/powerpoint/2010/main" val="393962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p:txBody>
          <a:bodyPr/>
          <a:lstStyle/>
          <a:p>
            <a:pPr eaLnBrk="1" hangingPunct="1"/>
            <a:r>
              <a:rPr lang="en-US" smtClean="0"/>
              <a:t>Expectancy-Value theory says that motivation is governed by two things:</a:t>
            </a:r>
          </a:p>
          <a:p>
            <a:pPr lvl="1" eaLnBrk="1" hangingPunct="1"/>
            <a:r>
              <a:rPr lang="en-US" smtClean="0"/>
              <a:t>The expectancy of success </a:t>
            </a:r>
          </a:p>
          <a:p>
            <a:pPr lvl="1" eaLnBrk="1" hangingPunct="1"/>
            <a:r>
              <a:rPr lang="en-US" smtClean="0"/>
              <a:t>The value of that success</a:t>
            </a:r>
          </a:p>
          <a:p>
            <a:pPr lvl="1" eaLnBrk="1" hangingPunct="1"/>
            <a:r>
              <a:rPr lang="en-US" smtClean="0"/>
              <a:t>Values of the goal interpreted in terms of costs in pursuing the goal</a:t>
            </a:r>
          </a:p>
          <a:p>
            <a:pPr eaLnBrk="1" hangingPunct="1">
              <a:buFont typeface="Arial" charset="0"/>
              <a:buNone/>
            </a:pPr>
            <a:endParaRPr lang="en-US" smtClean="0"/>
          </a:p>
        </p:txBody>
      </p:sp>
      <p:sp>
        <p:nvSpPr>
          <p:cNvPr id="43010" name="Rectangle 2"/>
          <p:cNvSpPr>
            <a:spLocks noGrp="1" noChangeArrowheads="1"/>
          </p:cNvSpPr>
          <p:nvPr>
            <p:ph type="title"/>
          </p:nvPr>
        </p:nvSpPr>
        <p:spPr/>
        <p:txBody>
          <a:bodyPr/>
          <a:lstStyle/>
          <a:p>
            <a:pPr eaLnBrk="1" fontAlgn="auto" hangingPunct="1">
              <a:spcAft>
                <a:spcPts val="0"/>
              </a:spcAft>
              <a:defRPr/>
            </a:pPr>
            <a:r>
              <a:rPr lang="en-US" smtClean="0"/>
              <a:t>Expectancy-Value Theory</a:t>
            </a:r>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6482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5313D1-7731-41B1-B841-BBAB22A6943B}" type="slidenum">
              <a:rPr lang="en-US" smtClean="0"/>
              <a:pPr eaLnBrk="1" hangingPunct="1"/>
              <a:t>22</a:t>
            </a:fld>
            <a:endParaRPr lang="en-US" smtClean="0"/>
          </a:p>
        </p:txBody>
      </p:sp>
    </p:spTree>
    <p:extLst>
      <p:ext uri="{BB962C8B-B14F-4D97-AF65-F5344CB8AC3E}">
        <p14:creationId xmlns:p14="http://schemas.microsoft.com/office/powerpoint/2010/main" val="491771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p:txBody>
          <a:bodyPr/>
          <a:lstStyle/>
          <a:p>
            <a:pPr eaLnBrk="1" hangingPunct="1"/>
            <a:r>
              <a:rPr lang="en-US" smtClean="0"/>
              <a:t>Begins with the idea that everyone has a need for achievement, but in different amounts</a:t>
            </a:r>
          </a:p>
          <a:p>
            <a:pPr eaLnBrk="1" hangingPunct="1"/>
            <a:r>
              <a:rPr lang="en-US" smtClean="0"/>
              <a:t>People are motivated to engage in an activity to the extent that they expect to succeed times the value they place on the success (Wigfield &amp; Eccless, 1992, 2000).</a:t>
            </a:r>
          </a:p>
          <a:p>
            <a:pPr eaLnBrk="1" hangingPunct="1"/>
            <a:r>
              <a:rPr lang="en-US" smtClean="0"/>
              <a:t>Task Value answers “Why should I do this task?”</a:t>
            </a:r>
          </a:p>
        </p:txBody>
      </p:sp>
      <p:sp>
        <p:nvSpPr>
          <p:cNvPr id="44034" name="Rectangle 2"/>
          <p:cNvSpPr>
            <a:spLocks noGrp="1" noChangeArrowheads="1"/>
          </p:cNvSpPr>
          <p:nvPr>
            <p:ph type="title"/>
          </p:nvPr>
        </p:nvSpPr>
        <p:spPr/>
        <p:txBody>
          <a:bodyPr/>
          <a:lstStyle/>
          <a:p>
            <a:pPr eaLnBrk="1" fontAlgn="auto" hangingPunct="1">
              <a:spcAft>
                <a:spcPts val="0"/>
              </a:spcAft>
              <a:defRPr/>
            </a:pPr>
            <a:r>
              <a:rPr lang="en-US" sz="4000" smtClean="0"/>
              <a:t>Expectancy-Value Theory</a:t>
            </a:r>
          </a:p>
        </p:txBody>
      </p:sp>
      <p:sp>
        <p:nvSpPr>
          <p:cNvPr id="512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94C1649-6D7C-4D4F-BBC6-AFA2C9EA59A1}" type="slidenum">
              <a:rPr lang="en-US" smtClean="0"/>
              <a:pPr eaLnBrk="1" hangingPunct="1"/>
              <a:t>23</a:t>
            </a:fld>
            <a:endParaRPr lang="en-US" smtClean="0"/>
          </a:p>
        </p:txBody>
      </p:sp>
    </p:spTree>
    <p:extLst>
      <p:ext uri="{BB962C8B-B14F-4D97-AF65-F5344CB8AC3E}">
        <p14:creationId xmlns:p14="http://schemas.microsoft.com/office/powerpoint/2010/main" val="308302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p:txBody>
          <a:bodyPr/>
          <a:lstStyle/>
          <a:p>
            <a:pPr eaLnBrk="1" hangingPunct="1"/>
            <a:r>
              <a:rPr lang="en-US" smtClean="0"/>
              <a:t>Combination of task value and expectation for success</a:t>
            </a:r>
          </a:p>
          <a:p>
            <a:pPr lvl="1" eaLnBrk="1" hangingPunct="1"/>
            <a:r>
              <a:rPr lang="en-US" smtClean="0"/>
              <a:t>Both high: persistence, great effort expended, motivation for learning</a:t>
            </a:r>
          </a:p>
          <a:p>
            <a:pPr lvl="1" eaLnBrk="1" hangingPunct="1"/>
            <a:r>
              <a:rPr lang="en-US" smtClean="0"/>
              <a:t>Both low: refuse to participate, no motivation to learn</a:t>
            </a:r>
          </a:p>
          <a:p>
            <a:pPr lvl="1" eaLnBrk="1" hangingPunct="1"/>
            <a:endParaRPr lang="en-US" smtClean="0"/>
          </a:p>
          <a:p>
            <a:pPr lvl="1" eaLnBrk="1" hangingPunct="1"/>
            <a:endParaRPr lang="en-US" smtClean="0"/>
          </a:p>
        </p:txBody>
      </p:sp>
      <p:sp>
        <p:nvSpPr>
          <p:cNvPr id="45058" name="Rectangle 2"/>
          <p:cNvSpPr>
            <a:spLocks noGrp="1" noChangeArrowheads="1"/>
          </p:cNvSpPr>
          <p:nvPr>
            <p:ph type="title"/>
          </p:nvPr>
        </p:nvSpPr>
        <p:spPr/>
        <p:txBody>
          <a:bodyPr/>
          <a:lstStyle/>
          <a:p>
            <a:pPr eaLnBrk="1" fontAlgn="auto" hangingPunct="1">
              <a:spcAft>
                <a:spcPts val="0"/>
              </a:spcAft>
              <a:defRPr/>
            </a:pPr>
            <a:r>
              <a:rPr lang="en-US" smtClean="0"/>
              <a:t>Expectancy-Value Theory</a:t>
            </a:r>
          </a:p>
        </p:txBody>
      </p:sp>
      <p:sp>
        <p:nvSpPr>
          <p:cNvPr id="522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2B0451-E0DD-4C08-9470-C271D2B3B7CD}" type="slidenum">
              <a:rPr lang="en-US" smtClean="0"/>
              <a:pPr eaLnBrk="1" hangingPunct="1"/>
              <a:t>24</a:t>
            </a:fld>
            <a:endParaRPr lang="en-US" smtClean="0"/>
          </a:p>
        </p:txBody>
      </p:sp>
    </p:spTree>
    <p:extLst>
      <p:ext uri="{BB962C8B-B14F-4D97-AF65-F5344CB8AC3E}">
        <p14:creationId xmlns:p14="http://schemas.microsoft.com/office/powerpoint/2010/main" val="3839792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p:txBody>
          <a:bodyPr/>
          <a:lstStyle/>
          <a:p>
            <a:pPr eaLnBrk="1" hangingPunct="1"/>
            <a:r>
              <a:rPr lang="en-US" smtClean="0"/>
              <a:t>On the next slide, label each of the examples with either an E or a V to indicate whether it describes one’s </a:t>
            </a:r>
            <a:r>
              <a:rPr lang="en-US" b="1" smtClean="0"/>
              <a:t>expectancy</a:t>
            </a:r>
            <a:r>
              <a:rPr lang="en-US" smtClean="0"/>
              <a:t> of success or the </a:t>
            </a:r>
            <a:r>
              <a:rPr lang="en-US" b="1" smtClean="0"/>
              <a:t>value</a:t>
            </a:r>
            <a:r>
              <a:rPr lang="en-US" smtClean="0"/>
              <a:t> they place upon that success</a:t>
            </a:r>
          </a:p>
        </p:txBody>
      </p:sp>
      <p:sp>
        <p:nvSpPr>
          <p:cNvPr id="46082" name="Rectangle 2"/>
          <p:cNvSpPr>
            <a:spLocks noGrp="1" noChangeArrowheads="1"/>
          </p:cNvSpPr>
          <p:nvPr>
            <p:ph type="title"/>
          </p:nvPr>
        </p:nvSpPr>
        <p:spPr/>
        <p:txBody>
          <a:bodyPr/>
          <a:lstStyle/>
          <a:p>
            <a:pPr eaLnBrk="1" fontAlgn="auto" hangingPunct="1">
              <a:spcAft>
                <a:spcPts val="0"/>
              </a:spcAft>
              <a:defRPr/>
            </a:pPr>
            <a:r>
              <a:rPr lang="en-US" smtClean="0"/>
              <a:t>You try it…</a:t>
            </a:r>
          </a:p>
        </p:txBody>
      </p:sp>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08811C-629C-4C24-AA61-D16F8EFE15D4}" type="slidenum">
              <a:rPr lang="en-US" smtClean="0"/>
              <a:pPr eaLnBrk="1" hangingPunct="1"/>
              <a:t>25</a:t>
            </a:fld>
            <a:endParaRPr lang="en-US" smtClean="0"/>
          </a:p>
        </p:txBody>
      </p:sp>
    </p:spTree>
    <p:extLst>
      <p:ext uri="{BB962C8B-B14F-4D97-AF65-F5344CB8AC3E}">
        <p14:creationId xmlns:p14="http://schemas.microsoft.com/office/powerpoint/2010/main" val="198515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97" name="Group 33"/>
          <p:cNvGraphicFramePr>
            <a:graphicFrameLocks noGrp="1"/>
          </p:cNvGraphicFramePr>
          <p:nvPr/>
        </p:nvGraphicFramePr>
        <p:xfrm>
          <a:off x="381000" y="228600"/>
          <a:ext cx="8458200" cy="5867400"/>
        </p:xfrm>
        <a:graphic>
          <a:graphicData uri="http://schemas.openxmlformats.org/drawingml/2006/table">
            <a:tbl>
              <a:tblPr/>
              <a:tblGrid>
                <a:gridCol w="4229100"/>
                <a:gridCol w="4229100"/>
              </a:tblGrid>
              <a:tr h="6156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Example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Label</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79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A student didn’t complete his homework because he thought it was busy work.</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6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cs typeface="Arial" charset="0"/>
                        </a:rPr>
                        <a:t>Sarah studied hard for her test because she had a high expectation for success.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69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Arial" charset="0"/>
                        </a:rPr>
                        <a:t>Asad</a:t>
                      </a:r>
                      <a:r>
                        <a:rPr kumimoji="0" lang="en-US" sz="2400" b="0" i="0" u="none" strike="noStrike" cap="none" normalizeH="0" baseline="0" dirty="0" smtClean="0">
                          <a:ln>
                            <a:noFill/>
                          </a:ln>
                          <a:solidFill>
                            <a:schemeClr val="tx1"/>
                          </a:solidFill>
                          <a:effectLst/>
                          <a:latin typeface="Arial" charset="0"/>
                          <a:cs typeface="Arial" charset="0"/>
                        </a:rPr>
                        <a:t> thought he would never use what he learned in Mr. Bob’s class and wasn’t motivated to attend.</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2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34C06E-E065-497C-94CB-55D1ABCBBE24}" type="slidenum">
              <a:rPr lang="en-US" smtClean="0"/>
              <a:pPr eaLnBrk="1" hangingPunct="1"/>
              <a:t>26</a:t>
            </a:fld>
            <a:endParaRPr lang="en-US" smtClean="0"/>
          </a:p>
        </p:txBody>
      </p:sp>
    </p:spTree>
    <p:extLst>
      <p:ext uri="{BB962C8B-B14F-4D97-AF65-F5344CB8AC3E}">
        <p14:creationId xmlns:p14="http://schemas.microsoft.com/office/powerpoint/2010/main" val="1701161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p:txBody>
          <a:bodyPr/>
          <a:lstStyle/>
          <a:p>
            <a:pPr eaLnBrk="1" hangingPunct="1"/>
            <a:r>
              <a:rPr lang="en-US" smtClean="0"/>
              <a:t>Task value</a:t>
            </a:r>
          </a:p>
          <a:p>
            <a:pPr lvl="1" eaLnBrk="1" hangingPunct="1"/>
            <a:r>
              <a:rPr lang="en-US" smtClean="0"/>
              <a:t>Attainment value</a:t>
            </a:r>
          </a:p>
          <a:p>
            <a:pPr lvl="1" eaLnBrk="1" hangingPunct="1"/>
            <a:r>
              <a:rPr lang="en-US" smtClean="0"/>
              <a:t>Intrinsic or interest value</a:t>
            </a:r>
          </a:p>
          <a:p>
            <a:pPr lvl="1" eaLnBrk="1" hangingPunct="1"/>
            <a:r>
              <a:rPr lang="en-US" smtClean="0"/>
              <a:t>Utility value</a:t>
            </a:r>
          </a:p>
          <a:p>
            <a:pPr eaLnBrk="1" hangingPunct="1"/>
            <a:r>
              <a:rPr lang="en-US" smtClean="0"/>
              <a:t>Authentic tasks</a:t>
            </a:r>
          </a:p>
          <a:p>
            <a:pPr lvl="1" eaLnBrk="1" hangingPunct="1"/>
            <a:endParaRPr lang="en-US" smtClean="0"/>
          </a:p>
        </p:txBody>
      </p:sp>
      <p:sp>
        <p:nvSpPr>
          <p:cNvPr id="48130" name="Rectangle 2"/>
          <p:cNvSpPr>
            <a:spLocks noGrp="1" noChangeArrowheads="1"/>
          </p:cNvSpPr>
          <p:nvPr>
            <p:ph type="title"/>
          </p:nvPr>
        </p:nvSpPr>
        <p:spPr/>
        <p:txBody>
          <a:bodyPr/>
          <a:lstStyle/>
          <a:p>
            <a:pPr eaLnBrk="1" fontAlgn="auto" hangingPunct="1">
              <a:spcAft>
                <a:spcPts val="0"/>
              </a:spcAft>
              <a:defRPr/>
            </a:pPr>
            <a:r>
              <a:rPr lang="en-US" smtClean="0"/>
              <a:t>Expectancy-Value Theory</a:t>
            </a:r>
          </a:p>
        </p:txBody>
      </p:sp>
      <p:pic>
        <p:nvPicPr>
          <p:cNvPr id="553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29000"/>
            <a:ext cx="3505200"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A02D1B-B314-4E82-B22E-575B3C091C11}" type="slidenum">
              <a:rPr lang="en-US" smtClean="0"/>
              <a:pPr eaLnBrk="1" hangingPunct="1"/>
              <a:t>27</a:t>
            </a:fld>
            <a:endParaRPr lang="en-US" smtClean="0"/>
          </a:p>
        </p:txBody>
      </p:sp>
    </p:spTree>
    <p:extLst>
      <p:ext uri="{BB962C8B-B14F-4D97-AF65-F5344CB8AC3E}">
        <p14:creationId xmlns:p14="http://schemas.microsoft.com/office/powerpoint/2010/main" val="2663592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457200" y="1600200"/>
            <a:ext cx="5562600" cy="4525963"/>
          </a:xfrm>
        </p:spPr>
        <p:txBody>
          <a:bodyPr/>
          <a:lstStyle/>
          <a:p>
            <a:pPr eaLnBrk="1" hangingPunct="1"/>
            <a:r>
              <a:rPr lang="en-US" smtClean="0"/>
              <a:t>Cost</a:t>
            </a:r>
          </a:p>
          <a:p>
            <a:pPr lvl="1" eaLnBrk="1" hangingPunct="1"/>
            <a:r>
              <a:rPr lang="en-US" smtClean="0"/>
              <a:t>Cost refers to what a person gives up to engage in a task. For example, if Jennifer studies for her French test, she has less time to participate in other activities.</a:t>
            </a:r>
          </a:p>
          <a:p>
            <a:pPr lvl="1" eaLnBrk="1" hangingPunct="1"/>
            <a:r>
              <a:rPr lang="en-US" smtClean="0"/>
              <a:t>If the cost is too high, a person may avoid the activity.</a:t>
            </a:r>
          </a:p>
        </p:txBody>
      </p:sp>
      <p:sp>
        <p:nvSpPr>
          <p:cNvPr id="49154" name="Rectangle 2"/>
          <p:cNvSpPr>
            <a:spLocks noGrp="1" noChangeArrowheads="1"/>
          </p:cNvSpPr>
          <p:nvPr>
            <p:ph type="title"/>
          </p:nvPr>
        </p:nvSpPr>
        <p:spPr/>
        <p:txBody>
          <a:bodyPr/>
          <a:lstStyle/>
          <a:p>
            <a:pPr eaLnBrk="1" fontAlgn="auto" hangingPunct="1">
              <a:spcAft>
                <a:spcPts val="0"/>
              </a:spcAft>
              <a:defRPr/>
            </a:pPr>
            <a:r>
              <a:rPr lang="en-US" sz="4000" smtClean="0"/>
              <a:t>Expectancy-Value Theory</a:t>
            </a:r>
            <a:endParaRPr lang="en-US" sz="3600" smtClean="0"/>
          </a:p>
        </p:txBody>
      </p:sp>
      <p:pic>
        <p:nvPicPr>
          <p:cNvPr id="563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19400"/>
            <a:ext cx="27432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2B093F-B6D3-4312-B545-CBFBAE27C656}" type="slidenum">
              <a:rPr lang="en-US" smtClean="0"/>
              <a:pPr eaLnBrk="1" hangingPunct="1"/>
              <a:t>28</a:t>
            </a:fld>
            <a:endParaRPr lang="en-US" smtClean="0"/>
          </a:p>
        </p:txBody>
      </p:sp>
    </p:spTree>
    <p:extLst>
      <p:ext uri="{BB962C8B-B14F-4D97-AF65-F5344CB8AC3E}">
        <p14:creationId xmlns:p14="http://schemas.microsoft.com/office/powerpoint/2010/main" val="30241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p:txBody>
          <a:bodyPr/>
          <a:lstStyle/>
          <a:p>
            <a:pPr eaLnBrk="1" hangingPunct="1"/>
            <a:r>
              <a:rPr lang="en-US" smtClean="0"/>
              <a:t>On the next slide, label each of the examples with an A, I, or U to indicate whether it is Attainment, Intrinsic, or Utility Value</a:t>
            </a:r>
          </a:p>
        </p:txBody>
      </p:sp>
      <p:sp>
        <p:nvSpPr>
          <p:cNvPr id="50178" name="Rectangle 2"/>
          <p:cNvSpPr>
            <a:spLocks noGrp="1" noChangeArrowheads="1"/>
          </p:cNvSpPr>
          <p:nvPr>
            <p:ph type="title"/>
          </p:nvPr>
        </p:nvSpPr>
        <p:spPr/>
        <p:txBody>
          <a:bodyPr/>
          <a:lstStyle/>
          <a:p>
            <a:pPr eaLnBrk="1" fontAlgn="auto" hangingPunct="1">
              <a:spcAft>
                <a:spcPts val="0"/>
              </a:spcAft>
              <a:defRPr/>
            </a:pPr>
            <a:r>
              <a:rPr lang="en-US" smtClean="0"/>
              <a:t>You try it…</a:t>
            </a:r>
          </a:p>
        </p:txBody>
      </p:sp>
      <p:sp>
        <p:nvSpPr>
          <p:cNvPr id="573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BFFDD23-6216-4707-B56C-5D9B79BD5461}" type="slidenum">
              <a:rPr lang="en-US" smtClean="0"/>
              <a:pPr eaLnBrk="1" hangingPunct="1"/>
              <a:t>29</a:t>
            </a:fld>
            <a:endParaRPr lang="en-US" smtClean="0"/>
          </a:p>
        </p:txBody>
      </p:sp>
    </p:spTree>
    <p:extLst>
      <p:ext uri="{BB962C8B-B14F-4D97-AF65-F5344CB8AC3E}">
        <p14:creationId xmlns:p14="http://schemas.microsoft.com/office/powerpoint/2010/main" val="327772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79512" y="908720"/>
            <a:ext cx="8784976" cy="5760640"/>
          </a:xfrm>
        </p:spPr>
        <p:txBody>
          <a:bodyPr>
            <a:normAutofit/>
          </a:bodyPr>
          <a:lstStyle/>
          <a:p>
            <a:pPr eaLnBrk="1" hangingPunct="1"/>
            <a:r>
              <a:rPr lang="en-US" sz="4000" dirty="0" smtClean="0"/>
              <a:t>Social cognition theory deals with the influence that observing others has on behavior.</a:t>
            </a:r>
          </a:p>
          <a:p>
            <a:pPr eaLnBrk="1" hangingPunct="1"/>
            <a:r>
              <a:rPr lang="en-US" sz="4000" dirty="0" smtClean="0"/>
              <a:t>The theory considers the learners' beliefs and expectations. </a:t>
            </a:r>
          </a:p>
          <a:p>
            <a:pPr eaLnBrk="1" hangingPunct="1"/>
            <a:r>
              <a:rPr lang="en-US" sz="4000" dirty="0" smtClean="0"/>
              <a:t>Reinforcement and punishment affect learners' motivation, rather than directly cause behavior. </a:t>
            </a:r>
          </a:p>
        </p:txBody>
      </p:sp>
      <p:sp>
        <p:nvSpPr>
          <p:cNvPr id="23554" name="Rectangle 2"/>
          <p:cNvSpPr>
            <a:spLocks noGrp="1" noChangeArrowheads="1"/>
          </p:cNvSpPr>
          <p:nvPr>
            <p:ph type="title"/>
          </p:nvPr>
        </p:nvSpPr>
        <p:spPr>
          <a:xfrm>
            <a:off x="457200" y="44624"/>
            <a:ext cx="8229600" cy="778098"/>
          </a:xfrm>
        </p:spPr>
        <p:txBody>
          <a:bodyPr>
            <a:normAutofit fontScale="90000"/>
          </a:bodyPr>
          <a:lstStyle/>
          <a:p>
            <a:pPr eaLnBrk="1" fontAlgn="auto" hangingPunct="1">
              <a:spcAft>
                <a:spcPts val="0"/>
              </a:spcAft>
              <a:defRPr/>
            </a:pPr>
            <a:r>
              <a:rPr lang="en-US" sz="4800" b="1" dirty="0" smtClean="0"/>
              <a:t>Social Cognitive Theory</a:t>
            </a:r>
            <a:endParaRPr lang="en-US" b="1" dirty="0" smtClean="0"/>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29542D-2049-45E8-9F1D-4E5156115CA2}" type="slidenum">
              <a:rPr lang="en-US" smtClean="0"/>
              <a:pPr eaLnBrk="1" hangingPunct="1"/>
              <a:t>3</a:t>
            </a:fld>
            <a:endParaRPr lang="en-US" smtClean="0"/>
          </a:p>
        </p:txBody>
      </p:sp>
    </p:spTree>
    <p:extLst>
      <p:ext uri="{BB962C8B-B14F-4D97-AF65-F5344CB8AC3E}">
        <p14:creationId xmlns:p14="http://schemas.microsoft.com/office/powerpoint/2010/main" val="3631809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95" name="Group 27"/>
          <p:cNvGraphicFramePr>
            <a:graphicFrameLocks noGrp="1"/>
          </p:cNvGraphicFramePr>
          <p:nvPr/>
        </p:nvGraphicFramePr>
        <p:xfrm>
          <a:off x="533400" y="152400"/>
          <a:ext cx="8382000" cy="6324600"/>
        </p:xfrm>
        <a:graphic>
          <a:graphicData uri="http://schemas.openxmlformats.org/drawingml/2006/table">
            <a:tbl>
              <a:tblPr/>
              <a:tblGrid>
                <a:gridCol w="4191000"/>
                <a:gridCol w="4191000"/>
              </a:tblGrid>
              <a:tr h="8026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Example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Label</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75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Arial" charset="0"/>
                        </a:rPr>
                        <a:t>Amjad</a:t>
                      </a:r>
                      <a:r>
                        <a:rPr kumimoji="0" lang="en-US" sz="2400" b="0" i="0" u="none" strike="noStrike" cap="none" normalizeH="0" baseline="0" dirty="0" smtClean="0">
                          <a:ln>
                            <a:noFill/>
                          </a:ln>
                          <a:solidFill>
                            <a:schemeClr val="tx1"/>
                          </a:solidFill>
                          <a:effectLst/>
                          <a:latin typeface="Arial" charset="0"/>
                          <a:cs typeface="Arial" charset="0"/>
                        </a:rPr>
                        <a:t> studied history because it was interesting to him.</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37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charset="0"/>
                          <a:cs typeface="Arial" charset="0"/>
                        </a:rPr>
                        <a:t>Manzoor</a:t>
                      </a:r>
                      <a:r>
                        <a:rPr kumimoji="0" lang="en-US" sz="2400" b="0" i="0" u="none" strike="noStrike" cap="none" normalizeH="0" baseline="0" dirty="0" smtClean="0">
                          <a:ln>
                            <a:noFill/>
                          </a:ln>
                          <a:solidFill>
                            <a:schemeClr val="tx1"/>
                          </a:solidFill>
                          <a:effectLst/>
                          <a:latin typeface="Arial" charset="0"/>
                          <a:cs typeface="Arial" charset="0"/>
                        </a:rPr>
                        <a:t> worked hard in his wood shop class because he believed it would help him in the future.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0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It was important for </a:t>
                      </a:r>
                      <a:r>
                        <a:rPr kumimoji="0" lang="en-US" sz="2400" b="0" i="0" u="none" strike="noStrike" cap="none" normalizeH="0" baseline="0" dirty="0" err="1" smtClean="0">
                          <a:ln>
                            <a:noFill/>
                          </a:ln>
                          <a:solidFill>
                            <a:schemeClr val="tx1"/>
                          </a:solidFill>
                          <a:effectLst/>
                          <a:latin typeface="Arial" charset="0"/>
                          <a:cs typeface="Arial" charset="0"/>
                        </a:rPr>
                        <a:t>Srmad</a:t>
                      </a:r>
                      <a:r>
                        <a:rPr kumimoji="0" lang="en-US" sz="2400" b="0" i="0" u="none" strike="noStrike" cap="none" normalizeH="0" baseline="0" dirty="0" smtClean="0">
                          <a:ln>
                            <a:noFill/>
                          </a:ln>
                          <a:solidFill>
                            <a:schemeClr val="tx1"/>
                          </a:solidFill>
                          <a:effectLst/>
                          <a:latin typeface="Arial" charset="0"/>
                          <a:cs typeface="Arial" charset="0"/>
                        </a:rPr>
                        <a:t> to win the race because he thought he was a good athlete.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38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E44A25-A96B-42C8-885F-5F6F1E0BA056}" type="slidenum">
              <a:rPr lang="en-US" smtClean="0"/>
              <a:pPr eaLnBrk="1" hangingPunct="1"/>
              <a:t>30</a:t>
            </a:fld>
            <a:endParaRPr lang="en-US" smtClean="0"/>
          </a:p>
        </p:txBody>
      </p:sp>
    </p:spTree>
    <p:extLst>
      <p:ext uri="{BB962C8B-B14F-4D97-AF65-F5344CB8AC3E}">
        <p14:creationId xmlns:p14="http://schemas.microsoft.com/office/powerpoint/2010/main" val="22365338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a:lstStyle/>
          <a:p>
            <a:pPr eaLnBrk="1" hangingPunct="1"/>
            <a:r>
              <a:rPr lang="en-US" smtClean="0"/>
              <a:t>Describe how the expectancy-value theory determines a student’s level of motivation. </a:t>
            </a:r>
          </a:p>
          <a:p>
            <a:pPr eaLnBrk="1" hangingPunct="1"/>
            <a:r>
              <a:rPr lang="en-US" smtClean="0"/>
              <a:t>With a partner discuss three different assignments that are memorable to you. Then indicate your expectation for success and the task value including the attainment, interest, and utility values.</a:t>
            </a:r>
          </a:p>
        </p:txBody>
      </p:sp>
      <p:sp>
        <p:nvSpPr>
          <p:cNvPr id="52226" name="Title 1"/>
          <p:cNvSpPr>
            <a:spLocks noGrp="1"/>
          </p:cNvSpPr>
          <p:nvPr>
            <p:ph type="title"/>
          </p:nvPr>
        </p:nvSpPr>
        <p:spPr/>
        <p:txBody>
          <a:bodyPr/>
          <a:lstStyle/>
          <a:p>
            <a:pPr eaLnBrk="1" fontAlgn="auto" hangingPunct="1">
              <a:spcAft>
                <a:spcPts val="0"/>
              </a:spcAft>
              <a:defRPr/>
            </a:pPr>
            <a:r>
              <a:rPr lang="en-US" smtClean="0"/>
              <a:t>Review and Discuss</a:t>
            </a:r>
          </a:p>
        </p:txBody>
      </p:sp>
      <p:sp>
        <p:nvSpPr>
          <p:cNvPr id="593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C96A00-6440-4E82-ACA0-7AE4782676E8}" type="slidenum">
              <a:rPr lang="en-US" smtClean="0"/>
              <a:pPr eaLnBrk="1" hangingPunct="1"/>
              <a:t>31</a:t>
            </a:fld>
            <a:endParaRPr lang="en-US" smtClean="0"/>
          </a:p>
        </p:txBody>
      </p:sp>
    </p:spTree>
    <p:extLst>
      <p:ext uri="{BB962C8B-B14F-4D97-AF65-F5344CB8AC3E}">
        <p14:creationId xmlns:p14="http://schemas.microsoft.com/office/powerpoint/2010/main" val="2486758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marL="365760" indent="-256032" eaLnBrk="1" fontAlgn="auto" hangingPunct="1">
              <a:spcAft>
                <a:spcPts val="0"/>
              </a:spcAft>
              <a:buFont typeface="Wingdings 3"/>
              <a:buChar char=""/>
              <a:defRPr/>
            </a:pPr>
            <a:r>
              <a:rPr lang="en-US" dirty="0" smtClean="0"/>
              <a:t>Patterns of beliefs about goals related to achievement in school</a:t>
            </a:r>
          </a:p>
          <a:p>
            <a:pPr marL="365760" indent="-256032" eaLnBrk="1" fontAlgn="auto" hangingPunct="1">
              <a:spcAft>
                <a:spcPts val="0"/>
              </a:spcAft>
              <a:buFont typeface="Wingdings 3"/>
              <a:buChar char=""/>
              <a:defRPr/>
            </a:pPr>
            <a:r>
              <a:rPr lang="en-US" dirty="0" smtClean="0"/>
              <a:t>Why goal setting improves performance</a:t>
            </a:r>
          </a:p>
          <a:p>
            <a:pPr marL="971550" lvl="1" indent="-514350" eaLnBrk="1" fontAlgn="auto" hangingPunct="1">
              <a:spcBef>
                <a:spcPts val="324"/>
              </a:spcBef>
              <a:spcAft>
                <a:spcPts val="0"/>
              </a:spcAft>
              <a:buFont typeface="Verdana"/>
              <a:buChar char="◦"/>
              <a:defRPr/>
            </a:pPr>
            <a:r>
              <a:rPr lang="en-US" dirty="0" smtClean="0"/>
              <a:t>Directs attention to the task at hand and away from distractions</a:t>
            </a:r>
          </a:p>
          <a:p>
            <a:pPr marL="971550" lvl="1" indent="-514350" eaLnBrk="1" fontAlgn="auto" hangingPunct="1">
              <a:spcBef>
                <a:spcPts val="324"/>
              </a:spcBef>
              <a:spcAft>
                <a:spcPts val="0"/>
              </a:spcAft>
              <a:buFont typeface="Verdana"/>
              <a:buChar char="◦"/>
              <a:defRPr/>
            </a:pPr>
            <a:r>
              <a:rPr lang="en-US" dirty="0" smtClean="0"/>
              <a:t>Energizes effort</a:t>
            </a:r>
          </a:p>
          <a:p>
            <a:pPr marL="971550" lvl="1" indent="-514350" eaLnBrk="1" fontAlgn="auto" hangingPunct="1">
              <a:spcBef>
                <a:spcPts val="324"/>
              </a:spcBef>
              <a:spcAft>
                <a:spcPts val="0"/>
              </a:spcAft>
              <a:buFont typeface="Verdana"/>
              <a:buChar char="◦"/>
              <a:defRPr/>
            </a:pPr>
            <a:r>
              <a:rPr lang="en-US" dirty="0" smtClean="0"/>
              <a:t>Increases persistence</a:t>
            </a:r>
          </a:p>
          <a:p>
            <a:pPr marL="971550" lvl="1" indent="-514350" eaLnBrk="1" fontAlgn="auto" hangingPunct="1">
              <a:spcBef>
                <a:spcPts val="324"/>
              </a:spcBef>
              <a:spcAft>
                <a:spcPts val="0"/>
              </a:spcAft>
              <a:buFont typeface="Verdana"/>
              <a:buChar char="◦"/>
              <a:defRPr/>
            </a:pPr>
            <a:r>
              <a:rPr lang="en-US" dirty="0" smtClean="0"/>
              <a:t>Promotes the development of new knowledge and strategies</a:t>
            </a:r>
          </a:p>
          <a:p>
            <a:pPr marL="621792" lvl="1" eaLnBrk="1" fontAlgn="auto" hangingPunct="1">
              <a:spcBef>
                <a:spcPts val="324"/>
              </a:spcBef>
              <a:spcAft>
                <a:spcPts val="0"/>
              </a:spcAft>
              <a:buFont typeface="Verdana"/>
              <a:buChar char="◦"/>
              <a:defRPr/>
            </a:pPr>
            <a:endParaRPr lang="en-US" dirty="0"/>
          </a:p>
        </p:txBody>
      </p:sp>
      <p:sp>
        <p:nvSpPr>
          <p:cNvPr id="53250" name="Title 1"/>
          <p:cNvSpPr>
            <a:spLocks noGrp="1"/>
          </p:cNvSpPr>
          <p:nvPr>
            <p:ph type="title"/>
          </p:nvPr>
        </p:nvSpPr>
        <p:spPr/>
        <p:txBody>
          <a:bodyPr/>
          <a:lstStyle/>
          <a:p>
            <a:pPr eaLnBrk="1" fontAlgn="auto" hangingPunct="1">
              <a:spcAft>
                <a:spcPts val="0"/>
              </a:spcAft>
              <a:defRPr/>
            </a:pPr>
            <a:r>
              <a:rPr lang="en-US" smtClean="0"/>
              <a:t>Goal Orientations</a:t>
            </a:r>
          </a:p>
        </p:txBody>
      </p:sp>
      <p:sp>
        <p:nvSpPr>
          <p:cNvPr id="604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AA78A8C-A924-42D6-96CB-008139325E8E}" type="slidenum">
              <a:rPr lang="en-US" smtClean="0"/>
              <a:pPr eaLnBrk="1" hangingPunct="1"/>
              <a:t>32</a:t>
            </a:fld>
            <a:endParaRPr lang="en-US" smtClean="0"/>
          </a:p>
        </p:txBody>
      </p:sp>
    </p:spTree>
    <p:extLst>
      <p:ext uri="{BB962C8B-B14F-4D97-AF65-F5344CB8AC3E}">
        <p14:creationId xmlns:p14="http://schemas.microsoft.com/office/powerpoint/2010/main" val="10759082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p:txBody>
          <a:bodyPr/>
          <a:lstStyle/>
          <a:p>
            <a:pPr eaLnBrk="1" hangingPunct="1"/>
            <a:r>
              <a:rPr lang="en-US" smtClean="0"/>
              <a:t>Learning or mastery</a:t>
            </a:r>
          </a:p>
          <a:p>
            <a:pPr eaLnBrk="1" hangingPunct="1"/>
            <a:r>
              <a:rPr lang="en-US" smtClean="0"/>
              <a:t>Performance or ability</a:t>
            </a:r>
          </a:p>
          <a:p>
            <a:pPr eaLnBrk="1" hangingPunct="1"/>
            <a:r>
              <a:rPr lang="en-US" smtClean="0"/>
              <a:t>Work avoidance</a:t>
            </a:r>
          </a:p>
          <a:p>
            <a:pPr eaLnBrk="1" hangingPunct="1"/>
            <a:r>
              <a:rPr lang="en-US" smtClean="0"/>
              <a:t>Social*</a:t>
            </a:r>
          </a:p>
          <a:p>
            <a:pPr eaLnBrk="1" hangingPunct="1"/>
            <a:r>
              <a:rPr lang="en-US" smtClean="0"/>
              <a:t>Affective*</a:t>
            </a:r>
          </a:p>
          <a:p>
            <a:pPr eaLnBrk="1" hangingPunct="1"/>
            <a:endParaRPr lang="en-US" smtClean="0"/>
          </a:p>
        </p:txBody>
      </p:sp>
      <p:sp>
        <p:nvSpPr>
          <p:cNvPr id="54274" name="Rectangle 2"/>
          <p:cNvSpPr>
            <a:spLocks noGrp="1" noChangeArrowheads="1"/>
          </p:cNvSpPr>
          <p:nvPr>
            <p:ph type="title"/>
          </p:nvPr>
        </p:nvSpPr>
        <p:spPr/>
        <p:txBody>
          <a:bodyPr/>
          <a:lstStyle/>
          <a:p>
            <a:pPr eaLnBrk="1" fontAlgn="auto" hangingPunct="1">
              <a:spcAft>
                <a:spcPts val="0"/>
              </a:spcAft>
              <a:defRPr/>
            </a:pPr>
            <a:r>
              <a:rPr lang="en-US" smtClean="0"/>
              <a:t>Goal Orientations</a:t>
            </a:r>
          </a:p>
        </p:txBody>
      </p:sp>
      <p:pic>
        <p:nvPicPr>
          <p:cNvPr id="614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048000"/>
            <a:ext cx="35814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340331-3607-43B2-BA08-F247D33F6DD2}" type="slidenum">
              <a:rPr lang="en-US" smtClean="0"/>
              <a:pPr eaLnBrk="1" hangingPunct="1"/>
              <a:t>33</a:t>
            </a:fld>
            <a:endParaRPr lang="en-US" smtClean="0"/>
          </a:p>
        </p:txBody>
      </p:sp>
    </p:spTree>
    <p:extLst>
      <p:ext uri="{BB962C8B-B14F-4D97-AF65-F5344CB8AC3E}">
        <p14:creationId xmlns:p14="http://schemas.microsoft.com/office/powerpoint/2010/main" val="672969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normAutofit fontScale="92500"/>
          </a:bodyPr>
          <a:lstStyle/>
          <a:p>
            <a:pPr eaLnBrk="1" hangingPunct="1"/>
            <a:r>
              <a:rPr lang="en-US" smtClean="0"/>
              <a:t>Learning Goals</a:t>
            </a:r>
          </a:p>
          <a:p>
            <a:pPr lvl="1" eaLnBrk="1" hangingPunct="1"/>
            <a:r>
              <a:rPr lang="en-US" smtClean="0"/>
              <a:t>A desire to acquire additional knowledge or master new skills</a:t>
            </a:r>
          </a:p>
          <a:p>
            <a:pPr eaLnBrk="1" hangingPunct="1"/>
            <a:r>
              <a:rPr lang="en-US" smtClean="0"/>
              <a:t>To foster learning goals:</a:t>
            </a:r>
          </a:p>
          <a:p>
            <a:pPr lvl="1" eaLnBrk="1" hangingPunct="1"/>
            <a:r>
              <a:rPr lang="en-US" smtClean="0"/>
              <a:t>Relate subject matter to student needs, goals, and interests</a:t>
            </a:r>
          </a:p>
          <a:p>
            <a:pPr lvl="1" eaLnBrk="1" hangingPunct="1"/>
            <a:r>
              <a:rPr lang="en-US" smtClean="0"/>
              <a:t>Model interest in and enthusiasm for the subject</a:t>
            </a:r>
          </a:p>
          <a:p>
            <a:pPr lvl="1" eaLnBrk="1" hangingPunct="1"/>
            <a:r>
              <a:rPr lang="en-US" smtClean="0"/>
              <a:t>Communicate the belief that students want to learn</a:t>
            </a:r>
          </a:p>
          <a:p>
            <a:pPr lvl="1" eaLnBrk="1" hangingPunct="1"/>
            <a:r>
              <a:rPr lang="en-US" smtClean="0"/>
              <a:t>Focus students’ attention on learning goals</a:t>
            </a:r>
          </a:p>
          <a:p>
            <a:pPr lvl="1" eaLnBrk="1" hangingPunct="1"/>
            <a:endParaRPr lang="en-US" smtClean="0"/>
          </a:p>
        </p:txBody>
      </p:sp>
      <p:sp>
        <p:nvSpPr>
          <p:cNvPr id="55298" name="Rectangle 2"/>
          <p:cNvSpPr>
            <a:spLocks noGrp="1" noChangeArrowheads="1"/>
          </p:cNvSpPr>
          <p:nvPr>
            <p:ph type="title"/>
          </p:nvPr>
        </p:nvSpPr>
        <p:spPr/>
        <p:txBody>
          <a:bodyPr/>
          <a:lstStyle/>
          <a:p>
            <a:pPr eaLnBrk="1" fontAlgn="auto" hangingPunct="1">
              <a:spcAft>
                <a:spcPts val="0"/>
              </a:spcAft>
              <a:defRPr/>
            </a:pPr>
            <a:r>
              <a:rPr lang="en-US" smtClean="0"/>
              <a:t>Goal Orientations</a:t>
            </a:r>
          </a:p>
        </p:txBody>
      </p:sp>
      <p:sp>
        <p:nvSpPr>
          <p:cNvPr id="624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1A7F1C-A189-4613-A3C1-0BB6E34FE479}" type="slidenum">
              <a:rPr lang="en-US" smtClean="0"/>
              <a:pPr eaLnBrk="1" hangingPunct="1"/>
              <a:t>34</a:t>
            </a:fld>
            <a:endParaRPr lang="en-US" smtClean="0"/>
          </a:p>
        </p:txBody>
      </p:sp>
    </p:spTree>
    <p:extLst>
      <p:ext uri="{BB962C8B-B14F-4D97-AF65-F5344CB8AC3E}">
        <p14:creationId xmlns:p14="http://schemas.microsoft.com/office/powerpoint/2010/main" val="2143113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lstStyle/>
          <a:p>
            <a:pPr eaLnBrk="1" hangingPunct="1"/>
            <a:r>
              <a:rPr lang="en-US" smtClean="0"/>
              <a:t>Performance Goals</a:t>
            </a:r>
          </a:p>
          <a:p>
            <a:pPr lvl="1" eaLnBrk="1" hangingPunct="1"/>
            <a:r>
              <a:rPr lang="en-US" smtClean="0"/>
              <a:t>A desire to look good and receive favorable judgments from others OR</a:t>
            </a:r>
          </a:p>
          <a:p>
            <a:pPr lvl="1" eaLnBrk="1" hangingPunct="1"/>
            <a:r>
              <a:rPr lang="en-US" smtClean="0"/>
              <a:t>A desire not to look bad and receive unfavorable judgments</a:t>
            </a:r>
          </a:p>
          <a:p>
            <a:pPr eaLnBrk="1" hangingPunct="1"/>
            <a:endParaRPr lang="en-US" smtClean="0"/>
          </a:p>
        </p:txBody>
      </p:sp>
      <p:sp>
        <p:nvSpPr>
          <p:cNvPr id="56322" name="Rectangle 2"/>
          <p:cNvSpPr>
            <a:spLocks noGrp="1" noChangeArrowheads="1"/>
          </p:cNvSpPr>
          <p:nvPr>
            <p:ph type="title"/>
          </p:nvPr>
        </p:nvSpPr>
        <p:spPr/>
        <p:txBody>
          <a:bodyPr/>
          <a:lstStyle/>
          <a:p>
            <a:pPr eaLnBrk="1" fontAlgn="auto" hangingPunct="1">
              <a:spcAft>
                <a:spcPts val="0"/>
              </a:spcAft>
              <a:defRPr/>
            </a:pPr>
            <a:r>
              <a:rPr lang="en-US" smtClean="0"/>
              <a:t>Goal Orientations</a:t>
            </a:r>
          </a:p>
        </p:txBody>
      </p:sp>
      <p:pic>
        <p:nvPicPr>
          <p:cNvPr id="6349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3657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49389D-629D-4230-A1D9-62EA7ACA849E}" type="slidenum">
              <a:rPr lang="en-US" smtClean="0"/>
              <a:pPr eaLnBrk="1" hangingPunct="1"/>
              <a:t>35</a:t>
            </a:fld>
            <a:endParaRPr lang="en-US" smtClean="0"/>
          </a:p>
        </p:txBody>
      </p:sp>
    </p:spTree>
    <p:extLst>
      <p:ext uri="{BB962C8B-B14F-4D97-AF65-F5344CB8AC3E}">
        <p14:creationId xmlns:p14="http://schemas.microsoft.com/office/powerpoint/2010/main" val="4238732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p:txBody>
          <a:bodyPr/>
          <a:lstStyle/>
          <a:p>
            <a:pPr eaLnBrk="1" hangingPunct="1"/>
            <a:r>
              <a:rPr lang="en-US" smtClean="0"/>
              <a:t>Work Avoidance Goals </a:t>
            </a:r>
          </a:p>
          <a:p>
            <a:pPr lvl="1" eaLnBrk="1" hangingPunct="1"/>
            <a:r>
              <a:rPr lang="en-US" smtClean="0"/>
              <a:t>Avoid doing work</a:t>
            </a:r>
          </a:p>
          <a:p>
            <a:pPr lvl="1" eaLnBrk="1" hangingPunct="1"/>
            <a:r>
              <a:rPr lang="en-US" smtClean="0"/>
              <a:t>Do as little work as possible</a:t>
            </a:r>
          </a:p>
          <a:p>
            <a:pPr lvl="1" eaLnBrk="1" hangingPunct="1"/>
            <a:r>
              <a:rPr lang="en-US" smtClean="0"/>
              <a:t>No desire to look smart or to learn</a:t>
            </a:r>
          </a:p>
        </p:txBody>
      </p:sp>
      <p:sp>
        <p:nvSpPr>
          <p:cNvPr id="57346" name="Rectangle 2"/>
          <p:cNvSpPr>
            <a:spLocks noGrp="1" noChangeArrowheads="1"/>
          </p:cNvSpPr>
          <p:nvPr>
            <p:ph type="title"/>
          </p:nvPr>
        </p:nvSpPr>
        <p:spPr/>
        <p:txBody>
          <a:bodyPr/>
          <a:lstStyle/>
          <a:p>
            <a:pPr eaLnBrk="1" fontAlgn="auto" hangingPunct="1">
              <a:spcAft>
                <a:spcPts val="0"/>
              </a:spcAft>
              <a:defRPr/>
            </a:pPr>
            <a:r>
              <a:rPr lang="en-US" smtClean="0"/>
              <a:t>Goal Orientations</a:t>
            </a:r>
          </a:p>
        </p:txBody>
      </p:sp>
      <p:pic>
        <p:nvPicPr>
          <p:cNvPr id="645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962400"/>
            <a:ext cx="35052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214871C-0AF9-4F64-8E0C-581D199AB12C}" type="slidenum">
              <a:rPr lang="en-US" smtClean="0"/>
              <a:pPr eaLnBrk="1" hangingPunct="1"/>
              <a:t>36</a:t>
            </a:fld>
            <a:endParaRPr lang="en-US" smtClean="0"/>
          </a:p>
        </p:txBody>
      </p:sp>
    </p:spTree>
    <p:extLst>
      <p:ext uri="{BB962C8B-B14F-4D97-AF65-F5344CB8AC3E}">
        <p14:creationId xmlns:p14="http://schemas.microsoft.com/office/powerpoint/2010/main" val="3136861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p:cNvSpPr>
          <p:nvPr>
            <p:ph idx="1"/>
          </p:nvPr>
        </p:nvSpPr>
        <p:spPr/>
        <p:txBody>
          <a:bodyPr/>
          <a:lstStyle/>
          <a:p>
            <a:pPr eaLnBrk="1" hangingPunct="1"/>
            <a:r>
              <a:rPr lang="en-US" smtClean="0"/>
              <a:t>Differentiate between learning, performance, and work-avoidant goals. What types of behaviors correspond with each goal?</a:t>
            </a:r>
          </a:p>
          <a:p>
            <a:pPr eaLnBrk="1" hangingPunct="1"/>
            <a:r>
              <a:rPr lang="en-US" smtClean="0"/>
              <a:t>How can you encourage your students to adopt learning goals? </a:t>
            </a:r>
          </a:p>
          <a:p>
            <a:pPr eaLnBrk="1" hangingPunct="1"/>
            <a:r>
              <a:rPr lang="en-US" smtClean="0"/>
              <a:t>How can you help your students to see that learning goals are integral to the learning process?</a:t>
            </a:r>
          </a:p>
        </p:txBody>
      </p:sp>
      <p:sp>
        <p:nvSpPr>
          <p:cNvPr id="183298" name="Rectangle 2"/>
          <p:cNvSpPr>
            <a:spLocks noGrp="1"/>
          </p:cNvSpPr>
          <p:nvPr>
            <p:ph type="title"/>
          </p:nvPr>
        </p:nvSpPr>
        <p:spPr/>
        <p:txBody>
          <a:bodyPr/>
          <a:lstStyle/>
          <a:p>
            <a:pPr eaLnBrk="1" fontAlgn="auto" hangingPunct="1">
              <a:spcAft>
                <a:spcPts val="0"/>
              </a:spcAft>
              <a:defRPr/>
            </a:pPr>
            <a:r>
              <a:rPr lang="en-US" smtClean="0"/>
              <a:t>Review and Discuss</a:t>
            </a:r>
          </a:p>
        </p:txBody>
      </p:sp>
      <p:sp>
        <p:nvSpPr>
          <p:cNvPr id="655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E8C4EA-279A-4705-870C-B26DF8883C7D}" type="slidenum">
              <a:rPr lang="en-US" smtClean="0"/>
              <a:pPr eaLnBrk="1" hangingPunct="1"/>
              <a:t>37</a:t>
            </a:fld>
            <a:endParaRPr lang="en-US" smtClean="0"/>
          </a:p>
        </p:txBody>
      </p:sp>
    </p:spTree>
    <p:extLst>
      <p:ext uri="{BB962C8B-B14F-4D97-AF65-F5344CB8AC3E}">
        <p14:creationId xmlns:p14="http://schemas.microsoft.com/office/powerpoint/2010/main" val="2245707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Affect and motivation</a:t>
            </a:r>
            <a:endParaRPr lang="en-US" dirty="0"/>
          </a:p>
        </p:txBody>
      </p:sp>
      <p:sp>
        <p:nvSpPr>
          <p:cNvPr id="66563" name="Text Placeholder 4"/>
          <p:cNvSpPr>
            <a:spLocks noGrp="1"/>
          </p:cNvSpPr>
          <p:nvPr>
            <p:ph type="body" idx="1"/>
          </p:nvPr>
        </p:nvSpPr>
        <p:spPr>
          <a:xfrm>
            <a:off x="3922713" y="2932113"/>
            <a:ext cx="4572000" cy="1454150"/>
          </a:xfrm>
        </p:spPr>
        <p:txBody>
          <a:bodyPr/>
          <a:lstStyle/>
          <a:p>
            <a:pPr eaLnBrk="1" hangingPunct="1"/>
            <a:endParaRPr lang="en-US" smtClean="0"/>
          </a:p>
        </p:txBody>
      </p:sp>
      <p:sp>
        <p:nvSpPr>
          <p:cNvPr id="665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373304-C8E7-4E53-91FD-AA6DB10EAC69}" type="slidenum">
              <a:rPr lang="en-US" smtClean="0"/>
              <a:pPr eaLnBrk="1" hangingPunct="1"/>
              <a:t>38</a:t>
            </a:fld>
            <a:endParaRPr lang="en-US" smtClean="0"/>
          </a:p>
        </p:txBody>
      </p:sp>
    </p:spTree>
    <p:extLst>
      <p:ext uri="{BB962C8B-B14F-4D97-AF65-F5344CB8AC3E}">
        <p14:creationId xmlns:p14="http://schemas.microsoft.com/office/powerpoint/2010/main" val="4264837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idx="1"/>
          </p:nvPr>
        </p:nvSpPr>
        <p:spPr/>
        <p:txBody>
          <a:bodyPr/>
          <a:lstStyle/>
          <a:p>
            <a:pPr eaLnBrk="1" hangingPunct="1"/>
            <a:r>
              <a:rPr lang="en-US" smtClean="0"/>
              <a:t>Affect refers to:</a:t>
            </a:r>
          </a:p>
          <a:p>
            <a:pPr lvl="1" eaLnBrk="1" hangingPunct="1"/>
            <a:r>
              <a:rPr lang="en-US" smtClean="0"/>
              <a:t>Feelings and emotions.</a:t>
            </a:r>
          </a:p>
          <a:p>
            <a:pPr lvl="1" eaLnBrk="1" hangingPunct="1"/>
            <a:r>
              <a:rPr lang="en-US" smtClean="0"/>
              <a:t>Reaction to stimuli in the environment.</a:t>
            </a:r>
          </a:p>
          <a:p>
            <a:pPr eaLnBrk="1" hangingPunct="1"/>
            <a:r>
              <a:rPr lang="en-US" smtClean="0"/>
              <a:t>Debate </a:t>
            </a:r>
          </a:p>
          <a:p>
            <a:pPr lvl="1" eaLnBrk="1" hangingPunct="1"/>
            <a:r>
              <a:rPr lang="en-US" smtClean="0"/>
              <a:t>Affect is primary followed by cognition</a:t>
            </a:r>
          </a:p>
          <a:p>
            <a:pPr lvl="1" eaLnBrk="1" hangingPunct="1"/>
            <a:r>
              <a:rPr lang="en-US" smtClean="0"/>
              <a:t>Affect is secondary, following cognition</a:t>
            </a:r>
          </a:p>
          <a:p>
            <a:pPr lvl="1" eaLnBrk="1" hangingPunct="1"/>
            <a:r>
              <a:rPr lang="en-US" smtClean="0"/>
              <a:t>The content of our thoughts: How do you feel after taking the exam?</a:t>
            </a:r>
          </a:p>
        </p:txBody>
      </p:sp>
      <p:sp>
        <p:nvSpPr>
          <p:cNvPr id="59394" name="Rectangle 2"/>
          <p:cNvSpPr>
            <a:spLocks noGrp="1" noChangeArrowheads="1"/>
          </p:cNvSpPr>
          <p:nvPr>
            <p:ph type="title"/>
          </p:nvPr>
        </p:nvSpPr>
        <p:spPr/>
        <p:txBody>
          <a:bodyPr/>
          <a:lstStyle/>
          <a:p>
            <a:pPr eaLnBrk="1" fontAlgn="auto" hangingPunct="1">
              <a:spcAft>
                <a:spcPts val="0"/>
              </a:spcAft>
              <a:defRPr/>
            </a:pPr>
            <a:r>
              <a:rPr lang="en-US" smtClean="0"/>
              <a:t>What is affect?</a:t>
            </a:r>
          </a:p>
        </p:txBody>
      </p:sp>
      <p:sp>
        <p:nvSpPr>
          <p:cNvPr id="675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E21E88-06EE-4BA3-936D-2DBB02E509B6}" type="slidenum">
              <a:rPr lang="en-US" smtClean="0"/>
              <a:pPr eaLnBrk="1" hangingPunct="1"/>
              <a:t>39</a:t>
            </a:fld>
            <a:endParaRPr lang="en-US" smtClean="0"/>
          </a:p>
        </p:txBody>
      </p:sp>
    </p:spTree>
    <p:extLst>
      <p:ext uri="{BB962C8B-B14F-4D97-AF65-F5344CB8AC3E}">
        <p14:creationId xmlns:p14="http://schemas.microsoft.com/office/powerpoint/2010/main" val="3913426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107504" y="764704"/>
            <a:ext cx="8856984" cy="5904656"/>
          </a:xfrm>
        </p:spPr>
        <p:txBody>
          <a:bodyPr>
            <a:normAutofit lnSpcReduction="10000"/>
          </a:bodyPr>
          <a:lstStyle/>
          <a:p>
            <a:pPr eaLnBrk="1" hangingPunct="1"/>
            <a:r>
              <a:rPr lang="en-US" sz="4000" dirty="0" smtClean="0"/>
              <a:t>Construct from social cognitive theory</a:t>
            </a:r>
          </a:p>
          <a:p>
            <a:pPr eaLnBrk="1" hangingPunct="1"/>
            <a:r>
              <a:rPr lang="en-US" sz="4000" dirty="0" smtClean="0"/>
              <a:t>Sources of self-efficacy</a:t>
            </a:r>
          </a:p>
          <a:p>
            <a:pPr lvl="1" eaLnBrk="1" hangingPunct="1"/>
            <a:r>
              <a:rPr lang="en-US" sz="3600" dirty="0" smtClean="0"/>
              <a:t>Mastery experiences</a:t>
            </a:r>
          </a:p>
          <a:p>
            <a:pPr lvl="1" eaLnBrk="1" hangingPunct="1"/>
            <a:r>
              <a:rPr lang="en-US" sz="3600" dirty="0" smtClean="0"/>
              <a:t>Emotional arousal</a:t>
            </a:r>
          </a:p>
          <a:p>
            <a:pPr lvl="1" eaLnBrk="1" hangingPunct="1"/>
            <a:r>
              <a:rPr lang="en-US" sz="3600" dirty="0" smtClean="0"/>
              <a:t>Vicarious experiences</a:t>
            </a:r>
          </a:p>
          <a:p>
            <a:pPr lvl="1" eaLnBrk="1" hangingPunct="1"/>
            <a:r>
              <a:rPr lang="en-US" sz="3600" dirty="0" smtClean="0"/>
              <a:t>Social persuasion</a:t>
            </a:r>
          </a:p>
          <a:p>
            <a:pPr eaLnBrk="1" hangingPunct="1"/>
            <a:r>
              <a:rPr lang="en-US" sz="4000" dirty="0" smtClean="0"/>
              <a:t>Self-efficacy, self-concept, and self-esteem</a:t>
            </a:r>
          </a:p>
          <a:p>
            <a:pPr lvl="1" eaLnBrk="1" hangingPunct="1"/>
            <a:r>
              <a:rPr lang="en-US" sz="3600" dirty="0" smtClean="0"/>
              <a:t>How do they differ?</a:t>
            </a:r>
          </a:p>
          <a:p>
            <a:pPr lvl="1" eaLnBrk="1" hangingPunct="1"/>
            <a:endParaRPr lang="en-US" dirty="0" smtClean="0"/>
          </a:p>
        </p:txBody>
      </p:sp>
      <p:sp>
        <p:nvSpPr>
          <p:cNvPr id="24578" name="Rectangle 2"/>
          <p:cNvSpPr>
            <a:spLocks noGrp="1" noChangeArrowheads="1"/>
          </p:cNvSpPr>
          <p:nvPr>
            <p:ph type="title"/>
          </p:nvPr>
        </p:nvSpPr>
        <p:spPr>
          <a:xfrm>
            <a:off x="457200" y="44624"/>
            <a:ext cx="8229600" cy="792088"/>
          </a:xfrm>
        </p:spPr>
        <p:txBody>
          <a:bodyPr/>
          <a:lstStyle/>
          <a:p>
            <a:pPr eaLnBrk="1" fontAlgn="auto" hangingPunct="1">
              <a:spcAft>
                <a:spcPts val="0"/>
              </a:spcAft>
              <a:defRPr/>
            </a:pPr>
            <a:r>
              <a:rPr lang="en-US" dirty="0" smtClean="0"/>
              <a:t>Self-efficacy</a:t>
            </a:r>
          </a:p>
        </p:txBody>
      </p:sp>
      <p:pic>
        <p:nvPicPr>
          <p:cNvPr id="317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504" y="1981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7E3639-1506-43D8-A525-4B1FC9A1C5F4}" type="slidenum">
              <a:rPr lang="en-US" smtClean="0"/>
              <a:pPr eaLnBrk="1" hangingPunct="1"/>
              <a:t>4</a:t>
            </a:fld>
            <a:endParaRPr lang="en-US" smtClean="0"/>
          </a:p>
        </p:txBody>
      </p:sp>
    </p:spTree>
    <p:extLst>
      <p:ext uri="{BB962C8B-B14F-4D97-AF65-F5344CB8AC3E}">
        <p14:creationId xmlns:p14="http://schemas.microsoft.com/office/powerpoint/2010/main" val="3068342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p:txBody>
          <a:bodyPr/>
          <a:lstStyle/>
          <a:p>
            <a:pPr eaLnBrk="1" hangingPunct="1"/>
            <a:r>
              <a:rPr lang="en-US" smtClean="0"/>
              <a:t>Our motivation to succeed in school or in other parts of life is affected by how we feel in addition to what we think.</a:t>
            </a:r>
          </a:p>
          <a:p>
            <a:pPr eaLnBrk="1" hangingPunct="1"/>
            <a:r>
              <a:rPr lang="en-US" smtClean="0"/>
              <a:t>Why is this important?</a:t>
            </a:r>
          </a:p>
          <a:p>
            <a:pPr eaLnBrk="1" hangingPunct="1">
              <a:buFontTx/>
              <a:buNone/>
            </a:pPr>
            <a:endParaRPr lang="en-US" smtClean="0"/>
          </a:p>
        </p:txBody>
      </p:sp>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smtClean="0"/>
              <a:t>What do we mean by affective factors in motivation?</a:t>
            </a:r>
            <a:endParaRPr lang="en-US" sz="3200" dirty="0" smtClean="0"/>
          </a:p>
        </p:txBody>
      </p:sp>
      <p:pic>
        <p:nvPicPr>
          <p:cNvPr id="686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0000"/>
            <a:ext cx="3886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673C50-CB59-4706-A4C2-ADA91294451C}" type="slidenum">
              <a:rPr lang="en-US" smtClean="0"/>
              <a:pPr eaLnBrk="1" hangingPunct="1"/>
              <a:t>40</a:t>
            </a:fld>
            <a:endParaRPr lang="en-US" smtClean="0"/>
          </a:p>
        </p:txBody>
      </p:sp>
    </p:spTree>
    <p:extLst>
      <p:ext uri="{BB962C8B-B14F-4D97-AF65-F5344CB8AC3E}">
        <p14:creationId xmlns:p14="http://schemas.microsoft.com/office/powerpoint/2010/main" val="796021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p:txBody>
          <a:bodyPr/>
          <a:lstStyle/>
          <a:p>
            <a:pPr eaLnBrk="1" hangingPunct="1"/>
            <a:r>
              <a:rPr lang="en-US" smtClean="0"/>
              <a:t>Affect interacts with perceptions, attributions, beliefs and needs.</a:t>
            </a:r>
          </a:p>
          <a:p>
            <a:pPr eaLnBrk="1" hangingPunct="1"/>
            <a:r>
              <a:rPr lang="en-US" smtClean="0"/>
              <a:t>Affective factors in motivation can be influenced by teachers, the educational setting, and peers. Knowing this we may be able to increase students’ motivation.</a:t>
            </a:r>
          </a:p>
        </p:txBody>
      </p:sp>
      <p:sp>
        <p:nvSpPr>
          <p:cNvPr id="901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dirty="0"/>
              <a:t>Why are </a:t>
            </a:r>
            <a:r>
              <a:rPr lang="en-US" sz="4000" dirty="0" smtClean="0"/>
              <a:t>affective factors </a:t>
            </a:r>
            <a:r>
              <a:rPr lang="en-US" sz="4000" dirty="0"/>
              <a:t/>
            </a:r>
            <a:br>
              <a:rPr lang="en-US" sz="4000" dirty="0"/>
            </a:br>
            <a:r>
              <a:rPr lang="en-US" sz="4000" dirty="0"/>
              <a:t>in </a:t>
            </a:r>
            <a:r>
              <a:rPr lang="en-US" sz="4000" dirty="0" smtClean="0"/>
              <a:t>motivation important</a:t>
            </a:r>
            <a:r>
              <a:rPr lang="en-US" sz="4000" dirty="0"/>
              <a:t>?</a:t>
            </a:r>
          </a:p>
        </p:txBody>
      </p:sp>
      <p:sp>
        <p:nvSpPr>
          <p:cNvPr id="696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E6E2BD-E542-47B9-BBBD-335177071491}" type="slidenum">
              <a:rPr lang="en-US" smtClean="0"/>
              <a:pPr eaLnBrk="1" hangingPunct="1"/>
              <a:t>41</a:t>
            </a:fld>
            <a:endParaRPr lang="en-US" smtClean="0"/>
          </a:p>
        </p:txBody>
      </p:sp>
    </p:spTree>
    <p:extLst>
      <p:ext uri="{BB962C8B-B14F-4D97-AF65-F5344CB8AC3E}">
        <p14:creationId xmlns:p14="http://schemas.microsoft.com/office/powerpoint/2010/main" val="2351709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p:txBody>
          <a:bodyPr/>
          <a:lstStyle/>
          <a:p>
            <a:pPr eaLnBrk="1" hangingPunct="1"/>
            <a:r>
              <a:rPr lang="en-US" smtClean="0"/>
              <a:t>Characteristics</a:t>
            </a:r>
          </a:p>
          <a:p>
            <a:pPr lvl="1" eaLnBrk="1" hangingPunct="1"/>
            <a:r>
              <a:rPr lang="en-US" smtClean="0"/>
              <a:t>Behavior determined by feelings, emotions, or mood</a:t>
            </a:r>
          </a:p>
          <a:p>
            <a:pPr lvl="1" eaLnBrk="1" hangingPunct="1"/>
            <a:r>
              <a:rPr lang="en-US" smtClean="0"/>
              <a:t>Behavior governed by meeting needs, accomplishing goals, and feelings experienced after completing a task</a:t>
            </a:r>
          </a:p>
          <a:p>
            <a:pPr lvl="1" eaLnBrk="1" hangingPunct="1"/>
            <a:r>
              <a:rPr lang="en-US" smtClean="0"/>
              <a:t>People respond to perceptions</a:t>
            </a:r>
          </a:p>
          <a:p>
            <a:pPr lvl="1" eaLnBrk="1" hangingPunct="1"/>
            <a:endParaRPr lang="en-US" smtClean="0"/>
          </a:p>
        </p:txBody>
      </p:sp>
      <p:sp>
        <p:nvSpPr>
          <p:cNvPr id="62466" name="Rectangle 2"/>
          <p:cNvSpPr>
            <a:spLocks noGrp="1" noChangeArrowheads="1"/>
          </p:cNvSpPr>
          <p:nvPr>
            <p:ph type="title"/>
          </p:nvPr>
        </p:nvSpPr>
        <p:spPr/>
        <p:txBody>
          <a:bodyPr>
            <a:normAutofit/>
          </a:bodyPr>
          <a:lstStyle/>
          <a:p>
            <a:pPr eaLnBrk="1" fontAlgn="auto" hangingPunct="1">
              <a:spcAft>
                <a:spcPts val="0"/>
              </a:spcAft>
              <a:defRPr/>
            </a:pPr>
            <a:r>
              <a:rPr lang="en-US" smtClean="0"/>
              <a:t>Affective Approach to Motivation</a:t>
            </a:r>
          </a:p>
        </p:txBody>
      </p:sp>
      <p:sp>
        <p:nvSpPr>
          <p:cNvPr id="706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3A5F6A-635D-4424-B16C-15E7EDB3DF65}" type="slidenum">
              <a:rPr lang="en-US" smtClean="0"/>
              <a:pPr eaLnBrk="1" hangingPunct="1"/>
              <a:t>42</a:t>
            </a:fld>
            <a:endParaRPr lang="en-US" smtClean="0"/>
          </a:p>
        </p:txBody>
      </p:sp>
    </p:spTree>
    <p:extLst>
      <p:ext uri="{BB962C8B-B14F-4D97-AF65-F5344CB8AC3E}">
        <p14:creationId xmlns:p14="http://schemas.microsoft.com/office/powerpoint/2010/main" val="39452693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p:txBody>
          <a:bodyPr/>
          <a:lstStyle/>
          <a:p>
            <a:pPr eaLnBrk="1" hangingPunct="1"/>
            <a:r>
              <a:rPr lang="en-US" smtClean="0"/>
              <a:t>Feelings and emotions are signal systems for humans</a:t>
            </a:r>
          </a:p>
          <a:p>
            <a:pPr eaLnBrk="1" hangingPunct="1"/>
            <a:r>
              <a:rPr lang="en-US" smtClean="0"/>
              <a:t>Affect influences behavior</a:t>
            </a:r>
          </a:p>
          <a:p>
            <a:pPr lvl="1" eaLnBrk="1" hangingPunct="1"/>
            <a:r>
              <a:rPr lang="en-US" smtClean="0"/>
              <a:t>Approach: positive affect guides toward </a:t>
            </a:r>
          </a:p>
          <a:p>
            <a:pPr lvl="1" eaLnBrk="1" hangingPunct="1"/>
            <a:r>
              <a:rPr lang="en-US" smtClean="0"/>
              <a:t>Avoidance:  negative affect guides away </a:t>
            </a:r>
          </a:p>
        </p:txBody>
      </p:sp>
      <p:sp>
        <p:nvSpPr>
          <p:cNvPr id="8194" name="Rectangle 2"/>
          <p:cNvSpPr>
            <a:spLocks noGrp="1" noChangeArrowheads="1"/>
          </p:cNvSpPr>
          <p:nvPr>
            <p:ph type="title"/>
          </p:nvPr>
        </p:nvSpPr>
        <p:spPr/>
        <p:txBody>
          <a:bodyPr>
            <a:normAutofit fontScale="90000"/>
          </a:bodyPr>
          <a:lstStyle/>
          <a:p>
            <a:pPr eaLnBrk="1" fontAlgn="auto" hangingPunct="1">
              <a:spcAft>
                <a:spcPts val="0"/>
              </a:spcAft>
              <a:defRPr/>
            </a:pPr>
            <a:r>
              <a:rPr lang="en-US" sz="3600" dirty="0" smtClean="0"/>
              <a:t>The Relationship </a:t>
            </a:r>
            <a:br>
              <a:rPr lang="en-US" sz="3600" dirty="0" smtClean="0"/>
            </a:br>
            <a:r>
              <a:rPr lang="en-US" sz="3600" dirty="0" smtClean="0"/>
              <a:t>between Affect and Motivation</a:t>
            </a:r>
            <a:endParaRPr lang="en-US" sz="3200" dirty="0" smtClean="0"/>
          </a:p>
        </p:txBody>
      </p:sp>
      <p:pic>
        <p:nvPicPr>
          <p:cNvPr id="716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87825"/>
            <a:ext cx="20955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343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F82A72A-AD12-49BF-B3DD-C89C49A79BB9}" type="slidenum">
              <a:rPr lang="en-US" smtClean="0"/>
              <a:pPr eaLnBrk="1" hangingPunct="1"/>
              <a:t>43</a:t>
            </a:fld>
            <a:endParaRPr lang="en-US" smtClean="0"/>
          </a:p>
        </p:txBody>
      </p:sp>
    </p:spTree>
    <p:extLst>
      <p:ext uri="{BB962C8B-B14F-4D97-AF65-F5344CB8AC3E}">
        <p14:creationId xmlns:p14="http://schemas.microsoft.com/office/powerpoint/2010/main" val="2837906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p:cNvSpPr>
          <p:nvPr>
            <p:ph idx="1"/>
          </p:nvPr>
        </p:nvSpPr>
        <p:spPr/>
        <p:txBody>
          <a:bodyPr/>
          <a:lstStyle/>
          <a:p>
            <a:pPr eaLnBrk="1" hangingPunct="1"/>
            <a:r>
              <a:rPr lang="en-US" smtClean="0"/>
              <a:t>How do feelings or affect influence behavior in the classroom?</a:t>
            </a:r>
          </a:p>
          <a:p>
            <a:pPr eaLnBrk="1" hangingPunct="1"/>
            <a:r>
              <a:rPr lang="en-US" smtClean="0"/>
              <a:t>Think about the last time you took a test. How did you feel? How did those feelings change as you prepared for the exam, waited for the exam to be passed out, took the exam, and finished the exam?</a:t>
            </a:r>
          </a:p>
          <a:p>
            <a:pPr eaLnBrk="1" hangingPunct="1">
              <a:buFont typeface="Wingdings 3" pitchFamily="18" charset="2"/>
              <a:buNone/>
            </a:pPr>
            <a:endParaRPr lang="en-US" smtClean="0"/>
          </a:p>
        </p:txBody>
      </p:sp>
      <p:sp>
        <p:nvSpPr>
          <p:cNvPr id="184322" name="Rectangle 2"/>
          <p:cNvSpPr>
            <a:spLocks noGrp="1"/>
          </p:cNvSpPr>
          <p:nvPr>
            <p:ph type="title"/>
          </p:nvPr>
        </p:nvSpPr>
        <p:spPr/>
        <p:txBody>
          <a:bodyPr/>
          <a:lstStyle/>
          <a:p>
            <a:pPr eaLnBrk="1" fontAlgn="auto" hangingPunct="1">
              <a:spcAft>
                <a:spcPts val="0"/>
              </a:spcAft>
              <a:defRPr/>
            </a:pPr>
            <a:r>
              <a:rPr lang="en-US" smtClean="0"/>
              <a:t>Review and Discuss</a:t>
            </a:r>
          </a:p>
        </p:txBody>
      </p:sp>
      <p:sp>
        <p:nvSpPr>
          <p:cNvPr id="727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1283C96-808F-48F7-B00E-6039A54DEAFA}" type="slidenum">
              <a:rPr lang="en-US" smtClean="0"/>
              <a:pPr eaLnBrk="1" hangingPunct="1"/>
              <a:t>44</a:t>
            </a:fld>
            <a:endParaRPr lang="en-US" smtClean="0"/>
          </a:p>
        </p:txBody>
      </p:sp>
    </p:spTree>
    <p:extLst>
      <p:ext uri="{BB962C8B-B14F-4D97-AF65-F5344CB8AC3E}">
        <p14:creationId xmlns:p14="http://schemas.microsoft.com/office/powerpoint/2010/main" val="22920595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p:txBody>
          <a:bodyPr/>
          <a:lstStyle/>
          <a:p>
            <a:pPr eaLnBrk="1" fontAlgn="auto" hangingPunct="1">
              <a:spcAft>
                <a:spcPts val="0"/>
              </a:spcAft>
              <a:defRPr/>
            </a:pPr>
            <a:r>
              <a:rPr lang="en-US" smtClean="0"/>
              <a:t/>
            </a:r>
            <a:br>
              <a:rPr lang="en-US" smtClean="0"/>
            </a:br>
            <a:r>
              <a:rPr lang="en-US" smtClean="0"/>
              <a:t>Needs, Goals, and Beliefs</a:t>
            </a:r>
          </a:p>
        </p:txBody>
      </p:sp>
      <p:sp>
        <p:nvSpPr>
          <p:cNvPr id="73731" name="Subtitle 3"/>
          <p:cNvSpPr>
            <a:spLocks noGrp="1"/>
          </p:cNvSpPr>
          <p:nvPr>
            <p:ph type="subTitle" idx="1"/>
          </p:nvPr>
        </p:nvSpPr>
        <p:spPr>
          <a:xfrm>
            <a:off x="685800" y="3611563"/>
            <a:ext cx="7772400" cy="1200150"/>
          </a:xfrm>
        </p:spPr>
        <p:txBody>
          <a:bodyPr/>
          <a:lstStyle/>
          <a:p>
            <a:pPr marR="0" eaLnBrk="1" hangingPunct="1"/>
            <a:endParaRPr lang="en-US" smtClean="0"/>
          </a:p>
        </p:txBody>
      </p:sp>
      <p:sp>
        <p:nvSpPr>
          <p:cNvPr id="737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9B2910-1538-49A1-9DC7-EEE1FDFFB139}" type="slidenum">
              <a:rPr lang="en-US" smtClean="0">
                <a:solidFill>
                  <a:srgbClr val="FFFFFF"/>
                </a:solidFill>
              </a:rPr>
              <a:pPr eaLnBrk="1" hangingPunct="1"/>
              <a:t>45</a:t>
            </a:fld>
            <a:endParaRPr lang="en-US" smtClean="0">
              <a:solidFill>
                <a:srgbClr val="FFFFFF"/>
              </a:solidFill>
            </a:endParaRPr>
          </a:p>
        </p:txBody>
      </p:sp>
    </p:spTree>
    <p:extLst>
      <p:ext uri="{BB962C8B-B14F-4D97-AF65-F5344CB8AC3E}">
        <p14:creationId xmlns:p14="http://schemas.microsoft.com/office/powerpoint/2010/main" val="375994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p:txBody>
          <a:bodyPr>
            <a:normAutofit lnSpcReduction="10000"/>
          </a:bodyPr>
          <a:lstStyle/>
          <a:p>
            <a:pPr eaLnBrk="1" hangingPunct="1"/>
            <a:r>
              <a:rPr lang="en-US" sz="3600" dirty="0" smtClean="0"/>
              <a:t>How do learners’ </a:t>
            </a:r>
            <a:r>
              <a:rPr lang="en-US" sz="3600" b="1" dirty="0" smtClean="0"/>
              <a:t>needs</a:t>
            </a:r>
            <a:r>
              <a:rPr lang="en-US" sz="3600" dirty="0" smtClean="0"/>
              <a:t> influence their motivation to learn?</a:t>
            </a:r>
          </a:p>
          <a:p>
            <a:pPr lvl="1" eaLnBrk="1" hangingPunct="1"/>
            <a:r>
              <a:rPr lang="en-US" sz="3600" i="1" dirty="0" smtClean="0"/>
              <a:t>Maslow’s Hierarchy of Needs</a:t>
            </a:r>
            <a:r>
              <a:rPr lang="en-US" sz="3600" dirty="0" smtClean="0"/>
              <a:t> </a:t>
            </a:r>
          </a:p>
          <a:p>
            <a:pPr lvl="1" eaLnBrk="1" hangingPunct="1"/>
            <a:r>
              <a:rPr lang="en-US" sz="3600" i="1" dirty="0" smtClean="0"/>
              <a:t>Self-Determination: Need for Competence, Autonomy, and Relatedness</a:t>
            </a:r>
            <a:endParaRPr lang="en-US" sz="3600" dirty="0" smtClean="0"/>
          </a:p>
          <a:p>
            <a:pPr lvl="1" eaLnBrk="1" hangingPunct="1"/>
            <a:r>
              <a:rPr lang="en-US" sz="3600" i="1" dirty="0" smtClean="0"/>
              <a:t>Supporting Self-Determination and Autonomy</a:t>
            </a:r>
            <a:endParaRPr lang="en-US" sz="3600" dirty="0" smtClean="0"/>
          </a:p>
          <a:p>
            <a:pPr lvl="1" eaLnBrk="1" hangingPunct="1"/>
            <a:endParaRPr lang="en-US" dirty="0" smtClean="0"/>
          </a:p>
        </p:txBody>
      </p:sp>
      <p:sp>
        <p:nvSpPr>
          <p:cNvPr id="65538" name="Title 1"/>
          <p:cNvSpPr>
            <a:spLocks noGrp="1"/>
          </p:cNvSpPr>
          <p:nvPr>
            <p:ph type="title"/>
          </p:nvPr>
        </p:nvSpPr>
        <p:spPr/>
        <p:txBody>
          <a:bodyPr/>
          <a:lstStyle/>
          <a:p>
            <a:pPr eaLnBrk="1" fontAlgn="auto" hangingPunct="1">
              <a:spcAft>
                <a:spcPts val="0"/>
              </a:spcAft>
              <a:defRPr/>
            </a:pPr>
            <a:r>
              <a:rPr lang="en-US" smtClean="0"/>
              <a:t>Needs</a:t>
            </a:r>
          </a:p>
        </p:txBody>
      </p:sp>
      <p:sp>
        <p:nvSpPr>
          <p:cNvPr id="747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4450E7D-0FD1-48C2-8804-9565178D22F0}" type="slidenum">
              <a:rPr lang="en-US" smtClean="0"/>
              <a:pPr eaLnBrk="1" hangingPunct="1"/>
              <a:t>46</a:t>
            </a:fld>
            <a:endParaRPr lang="en-US" smtClean="0"/>
          </a:p>
        </p:txBody>
      </p:sp>
    </p:spTree>
    <p:extLst>
      <p:ext uri="{BB962C8B-B14F-4D97-AF65-F5344CB8AC3E}">
        <p14:creationId xmlns:p14="http://schemas.microsoft.com/office/powerpoint/2010/main" val="371551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457200" y="1340768"/>
            <a:ext cx="8229600" cy="5256584"/>
          </a:xfrm>
        </p:spPr>
        <p:txBody>
          <a:bodyPr>
            <a:normAutofit lnSpcReduction="10000"/>
          </a:bodyPr>
          <a:lstStyle/>
          <a:p>
            <a:pPr eaLnBrk="1" hangingPunct="1"/>
            <a:r>
              <a:rPr lang="en-US" sz="4000" dirty="0" smtClean="0"/>
              <a:t>Emphasis on personal freedom, choice, self-determination, personal growth</a:t>
            </a:r>
          </a:p>
          <a:p>
            <a:pPr eaLnBrk="1" hangingPunct="1"/>
            <a:r>
              <a:rPr lang="en-US" sz="4000" dirty="0" smtClean="0"/>
              <a:t>Role of needs—motivated to fulfill personal needs</a:t>
            </a:r>
          </a:p>
          <a:p>
            <a:pPr lvl="1" eaLnBrk="1" hangingPunct="1"/>
            <a:r>
              <a:rPr lang="en-US" sz="3600" dirty="0" smtClean="0"/>
              <a:t>Needs—what a person requires or thinks he/she requires for overall well-being</a:t>
            </a:r>
          </a:p>
          <a:p>
            <a:pPr lvl="2" eaLnBrk="1" hangingPunct="1"/>
            <a:r>
              <a:rPr lang="en-US" sz="3200" dirty="0" smtClean="0"/>
              <a:t>Needs activate motivation</a:t>
            </a:r>
          </a:p>
          <a:p>
            <a:pPr lvl="2" eaLnBrk="1" hangingPunct="1"/>
            <a:endParaRPr lang="en-US" dirty="0" smtClean="0"/>
          </a:p>
          <a:p>
            <a:pPr lvl="1" eaLnBrk="1" hangingPunct="1"/>
            <a:endParaRPr lang="en-US" dirty="0" smtClean="0"/>
          </a:p>
        </p:txBody>
      </p:sp>
      <p:sp>
        <p:nvSpPr>
          <p:cNvPr id="66562" name="Rectangle 2"/>
          <p:cNvSpPr>
            <a:spLocks noGrp="1" noChangeArrowheads="1"/>
          </p:cNvSpPr>
          <p:nvPr>
            <p:ph type="title"/>
          </p:nvPr>
        </p:nvSpPr>
        <p:spPr/>
        <p:txBody>
          <a:bodyPr/>
          <a:lstStyle/>
          <a:p>
            <a:pPr eaLnBrk="1" fontAlgn="auto" hangingPunct="1">
              <a:spcAft>
                <a:spcPts val="0"/>
              </a:spcAft>
              <a:defRPr/>
            </a:pPr>
            <a:r>
              <a:rPr lang="en-US" smtClean="0"/>
              <a:t>Humanistic Approach</a:t>
            </a:r>
          </a:p>
        </p:txBody>
      </p:sp>
      <p:sp>
        <p:nvSpPr>
          <p:cNvPr id="757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28A1F0-E214-494D-9865-C903551F43A9}" type="slidenum">
              <a:rPr lang="en-US" smtClean="0"/>
              <a:pPr eaLnBrk="1" hangingPunct="1"/>
              <a:t>47</a:t>
            </a:fld>
            <a:endParaRPr lang="en-US" smtClean="0"/>
          </a:p>
        </p:txBody>
      </p:sp>
    </p:spTree>
    <p:extLst>
      <p:ext uri="{BB962C8B-B14F-4D97-AF65-F5344CB8AC3E}">
        <p14:creationId xmlns:p14="http://schemas.microsoft.com/office/powerpoint/2010/main" val="2609004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sz="half" idx="1"/>
          </p:nvPr>
        </p:nvSpPr>
        <p:spPr>
          <a:xfrm>
            <a:off x="179512" y="1481138"/>
            <a:ext cx="4038600" cy="5044206"/>
          </a:xfrm>
        </p:spPr>
        <p:txBody>
          <a:bodyPr>
            <a:normAutofit/>
          </a:bodyPr>
          <a:lstStyle/>
          <a:p>
            <a:pPr marL="365760" indent="-256032" eaLnBrk="1" fontAlgn="auto" hangingPunct="1">
              <a:spcAft>
                <a:spcPts val="0"/>
              </a:spcAft>
              <a:buFont typeface="Arial" charset="0"/>
              <a:buNone/>
              <a:defRPr/>
            </a:pPr>
            <a:r>
              <a:rPr lang="en-US" sz="4000" i="1" u="sng" dirty="0" smtClean="0"/>
              <a:t>Deficiency needs </a:t>
            </a:r>
            <a:r>
              <a:rPr lang="en-US" sz="4000" dirty="0" smtClean="0"/>
              <a:t>(lower-level needs) </a:t>
            </a:r>
          </a:p>
          <a:p>
            <a:pPr marL="365760" indent="-256032" eaLnBrk="1" fontAlgn="auto" hangingPunct="1">
              <a:spcAft>
                <a:spcPts val="0"/>
              </a:spcAft>
              <a:buFont typeface="Verdana" pitchFamily="34" charset="0"/>
              <a:buNone/>
              <a:defRPr/>
            </a:pPr>
            <a:r>
              <a:rPr lang="en-US" sz="4000" dirty="0" smtClean="0"/>
              <a:t>	1.) Survival </a:t>
            </a:r>
          </a:p>
          <a:p>
            <a:pPr marL="365760" indent="-256032" eaLnBrk="1" fontAlgn="auto" hangingPunct="1">
              <a:spcAft>
                <a:spcPts val="0"/>
              </a:spcAft>
              <a:buFont typeface="Verdana" pitchFamily="34" charset="0"/>
              <a:buNone/>
              <a:defRPr/>
            </a:pPr>
            <a:r>
              <a:rPr lang="en-US" sz="4000" dirty="0" smtClean="0"/>
              <a:t>	2.) Safety </a:t>
            </a:r>
          </a:p>
          <a:p>
            <a:pPr marL="365760" indent="-256032" eaLnBrk="1" fontAlgn="auto" hangingPunct="1">
              <a:spcAft>
                <a:spcPts val="0"/>
              </a:spcAft>
              <a:buFont typeface="Verdana" pitchFamily="34" charset="0"/>
              <a:buNone/>
              <a:defRPr/>
            </a:pPr>
            <a:r>
              <a:rPr lang="en-US" sz="4000" dirty="0" smtClean="0"/>
              <a:t>	3.) Belonging</a:t>
            </a:r>
          </a:p>
          <a:p>
            <a:pPr marL="365760" indent="-256032" eaLnBrk="1" fontAlgn="auto" hangingPunct="1">
              <a:spcAft>
                <a:spcPts val="0"/>
              </a:spcAft>
              <a:buFont typeface="Verdana" pitchFamily="34" charset="0"/>
              <a:buNone/>
              <a:defRPr/>
            </a:pPr>
            <a:r>
              <a:rPr lang="en-US" sz="4000" dirty="0" smtClean="0"/>
              <a:t>	4.) Self-esteem</a:t>
            </a:r>
          </a:p>
          <a:p>
            <a:pPr marL="621792" lvl="1" eaLnBrk="1" fontAlgn="auto" hangingPunct="1">
              <a:spcBef>
                <a:spcPts val="324"/>
              </a:spcBef>
              <a:spcAft>
                <a:spcPts val="0"/>
              </a:spcAft>
              <a:buFont typeface="Verdana" pitchFamily="34" charset="0"/>
              <a:buNone/>
              <a:defRPr/>
            </a:pPr>
            <a:endParaRPr lang="en-US" sz="2800" dirty="0" smtClean="0"/>
          </a:p>
          <a:p>
            <a:pPr marL="621792" lvl="1" eaLnBrk="1" fontAlgn="auto" hangingPunct="1">
              <a:spcBef>
                <a:spcPts val="324"/>
              </a:spcBef>
              <a:spcAft>
                <a:spcPts val="0"/>
              </a:spcAft>
              <a:buFont typeface="Verdana"/>
              <a:buChar char="◦"/>
              <a:defRPr/>
            </a:pPr>
            <a:endParaRPr lang="en-US" sz="2800" dirty="0" smtClean="0"/>
          </a:p>
        </p:txBody>
      </p:sp>
      <p:sp>
        <p:nvSpPr>
          <p:cNvPr id="67588" name="Content Placeholder 3"/>
          <p:cNvSpPr>
            <a:spLocks noGrp="1"/>
          </p:cNvSpPr>
          <p:nvPr>
            <p:ph sz="half" idx="2"/>
          </p:nvPr>
        </p:nvSpPr>
        <p:spPr>
          <a:xfrm>
            <a:off x="4648200" y="1481138"/>
            <a:ext cx="4316288" cy="5260230"/>
          </a:xfrm>
        </p:spPr>
        <p:txBody>
          <a:bodyPr>
            <a:normAutofit/>
          </a:bodyPr>
          <a:lstStyle/>
          <a:p>
            <a:pPr marL="365760" indent="-256032" eaLnBrk="1" fontAlgn="auto" hangingPunct="1">
              <a:spcAft>
                <a:spcPts val="0"/>
              </a:spcAft>
              <a:buFont typeface="Arial" charset="0"/>
              <a:buNone/>
              <a:defRPr/>
            </a:pPr>
            <a:r>
              <a:rPr lang="en-US" sz="3600" i="1" u="sng" dirty="0" smtClean="0"/>
              <a:t>Being needs</a:t>
            </a:r>
            <a:r>
              <a:rPr lang="en-US" sz="3600" i="1" dirty="0" smtClean="0"/>
              <a:t> </a:t>
            </a:r>
            <a:r>
              <a:rPr lang="en-US" sz="3600" dirty="0" smtClean="0"/>
              <a:t>(higher-level needs) </a:t>
            </a:r>
          </a:p>
          <a:p>
            <a:pPr marL="365760" indent="-256032" eaLnBrk="1" fontAlgn="auto" hangingPunct="1">
              <a:spcAft>
                <a:spcPts val="0"/>
              </a:spcAft>
              <a:buFont typeface="Verdana" pitchFamily="34" charset="0"/>
              <a:buNone/>
              <a:defRPr/>
            </a:pPr>
            <a:r>
              <a:rPr lang="en-US" sz="3600" dirty="0" smtClean="0"/>
              <a:t>5.) Intellectual achievement</a:t>
            </a:r>
          </a:p>
          <a:p>
            <a:pPr marL="365760" indent="-256032" eaLnBrk="1" fontAlgn="auto" hangingPunct="1">
              <a:spcAft>
                <a:spcPts val="0"/>
              </a:spcAft>
              <a:buFont typeface="Verdana" pitchFamily="34" charset="0"/>
              <a:buNone/>
              <a:defRPr/>
            </a:pPr>
            <a:r>
              <a:rPr lang="en-US" sz="3600" dirty="0" smtClean="0"/>
              <a:t>6.) Aesthetic appreciation</a:t>
            </a:r>
          </a:p>
          <a:p>
            <a:pPr marL="365760" indent="-256032" eaLnBrk="1" fontAlgn="auto" hangingPunct="1">
              <a:spcAft>
                <a:spcPts val="0"/>
              </a:spcAft>
              <a:buFont typeface="Verdana" pitchFamily="34" charset="0"/>
              <a:buNone/>
              <a:defRPr/>
            </a:pPr>
            <a:r>
              <a:rPr lang="en-US" sz="3600" dirty="0" smtClean="0"/>
              <a:t>7.) Self-actualization</a:t>
            </a:r>
          </a:p>
          <a:p>
            <a:pPr marL="365760" indent="-256032" eaLnBrk="1" fontAlgn="auto" hangingPunct="1">
              <a:spcAft>
                <a:spcPts val="0"/>
              </a:spcAft>
              <a:buFont typeface="Arial" charset="0"/>
              <a:buNone/>
              <a:defRPr/>
            </a:pPr>
            <a:endParaRPr lang="en-US" sz="3200" dirty="0" smtClean="0"/>
          </a:p>
        </p:txBody>
      </p:sp>
      <p:sp>
        <p:nvSpPr>
          <p:cNvPr id="67586" name="Title 1"/>
          <p:cNvSpPr>
            <a:spLocks noGrp="1"/>
          </p:cNvSpPr>
          <p:nvPr>
            <p:ph type="title"/>
          </p:nvPr>
        </p:nvSpPr>
        <p:spPr/>
        <p:txBody>
          <a:bodyPr/>
          <a:lstStyle/>
          <a:p>
            <a:pPr eaLnBrk="1" fontAlgn="auto" hangingPunct="1">
              <a:spcAft>
                <a:spcPts val="0"/>
              </a:spcAft>
              <a:defRPr/>
            </a:pPr>
            <a:r>
              <a:rPr lang="en-US" smtClean="0"/>
              <a:t>Maslow’s Hierarchy of Needs </a:t>
            </a:r>
          </a:p>
        </p:txBody>
      </p:sp>
      <p:sp>
        <p:nvSpPr>
          <p:cNvPr id="7680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594670-2361-4F4D-96EA-B6CA8F7589CD}" type="slidenum">
              <a:rPr lang="en-US" smtClean="0"/>
              <a:pPr eaLnBrk="1" hangingPunct="1"/>
              <a:t>48</a:t>
            </a:fld>
            <a:endParaRPr lang="en-US" smtClean="0"/>
          </a:p>
        </p:txBody>
      </p:sp>
    </p:spTree>
    <p:extLst>
      <p:ext uri="{BB962C8B-B14F-4D97-AF65-F5344CB8AC3E}">
        <p14:creationId xmlns:p14="http://schemas.microsoft.com/office/powerpoint/2010/main" val="1499153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83" y="908720"/>
            <a:ext cx="8879273"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D6757A-5A87-4E67-8AFF-640F644357D5}" type="slidenum">
              <a:rPr lang="en-US" smtClean="0"/>
              <a:pPr eaLnBrk="1" hangingPunct="1"/>
              <a:t>49</a:t>
            </a:fld>
            <a:endParaRPr lang="en-US" smtClean="0"/>
          </a:p>
        </p:txBody>
      </p:sp>
    </p:spTree>
    <p:extLst>
      <p:ext uri="{BB962C8B-B14F-4D97-AF65-F5344CB8AC3E}">
        <p14:creationId xmlns:p14="http://schemas.microsoft.com/office/powerpoint/2010/main" val="365122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79512" y="836712"/>
            <a:ext cx="8784976" cy="5289451"/>
          </a:xfrm>
        </p:spPr>
        <p:txBody>
          <a:bodyPr/>
          <a:lstStyle/>
          <a:p>
            <a:pPr eaLnBrk="1" hangingPunct="1"/>
            <a:r>
              <a:rPr lang="en-US" sz="4000" dirty="0" smtClean="0"/>
              <a:t>Strategies to enhance self-efficacy</a:t>
            </a:r>
          </a:p>
          <a:p>
            <a:pPr lvl="1" eaLnBrk="1" hangingPunct="1"/>
            <a:r>
              <a:rPr lang="en-US" sz="3600" dirty="0" smtClean="0"/>
              <a:t>Help students master basic skills</a:t>
            </a:r>
          </a:p>
          <a:p>
            <a:pPr lvl="1" eaLnBrk="1" hangingPunct="1"/>
            <a:r>
              <a:rPr lang="en-US" sz="3600" dirty="0" smtClean="0"/>
              <a:t>Help students make noticeable progress</a:t>
            </a:r>
          </a:p>
          <a:p>
            <a:pPr lvl="1" eaLnBrk="1" hangingPunct="1"/>
            <a:r>
              <a:rPr lang="en-US" sz="3600" dirty="0" smtClean="0"/>
              <a:t>Communicate confidence in students’ abilities</a:t>
            </a:r>
          </a:p>
          <a:p>
            <a:pPr lvl="1" eaLnBrk="1" hangingPunct="1"/>
            <a:r>
              <a:rPr lang="en-US" sz="3600" dirty="0" smtClean="0"/>
              <a:t>Expose students to successful peers</a:t>
            </a:r>
          </a:p>
          <a:p>
            <a:pPr lvl="1" eaLnBrk="1" hangingPunct="1"/>
            <a:endParaRPr lang="en-US" dirty="0" smtClean="0"/>
          </a:p>
        </p:txBody>
      </p:sp>
      <p:sp>
        <p:nvSpPr>
          <p:cNvPr id="25602" name="Rectangle 2"/>
          <p:cNvSpPr>
            <a:spLocks noGrp="1" noChangeArrowheads="1"/>
          </p:cNvSpPr>
          <p:nvPr>
            <p:ph type="title"/>
          </p:nvPr>
        </p:nvSpPr>
        <p:spPr>
          <a:xfrm>
            <a:off x="457200" y="44624"/>
            <a:ext cx="8229600" cy="792088"/>
          </a:xfrm>
        </p:spPr>
        <p:txBody>
          <a:bodyPr/>
          <a:lstStyle/>
          <a:p>
            <a:pPr eaLnBrk="1" fontAlgn="auto" hangingPunct="1">
              <a:spcAft>
                <a:spcPts val="0"/>
              </a:spcAft>
              <a:defRPr/>
            </a:pPr>
            <a:r>
              <a:rPr lang="en-US" dirty="0" smtClean="0"/>
              <a:t>Enhancing Self-efficacy</a:t>
            </a:r>
          </a:p>
        </p:txBody>
      </p:sp>
      <p:pic>
        <p:nvPicPr>
          <p:cNvPr id="327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67025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965526"/>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8861FA4-9FC1-49E3-871F-EE9EBDB8A924}" type="slidenum">
              <a:rPr lang="en-US" smtClean="0"/>
              <a:pPr eaLnBrk="1" hangingPunct="1"/>
              <a:t>5</a:t>
            </a:fld>
            <a:endParaRPr lang="en-US" smtClean="0"/>
          </a:p>
        </p:txBody>
      </p:sp>
    </p:spTree>
    <p:extLst>
      <p:ext uri="{BB962C8B-B14F-4D97-AF65-F5344CB8AC3E}">
        <p14:creationId xmlns:p14="http://schemas.microsoft.com/office/powerpoint/2010/main" val="21283727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p:txBody>
          <a:bodyPr/>
          <a:lstStyle/>
          <a:p>
            <a:pPr eaLnBrk="1" hangingPunct="1"/>
            <a:r>
              <a:rPr lang="en-US" sz="4800" dirty="0" smtClean="0"/>
              <a:t>Criticisms</a:t>
            </a:r>
          </a:p>
          <a:p>
            <a:pPr eaLnBrk="1" hangingPunct="1"/>
            <a:r>
              <a:rPr lang="en-US" sz="4800" dirty="0" smtClean="0"/>
              <a:t>Educational implications</a:t>
            </a:r>
          </a:p>
          <a:p>
            <a:pPr lvl="1" eaLnBrk="1" hangingPunct="1"/>
            <a:r>
              <a:rPr lang="en-US" sz="4400" dirty="0" smtClean="0"/>
              <a:t>Deficiency needs must be met before children can learn</a:t>
            </a:r>
          </a:p>
          <a:p>
            <a:pPr eaLnBrk="1" hangingPunct="1"/>
            <a:endParaRPr lang="en-US" dirty="0" smtClean="0"/>
          </a:p>
        </p:txBody>
      </p:sp>
      <p:sp>
        <p:nvSpPr>
          <p:cNvPr id="68610" name="Rectangle 2"/>
          <p:cNvSpPr>
            <a:spLocks noGrp="1" noChangeArrowheads="1"/>
          </p:cNvSpPr>
          <p:nvPr>
            <p:ph type="title"/>
          </p:nvPr>
        </p:nvSpPr>
        <p:spPr/>
        <p:txBody>
          <a:bodyPr/>
          <a:lstStyle/>
          <a:p>
            <a:pPr eaLnBrk="1" fontAlgn="auto" hangingPunct="1">
              <a:spcAft>
                <a:spcPts val="0"/>
              </a:spcAft>
              <a:defRPr/>
            </a:pPr>
            <a:r>
              <a:rPr lang="en-US" b="1" dirty="0" smtClean="0"/>
              <a:t>Humanistic Approach</a:t>
            </a:r>
          </a:p>
        </p:txBody>
      </p:sp>
      <p:sp>
        <p:nvSpPr>
          <p:cNvPr id="788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7F6BAF-0D51-491A-A251-E63799B16865}" type="slidenum">
              <a:rPr lang="en-US" smtClean="0"/>
              <a:pPr eaLnBrk="1" hangingPunct="1"/>
              <a:t>50</a:t>
            </a:fld>
            <a:endParaRPr lang="en-US" smtClean="0"/>
          </a:p>
        </p:txBody>
      </p:sp>
    </p:spTree>
    <p:extLst>
      <p:ext uri="{BB962C8B-B14F-4D97-AF65-F5344CB8AC3E}">
        <p14:creationId xmlns:p14="http://schemas.microsoft.com/office/powerpoint/2010/main" val="12588919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p:txBody>
          <a:bodyPr>
            <a:normAutofit/>
          </a:bodyPr>
          <a:lstStyle/>
          <a:p>
            <a:pPr eaLnBrk="1" hangingPunct="1"/>
            <a:r>
              <a:rPr lang="en-US" sz="4400" dirty="0" smtClean="0"/>
              <a:t>As a teacher you cannot meet each student’s deficiency needs in order to promote self-actualization. But what can you do in order to support the process of self-actualization?</a:t>
            </a:r>
          </a:p>
        </p:txBody>
      </p:sp>
      <p:sp>
        <p:nvSpPr>
          <p:cNvPr id="2" name="Title 1"/>
          <p:cNvSpPr>
            <a:spLocks noGrp="1"/>
          </p:cNvSpPr>
          <p:nvPr>
            <p:ph type="title"/>
          </p:nvPr>
        </p:nvSpPr>
        <p:spPr/>
        <p:txBody>
          <a:bodyPr/>
          <a:lstStyle/>
          <a:p>
            <a:pPr eaLnBrk="1" fontAlgn="auto" hangingPunct="1">
              <a:spcAft>
                <a:spcPts val="0"/>
              </a:spcAft>
              <a:defRPr/>
            </a:pPr>
            <a:r>
              <a:rPr lang="en-US" dirty="0" smtClean="0"/>
              <a:t>Review and Discuss</a:t>
            </a:r>
            <a:endParaRPr lang="en-US" dirty="0"/>
          </a:p>
        </p:txBody>
      </p:sp>
      <p:sp>
        <p:nvSpPr>
          <p:cNvPr id="798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707D359-5308-4381-B432-580A1A44D6CE}" type="slidenum">
              <a:rPr lang="en-US" smtClean="0"/>
              <a:pPr eaLnBrk="1" hangingPunct="1"/>
              <a:t>51</a:t>
            </a:fld>
            <a:endParaRPr lang="en-US" smtClean="0"/>
          </a:p>
        </p:txBody>
      </p:sp>
    </p:spTree>
    <p:extLst>
      <p:ext uri="{BB962C8B-B14F-4D97-AF65-F5344CB8AC3E}">
        <p14:creationId xmlns:p14="http://schemas.microsoft.com/office/powerpoint/2010/main" val="1216688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2"/>
          <p:cNvSpPr>
            <a:spLocks noGrp="1"/>
          </p:cNvSpPr>
          <p:nvPr>
            <p:ph idx="1"/>
          </p:nvPr>
        </p:nvSpPr>
        <p:spPr>
          <a:xfrm>
            <a:off x="152400" y="1207293"/>
            <a:ext cx="8763000" cy="5534075"/>
          </a:xfrm>
        </p:spPr>
        <p:txBody>
          <a:bodyPr/>
          <a:lstStyle/>
          <a:p>
            <a:pPr eaLnBrk="1" hangingPunct="1">
              <a:defRPr/>
            </a:pPr>
            <a:r>
              <a:rPr lang="en-US" sz="3600" dirty="0" smtClean="0"/>
              <a:t>When students experience </a:t>
            </a:r>
            <a:r>
              <a:rPr lang="en-US" sz="3600" b="1" dirty="0" smtClean="0"/>
              <a:t>self determination</a:t>
            </a:r>
            <a:r>
              <a:rPr lang="en-US" sz="3600" dirty="0" smtClean="0"/>
              <a:t>, they are </a:t>
            </a:r>
            <a:r>
              <a:rPr lang="en-US" sz="3600" u="sng" dirty="0" smtClean="0"/>
              <a:t>intrinsically</a:t>
            </a:r>
            <a:r>
              <a:rPr lang="en-US" sz="3600" dirty="0" smtClean="0"/>
              <a:t> motivated</a:t>
            </a:r>
          </a:p>
          <a:p>
            <a:pPr marL="361950" lvl="1" eaLnBrk="1" hangingPunct="1">
              <a:defRPr/>
            </a:pPr>
            <a:r>
              <a:rPr lang="en-US" i="1" u="sng" dirty="0" smtClean="0"/>
              <a:t>Self-Determination in the Classroom</a:t>
            </a:r>
            <a:r>
              <a:rPr lang="en-US" i="1" dirty="0" smtClean="0"/>
              <a:t>:</a:t>
            </a:r>
            <a:r>
              <a:rPr lang="en-US" dirty="0" smtClean="0"/>
              <a:t> </a:t>
            </a:r>
            <a:r>
              <a:rPr lang="en-US" sz="3200" dirty="0" smtClean="0"/>
              <a:t>associated with greater student interest and curiosity, sense of competence, creativity, conceptual learning, and preference for challenge. </a:t>
            </a:r>
          </a:p>
          <a:p>
            <a:pPr marL="361950" lvl="1" eaLnBrk="1" hangingPunct="1">
              <a:defRPr/>
            </a:pPr>
            <a:r>
              <a:rPr lang="en-US" i="1" u="sng" dirty="0" smtClean="0"/>
              <a:t>Information and Control</a:t>
            </a:r>
            <a:r>
              <a:rPr lang="en-US" i="1" dirty="0" smtClean="0"/>
              <a:t>:</a:t>
            </a:r>
            <a:r>
              <a:rPr lang="en-US" dirty="0" smtClean="0"/>
              <a:t> </a:t>
            </a:r>
            <a:r>
              <a:rPr lang="en-US" sz="3200" dirty="0" smtClean="0"/>
              <a:t>events affect motivation through the individual’s perception of the events as controlling behavior or providing information.</a:t>
            </a:r>
          </a:p>
          <a:p>
            <a:pPr lvl="1" eaLnBrk="1" hangingPunct="1">
              <a:defRPr/>
            </a:pPr>
            <a:endParaRPr lang="en-US" dirty="0" smtClean="0"/>
          </a:p>
          <a:p>
            <a:pPr lvl="1" eaLnBrk="1" hangingPunct="1">
              <a:defRPr/>
            </a:pPr>
            <a:endParaRPr lang="en-US" dirty="0" smtClean="0"/>
          </a:p>
        </p:txBody>
      </p:sp>
      <p:sp>
        <p:nvSpPr>
          <p:cNvPr id="69634" name="Title 1"/>
          <p:cNvSpPr>
            <a:spLocks noGrp="1"/>
          </p:cNvSpPr>
          <p:nvPr>
            <p:ph type="title"/>
          </p:nvPr>
        </p:nvSpPr>
        <p:spPr>
          <a:xfrm>
            <a:off x="152400" y="0"/>
            <a:ext cx="8839200" cy="1143000"/>
          </a:xfrm>
        </p:spPr>
        <p:txBody>
          <a:bodyPr>
            <a:noAutofit/>
          </a:bodyPr>
          <a:lstStyle/>
          <a:p>
            <a:pPr algn="ctr" eaLnBrk="1" fontAlgn="auto" hangingPunct="1">
              <a:spcAft>
                <a:spcPts val="0"/>
              </a:spcAft>
              <a:defRPr/>
            </a:pPr>
            <a:r>
              <a:rPr lang="en-US" sz="3600" b="1" dirty="0" smtClean="0">
                <a:solidFill>
                  <a:schemeClr val="tx1"/>
                </a:solidFill>
              </a:rPr>
              <a:t>Self-Determination: Need for Competence, Autonomy, and Relatedness</a:t>
            </a:r>
          </a:p>
        </p:txBody>
      </p:sp>
      <p:sp>
        <p:nvSpPr>
          <p:cNvPr id="809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0FB10D-761E-4BAE-9D02-05C85DE83402}" type="slidenum">
              <a:rPr lang="en-US" smtClean="0"/>
              <a:pPr eaLnBrk="1" hangingPunct="1"/>
              <a:t>52</a:t>
            </a:fld>
            <a:endParaRPr lang="en-US" smtClean="0"/>
          </a:p>
        </p:txBody>
      </p:sp>
    </p:spTree>
    <p:extLst>
      <p:ext uri="{BB962C8B-B14F-4D97-AF65-F5344CB8AC3E}">
        <p14:creationId xmlns:p14="http://schemas.microsoft.com/office/powerpoint/2010/main" val="537750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2"/>
          <p:cNvSpPr>
            <a:spLocks noGrp="1"/>
          </p:cNvSpPr>
          <p:nvPr>
            <p:ph idx="1"/>
          </p:nvPr>
        </p:nvSpPr>
        <p:spPr>
          <a:xfrm>
            <a:off x="457200" y="1124744"/>
            <a:ext cx="8229600" cy="5472608"/>
          </a:xfrm>
        </p:spPr>
        <p:txBody>
          <a:bodyPr/>
          <a:lstStyle/>
          <a:p>
            <a:pPr eaLnBrk="1" hangingPunct="1"/>
            <a:r>
              <a:rPr lang="en-US" sz="4400" dirty="0" smtClean="0"/>
              <a:t>Need to feel competent</a:t>
            </a:r>
          </a:p>
          <a:p>
            <a:pPr eaLnBrk="1" hangingPunct="1"/>
            <a:r>
              <a:rPr lang="en-US" sz="4400" dirty="0" smtClean="0"/>
              <a:t>Try to master tasks and skills encountered in environment</a:t>
            </a:r>
          </a:p>
          <a:p>
            <a:pPr eaLnBrk="1" hangingPunct="1"/>
            <a:r>
              <a:rPr lang="en-US" sz="4400" dirty="0" smtClean="0"/>
              <a:t>Need to protect oneself from NOT feeling competent</a:t>
            </a:r>
          </a:p>
          <a:p>
            <a:pPr lvl="1" eaLnBrk="1" hangingPunct="1"/>
            <a:r>
              <a:rPr lang="en-US" sz="4000" dirty="0" smtClean="0"/>
              <a:t>Self-worth</a:t>
            </a:r>
          </a:p>
          <a:p>
            <a:pPr lvl="1" eaLnBrk="1" hangingPunct="1"/>
            <a:r>
              <a:rPr lang="en-US" sz="4000" dirty="0" smtClean="0"/>
              <a:t>Maintain positive self-perceptions</a:t>
            </a:r>
          </a:p>
          <a:p>
            <a:pPr lvl="1" eaLnBrk="1" hangingPunct="1"/>
            <a:endParaRPr lang="en-US" dirty="0" smtClean="0"/>
          </a:p>
        </p:txBody>
      </p:sp>
      <p:sp>
        <p:nvSpPr>
          <p:cNvPr id="70658" name="Title 1"/>
          <p:cNvSpPr>
            <a:spLocks noGrp="1"/>
          </p:cNvSpPr>
          <p:nvPr>
            <p:ph type="title"/>
          </p:nvPr>
        </p:nvSpPr>
        <p:spPr>
          <a:xfrm>
            <a:off x="457200" y="274638"/>
            <a:ext cx="8229600" cy="850106"/>
          </a:xfrm>
        </p:spPr>
        <p:txBody>
          <a:bodyPr/>
          <a:lstStyle/>
          <a:p>
            <a:pPr eaLnBrk="1" fontAlgn="auto" hangingPunct="1">
              <a:spcAft>
                <a:spcPts val="0"/>
              </a:spcAft>
              <a:defRPr/>
            </a:pPr>
            <a:r>
              <a:rPr lang="en-US" b="1" dirty="0" smtClean="0"/>
              <a:t>Need for Competence</a:t>
            </a:r>
          </a:p>
        </p:txBody>
      </p:sp>
      <p:sp>
        <p:nvSpPr>
          <p:cNvPr id="819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3ECCD9-731B-4383-830B-A5CF7BED3E55}" type="slidenum">
              <a:rPr lang="en-US" smtClean="0"/>
              <a:pPr eaLnBrk="1" hangingPunct="1"/>
              <a:t>53</a:t>
            </a:fld>
            <a:endParaRPr lang="en-US" smtClean="0"/>
          </a:p>
        </p:txBody>
      </p:sp>
    </p:spTree>
    <p:extLst>
      <p:ext uri="{BB962C8B-B14F-4D97-AF65-F5344CB8AC3E}">
        <p14:creationId xmlns:p14="http://schemas.microsoft.com/office/powerpoint/2010/main" val="2476999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457200" y="908720"/>
            <a:ext cx="8229600" cy="5217443"/>
          </a:xfrm>
        </p:spPr>
        <p:txBody>
          <a:bodyPr/>
          <a:lstStyle/>
          <a:p>
            <a:pPr eaLnBrk="1" hangingPunct="1"/>
            <a:r>
              <a:rPr lang="en-US" sz="3600" dirty="0" smtClean="0"/>
              <a:t>Desire to establish close emotional bonds and attachments with others</a:t>
            </a:r>
          </a:p>
          <a:p>
            <a:pPr eaLnBrk="1" hangingPunct="1"/>
            <a:r>
              <a:rPr lang="en-US" sz="3600" dirty="0" smtClean="0"/>
              <a:t>Similar to a sense of belonging</a:t>
            </a:r>
          </a:p>
          <a:p>
            <a:pPr eaLnBrk="1" hangingPunct="1"/>
            <a:r>
              <a:rPr lang="en-US" sz="3600" dirty="0" smtClean="0"/>
              <a:t>Need for affiliation</a:t>
            </a:r>
          </a:p>
          <a:p>
            <a:pPr eaLnBrk="1" hangingPunct="1"/>
            <a:r>
              <a:rPr lang="en-US" sz="3600" dirty="0" smtClean="0"/>
              <a:t>Need for approval</a:t>
            </a:r>
          </a:p>
          <a:p>
            <a:pPr eaLnBrk="1" hangingPunct="1"/>
            <a:endParaRPr lang="en-US" dirty="0" smtClean="0"/>
          </a:p>
        </p:txBody>
      </p:sp>
      <p:sp>
        <p:nvSpPr>
          <p:cNvPr id="71682" name="Title 1"/>
          <p:cNvSpPr>
            <a:spLocks noGrp="1"/>
          </p:cNvSpPr>
          <p:nvPr>
            <p:ph type="title"/>
          </p:nvPr>
        </p:nvSpPr>
        <p:spPr>
          <a:xfrm>
            <a:off x="457200" y="116632"/>
            <a:ext cx="8229600" cy="634082"/>
          </a:xfrm>
        </p:spPr>
        <p:txBody>
          <a:bodyPr>
            <a:normAutofit fontScale="90000"/>
          </a:bodyPr>
          <a:lstStyle/>
          <a:p>
            <a:pPr eaLnBrk="1" fontAlgn="auto" hangingPunct="1">
              <a:spcAft>
                <a:spcPts val="0"/>
              </a:spcAft>
              <a:defRPr/>
            </a:pPr>
            <a:r>
              <a:rPr lang="en-US" dirty="0" smtClean="0"/>
              <a:t>Need for Relatedness</a:t>
            </a:r>
          </a:p>
        </p:txBody>
      </p:sp>
      <p:pic>
        <p:nvPicPr>
          <p:cNvPr id="829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402138"/>
            <a:ext cx="358140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19600"/>
            <a:ext cx="2895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2F1C1D9-33D3-41FA-9DB2-09903A3F3F41}" type="slidenum">
              <a:rPr lang="en-US" smtClean="0"/>
              <a:pPr eaLnBrk="1" hangingPunct="1"/>
              <a:t>54</a:t>
            </a:fld>
            <a:endParaRPr lang="en-US" smtClean="0"/>
          </a:p>
        </p:txBody>
      </p:sp>
    </p:spTree>
    <p:extLst>
      <p:ext uri="{BB962C8B-B14F-4D97-AF65-F5344CB8AC3E}">
        <p14:creationId xmlns:p14="http://schemas.microsoft.com/office/powerpoint/2010/main" val="42737567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179512" y="1052736"/>
            <a:ext cx="8784976" cy="5073427"/>
          </a:xfrm>
        </p:spPr>
        <p:txBody>
          <a:bodyPr>
            <a:normAutofit/>
          </a:bodyPr>
          <a:lstStyle/>
          <a:p>
            <a:pPr eaLnBrk="1" hangingPunct="1"/>
            <a:r>
              <a:rPr lang="en-US" sz="4800" dirty="0" smtClean="0"/>
              <a:t>Need to feel capable of making choices and decisions</a:t>
            </a:r>
          </a:p>
          <a:p>
            <a:pPr eaLnBrk="1" hangingPunct="1"/>
            <a:r>
              <a:rPr lang="en-US" sz="4800" dirty="0" smtClean="0"/>
              <a:t>Feel can act successfully on one’s own</a:t>
            </a:r>
          </a:p>
        </p:txBody>
      </p:sp>
      <p:sp>
        <p:nvSpPr>
          <p:cNvPr id="72706" name="Title 1"/>
          <p:cNvSpPr>
            <a:spLocks noGrp="1"/>
          </p:cNvSpPr>
          <p:nvPr>
            <p:ph type="title"/>
          </p:nvPr>
        </p:nvSpPr>
        <p:spPr>
          <a:xfrm>
            <a:off x="457200" y="44624"/>
            <a:ext cx="8229600" cy="922114"/>
          </a:xfrm>
        </p:spPr>
        <p:txBody>
          <a:bodyPr/>
          <a:lstStyle/>
          <a:p>
            <a:pPr eaLnBrk="1" fontAlgn="auto" hangingPunct="1">
              <a:spcAft>
                <a:spcPts val="0"/>
              </a:spcAft>
              <a:defRPr/>
            </a:pPr>
            <a:r>
              <a:rPr lang="en-US" dirty="0" smtClean="0"/>
              <a:t>Need for Autonomy</a:t>
            </a:r>
          </a:p>
        </p:txBody>
      </p:sp>
      <p:sp>
        <p:nvSpPr>
          <p:cNvPr id="839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F9377C-9176-468E-BA53-97849D1F9F37}" type="slidenum">
              <a:rPr lang="en-US" smtClean="0"/>
              <a:pPr eaLnBrk="1" hangingPunct="1"/>
              <a:t>55</a:t>
            </a:fld>
            <a:endParaRPr lang="en-US" smtClean="0"/>
          </a:p>
        </p:txBody>
      </p:sp>
    </p:spTree>
    <p:extLst>
      <p:ext uri="{BB962C8B-B14F-4D97-AF65-F5344CB8AC3E}">
        <p14:creationId xmlns:p14="http://schemas.microsoft.com/office/powerpoint/2010/main" val="2179146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p:cNvSpPr>
          <p:nvPr>
            <p:ph idx="1"/>
          </p:nvPr>
        </p:nvSpPr>
        <p:spPr>
          <a:xfrm>
            <a:off x="304800" y="1245765"/>
            <a:ext cx="8610600" cy="5612235"/>
          </a:xfrm>
        </p:spPr>
        <p:txBody>
          <a:bodyPr>
            <a:normAutofit/>
          </a:bodyPr>
          <a:lstStyle/>
          <a:p>
            <a:pPr eaLnBrk="1" hangingPunct="1"/>
            <a:r>
              <a:rPr lang="en-US" dirty="0" smtClean="0"/>
              <a:t>Allow and encourage students to make choices</a:t>
            </a:r>
          </a:p>
          <a:p>
            <a:pPr eaLnBrk="1" hangingPunct="1"/>
            <a:r>
              <a:rPr lang="en-US" dirty="0" smtClean="0"/>
              <a:t>Help students plan actions to accomplish self-selected goals</a:t>
            </a:r>
          </a:p>
          <a:p>
            <a:pPr eaLnBrk="1" hangingPunct="1"/>
            <a:r>
              <a:rPr lang="en-US" dirty="0" smtClean="0"/>
              <a:t>Hold students accountable for the consequences of their choices</a:t>
            </a:r>
          </a:p>
          <a:p>
            <a:pPr eaLnBrk="1" hangingPunct="1"/>
            <a:r>
              <a:rPr lang="en-US" dirty="0" smtClean="0"/>
              <a:t>Provide rationales for limits, rules, and constraints</a:t>
            </a:r>
          </a:p>
          <a:p>
            <a:pPr eaLnBrk="1" hangingPunct="1"/>
            <a:r>
              <a:rPr lang="en-US" dirty="0" smtClean="0"/>
              <a:t>Acknowledge that negative emotions are valid reactions to teacher control</a:t>
            </a:r>
          </a:p>
          <a:p>
            <a:pPr eaLnBrk="1" hangingPunct="1"/>
            <a:r>
              <a:rPr lang="en-US" dirty="0" smtClean="0"/>
              <a:t>Use non-controlling, positive feedback </a:t>
            </a:r>
          </a:p>
        </p:txBody>
      </p:sp>
      <p:sp>
        <p:nvSpPr>
          <p:cNvPr id="73730" name="Title 1"/>
          <p:cNvSpPr>
            <a:spLocks noGrp="1"/>
          </p:cNvSpPr>
          <p:nvPr>
            <p:ph type="title"/>
          </p:nvPr>
        </p:nvSpPr>
        <p:spPr>
          <a:xfrm>
            <a:off x="457200" y="0"/>
            <a:ext cx="8229600" cy="1143000"/>
          </a:xfrm>
        </p:spPr>
        <p:txBody>
          <a:bodyPr>
            <a:normAutofit fontScale="90000"/>
          </a:bodyPr>
          <a:lstStyle/>
          <a:p>
            <a:pPr algn="ctr" eaLnBrk="1" fontAlgn="auto" hangingPunct="1">
              <a:spcAft>
                <a:spcPts val="0"/>
              </a:spcAft>
              <a:defRPr/>
            </a:pPr>
            <a:r>
              <a:rPr lang="en-US" b="1" dirty="0" smtClean="0"/>
              <a:t>Supporting Self-Determination and Autonomy</a:t>
            </a:r>
          </a:p>
        </p:txBody>
      </p:sp>
      <p:sp>
        <p:nvSpPr>
          <p:cNvPr id="849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6092330-5302-4D48-B611-61B199114916}" type="slidenum">
              <a:rPr lang="en-US" smtClean="0"/>
              <a:pPr eaLnBrk="1" hangingPunct="1"/>
              <a:t>56</a:t>
            </a:fld>
            <a:endParaRPr lang="en-US" smtClean="0"/>
          </a:p>
        </p:txBody>
      </p:sp>
    </p:spTree>
    <p:extLst>
      <p:ext uri="{BB962C8B-B14F-4D97-AF65-F5344CB8AC3E}">
        <p14:creationId xmlns:p14="http://schemas.microsoft.com/office/powerpoint/2010/main" val="1028483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179512" y="836712"/>
            <a:ext cx="8784976" cy="5616624"/>
          </a:xfrm>
        </p:spPr>
        <p:txBody>
          <a:bodyPr>
            <a:noAutofit/>
          </a:bodyPr>
          <a:lstStyle/>
          <a:p>
            <a:pPr eaLnBrk="1" hangingPunct="1"/>
            <a:r>
              <a:rPr lang="en-US" sz="4000" dirty="0" smtClean="0"/>
              <a:t>High need for achievement</a:t>
            </a:r>
          </a:p>
          <a:p>
            <a:pPr lvl="1" eaLnBrk="1" hangingPunct="1"/>
            <a:r>
              <a:rPr lang="en-US" sz="3600" dirty="0" smtClean="0"/>
              <a:t>Stronger expectation of success than fear of failure</a:t>
            </a:r>
          </a:p>
          <a:p>
            <a:pPr lvl="1" eaLnBrk="1" hangingPunct="1"/>
            <a:r>
              <a:rPr lang="en-US" sz="3600" dirty="0" smtClean="0"/>
              <a:t>Seek moderately challenging tasks that balance challenge and expectation for success</a:t>
            </a:r>
          </a:p>
          <a:p>
            <a:pPr lvl="2" eaLnBrk="1" hangingPunct="1"/>
            <a:r>
              <a:rPr lang="en-US" sz="3600" dirty="0" smtClean="0"/>
              <a:t>Tasks that are too easy pose no challenges</a:t>
            </a:r>
          </a:p>
          <a:p>
            <a:pPr lvl="2" eaLnBrk="1" hangingPunct="1"/>
            <a:r>
              <a:rPr lang="en-US" sz="3600" dirty="0" smtClean="0"/>
              <a:t>Tasks that are too hard result in low expectation for success</a:t>
            </a:r>
          </a:p>
        </p:txBody>
      </p:sp>
      <p:sp>
        <p:nvSpPr>
          <p:cNvPr id="74754" name="Rectangle 2"/>
          <p:cNvSpPr>
            <a:spLocks noGrp="1" noChangeArrowheads="1"/>
          </p:cNvSpPr>
          <p:nvPr>
            <p:ph type="title"/>
          </p:nvPr>
        </p:nvSpPr>
        <p:spPr>
          <a:xfrm>
            <a:off x="457200" y="44624"/>
            <a:ext cx="8229600" cy="850106"/>
          </a:xfrm>
        </p:spPr>
        <p:txBody>
          <a:bodyPr/>
          <a:lstStyle/>
          <a:p>
            <a:pPr algn="ctr" eaLnBrk="1" fontAlgn="auto" hangingPunct="1">
              <a:spcAft>
                <a:spcPts val="0"/>
              </a:spcAft>
              <a:defRPr/>
            </a:pPr>
            <a:r>
              <a:rPr lang="en-US" dirty="0" smtClean="0"/>
              <a:t>Need for Achievement</a:t>
            </a:r>
          </a:p>
        </p:txBody>
      </p:sp>
      <p:sp>
        <p:nvSpPr>
          <p:cNvPr id="860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AE25494-9707-4034-94C8-1AB81DDCCBF1}" type="slidenum">
              <a:rPr lang="en-US" smtClean="0"/>
              <a:pPr eaLnBrk="1" hangingPunct="1"/>
              <a:t>57</a:t>
            </a:fld>
            <a:endParaRPr lang="en-US" smtClean="0"/>
          </a:p>
        </p:txBody>
      </p:sp>
    </p:spTree>
    <p:extLst>
      <p:ext uri="{BB962C8B-B14F-4D97-AF65-F5344CB8AC3E}">
        <p14:creationId xmlns:p14="http://schemas.microsoft.com/office/powerpoint/2010/main" val="3766015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179512" y="908720"/>
            <a:ext cx="8784976" cy="5616624"/>
          </a:xfrm>
        </p:spPr>
        <p:txBody>
          <a:bodyPr/>
          <a:lstStyle/>
          <a:p>
            <a:pPr eaLnBrk="1" hangingPunct="1"/>
            <a:r>
              <a:rPr lang="en-US" sz="4400" dirty="0" smtClean="0"/>
              <a:t>Low need for achievement</a:t>
            </a:r>
          </a:p>
          <a:p>
            <a:pPr lvl="1" eaLnBrk="1" hangingPunct="1"/>
            <a:r>
              <a:rPr lang="en-US" sz="4000" dirty="0" smtClean="0"/>
              <a:t>Avoid challenges because fear of failure outweighs expectations of success</a:t>
            </a:r>
          </a:p>
          <a:p>
            <a:pPr lvl="1" eaLnBrk="1" hangingPunct="1"/>
            <a:r>
              <a:rPr lang="en-US" sz="4000" dirty="0" smtClean="0"/>
              <a:t>Seek easy tasks which guarantee success or very difficult tasks in order to guarantee an excuse for failure</a:t>
            </a:r>
          </a:p>
          <a:p>
            <a:pPr eaLnBrk="1" hangingPunct="1"/>
            <a:endParaRPr lang="en-US" dirty="0" smtClean="0"/>
          </a:p>
        </p:txBody>
      </p:sp>
      <p:sp>
        <p:nvSpPr>
          <p:cNvPr id="75778" name="Rectangle 2"/>
          <p:cNvSpPr>
            <a:spLocks noGrp="1" noChangeArrowheads="1"/>
          </p:cNvSpPr>
          <p:nvPr>
            <p:ph type="title"/>
          </p:nvPr>
        </p:nvSpPr>
        <p:spPr>
          <a:xfrm>
            <a:off x="457200" y="44624"/>
            <a:ext cx="8229600" cy="778098"/>
          </a:xfrm>
        </p:spPr>
        <p:txBody>
          <a:bodyPr/>
          <a:lstStyle/>
          <a:p>
            <a:pPr eaLnBrk="1" fontAlgn="auto" hangingPunct="1">
              <a:spcAft>
                <a:spcPts val="0"/>
              </a:spcAft>
              <a:defRPr/>
            </a:pPr>
            <a:r>
              <a:rPr lang="en-US" dirty="0" smtClean="0"/>
              <a:t>Need for Achievement</a:t>
            </a:r>
          </a:p>
        </p:txBody>
      </p:sp>
      <p:sp>
        <p:nvSpPr>
          <p:cNvPr id="870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873890-BAC5-4C7A-9F90-10481EE61C23}" type="slidenum">
              <a:rPr lang="en-US" smtClean="0"/>
              <a:pPr eaLnBrk="1" hangingPunct="1"/>
              <a:t>58</a:t>
            </a:fld>
            <a:endParaRPr lang="en-US" smtClean="0"/>
          </a:p>
        </p:txBody>
      </p:sp>
    </p:spTree>
    <p:extLst>
      <p:ext uri="{BB962C8B-B14F-4D97-AF65-F5344CB8AC3E}">
        <p14:creationId xmlns:p14="http://schemas.microsoft.com/office/powerpoint/2010/main" val="1464833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228600" y="980728"/>
            <a:ext cx="8763000" cy="5688632"/>
          </a:xfrm>
        </p:spPr>
        <p:txBody>
          <a:bodyPr>
            <a:noAutofit/>
          </a:bodyPr>
          <a:lstStyle/>
          <a:p>
            <a:pPr eaLnBrk="1" hangingPunct="1"/>
            <a:r>
              <a:rPr lang="en-US" sz="3600" dirty="0" smtClean="0"/>
              <a:t>Approval needs</a:t>
            </a:r>
          </a:p>
          <a:p>
            <a:pPr lvl="1" eaLnBrk="1" hangingPunct="1"/>
            <a:r>
              <a:rPr lang="en-US" sz="3200" dirty="0" smtClean="0"/>
              <a:t>Positive judgments from others</a:t>
            </a:r>
          </a:p>
          <a:p>
            <a:pPr lvl="1" eaLnBrk="1" hangingPunct="1"/>
            <a:r>
              <a:rPr lang="en-US" sz="3200" dirty="0" smtClean="0"/>
              <a:t>Concerned with pleasing others</a:t>
            </a:r>
          </a:p>
          <a:p>
            <a:pPr eaLnBrk="1" hangingPunct="1"/>
            <a:r>
              <a:rPr lang="en-US" sz="3600" dirty="0" smtClean="0"/>
              <a:t>Characteristics of students with high approval needs</a:t>
            </a:r>
          </a:p>
          <a:p>
            <a:pPr lvl="1" eaLnBrk="1" hangingPunct="1"/>
            <a:r>
              <a:rPr lang="en-US" sz="3200" dirty="0" smtClean="0"/>
              <a:t>Give in easily to peer pressure</a:t>
            </a:r>
          </a:p>
          <a:p>
            <a:pPr lvl="1" eaLnBrk="1" hangingPunct="1"/>
            <a:r>
              <a:rPr lang="en-US" sz="3200" dirty="0" smtClean="0"/>
              <a:t>Conform to external constraints</a:t>
            </a:r>
          </a:p>
          <a:p>
            <a:pPr lvl="1" eaLnBrk="1" hangingPunct="1"/>
            <a:r>
              <a:rPr lang="en-US" sz="3200" dirty="0" smtClean="0"/>
              <a:t>Suppress their thoughts and feelings</a:t>
            </a:r>
          </a:p>
          <a:p>
            <a:pPr lvl="1" eaLnBrk="1" hangingPunct="1"/>
            <a:r>
              <a:rPr lang="en-US" sz="3200" dirty="0" smtClean="0"/>
              <a:t>Tend to develop performance goal orientations toward learning</a:t>
            </a:r>
          </a:p>
        </p:txBody>
      </p:sp>
      <p:sp>
        <p:nvSpPr>
          <p:cNvPr id="76802" name="Rectangle 2"/>
          <p:cNvSpPr>
            <a:spLocks noGrp="1" noChangeArrowheads="1"/>
          </p:cNvSpPr>
          <p:nvPr>
            <p:ph type="title"/>
          </p:nvPr>
        </p:nvSpPr>
        <p:spPr>
          <a:xfrm>
            <a:off x="457200" y="44624"/>
            <a:ext cx="8229600" cy="850106"/>
          </a:xfrm>
        </p:spPr>
        <p:txBody>
          <a:bodyPr/>
          <a:lstStyle/>
          <a:p>
            <a:pPr eaLnBrk="1" fontAlgn="auto" hangingPunct="1">
              <a:spcAft>
                <a:spcPts val="0"/>
              </a:spcAft>
              <a:defRPr/>
            </a:pPr>
            <a:r>
              <a:rPr lang="en-US" dirty="0" smtClean="0"/>
              <a:t>Social Needs and Goals</a:t>
            </a:r>
          </a:p>
        </p:txBody>
      </p:sp>
      <p:sp>
        <p:nvSpPr>
          <p:cNvPr id="880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106FB3-F6D1-46A6-A700-7F38FFFE7435}" type="slidenum">
              <a:rPr lang="en-US" smtClean="0"/>
              <a:pPr eaLnBrk="1" hangingPunct="1"/>
              <a:t>59</a:t>
            </a:fld>
            <a:endParaRPr lang="en-US" smtClean="0"/>
          </a:p>
        </p:txBody>
      </p:sp>
    </p:spTree>
    <p:extLst>
      <p:ext uri="{BB962C8B-B14F-4D97-AF65-F5344CB8AC3E}">
        <p14:creationId xmlns:p14="http://schemas.microsoft.com/office/powerpoint/2010/main" val="20109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179512" y="908720"/>
            <a:ext cx="8784976" cy="5217443"/>
          </a:xfrm>
        </p:spPr>
        <p:txBody>
          <a:bodyPr/>
          <a:lstStyle/>
          <a:p>
            <a:pPr eaLnBrk="1" hangingPunct="1"/>
            <a:r>
              <a:rPr lang="en-US" sz="4000" dirty="0" smtClean="0"/>
              <a:t>Performance in school and self-efficacy increased when students</a:t>
            </a:r>
          </a:p>
          <a:p>
            <a:pPr lvl="1" eaLnBrk="1" hangingPunct="1"/>
            <a:r>
              <a:rPr lang="en-US" sz="3600" dirty="0" smtClean="0"/>
              <a:t>Adopt short term goals</a:t>
            </a:r>
          </a:p>
          <a:p>
            <a:pPr lvl="1" eaLnBrk="1" hangingPunct="1"/>
            <a:r>
              <a:rPr lang="en-US" sz="3600" dirty="0" smtClean="0"/>
              <a:t>Are taught to use specific learning strategies</a:t>
            </a:r>
          </a:p>
          <a:p>
            <a:pPr lvl="1" eaLnBrk="1" hangingPunct="1"/>
            <a:r>
              <a:rPr lang="en-US" sz="3600" dirty="0" smtClean="0"/>
              <a:t>Receive rewards based on performance</a:t>
            </a:r>
          </a:p>
          <a:p>
            <a:pPr eaLnBrk="1" hangingPunct="1"/>
            <a:r>
              <a:rPr lang="en-US" sz="4000" dirty="0" smtClean="0"/>
              <a:t>Teacher efficacy</a:t>
            </a:r>
          </a:p>
          <a:p>
            <a:pPr lvl="1" eaLnBrk="1" hangingPunct="1"/>
            <a:endParaRPr lang="en-US" dirty="0" smtClean="0"/>
          </a:p>
        </p:txBody>
      </p:sp>
      <p:sp>
        <p:nvSpPr>
          <p:cNvPr id="26626" name="Rectangle 2"/>
          <p:cNvSpPr>
            <a:spLocks noGrp="1" noChangeArrowheads="1"/>
          </p:cNvSpPr>
          <p:nvPr>
            <p:ph type="title"/>
          </p:nvPr>
        </p:nvSpPr>
        <p:spPr>
          <a:xfrm>
            <a:off x="457200" y="44624"/>
            <a:ext cx="8229600" cy="778098"/>
          </a:xfrm>
        </p:spPr>
        <p:txBody>
          <a:bodyPr/>
          <a:lstStyle/>
          <a:p>
            <a:pPr eaLnBrk="1" fontAlgn="auto" hangingPunct="1">
              <a:spcAft>
                <a:spcPts val="0"/>
              </a:spcAft>
              <a:defRPr/>
            </a:pPr>
            <a:r>
              <a:rPr lang="en-US" dirty="0" smtClean="0"/>
              <a:t>Self-efficacy and Motivation</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74225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7E92050-B4A3-48D5-8E13-A5BE73327088}" type="slidenum">
              <a:rPr lang="en-US" smtClean="0"/>
              <a:pPr eaLnBrk="1" hangingPunct="1"/>
              <a:t>6</a:t>
            </a:fld>
            <a:endParaRPr lang="en-US" smtClean="0"/>
          </a:p>
        </p:txBody>
      </p:sp>
    </p:spTree>
    <p:extLst>
      <p:ext uri="{BB962C8B-B14F-4D97-AF65-F5344CB8AC3E}">
        <p14:creationId xmlns:p14="http://schemas.microsoft.com/office/powerpoint/2010/main" val="17727458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457200" y="1219200"/>
            <a:ext cx="8229600" cy="5638800"/>
          </a:xfrm>
        </p:spPr>
        <p:txBody>
          <a:bodyPr>
            <a:noAutofit/>
          </a:bodyPr>
          <a:lstStyle/>
          <a:p>
            <a:pPr eaLnBrk="1" hangingPunct="1">
              <a:lnSpc>
                <a:spcPct val="90000"/>
              </a:lnSpc>
            </a:pPr>
            <a:r>
              <a:rPr lang="en-US" sz="4000" dirty="0" smtClean="0"/>
              <a:t>Affiliation needs</a:t>
            </a:r>
          </a:p>
          <a:p>
            <a:pPr lvl="1" eaLnBrk="1" hangingPunct="1">
              <a:lnSpc>
                <a:spcPct val="90000"/>
              </a:lnSpc>
            </a:pPr>
            <a:r>
              <a:rPr lang="en-US" sz="3600" dirty="0" smtClean="0"/>
              <a:t>Having friends</a:t>
            </a:r>
          </a:p>
          <a:p>
            <a:pPr lvl="1" eaLnBrk="1" hangingPunct="1">
              <a:lnSpc>
                <a:spcPct val="90000"/>
              </a:lnSpc>
            </a:pPr>
            <a:r>
              <a:rPr lang="en-US" sz="3600" dirty="0" smtClean="0"/>
              <a:t>Being liked and accepted</a:t>
            </a:r>
          </a:p>
          <a:p>
            <a:pPr eaLnBrk="1" hangingPunct="1">
              <a:lnSpc>
                <a:spcPct val="90000"/>
              </a:lnSpc>
            </a:pPr>
            <a:r>
              <a:rPr lang="en-US" sz="4000" dirty="0" smtClean="0"/>
              <a:t>Students differ in their need for affiliation</a:t>
            </a:r>
          </a:p>
          <a:p>
            <a:pPr eaLnBrk="1" hangingPunct="1">
              <a:lnSpc>
                <a:spcPct val="90000"/>
              </a:lnSpc>
            </a:pPr>
            <a:r>
              <a:rPr lang="en-US" sz="4000" dirty="0" smtClean="0"/>
              <a:t>Students differ in the extent to which they have affiliation goals</a:t>
            </a:r>
          </a:p>
          <a:p>
            <a:pPr eaLnBrk="1" hangingPunct="1">
              <a:lnSpc>
                <a:spcPct val="90000"/>
              </a:lnSpc>
            </a:pPr>
            <a:r>
              <a:rPr lang="en-US" sz="4000" dirty="0" smtClean="0"/>
              <a:t>Affiliation goals can conflict with learning and achievement goals</a:t>
            </a:r>
          </a:p>
        </p:txBody>
      </p:sp>
      <p:sp>
        <p:nvSpPr>
          <p:cNvPr id="77826" name="Rectangle 2"/>
          <p:cNvSpPr>
            <a:spLocks noGrp="1" noChangeArrowheads="1"/>
          </p:cNvSpPr>
          <p:nvPr>
            <p:ph type="title"/>
          </p:nvPr>
        </p:nvSpPr>
        <p:spPr>
          <a:xfrm>
            <a:off x="457200" y="116632"/>
            <a:ext cx="8229600" cy="792162"/>
          </a:xfrm>
        </p:spPr>
        <p:txBody>
          <a:bodyPr/>
          <a:lstStyle/>
          <a:p>
            <a:pPr eaLnBrk="1" fontAlgn="auto" hangingPunct="1">
              <a:spcAft>
                <a:spcPts val="0"/>
              </a:spcAft>
              <a:defRPr/>
            </a:pPr>
            <a:r>
              <a:rPr lang="en-US" dirty="0" smtClean="0"/>
              <a:t>Social Needs and Goals</a:t>
            </a:r>
          </a:p>
        </p:txBody>
      </p:sp>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4AA15A-D7FA-417B-8967-95739C8451EC}" type="slidenum">
              <a:rPr lang="en-US" smtClean="0"/>
              <a:pPr eaLnBrk="1" hangingPunct="1"/>
              <a:t>60</a:t>
            </a:fld>
            <a:endParaRPr lang="en-US" smtClean="0"/>
          </a:p>
        </p:txBody>
      </p:sp>
    </p:spTree>
    <p:extLst>
      <p:ext uri="{BB962C8B-B14F-4D97-AF65-F5344CB8AC3E}">
        <p14:creationId xmlns:p14="http://schemas.microsoft.com/office/powerpoint/2010/main" val="933110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p:cNvSpPr>
          <p:nvPr>
            <p:ph idx="1"/>
          </p:nvPr>
        </p:nvSpPr>
        <p:spPr>
          <a:xfrm>
            <a:off x="457200" y="1066800"/>
            <a:ext cx="8229600" cy="5530552"/>
          </a:xfrm>
        </p:spPr>
        <p:txBody>
          <a:bodyPr>
            <a:noAutofit/>
          </a:bodyPr>
          <a:lstStyle/>
          <a:p>
            <a:pPr eaLnBrk="1" hangingPunct="1"/>
            <a:r>
              <a:rPr lang="en-US" sz="4000" dirty="0" smtClean="0"/>
              <a:t>Is it possible to meet students’ needs of competence, relatedness, and autonomy? Think of ways to meet these needs and support self-determination on a daily basis.</a:t>
            </a:r>
          </a:p>
          <a:p>
            <a:pPr eaLnBrk="1" hangingPunct="1"/>
            <a:r>
              <a:rPr lang="en-US" sz="4000" dirty="0" smtClean="0"/>
              <a:t>How can you balance meeting students’ social needs and your educational objectives? </a:t>
            </a:r>
          </a:p>
        </p:txBody>
      </p:sp>
      <p:sp>
        <p:nvSpPr>
          <p:cNvPr id="186370" name="Rectangle 2"/>
          <p:cNvSpPr>
            <a:spLocks noGrp="1"/>
          </p:cNvSpPr>
          <p:nvPr>
            <p:ph type="title"/>
          </p:nvPr>
        </p:nvSpPr>
        <p:spPr>
          <a:xfrm>
            <a:off x="457200" y="44624"/>
            <a:ext cx="8229600" cy="792162"/>
          </a:xfrm>
        </p:spPr>
        <p:txBody>
          <a:bodyPr/>
          <a:lstStyle/>
          <a:p>
            <a:pPr eaLnBrk="1" fontAlgn="auto" hangingPunct="1">
              <a:spcAft>
                <a:spcPts val="0"/>
              </a:spcAft>
              <a:defRPr/>
            </a:pPr>
            <a:r>
              <a:rPr lang="en-US" dirty="0" smtClean="0"/>
              <a:t>Review and Discuss</a:t>
            </a:r>
          </a:p>
        </p:txBody>
      </p:sp>
      <p:sp>
        <p:nvSpPr>
          <p:cNvPr id="901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0A6EAD-DAAF-4FC8-8351-3386144F8691}" type="slidenum">
              <a:rPr lang="en-US" smtClean="0"/>
              <a:pPr eaLnBrk="1" hangingPunct="1"/>
              <a:t>61</a:t>
            </a:fld>
            <a:endParaRPr lang="en-US" smtClean="0"/>
          </a:p>
        </p:txBody>
      </p:sp>
    </p:spTree>
    <p:extLst>
      <p:ext uri="{BB962C8B-B14F-4D97-AF65-F5344CB8AC3E}">
        <p14:creationId xmlns:p14="http://schemas.microsoft.com/office/powerpoint/2010/main" val="40818599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p:txBody>
          <a:bodyPr>
            <a:normAutofit/>
          </a:bodyPr>
          <a:lstStyle/>
          <a:p>
            <a:pPr eaLnBrk="1" hangingPunct="1"/>
            <a:r>
              <a:rPr lang="en-US" sz="4400" dirty="0" smtClean="0"/>
              <a:t>What students think about learning/knowing and about themselves – their competence and the causes for success and failure</a:t>
            </a:r>
          </a:p>
        </p:txBody>
      </p:sp>
      <p:sp>
        <p:nvSpPr>
          <p:cNvPr id="78850" name="Title 2"/>
          <p:cNvSpPr>
            <a:spLocks noGrp="1"/>
          </p:cNvSpPr>
          <p:nvPr>
            <p:ph type="title"/>
          </p:nvPr>
        </p:nvSpPr>
        <p:spPr/>
        <p:txBody>
          <a:bodyPr/>
          <a:lstStyle/>
          <a:p>
            <a:pPr eaLnBrk="1" fontAlgn="auto" hangingPunct="1">
              <a:spcAft>
                <a:spcPts val="0"/>
              </a:spcAft>
              <a:defRPr/>
            </a:pPr>
            <a:r>
              <a:rPr lang="en-US" b="1" dirty="0" smtClean="0"/>
              <a:t>Beliefs</a:t>
            </a:r>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519357-B725-468C-9DC9-9694829C4C60}" type="slidenum">
              <a:rPr lang="en-US" smtClean="0"/>
              <a:pPr eaLnBrk="1" hangingPunct="1"/>
              <a:t>62</a:t>
            </a:fld>
            <a:endParaRPr lang="en-US" smtClean="0"/>
          </a:p>
        </p:txBody>
      </p:sp>
    </p:spTree>
    <p:extLst>
      <p:ext uri="{BB962C8B-B14F-4D97-AF65-F5344CB8AC3E}">
        <p14:creationId xmlns:p14="http://schemas.microsoft.com/office/powerpoint/2010/main" val="29669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534400" cy="4419600"/>
          </a:xfrm>
        </p:spPr>
        <p:txBody>
          <a:bodyPr rtlCol="0">
            <a:normAutofit/>
          </a:bodyPr>
          <a:lstStyle/>
          <a:p>
            <a:pPr marL="624078" indent="-514350" eaLnBrk="1" fontAlgn="auto" hangingPunct="1">
              <a:spcAft>
                <a:spcPts val="0"/>
              </a:spcAft>
              <a:buFont typeface="Wingdings 3"/>
              <a:buChar char=""/>
              <a:defRPr/>
            </a:pPr>
            <a:r>
              <a:rPr lang="en-US" sz="4400" dirty="0" smtClean="0"/>
              <a:t>Beliefs about Knowing: Epistemological Beliefs</a:t>
            </a:r>
          </a:p>
          <a:p>
            <a:pPr marL="624078" indent="-514350" eaLnBrk="1" fontAlgn="auto" hangingPunct="1">
              <a:spcAft>
                <a:spcPts val="0"/>
              </a:spcAft>
              <a:buFont typeface="Wingdings 3"/>
              <a:buChar char=""/>
              <a:defRPr/>
            </a:pPr>
            <a:r>
              <a:rPr lang="en-US" sz="4400" dirty="0" smtClean="0"/>
              <a:t>Beliefs about Self-Worth</a:t>
            </a:r>
          </a:p>
          <a:p>
            <a:pPr marL="624078" indent="-514350" eaLnBrk="1" fontAlgn="auto" hangingPunct="1">
              <a:spcAft>
                <a:spcPts val="0"/>
              </a:spcAft>
              <a:buFont typeface="Wingdings 3"/>
              <a:buChar char=""/>
              <a:defRPr/>
            </a:pPr>
            <a:r>
              <a:rPr lang="en-US" sz="4400" dirty="0" smtClean="0"/>
              <a:t>Encouraging Self-Worth</a:t>
            </a:r>
          </a:p>
          <a:p>
            <a:pPr marL="365760" indent="-256032" eaLnBrk="1" fontAlgn="auto" hangingPunct="1">
              <a:spcAft>
                <a:spcPts val="0"/>
              </a:spcAft>
              <a:buFont typeface="Wingdings 3"/>
              <a:buChar char=""/>
              <a:defRPr/>
            </a:pPr>
            <a:endParaRPr lang="en-US" dirty="0"/>
          </a:p>
        </p:txBody>
      </p:sp>
      <p:sp>
        <p:nvSpPr>
          <p:cNvPr id="79874" name="Title 1"/>
          <p:cNvSpPr>
            <a:spLocks noGrp="1"/>
          </p:cNvSpPr>
          <p:nvPr>
            <p:ph type="title"/>
          </p:nvPr>
        </p:nvSpPr>
        <p:spPr>
          <a:xfrm>
            <a:off x="457200" y="76200"/>
            <a:ext cx="8229600" cy="838200"/>
          </a:xfrm>
        </p:spPr>
        <p:txBody>
          <a:bodyPr/>
          <a:lstStyle/>
          <a:p>
            <a:pPr eaLnBrk="1" fontAlgn="auto" hangingPunct="1">
              <a:spcAft>
                <a:spcPts val="0"/>
              </a:spcAft>
              <a:defRPr/>
            </a:pPr>
            <a:r>
              <a:rPr lang="en-US" dirty="0" smtClean="0"/>
              <a:t>Beliefs and Self-Perceptions</a:t>
            </a:r>
          </a:p>
        </p:txBody>
      </p:sp>
      <p:sp>
        <p:nvSpPr>
          <p:cNvPr id="921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EF3D7D-466C-48FD-87BD-160A02981BF8}" type="slidenum">
              <a:rPr lang="en-US" smtClean="0"/>
              <a:pPr eaLnBrk="1" hangingPunct="1"/>
              <a:t>63</a:t>
            </a:fld>
            <a:endParaRPr lang="en-US" smtClean="0"/>
          </a:p>
        </p:txBody>
      </p:sp>
    </p:spTree>
    <p:extLst>
      <p:ext uri="{BB962C8B-B14F-4D97-AF65-F5344CB8AC3E}">
        <p14:creationId xmlns:p14="http://schemas.microsoft.com/office/powerpoint/2010/main" val="17752864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a:xfrm>
            <a:off x="152400" y="1229196"/>
            <a:ext cx="8991600" cy="5512172"/>
          </a:xfrm>
        </p:spPr>
        <p:txBody>
          <a:bodyPr/>
          <a:lstStyle/>
          <a:p>
            <a:pPr eaLnBrk="1" hangingPunct="1"/>
            <a:r>
              <a:rPr lang="en-US" sz="4000" dirty="0" smtClean="0"/>
              <a:t>Beliefs about the structure, stability, and certainty of knowledge, and how knowledge is best learned</a:t>
            </a:r>
          </a:p>
          <a:p>
            <a:pPr eaLnBrk="1" hangingPunct="1"/>
            <a:r>
              <a:rPr lang="en-US" sz="4000" dirty="0" smtClean="0"/>
              <a:t>Basic concepts of ability</a:t>
            </a:r>
          </a:p>
          <a:p>
            <a:pPr lvl="1" eaLnBrk="1" hangingPunct="1"/>
            <a:r>
              <a:rPr lang="en-US" sz="3600" i="1" u="sng" dirty="0" smtClean="0"/>
              <a:t>Entity view of ability</a:t>
            </a:r>
            <a:r>
              <a:rPr lang="en-US" sz="3600" dirty="0" smtClean="0"/>
              <a:t>–Ability is a fixed characteristic that cannot be changed.</a:t>
            </a:r>
          </a:p>
          <a:p>
            <a:pPr lvl="1" eaLnBrk="1" hangingPunct="1"/>
            <a:r>
              <a:rPr lang="en-US" sz="3600" i="1" u="sng" dirty="0" smtClean="0"/>
              <a:t>Incremental view of ability</a:t>
            </a:r>
            <a:r>
              <a:rPr lang="en-US" sz="3600" dirty="0" smtClean="0"/>
              <a:t>–Ability is a set of skills that can be changed.</a:t>
            </a:r>
          </a:p>
          <a:p>
            <a:pPr eaLnBrk="1" hangingPunct="1"/>
            <a:endParaRPr lang="en-US" sz="2800" dirty="0" smtClean="0"/>
          </a:p>
        </p:txBody>
      </p:sp>
      <p:sp>
        <p:nvSpPr>
          <p:cNvPr id="2" name="Title 1"/>
          <p:cNvSpPr>
            <a:spLocks noGrp="1"/>
          </p:cNvSpPr>
          <p:nvPr>
            <p:ph type="title"/>
          </p:nvPr>
        </p:nvSpPr>
        <p:spPr>
          <a:xfrm>
            <a:off x="152400" y="0"/>
            <a:ext cx="8763000" cy="1143000"/>
          </a:xfrm>
        </p:spPr>
        <p:txBody>
          <a:bodyPr>
            <a:normAutofit fontScale="90000"/>
          </a:bodyPr>
          <a:lstStyle/>
          <a:p>
            <a:pPr algn="ctr" eaLnBrk="1" fontAlgn="auto" hangingPunct="1">
              <a:spcAft>
                <a:spcPts val="0"/>
              </a:spcAft>
              <a:defRPr/>
            </a:pPr>
            <a:r>
              <a:rPr lang="en-US" b="1" dirty="0" smtClean="0"/>
              <a:t>Beliefs about Knowing: Epistemological Beliefs</a:t>
            </a:r>
            <a:endParaRPr lang="en-US" b="1" dirty="0"/>
          </a:p>
        </p:txBody>
      </p:sp>
      <p:sp>
        <p:nvSpPr>
          <p:cNvPr id="931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0220607-9B99-4EF6-A4E5-0E62854B82A7}" type="slidenum">
              <a:rPr lang="en-US" smtClean="0"/>
              <a:pPr eaLnBrk="1" hangingPunct="1"/>
              <a:t>64</a:t>
            </a:fld>
            <a:endParaRPr lang="en-US" smtClean="0"/>
          </a:p>
        </p:txBody>
      </p:sp>
    </p:spTree>
    <p:extLst>
      <p:ext uri="{BB962C8B-B14F-4D97-AF65-F5344CB8AC3E}">
        <p14:creationId xmlns:p14="http://schemas.microsoft.com/office/powerpoint/2010/main" val="20977183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idx="1"/>
          </p:nvPr>
        </p:nvSpPr>
        <p:spPr>
          <a:xfrm>
            <a:off x="179512" y="838200"/>
            <a:ext cx="8229600" cy="6019800"/>
          </a:xfrm>
        </p:spPr>
        <p:txBody>
          <a:bodyPr>
            <a:noAutofit/>
          </a:bodyPr>
          <a:lstStyle/>
          <a:p>
            <a:pPr eaLnBrk="1" hangingPunct="1"/>
            <a:r>
              <a:rPr lang="en-US" sz="3600" i="1" dirty="0" smtClean="0"/>
              <a:t>Mastery-oriented students</a:t>
            </a:r>
          </a:p>
          <a:p>
            <a:pPr lvl="1" eaLnBrk="1" hangingPunct="1"/>
            <a:r>
              <a:rPr lang="en-US" dirty="0" smtClean="0"/>
              <a:t>Focus on learning goals </a:t>
            </a:r>
          </a:p>
          <a:p>
            <a:pPr lvl="1" eaLnBrk="1" hangingPunct="1"/>
            <a:r>
              <a:rPr lang="en-US" dirty="0" smtClean="0"/>
              <a:t>Value achievement </a:t>
            </a:r>
          </a:p>
          <a:p>
            <a:pPr lvl="1" eaLnBrk="1" hangingPunct="1"/>
            <a:r>
              <a:rPr lang="en-US" dirty="0" smtClean="0"/>
              <a:t>Ability viewed as improvable </a:t>
            </a:r>
          </a:p>
          <a:p>
            <a:pPr eaLnBrk="1" hangingPunct="1"/>
            <a:r>
              <a:rPr lang="en-US" sz="3600" i="1" dirty="0" smtClean="0"/>
              <a:t>Failure-avoiding students</a:t>
            </a:r>
            <a:endParaRPr lang="en-US" sz="3600" dirty="0" smtClean="0"/>
          </a:p>
          <a:p>
            <a:pPr lvl="1" eaLnBrk="1" hangingPunct="1"/>
            <a:r>
              <a:rPr lang="en-US" dirty="0" smtClean="0"/>
              <a:t>Goal is to avoid failure </a:t>
            </a:r>
          </a:p>
          <a:p>
            <a:pPr lvl="1" eaLnBrk="1" hangingPunct="1"/>
            <a:r>
              <a:rPr lang="en-US" dirty="0" smtClean="0"/>
              <a:t>Do not take risks</a:t>
            </a:r>
          </a:p>
          <a:p>
            <a:pPr lvl="1" eaLnBrk="1" hangingPunct="1"/>
            <a:r>
              <a:rPr lang="en-US" dirty="0" smtClean="0"/>
              <a:t>Claim not to care about their performance </a:t>
            </a:r>
          </a:p>
          <a:p>
            <a:pPr eaLnBrk="1" hangingPunct="1"/>
            <a:r>
              <a:rPr lang="en-US" sz="3600" i="1" dirty="0" smtClean="0"/>
              <a:t>Failure-accepting students</a:t>
            </a:r>
          </a:p>
          <a:p>
            <a:pPr lvl="1" eaLnBrk="1" hangingPunct="1"/>
            <a:r>
              <a:rPr lang="en-US" dirty="0" smtClean="0"/>
              <a:t>Believe failures are due to low ability</a:t>
            </a:r>
          </a:p>
          <a:p>
            <a:pPr lvl="1" eaLnBrk="1" hangingPunct="1"/>
            <a:r>
              <a:rPr lang="en-US" dirty="0" smtClean="0"/>
              <a:t>Entity view of ability</a:t>
            </a:r>
          </a:p>
        </p:txBody>
      </p:sp>
      <p:sp>
        <p:nvSpPr>
          <p:cNvPr id="81922" name="Title 1"/>
          <p:cNvSpPr>
            <a:spLocks noGrp="1"/>
          </p:cNvSpPr>
          <p:nvPr>
            <p:ph type="title"/>
          </p:nvPr>
        </p:nvSpPr>
        <p:spPr>
          <a:xfrm>
            <a:off x="457200" y="76200"/>
            <a:ext cx="8229600" cy="792162"/>
          </a:xfrm>
        </p:spPr>
        <p:txBody>
          <a:bodyPr/>
          <a:lstStyle/>
          <a:p>
            <a:pPr eaLnBrk="1" fontAlgn="auto" hangingPunct="1">
              <a:spcAft>
                <a:spcPts val="0"/>
              </a:spcAft>
              <a:defRPr/>
            </a:pPr>
            <a:r>
              <a:rPr lang="en-US" dirty="0" smtClean="0"/>
              <a:t>Beliefs about Self-Worth</a:t>
            </a:r>
          </a:p>
        </p:txBody>
      </p:sp>
      <p:pic>
        <p:nvPicPr>
          <p:cNvPr id="942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088" y="1219200"/>
            <a:ext cx="22399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413" y="2895600"/>
            <a:ext cx="2160587"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44196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19C1378-5874-47DA-A538-8CD84482BBE6}" type="slidenum">
              <a:rPr lang="en-US" smtClean="0"/>
              <a:pPr eaLnBrk="1" hangingPunct="1"/>
              <a:t>65</a:t>
            </a:fld>
            <a:endParaRPr lang="en-US" smtClean="0"/>
          </a:p>
        </p:txBody>
      </p:sp>
    </p:spTree>
    <p:extLst>
      <p:ext uri="{BB962C8B-B14F-4D97-AF65-F5344CB8AC3E}">
        <p14:creationId xmlns:p14="http://schemas.microsoft.com/office/powerpoint/2010/main" val="26944720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a:xfrm>
            <a:off x="228600" y="914400"/>
            <a:ext cx="8763000" cy="5754960"/>
          </a:xfrm>
        </p:spPr>
        <p:txBody>
          <a:bodyPr>
            <a:normAutofit lnSpcReduction="10000"/>
          </a:bodyPr>
          <a:lstStyle/>
          <a:p>
            <a:pPr eaLnBrk="1" hangingPunct="1"/>
            <a:r>
              <a:rPr lang="en-US" sz="4000" dirty="0" smtClean="0"/>
              <a:t>Emphasize that abilities are always improvable</a:t>
            </a:r>
          </a:p>
          <a:p>
            <a:pPr eaLnBrk="1" hangingPunct="1"/>
            <a:r>
              <a:rPr lang="en-US" sz="4000" dirty="0" smtClean="0"/>
              <a:t>Teach directly about the difference between learning goals and performance goals</a:t>
            </a:r>
          </a:p>
          <a:p>
            <a:pPr eaLnBrk="1" hangingPunct="1"/>
            <a:r>
              <a:rPr lang="en-US" sz="4000" dirty="0" smtClean="0"/>
              <a:t>Make the classroom a place where failure is just diagnostic – failure provides feedback for improvement</a:t>
            </a:r>
          </a:p>
          <a:p>
            <a:pPr eaLnBrk="1" hangingPunct="1"/>
            <a:r>
              <a:rPr lang="en-US" sz="4000" dirty="0" smtClean="0"/>
              <a:t>Encourage help-seeking and help-giving</a:t>
            </a:r>
          </a:p>
          <a:p>
            <a:pPr eaLnBrk="1" hangingPunct="1"/>
            <a:endParaRPr lang="en-US" dirty="0" smtClean="0"/>
          </a:p>
        </p:txBody>
      </p:sp>
      <p:sp>
        <p:nvSpPr>
          <p:cNvPr id="82946" name="Title 1"/>
          <p:cNvSpPr>
            <a:spLocks noGrp="1"/>
          </p:cNvSpPr>
          <p:nvPr>
            <p:ph type="title"/>
          </p:nvPr>
        </p:nvSpPr>
        <p:spPr>
          <a:xfrm>
            <a:off x="457200" y="152400"/>
            <a:ext cx="8229600" cy="715962"/>
          </a:xfrm>
        </p:spPr>
        <p:txBody>
          <a:bodyPr>
            <a:normAutofit fontScale="90000"/>
          </a:bodyPr>
          <a:lstStyle/>
          <a:p>
            <a:pPr eaLnBrk="1" fontAlgn="auto" hangingPunct="1">
              <a:spcAft>
                <a:spcPts val="0"/>
              </a:spcAft>
              <a:defRPr/>
            </a:pPr>
            <a:r>
              <a:rPr lang="en-US" b="1" dirty="0" smtClean="0"/>
              <a:t>Encouraging Self-Worth</a:t>
            </a:r>
          </a:p>
        </p:txBody>
      </p:sp>
      <p:sp>
        <p:nvSpPr>
          <p:cNvPr id="952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1D4A35C-569F-4A59-A9BC-8006B28A4AD6}" type="slidenum">
              <a:rPr lang="en-US" smtClean="0"/>
              <a:pPr eaLnBrk="1" hangingPunct="1"/>
              <a:t>66</a:t>
            </a:fld>
            <a:endParaRPr lang="en-US" smtClean="0"/>
          </a:p>
        </p:txBody>
      </p:sp>
    </p:spTree>
    <p:extLst>
      <p:ext uri="{BB962C8B-B14F-4D97-AF65-F5344CB8AC3E}">
        <p14:creationId xmlns:p14="http://schemas.microsoft.com/office/powerpoint/2010/main" val="13412353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p:cNvSpPr>
          <p:nvPr>
            <p:ph idx="1"/>
          </p:nvPr>
        </p:nvSpPr>
        <p:spPr>
          <a:xfrm>
            <a:off x="152400" y="924396"/>
            <a:ext cx="8839200" cy="5816972"/>
          </a:xfrm>
        </p:spPr>
        <p:txBody>
          <a:bodyPr>
            <a:noAutofit/>
          </a:bodyPr>
          <a:lstStyle/>
          <a:p>
            <a:pPr eaLnBrk="1" hangingPunct="1"/>
            <a:r>
              <a:rPr lang="en-US" sz="3600" dirty="0" smtClean="0"/>
              <a:t>When students believe that ability levels or intelligence is fixed (entity view), how can you help students to see that ability can be improved (incremental view)?</a:t>
            </a:r>
          </a:p>
          <a:p>
            <a:pPr eaLnBrk="1" hangingPunct="1"/>
            <a:r>
              <a:rPr lang="en-US" sz="3600" dirty="0" smtClean="0"/>
              <a:t>When your classroom is a safe-to-fail environment, such that failure is viewed as feedback, how you can help both students and parents to understand and accept failure as a source of information and not a judgment?</a:t>
            </a:r>
          </a:p>
        </p:txBody>
      </p:sp>
      <p:sp>
        <p:nvSpPr>
          <p:cNvPr id="187394" name="Rectangle 2"/>
          <p:cNvSpPr>
            <a:spLocks noGrp="1"/>
          </p:cNvSpPr>
          <p:nvPr>
            <p:ph type="title"/>
          </p:nvPr>
        </p:nvSpPr>
        <p:spPr>
          <a:xfrm>
            <a:off x="457200" y="76200"/>
            <a:ext cx="8229600" cy="792162"/>
          </a:xfrm>
        </p:spPr>
        <p:txBody>
          <a:bodyPr/>
          <a:lstStyle/>
          <a:p>
            <a:pPr eaLnBrk="1" fontAlgn="auto" hangingPunct="1">
              <a:spcAft>
                <a:spcPts val="0"/>
              </a:spcAft>
              <a:defRPr/>
            </a:pPr>
            <a:r>
              <a:rPr lang="en-US" dirty="0" smtClean="0"/>
              <a:t>Review and Discuss</a:t>
            </a:r>
          </a:p>
        </p:txBody>
      </p:sp>
      <p:sp>
        <p:nvSpPr>
          <p:cNvPr id="962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E61228-56C3-4A85-A645-5ADD15521E66}" type="slidenum">
              <a:rPr lang="en-US" smtClean="0"/>
              <a:pPr eaLnBrk="1" hangingPunct="1"/>
              <a:t>67</a:t>
            </a:fld>
            <a:endParaRPr lang="en-US" smtClean="0"/>
          </a:p>
        </p:txBody>
      </p:sp>
    </p:spTree>
    <p:extLst>
      <p:ext uri="{BB962C8B-B14F-4D97-AF65-F5344CB8AC3E}">
        <p14:creationId xmlns:p14="http://schemas.microsoft.com/office/powerpoint/2010/main" val="19028592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52400" y="1600200"/>
            <a:ext cx="8839200" cy="1600200"/>
          </a:xfrm>
        </p:spPr>
        <p:txBody>
          <a:bodyPr/>
          <a:lstStyle/>
          <a:p>
            <a:pPr eaLnBrk="1" fontAlgn="auto" hangingPunct="1">
              <a:spcAft>
                <a:spcPts val="0"/>
              </a:spcAft>
              <a:defRPr/>
            </a:pPr>
            <a:r>
              <a:rPr lang="en-US" b="1" dirty="0" smtClean="0">
                <a:solidFill>
                  <a:schemeClr val="tx1"/>
                </a:solidFill>
              </a:rPr>
              <a:t>Interests, Curiosity, and Emotions</a:t>
            </a:r>
          </a:p>
        </p:txBody>
      </p:sp>
      <p:sp>
        <p:nvSpPr>
          <p:cNvPr id="972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BD06F0-A481-47B6-8EAC-7B9228FE7D2C}" type="slidenum">
              <a:rPr lang="en-US" smtClean="0"/>
              <a:pPr eaLnBrk="1" hangingPunct="1"/>
              <a:t>68</a:t>
            </a:fld>
            <a:endParaRPr lang="en-US" smtClean="0"/>
          </a:p>
        </p:txBody>
      </p:sp>
    </p:spTree>
    <p:extLst>
      <p:ext uri="{BB962C8B-B14F-4D97-AF65-F5344CB8AC3E}">
        <p14:creationId xmlns:p14="http://schemas.microsoft.com/office/powerpoint/2010/main" val="2204840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2"/>
          <p:cNvSpPr>
            <a:spLocks noGrp="1"/>
          </p:cNvSpPr>
          <p:nvPr>
            <p:ph idx="1"/>
          </p:nvPr>
        </p:nvSpPr>
        <p:spPr>
          <a:xfrm>
            <a:off x="179512" y="838200"/>
            <a:ext cx="8812088" cy="5759152"/>
          </a:xfrm>
        </p:spPr>
        <p:txBody>
          <a:bodyPr/>
          <a:lstStyle/>
          <a:p>
            <a:pPr eaLnBrk="1" hangingPunct="1"/>
            <a:r>
              <a:rPr lang="en-US" sz="4000" dirty="0" smtClean="0"/>
              <a:t>Interests</a:t>
            </a:r>
          </a:p>
          <a:p>
            <a:pPr lvl="1" eaLnBrk="1" hangingPunct="1"/>
            <a:r>
              <a:rPr lang="en-US" sz="3600" dirty="0" smtClean="0"/>
              <a:t>Personal or individual interests </a:t>
            </a:r>
          </a:p>
          <a:p>
            <a:pPr lvl="1" eaLnBrk="1" hangingPunct="1"/>
            <a:r>
              <a:rPr lang="en-US" sz="3600" dirty="0" smtClean="0"/>
              <a:t>Situational interests </a:t>
            </a:r>
          </a:p>
          <a:p>
            <a:pPr eaLnBrk="1" hangingPunct="1"/>
            <a:r>
              <a:rPr lang="en-US" sz="4000" dirty="0" smtClean="0"/>
              <a:t>Four Phase model of interest development </a:t>
            </a:r>
          </a:p>
          <a:p>
            <a:pPr lvl="1" eaLnBrk="1" hangingPunct="1"/>
            <a:r>
              <a:rPr lang="en-US" sz="3600" dirty="0" smtClean="0"/>
              <a:t>1.) Situational interest triggered </a:t>
            </a:r>
            <a:r>
              <a:rPr lang="en-US" sz="3600" dirty="0" smtClean="0">
                <a:sym typeface="Wingdings" pitchFamily="2" charset="2"/>
              </a:rPr>
              <a:t></a:t>
            </a:r>
            <a:r>
              <a:rPr lang="en-US" sz="3600" dirty="0" smtClean="0"/>
              <a:t> 2.) Situational interest maintained </a:t>
            </a:r>
            <a:r>
              <a:rPr lang="en-US" sz="3600" dirty="0" smtClean="0">
                <a:sym typeface="Wingdings" pitchFamily="2" charset="2"/>
              </a:rPr>
              <a:t>3.)</a:t>
            </a:r>
            <a:r>
              <a:rPr lang="en-US" sz="3600" dirty="0" smtClean="0"/>
              <a:t> Emerging individual interest </a:t>
            </a:r>
            <a:r>
              <a:rPr lang="en-US" sz="3600" dirty="0" smtClean="0">
                <a:sym typeface="Wingdings" pitchFamily="2" charset="2"/>
              </a:rPr>
              <a:t></a:t>
            </a:r>
            <a:r>
              <a:rPr lang="en-US" sz="3600" dirty="0" smtClean="0"/>
              <a:t> 4.) Well-developed individual interest</a:t>
            </a:r>
          </a:p>
          <a:p>
            <a:pPr lvl="1" eaLnBrk="1" hangingPunct="1"/>
            <a:endParaRPr lang="en-US" dirty="0" smtClean="0"/>
          </a:p>
        </p:txBody>
      </p:sp>
      <p:sp>
        <p:nvSpPr>
          <p:cNvPr id="84994" name="Title 1"/>
          <p:cNvSpPr>
            <a:spLocks noGrp="1"/>
          </p:cNvSpPr>
          <p:nvPr>
            <p:ph type="title"/>
          </p:nvPr>
        </p:nvSpPr>
        <p:spPr>
          <a:xfrm>
            <a:off x="457200" y="76200"/>
            <a:ext cx="8229600" cy="792162"/>
          </a:xfrm>
        </p:spPr>
        <p:txBody>
          <a:bodyPr/>
          <a:lstStyle/>
          <a:p>
            <a:pPr eaLnBrk="1" fontAlgn="auto" hangingPunct="1">
              <a:spcAft>
                <a:spcPts val="0"/>
              </a:spcAft>
              <a:defRPr/>
            </a:pPr>
            <a:r>
              <a:rPr lang="en-US" dirty="0" smtClean="0"/>
              <a:t>Interests</a:t>
            </a:r>
          </a:p>
        </p:txBody>
      </p:sp>
      <p:sp>
        <p:nvSpPr>
          <p:cNvPr id="983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DC0168-7541-4574-A679-459A62278B04}" type="slidenum">
              <a:rPr lang="en-US" smtClean="0"/>
              <a:pPr eaLnBrk="1" hangingPunct="1"/>
              <a:t>69</a:t>
            </a:fld>
            <a:endParaRPr lang="en-US" smtClean="0"/>
          </a:p>
        </p:txBody>
      </p:sp>
    </p:spTree>
    <p:extLst>
      <p:ext uri="{BB962C8B-B14F-4D97-AF65-F5344CB8AC3E}">
        <p14:creationId xmlns:p14="http://schemas.microsoft.com/office/powerpoint/2010/main" val="62385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1196752"/>
            <a:ext cx="8229600" cy="4929411"/>
          </a:xfrm>
        </p:spPr>
        <p:txBody>
          <a:bodyPr>
            <a:normAutofit/>
          </a:bodyPr>
          <a:lstStyle/>
          <a:p>
            <a:pPr eaLnBrk="1" hangingPunct="1"/>
            <a:r>
              <a:rPr lang="en-US" sz="3600" dirty="0" smtClean="0"/>
              <a:t>Provide competence promoting feedback</a:t>
            </a:r>
          </a:p>
          <a:p>
            <a:pPr eaLnBrk="1" hangingPunct="1"/>
            <a:r>
              <a:rPr lang="en-US" sz="3600" dirty="0" smtClean="0"/>
              <a:t>Promote mastery on challenging tasks</a:t>
            </a:r>
          </a:p>
          <a:p>
            <a:pPr eaLnBrk="1" hangingPunct="1"/>
            <a:r>
              <a:rPr lang="en-US" sz="3600" dirty="0" smtClean="0"/>
              <a:t>Promote self-comparison rather than social comparison</a:t>
            </a:r>
          </a:p>
          <a:p>
            <a:pPr eaLnBrk="1" hangingPunct="1"/>
            <a:r>
              <a:rPr lang="en-US" sz="3600" dirty="0" smtClean="0"/>
              <a:t>Be sure errors occur within an overall context of success</a:t>
            </a:r>
          </a:p>
        </p:txBody>
      </p:sp>
      <p:sp>
        <p:nvSpPr>
          <p:cNvPr id="27650" name="Rectangle 2"/>
          <p:cNvSpPr>
            <a:spLocks noGrp="1" noChangeArrowheads="1"/>
          </p:cNvSpPr>
          <p:nvPr>
            <p:ph type="title"/>
          </p:nvPr>
        </p:nvSpPr>
        <p:spPr>
          <a:xfrm>
            <a:off x="457200" y="44624"/>
            <a:ext cx="8229600" cy="1143000"/>
          </a:xfrm>
        </p:spPr>
        <p:txBody>
          <a:bodyPr/>
          <a:lstStyle/>
          <a:p>
            <a:pPr eaLnBrk="1" fontAlgn="auto" hangingPunct="1">
              <a:spcAft>
                <a:spcPts val="0"/>
              </a:spcAft>
              <a:defRPr/>
            </a:pPr>
            <a:r>
              <a:rPr lang="en-US" sz="3400" dirty="0" smtClean="0"/>
              <a:t>Promoting Intrinsic Motivation through Self-efficacy</a:t>
            </a:r>
          </a:p>
        </p:txBody>
      </p:sp>
      <p:pic>
        <p:nvPicPr>
          <p:cNvPr id="348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8184" y="4955539"/>
            <a:ext cx="2480320" cy="18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C2C0AF-6D5F-4ECE-AE0A-B0F288E0B293}" type="slidenum">
              <a:rPr lang="en-US" smtClean="0"/>
              <a:pPr eaLnBrk="1" hangingPunct="1"/>
              <a:t>7</a:t>
            </a:fld>
            <a:endParaRPr lang="en-US" smtClean="0"/>
          </a:p>
        </p:txBody>
      </p:sp>
    </p:spTree>
    <p:extLst>
      <p:ext uri="{BB962C8B-B14F-4D97-AF65-F5344CB8AC3E}">
        <p14:creationId xmlns:p14="http://schemas.microsoft.com/office/powerpoint/2010/main" val="1782301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a:xfrm>
            <a:off x="152400" y="738336"/>
            <a:ext cx="8839200" cy="5715000"/>
          </a:xfrm>
        </p:spPr>
        <p:txBody>
          <a:bodyPr>
            <a:normAutofit fontScale="92500" lnSpcReduction="20000"/>
          </a:bodyPr>
          <a:lstStyle/>
          <a:p>
            <a:pPr eaLnBrk="1" fontAlgn="auto" hangingPunct="1">
              <a:spcAft>
                <a:spcPts val="0"/>
              </a:spcAft>
              <a:buFont typeface="Wingdings 3"/>
              <a:buChar char=""/>
              <a:defRPr/>
            </a:pPr>
            <a:r>
              <a:rPr lang="en-US" sz="3900" dirty="0" smtClean="0"/>
              <a:t>Building on student’s interests and curiosity</a:t>
            </a:r>
          </a:p>
          <a:p>
            <a:pPr lvl="1" eaLnBrk="1" fontAlgn="auto" hangingPunct="1">
              <a:spcAft>
                <a:spcPts val="0"/>
              </a:spcAft>
              <a:defRPr/>
            </a:pPr>
            <a:r>
              <a:rPr lang="en-US" sz="3500" dirty="0" smtClean="0"/>
              <a:t>Relate content objectives to student experiences</a:t>
            </a:r>
          </a:p>
          <a:p>
            <a:pPr lvl="1" eaLnBrk="1" fontAlgn="auto" hangingPunct="1">
              <a:spcAft>
                <a:spcPts val="0"/>
              </a:spcAft>
              <a:defRPr/>
            </a:pPr>
            <a:r>
              <a:rPr lang="en-US" sz="3500" dirty="0" smtClean="0"/>
              <a:t>Identify student interests, hobbies, and extracurricular activities that can be incorporated into class lessons and discussions</a:t>
            </a:r>
          </a:p>
          <a:p>
            <a:pPr lvl="1" eaLnBrk="1" fontAlgn="auto" hangingPunct="1">
              <a:spcAft>
                <a:spcPts val="0"/>
              </a:spcAft>
              <a:defRPr/>
            </a:pPr>
            <a:r>
              <a:rPr lang="en-US" sz="3500" dirty="0" smtClean="0"/>
              <a:t>Use humor, personal experiences, and anecdotes that show the human side of the content</a:t>
            </a:r>
          </a:p>
          <a:p>
            <a:pPr lvl="1" eaLnBrk="1" fontAlgn="auto" hangingPunct="1">
              <a:spcAft>
                <a:spcPts val="0"/>
              </a:spcAft>
              <a:defRPr/>
            </a:pPr>
            <a:r>
              <a:rPr lang="en-US" sz="3500" dirty="0" smtClean="0"/>
              <a:t>Use original source material with interesting content or details</a:t>
            </a:r>
          </a:p>
          <a:p>
            <a:pPr lvl="1" eaLnBrk="1" fontAlgn="auto" hangingPunct="1">
              <a:spcAft>
                <a:spcPts val="0"/>
              </a:spcAft>
              <a:defRPr/>
            </a:pPr>
            <a:r>
              <a:rPr lang="en-US" sz="3500" dirty="0" smtClean="0"/>
              <a:t>Create surprise and stimulate curiosity</a:t>
            </a:r>
          </a:p>
          <a:p>
            <a:pPr lvl="1" eaLnBrk="1" fontAlgn="auto" hangingPunct="1">
              <a:spcAft>
                <a:spcPts val="0"/>
              </a:spcAft>
              <a:defRPr/>
            </a:pPr>
            <a:endParaRPr lang="en-US" dirty="0" smtClean="0"/>
          </a:p>
        </p:txBody>
      </p:sp>
      <p:sp>
        <p:nvSpPr>
          <p:cNvPr id="86018" name="Title 1"/>
          <p:cNvSpPr>
            <a:spLocks noGrp="1"/>
          </p:cNvSpPr>
          <p:nvPr>
            <p:ph type="title"/>
          </p:nvPr>
        </p:nvSpPr>
        <p:spPr>
          <a:xfrm>
            <a:off x="457200" y="0"/>
            <a:ext cx="8229600" cy="792162"/>
          </a:xfrm>
        </p:spPr>
        <p:txBody>
          <a:bodyPr/>
          <a:lstStyle/>
          <a:p>
            <a:pPr eaLnBrk="1" fontAlgn="auto" hangingPunct="1">
              <a:spcAft>
                <a:spcPts val="0"/>
              </a:spcAft>
              <a:defRPr/>
            </a:pPr>
            <a:r>
              <a:rPr lang="en-US" dirty="0" smtClean="0"/>
              <a:t>Curiosity</a:t>
            </a:r>
          </a:p>
        </p:txBody>
      </p:sp>
      <p:sp>
        <p:nvSpPr>
          <p:cNvPr id="993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A8AB71-6E43-48EB-9F2B-81A069917A1A}" type="slidenum">
              <a:rPr lang="en-US" smtClean="0"/>
              <a:pPr eaLnBrk="1" hangingPunct="1"/>
              <a:t>70</a:t>
            </a:fld>
            <a:endParaRPr lang="en-US" smtClean="0"/>
          </a:p>
        </p:txBody>
      </p:sp>
    </p:spTree>
    <p:extLst>
      <p:ext uri="{BB962C8B-B14F-4D97-AF65-F5344CB8AC3E}">
        <p14:creationId xmlns:p14="http://schemas.microsoft.com/office/powerpoint/2010/main" val="1257633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35496" y="914400"/>
            <a:ext cx="7776864" cy="5287963"/>
          </a:xfrm>
        </p:spPr>
        <p:txBody>
          <a:bodyPr>
            <a:normAutofit/>
          </a:bodyPr>
          <a:lstStyle/>
          <a:p>
            <a:pPr eaLnBrk="1" hangingPunct="1"/>
            <a:r>
              <a:rPr lang="en-US" sz="4000" dirty="0" smtClean="0"/>
              <a:t>Achievement goals influence achievement emotions</a:t>
            </a:r>
          </a:p>
          <a:p>
            <a:pPr lvl="1" eaLnBrk="1" hangingPunct="1"/>
            <a:r>
              <a:rPr lang="en-US" sz="3600" dirty="0" smtClean="0"/>
              <a:t>Mastery Goal oriented</a:t>
            </a:r>
          </a:p>
          <a:p>
            <a:pPr lvl="1" eaLnBrk="1" hangingPunct="1"/>
            <a:r>
              <a:rPr lang="en-US" sz="3600" dirty="0" smtClean="0"/>
              <a:t>Performance-Approach oriented</a:t>
            </a:r>
          </a:p>
          <a:p>
            <a:pPr lvl="1" eaLnBrk="1" hangingPunct="1"/>
            <a:r>
              <a:rPr lang="en-US" sz="3600" dirty="0" smtClean="0"/>
              <a:t>Performance-Avoidance oriented</a:t>
            </a:r>
          </a:p>
        </p:txBody>
      </p:sp>
      <p:sp>
        <p:nvSpPr>
          <p:cNvPr id="87042" name="Title 1"/>
          <p:cNvSpPr>
            <a:spLocks noGrp="1"/>
          </p:cNvSpPr>
          <p:nvPr>
            <p:ph type="title"/>
          </p:nvPr>
        </p:nvSpPr>
        <p:spPr>
          <a:xfrm>
            <a:off x="457200" y="0"/>
            <a:ext cx="8229600" cy="792162"/>
          </a:xfrm>
        </p:spPr>
        <p:txBody>
          <a:bodyPr/>
          <a:lstStyle/>
          <a:p>
            <a:pPr eaLnBrk="1" fontAlgn="auto" hangingPunct="1">
              <a:spcAft>
                <a:spcPts val="0"/>
              </a:spcAft>
              <a:defRPr/>
            </a:pPr>
            <a:r>
              <a:rPr lang="en-US" dirty="0" smtClean="0"/>
              <a:t>Emotions and Anxiety</a:t>
            </a:r>
          </a:p>
        </p:txBody>
      </p:sp>
      <p:pic>
        <p:nvPicPr>
          <p:cNvPr id="1003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4163524"/>
            <a:ext cx="3096344" cy="27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533809-B8C8-4150-8ADF-12E82F7BC9DC}" type="slidenum">
              <a:rPr lang="en-US" smtClean="0"/>
              <a:pPr eaLnBrk="1" hangingPunct="1"/>
              <a:t>71</a:t>
            </a:fld>
            <a:endParaRPr lang="en-US" smtClean="0"/>
          </a:p>
        </p:txBody>
      </p:sp>
    </p:spTree>
    <p:extLst>
      <p:ext uri="{BB962C8B-B14F-4D97-AF65-F5344CB8AC3E}">
        <p14:creationId xmlns:p14="http://schemas.microsoft.com/office/powerpoint/2010/main" val="14400598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763000" cy="5691336"/>
          </a:xfrm>
        </p:spPr>
        <p:txBody>
          <a:bodyPr rtlCol="0">
            <a:normAutofit fontScale="92500" lnSpcReduction="20000"/>
          </a:bodyPr>
          <a:lstStyle/>
          <a:p>
            <a:pPr marL="365760" indent="-256032" eaLnBrk="1" fontAlgn="auto" hangingPunct="1">
              <a:spcAft>
                <a:spcPts val="0"/>
              </a:spcAft>
              <a:buFont typeface="Wingdings 3"/>
              <a:buChar char=""/>
              <a:defRPr/>
            </a:pPr>
            <a:r>
              <a:rPr lang="en-US" sz="4200" dirty="0" smtClean="0"/>
              <a:t>Coping with Anxiety</a:t>
            </a:r>
          </a:p>
          <a:p>
            <a:pPr marL="621792" lvl="1" eaLnBrk="1" fontAlgn="auto" hangingPunct="1">
              <a:spcBef>
                <a:spcPts val="324"/>
              </a:spcBef>
              <a:spcAft>
                <a:spcPts val="0"/>
              </a:spcAft>
              <a:buFont typeface="Verdana"/>
              <a:buChar char="◦"/>
              <a:defRPr/>
            </a:pPr>
            <a:r>
              <a:rPr lang="en-US" sz="3800" dirty="0" smtClean="0"/>
              <a:t>Use competition carefully</a:t>
            </a:r>
          </a:p>
          <a:p>
            <a:pPr marL="621792" lvl="1" eaLnBrk="1" fontAlgn="auto" hangingPunct="1">
              <a:spcBef>
                <a:spcPts val="324"/>
              </a:spcBef>
              <a:spcAft>
                <a:spcPts val="0"/>
              </a:spcAft>
              <a:buFont typeface="Verdana"/>
              <a:buChar char="◦"/>
              <a:defRPr/>
            </a:pPr>
            <a:r>
              <a:rPr lang="en-US" sz="3800" dirty="0" smtClean="0"/>
              <a:t>Avoid situations in which highly anxious students will have to perform in front of large groups</a:t>
            </a:r>
          </a:p>
          <a:p>
            <a:pPr marL="621792" lvl="1" eaLnBrk="1" fontAlgn="auto" hangingPunct="1">
              <a:spcBef>
                <a:spcPts val="324"/>
              </a:spcBef>
              <a:spcAft>
                <a:spcPts val="0"/>
              </a:spcAft>
              <a:buFont typeface="Verdana"/>
              <a:buChar char="◦"/>
              <a:defRPr/>
            </a:pPr>
            <a:r>
              <a:rPr lang="en-US" sz="3800" dirty="0" smtClean="0"/>
              <a:t>Make sure all instructions are clear. Uncertainty can lead to anxiety</a:t>
            </a:r>
          </a:p>
          <a:p>
            <a:pPr marL="621792" lvl="1" eaLnBrk="1" fontAlgn="auto" hangingPunct="1">
              <a:spcBef>
                <a:spcPts val="324"/>
              </a:spcBef>
              <a:spcAft>
                <a:spcPts val="0"/>
              </a:spcAft>
              <a:buFont typeface="Verdana"/>
              <a:buChar char="◦"/>
              <a:defRPr/>
            </a:pPr>
            <a:r>
              <a:rPr lang="en-US" sz="3800" dirty="0" smtClean="0"/>
              <a:t>Avoid unnecessary time pressures</a:t>
            </a:r>
          </a:p>
          <a:p>
            <a:pPr marL="621792" lvl="1" eaLnBrk="1" fontAlgn="auto" hangingPunct="1">
              <a:spcBef>
                <a:spcPts val="324"/>
              </a:spcBef>
              <a:spcAft>
                <a:spcPts val="0"/>
              </a:spcAft>
              <a:buFont typeface="Verdana"/>
              <a:buChar char="◦"/>
              <a:defRPr/>
            </a:pPr>
            <a:r>
              <a:rPr lang="en-US" sz="3800" dirty="0" smtClean="0"/>
              <a:t>Remove some of the pressures from major tests and exams</a:t>
            </a:r>
          </a:p>
          <a:p>
            <a:pPr marL="621792" lvl="1" eaLnBrk="1" fontAlgn="auto" hangingPunct="1">
              <a:spcBef>
                <a:spcPts val="324"/>
              </a:spcBef>
              <a:spcAft>
                <a:spcPts val="0"/>
              </a:spcAft>
              <a:buFont typeface="Verdana"/>
              <a:buChar char="◦"/>
              <a:defRPr/>
            </a:pPr>
            <a:r>
              <a:rPr lang="en-US" sz="3800" dirty="0" smtClean="0"/>
              <a:t>Develop alternatives to written tests</a:t>
            </a:r>
          </a:p>
          <a:p>
            <a:pPr marL="621792" lvl="1" eaLnBrk="1" fontAlgn="auto" hangingPunct="1">
              <a:spcBef>
                <a:spcPts val="324"/>
              </a:spcBef>
              <a:spcAft>
                <a:spcPts val="0"/>
              </a:spcAft>
              <a:buFont typeface="Verdana"/>
              <a:buChar char="◦"/>
              <a:defRPr/>
            </a:pPr>
            <a:r>
              <a:rPr lang="en-US" sz="3800" dirty="0" smtClean="0"/>
              <a:t>Teach students self-regulation</a:t>
            </a:r>
          </a:p>
          <a:p>
            <a:pPr marL="365760" indent="-256032" eaLnBrk="1" fontAlgn="auto" hangingPunct="1">
              <a:spcAft>
                <a:spcPts val="0"/>
              </a:spcAft>
              <a:buFont typeface="Wingdings 3"/>
              <a:buChar char=""/>
              <a:defRPr/>
            </a:pPr>
            <a:endParaRPr lang="en-US" dirty="0"/>
          </a:p>
        </p:txBody>
      </p:sp>
      <p:sp>
        <p:nvSpPr>
          <p:cNvPr id="88066" name="Title 1"/>
          <p:cNvSpPr>
            <a:spLocks noGrp="1"/>
          </p:cNvSpPr>
          <p:nvPr>
            <p:ph type="title"/>
          </p:nvPr>
        </p:nvSpPr>
        <p:spPr>
          <a:xfrm>
            <a:off x="457200" y="0"/>
            <a:ext cx="8229600" cy="792162"/>
          </a:xfrm>
        </p:spPr>
        <p:txBody>
          <a:bodyPr/>
          <a:lstStyle/>
          <a:p>
            <a:pPr eaLnBrk="1" fontAlgn="auto" hangingPunct="1">
              <a:spcAft>
                <a:spcPts val="0"/>
              </a:spcAft>
              <a:defRPr/>
            </a:pPr>
            <a:r>
              <a:rPr lang="en-US" b="1" dirty="0" smtClean="0"/>
              <a:t>Arousal and Anxiety</a:t>
            </a:r>
          </a:p>
        </p:txBody>
      </p:sp>
      <p:sp>
        <p:nvSpPr>
          <p:cNvPr id="10138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E0E0E0-E8D1-48B1-9D78-C8A8BB6D90CA}" type="slidenum">
              <a:rPr lang="en-US" smtClean="0"/>
              <a:pPr eaLnBrk="1" hangingPunct="1"/>
              <a:t>72</a:t>
            </a:fld>
            <a:endParaRPr lang="en-US" smtClean="0"/>
          </a:p>
        </p:txBody>
      </p:sp>
    </p:spTree>
    <p:extLst>
      <p:ext uri="{BB962C8B-B14F-4D97-AF65-F5344CB8AC3E}">
        <p14:creationId xmlns:p14="http://schemas.microsoft.com/office/powerpoint/2010/main" val="32917914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p:cNvSpPr>
          <p:nvPr>
            <p:ph idx="1"/>
          </p:nvPr>
        </p:nvSpPr>
        <p:spPr>
          <a:xfrm>
            <a:off x="152400" y="838200"/>
            <a:ext cx="8839200" cy="5168900"/>
          </a:xfrm>
        </p:spPr>
        <p:txBody>
          <a:bodyPr/>
          <a:lstStyle/>
          <a:p>
            <a:pPr eaLnBrk="1" hangingPunct="1"/>
            <a:r>
              <a:rPr lang="en-US" sz="3600" smtClean="0"/>
              <a:t>How can you help students to overcome debilitating anxiety?</a:t>
            </a:r>
          </a:p>
          <a:p>
            <a:pPr eaLnBrk="1" hangingPunct="1"/>
            <a:r>
              <a:rPr lang="en-US" sz="3600" smtClean="0"/>
              <a:t>How can you identify your students’ facilitative levels of anxiety?</a:t>
            </a:r>
          </a:p>
          <a:p>
            <a:pPr eaLnBrk="1" hangingPunct="1"/>
            <a:r>
              <a:rPr lang="en-US" sz="3600" smtClean="0"/>
              <a:t>How can you create a learning environment that captures and maintains facilitative anxiety levels?</a:t>
            </a:r>
          </a:p>
        </p:txBody>
      </p:sp>
      <p:sp>
        <p:nvSpPr>
          <p:cNvPr id="188418" name="Rectangle 2"/>
          <p:cNvSpPr>
            <a:spLocks noGrp="1"/>
          </p:cNvSpPr>
          <p:nvPr>
            <p:ph type="title"/>
          </p:nvPr>
        </p:nvSpPr>
        <p:spPr>
          <a:xfrm>
            <a:off x="457200" y="76200"/>
            <a:ext cx="8229600" cy="792162"/>
          </a:xfrm>
        </p:spPr>
        <p:txBody>
          <a:bodyPr/>
          <a:lstStyle/>
          <a:p>
            <a:pPr eaLnBrk="1" fontAlgn="auto" hangingPunct="1">
              <a:spcAft>
                <a:spcPts val="0"/>
              </a:spcAft>
              <a:defRPr/>
            </a:pPr>
            <a:r>
              <a:rPr lang="en-US" dirty="0" smtClean="0"/>
              <a:t>Review and Discuss</a:t>
            </a:r>
          </a:p>
        </p:txBody>
      </p:sp>
      <p:sp>
        <p:nvSpPr>
          <p:cNvPr id="10240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D0E53A0-5E91-42AF-9F8B-5204C72148CF}" type="slidenum">
              <a:rPr lang="en-US" smtClean="0"/>
              <a:pPr eaLnBrk="1" hangingPunct="1"/>
              <a:t>73</a:t>
            </a:fld>
            <a:endParaRPr lang="en-US" smtClean="0"/>
          </a:p>
        </p:txBody>
      </p:sp>
    </p:spTree>
    <p:extLst>
      <p:ext uri="{BB962C8B-B14F-4D97-AF65-F5344CB8AC3E}">
        <p14:creationId xmlns:p14="http://schemas.microsoft.com/office/powerpoint/2010/main" val="36413854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How to improve motivation in school</a:t>
            </a:r>
            <a:endParaRPr lang="en-US" dirty="0"/>
          </a:p>
        </p:txBody>
      </p:sp>
      <p:sp>
        <p:nvSpPr>
          <p:cNvPr id="103427" name="Text Placeholder 4"/>
          <p:cNvSpPr>
            <a:spLocks noGrp="1"/>
          </p:cNvSpPr>
          <p:nvPr>
            <p:ph type="body" idx="1"/>
          </p:nvPr>
        </p:nvSpPr>
        <p:spPr>
          <a:xfrm>
            <a:off x="3922713" y="2932113"/>
            <a:ext cx="4572000" cy="1454150"/>
          </a:xfrm>
        </p:spPr>
        <p:txBody>
          <a:bodyPr/>
          <a:lstStyle/>
          <a:p>
            <a:pPr eaLnBrk="1" hangingPunct="1"/>
            <a:endParaRPr lang="en-US" smtClean="0"/>
          </a:p>
        </p:txBody>
      </p:sp>
      <p:sp>
        <p:nvSpPr>
          <p:cNvPr id="1034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ABE7D-D0CD-41BF-9353-222FC3164227}" type="slidenum">
              <a:rPr lang="en-US" smtClean="0"/>
              <a:pPr eaLnBrk="1" hangingPunct="1"/>
              <a:t>74</a:t>
            </a:fld>
            <a:endParaRPr lang="en-US" smtClean="0"/>
          </a:p>
        </p:txBody>
      </p:sp>
    </p:spTree>
    <p:extLst>
      <p:ext uri="{BB962C8B-B14F-4D97-AF65-F5344CB8AC3E}">
        <p14:creationId xmlns:p14="http://schemas.microsoft.com/office/powerpoint/2010/main" val="10948402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2"/>
          <p:cNvSpPr>
            <a:spLocks noGrp="1"/>
          </p:cNvSpPr>
          <p:nvPr>
            <p:ph idx="1"/>
          </p:nvPr>
        </p:nvSpPr>
        <p:spPr>
          <a:xfrm>
            <a:off x="228600" y="838200"/>
            <a:ext cx="8763000" cy="5410200"/>
          </a:xfrm>
        </p:spPr>
        <p:txBody>
          <a:bodyPr/>
          <a:lstStyle/>
          <a:p>
            <a:pPr eaLnBrk="1" hangingPunct="1"/>
            <a:r>
              <a:rPr lang="en-US" sz="3200" smtClean="0"/>
              <a:t>Most educators agree that motivating students is one of the critical tasks of teaching</a:t>
            </a:r>
          </a:p>
          <a:p>
            <a:pPr eaLnBrk="1" hangingPunct="1"/>
            <a:r>
              <a:rPr lang="en-US" sz="3200" smtClean="0"/>
              <a:t>In order to learn student must be cognitively, emotionally, and behaviorally engaged in productive class activities</a:t>
            </a:r>
          </a:p>
          <a:p>
            <a:pPr eaLnBrk="1" hangingPunct="1"/>
            <a:r>
              <a:rPr lang="en-US" sz="3200" smtClean="0"/>
              <a:t>Students' motivation has a direct and powerful impact on their social interactions and academic achievements</a:t>
            </a:r>
          </a:p>
          <a:p>
            <a:pPr eaLnBrk="1" hangingPunct="1"/>
            <a:r>
              <a:rPr lang="en-US" sz="3200" smtClean="0"/>
              <a:t>Motivation affects performance</a:t>
            </a:r>
          </a:p>
          <a:p>
            <a:pPr eaLnBrk="1" hangingPunct="1"/>
            <a:endParaRPr lang="en-US" smtClean="0"/>
          </a:p>
        </p:txBody>
      </p:sp>
      <p:sp>
        <p:nvSpPr>
          <p:cNvPr id="2" name="Title 1"/>
          <p:cNvSpPr>
            <a:spLocks noGrp="1"/>
          </p:cNvSpPr>
          <p:nvPr>
            <p:ph type="title"/>
          </p:nvPr>
        </p:nvSpPr>
        <p:spPr>
          <a:xfrm>
            <a:off x="381000" y="0"/>
            <a:ext cx="8534400" cy="914400"/>
          </a:xfrm>
        </p:spPr>
        <p:txBody>
          <a:bodyPr>
            <a:normAutofit/>
          </a:bodyPr>
          <a:lstStyle/>
          <a:p>
            <a:pPr eaLnBrk="1" fontAlgn="auto" hangingPunct="1">
              <a:spcAft>
                <a:spcPts val="0"/>
              </a:spcAft>
              <a:defRPr/>
            </a:pPr>
            <a:r>
              <a:rPr lang="en-US" dirty="0" smtClean="0"/>
              <a:t>Motivation in Learning and Teaching</a:t>
            </a:r>
            <a:endParaRPr lang="en-US" dirty="0"/>
          </a:p>
        </p:txBody>
      </p:sp>
      <p:sp>
        <p:nvSpPr>
          <p:cNvPr id="1044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26E69EF-C896-42A5-A57A-22EC43863058}" type="slidenum">
              <a:rPr lang="en-US" smtClean="0"/>
              <a:pPr eaLnBrk="1" hangingPunct="1"/>
              <a:t>75</a:t>
            </a:fld>
            <a:endParaRPr lang="en-US" smtClean="0"/>
          </a:p>
        </p:txBody>
      </p:sp>
    </p:spTree>
    <p:extLst>
      <p:ext uri="{BB962C8B-B14F-4D97-AF65-F5344CB8AC3E}">
        <p14:creationId xmlns:p14="http://schemas.microsoft.com/office/powerpoint/2010/main" val="39056843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228600" y="762000"/>
            <a:ext cx="8763000" cy="5245100"/>
          </a:xfrm>
        </p:spPr>
        <p:txBody>
          <a:bodyPr/>
          <a:lstStyle/>
          <a:p>
            <a:pPr eaLnBrk="1" hangingPunct="1"/>
            <a:r>
              <a:rPr lang="en-US" sz="3600" smtClean="0"/>
              <a:t>Help students understand the value of the task or learning a particular skill</a:t>
            </a:r>
          </a:p>
          <a:p>
            <a:pPr lvl="1" eaLnBrk="1" hangingPunct="1">
              <a:buFont typeface="Arial" charset="0"/>
              <a:buChar char="•"/>
            </a:pPr>
            <a:r>
              <a:rPr lang="en-US" sz="3200" smtClean="0"/>
              <a:t>Attainment value—why learning a particular content or skill is important</a:t>
            </a:r>
          </a:p>
          <a:p>
            <a:pPr lvl="1" eaLnBrk="1" hangingPunct="1">
              <a:buFont typeface="Arial" charset="0"/>
              <a:buChar char="•"/>
            </a:pPr>
            <a:r>
              <a:rPr lang="en-US" sz="3200" smtClean="0"/>
              <a:t>Interest value—make learning fun</a:t>
            </a:r>
          </a:p>
          <a:p>
            <a:pPr lvl="1" eaLnBrk="1" hangingPunct="1">
              <a:buFont typeface="Arial" charset="0"/>
              <a:buChar char="•"/>
            </a:pPr>
            <a:r>
              <a:rPr lang="en-US" sz="3200" smtClean="0"/>
              <a:t>Utility value—explain connections between classroom learning and the “real world”</a:t>
            </a:r>
          </a:p>
        </p:txBody>
      </p:sp>
      <p:sp>
        <p:nvSpPr>
          <p:cNvPr id="91138" name="Title 1"/>
          <p:cNvSpPr>
            <a:spLocks noGrp="1"/>
          </p:cNvSpPr>
          <p:nvPr>
            <p:ph type="title"/>
          </p:nvPr>
        </p:nvSpPr>
        <p:spPr>
          <a:xfrm>
            <a:off x="457200" y="76200"/>
            <a:ext cx="8229600" cy="639762"/>
          </a:xfrm>
        </p:spPr>
        <p:txBody>
          <a:bodyPr>
            <a:normAutofit fontScale="90000"/>
          </a:bodyPr>
          <a:lstStyle/>
          <a:p>
            <a:pPr eaLnBrk="1" fontAlgn="auto" hangingPunct="1">
              <a:spcAft>
                <a:spcPts val="0"/>
              </a:spcAft>
              <a:defRPr/>
            </a:pPr>
            <a:r>
              <a:rPr lang="en-US" dirty="0" smtClean="0"/>
              <a:t>Strategies to Improve Motivation</a:t>
            </a:r>
          </a:p>
        </p:txBody>
      </p:sp>
      <p:sp>
        <p:nvSpPr>
          <p:cNvPr id="1054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5E75F72-7DB9-426F-9EC3-64BFD28B0F9C}" type="slidenum">
              <a:rPr lang="en-US" smtClean="0"/>
              <a:pPr eaLnBrk="1" hangingPunct="1"/>
              <a:t>76</a:t>
            </a:fld>
            <a:endParaRPr lang="en-US" smtClean="0"/>
          </a:p>
        </p:txBody>
      </p:sp>
    </p:spTree>
    <p:extLst>
      <p:ext uri="{BB962C8B-B14F-4D97-AF65-F5344CB8AC3E}">
        <p14:creationId xmlns:p14="http://schemas.microsoft.com/office/powerpoint/2010/main" val="1394508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Content Placeholder 2"/>
          <p:cNvSpPr>
            <a:spLocks noGrp="1"/>
          </p:cNvSpPr>
          <p:nvPr>
            <p:ph idx="1"/>
          </p:nvPr>
        </p:nvSpPr>
        <p:spPr>
          <a:xfrm>
            <a:off x="152400" y="838200"/>
            <a:ext cx="8839200" cy="5168900"/>
          </a:xfrm>
        </p:spPr>
        <p:txBody>
          <a:bodyPr/>
          <a:lstStyle/>
          <a:p>
            <a:pPr eaLnBrk="1" hangingPunct="1"/>
            <a:r>
              <a:rPr lang="en-US" sz="3600" smtClean="0"/>
              <a:t>Use variety and familiarity to capitalize on student interests</a:t>
            </a:r>
          </a:p>
          <a:p>
            <a:pPr eaLnBrk="1" hangingPunct="1"/>
            <a:r>
              <a:rPr lang="en-US" sz="3600" smtClean="0"/>
              <a:t>Help students set learning goals</a:t>
            </a:r>
          </a:p>
          <a:p>
            <a:pPr eaLnBrk="1" hangingPunct="1"/>
            <a:r>
              <a:rPr lang="en-US" sz="3600" smtClean="0"/>
              <a:t>Emphasize self-comparison not social comparison</a:t>
            </a:r>
          </a:p>
          <a:p>
            <a:pPr eaLnBrk="1" hangingPunct="1"/>
            <a:r>
              <a:rPr lang="en-US" sz="3600" smtClean="0"/>
              <a:t>Enhance students’ self-efficacy through repeated successful experiences</a:t>
            </a:r>
          </a:p>
          <a:p>
            <a:pPr eaLnBrk="1" hangingPunct="1"/>
            <a:r>
              <a:rPr lang="en-US" sz="3600" smtClean="0"/>
              <a:t>Provide students with choices</a:t>
            </a:r>
          </a:p>
        </p:txBody>
      </p:sp>
      <p:sp>
        <p:nvSpPr>
          <p:cNvPr id="92162" name="Title 1"/>
          <p:cNvSpPr>
            <a:spLocks noGrp="1"/>
          </p:cNvSpPr>
          <p:nvPr>
            <p:ph type="title"/>
          </p:nvPr>
        </p:nvSpPr>
        <p:spPr>
          <a:xfrm>
            <a:off x="457200" y="76200"/>
            <a:ext cx="8229600" cy="792162"/>
          </a:xfrm>
        </p:spPr>
        <p:txBody>
          <a:bodyPr>
            <a:normAutofit/>
          </a:bodyPr>
          <a:lstStyle/>
          <a:p>
            <a:pPr eaLnBrk="1" fontAlgn="auto" hangingPunct="1">
              <a:spcAft>
                <a:spcPts val="0"/>
              </a:spcAft>
              <a:defRPr/>
            </a:pPr>
            <a:r>
              <a:rPr lang="en-US" dirty="0" smtClean="0"/>
              <a:t>Strategies to Improve Motivation</a:t>
            </a:r>
          </a:p>
        </p:txBody>
      </p:sp>
      <p:sp>
        <p:nvSpPr>
          <p:cNvPr id="1065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68B1B55-05ED-4EE6-91FD-BE39903530BC}" type="slidenum">
              <a:rPr lang="en-US" smtClean="0"/>
              <a:pPr eaLnBrk="1" hangingPunct="1"/>
              <a:t>77</a:t>
            </a:fld>
            <a:endParaRPr lang="en-US" smtClean="0"/>
          </a:p>
        </p:txBody>
      </p:sp>
    </p:spTree>
    <p:extLst>
      <p:ext uri="{BB962C8B-B14F-4D97-AF65-F5344CB8AC3E}">
        <p14:creationId xmlns:p14="http://schemas.microsoft.com/office/powerpoint/2010/main" val="15781067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p:cNvSpPr>
            <a:spLocks noGrp="1"/>
          </p:cNvSpPr>
          <p:nvPr>
            <p:ph idx="1"/>
          </p:nvPr>
        </p:nvSpPr>
        <p:spPr>
          <a:xfrm>
            <a:off x="228600" y="838200"/>
            <a:ext cx="8686800" cy="5168900"/>
          </a:xfrm>
        </p:spPr>
        <p:txBody>
          <a:bodyPr/>
          <a:lstStyle/>
          <a:p>
            <a:pPr eaLnBrk="1" hangingPunct="1"/>
            <a:r>
              <a:rPr lang="en-US" sz="3200" smtClean="0"/>
              <a:t>Help students view themselves as in charge of their behavior and learning</a:t>
            </a:r>
          </a:p>
          <a:p>
            <a:pPr lvl="1" eaLnBrk="1" hangingPunct="1"/>
            <a:r>
              <a:rPr lang="en-US" sz="2800" smtClean="0"/>
              <a:t>Take responsibility for both successes and failures</a:t>
            </a:r>
          </a:p>
          <a:p>
            <a:pPr eaLnBrk="1" hangingPunct="1"/>
            <a:r>
              <a:rPr lang="en-US" sz="3200" smtClean="0"/>
              <a:t>Focus on student effort</a:t>
            </a:r>
          </a:p>
          <a:p>
            <a:pPr eaLnBrk="1" hangingPunct="1"/>
            <a:r>
              <a:rPr lang="en-US" sz="3200" smtClean="0"/>
              <a:t>Increase opportunities and expectations for success</a:t>
            </a:r>
          </a:p>
          <a:p>
            <a:pPr eaLnBrk="1" hangingPunct="1"/>
            <a:r>
              <a:rPr lang="en-US" sz="3200" smtClean="0"/>
              <a:t>View intelligence and ability from an incremental viewpoint</a:t>
            </a:r>
          </a:p>
        </p:txBody>
      </p:sp>
      <p:sp>
        <p:nvSpPr>
          <p:cNvPr id="93186" name="Title 1"/>
          <p:cNvSpPr>
            <a:spLocks noGrp="1"/>
          </p:cNvSpPr>
          <p:nvPr>
            <p:ph type="title"/>
          </p:nvPr>
        </p:nvSpPr>
        <p:spPr>
          <a:xfrm>
            <a:off x="457200" y="76200"/>
            <a:ext cx="8229600" cy="792162"/>
          </a:xfrm>
        </p:spPr>
        <p:txBody>
          <a:bodyPr>
            <a:normAutofit/>
          </a:bodyPr>
          <a:lstStyle/>
          <a:p>
            <a:pPr eaLnBrk="1" fontAlgn="auto" hangingPunct="1">
              <a:spcAft>
                <a:spcPts val="0"/>
              </a:spcAft>
              <a:defRPr/>
            </a:pPr>
            <a:r>
              <a:rPr lang="en-US" dirty="0" smtClean="0"/>
              <a:t>Strategies to Improve Motivation</a:t>
            </a:r>
          </a:p>
        </p:txBody>
      </p:sp>
      <p:sp>
        <p:nvSpPr>
          <p:cNvPr id="1075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37868A2-A541-4C23-A662-D67E00CFF391}" type="slidenum">
              <a:rPr lang="en-US" smtClean="0"/>
              <a:pPr eaLnBrk="1" hangingPunct="1"/>
              <a:t>78</a:t>
            </a:fld>
            <a:endParaRPr lang="en-US" smtClean="0"/>
          </a:p>
        </p:txBody>
      </p:sp>
    </p:spTree>
    <p:extLst>
      <p:ext uri="{BB962C8B-B14F-4D97-AF65-F5344CB8AC3E}">
        <p14:creationId xmlns:p14="http://schemas.microsoft.com/office/powerpoint/2010/main" val="40077368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p:cNvSpPr>
          <p:nvPr>
            <p:ph idx="1"/>
          </p:nvPr>
        </p:nvSpPr>
        <p:spPr/>
        <p:txBody>
          <a:bodyPr/>
          <a:lstStyle/>
          <a:p>
            <a:pPr eaLnBrk="1" hangingPunct="1"/>
            <a:r>
              <a:rPr lang="en-US" sz="3600" smtClean="0"/>
              <a:t>Brainstorm additional ways to promote intrinsic motivation.</a:t>
            </a:r>
          </a:p>
        </p:txBody>
      </p:sp>
      <p:sp>
        <p:nvSpPr>
          <p:cNvPr id="189442" name="Rectangle 2"/>
          <p:cNvSpPr>
            <a:spLocks noGrp="1"/>
          </p:cNvSpPr>
          <p:nvPr>
            <p:ph type="title"/>
          </p:nvPr>
        </p:nvSpPr>
        <p:spPr/>
        <p:txBody>
          <a:bodyPr/>
          <a:lstStyle/>
          <a:p>
            <a:pPr eaLnBrk="1" fontAlgn="auto" hangingPunct="1">
              <a:spcAft>
                <a:spcPts val="0"/>
              </a:spcAft>
              <a:defRPr/>
            </a:pPr>
            <a:r>
              <a:rPr lang="en-US" smtClean="0"/>
              <a:t>Review and Discuss</a:t>
            </a:r>
          </a:p>
        </p:txBody>
      </p:sp>
      <p:sp>
        <p:nvSpPr>
          <p:cNvPr id="1085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B7CE5B1-A874-48E6-B9B6-2C4DFCCD4675}" type="slidenum">
              <a:rPr lang="en-US" smtClean="0"/>
              <a:pPr eaLnBrk="1" hangingPunct="1"/>
              <a:t>79</a:t>
            </a:fld>
            <a:endParaRPr lang="en-US" smtClean="0"/>
          </a:p>
        </p:txBody>
      </p:sp>
    </p:spTree>
    <p:extLst>
      <p:ext uri="{BB962C8B-B14F-4D97-AF65-F5344CB8AC3E}">
        <p14:creationId xmlns:p14="http://schemas.microsoft.com/office/powerpoint/2010/main" val="318018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79512" y="1052736"/>
            <a:ext cx="8784976" cy="5616624"/>
          </a:xfrm>
        </p:spPr>
        <p:txBody>
          <a:bodyPr>
            <a:noAutofit/>
          </a:bodyPr>
          <a:lstStyle/>
          <a:p>
            <a:pPr eaLnBrk="1" hangingPunct="1"/>
            <a:r>
              <a:rPr lang="en-US" sz="4000" dirty="0" smtClean="0"/>
              <a:t>Define self-efficacy.</a:t>
            </a:r>
          </a:p>
          <a:p>
            <a:pPr eaLnBrk="1" hangingPunct="1"/>
            <a:r>
              <a:rPr lang="en-US" sz="4000" dirty="0" smtClean="0"/>
              <a:t>How can you utilize each source of self-efficacy to increase or enhance your students’ self-efficacy? Provide an example for each source.</a:t>
            </a:r>
          </a:p>
          <a:p>
            <a:pPr eaLnBrk="1" hangingPunct="1"/>
            <a:r>
              <a:rPr lang="en-US" sz="4000" dirty="0" smtClean="0"/>
              <a:t>Discuss how self-efficacy increases motivation on tasks. Think about some of your own experiences and talk about them with a partner.</a:t>
            </a:r>
          </a:p>
        </p:txBody>
      </p:sp>
      <p:sp>
        <p:nvSpPr>
          <p:cNvPr id="28674" name="Title 1"/>
          <p:cNvSpPr>
            <a:spLocks noGrp="1"/>
          </p:cNvSpPr>
          <p:nvPr>
            <p:ph type="title"/>
          </p:nvPr>
        </p:nvSpPr>
        <p:spPr>
          <a:xfrm>
            <a:off x="457200" y="44624"/>
            <a:ext cx="8229600" cy="864096"/>
          </a:xfrm>
        </p:spPr>
        <p:txBody>
          <a:bodyPr/>
          <a:lstStyle/>
          <a:p>
            <a:pPr eaLnBrk="1" fontAlgn="auto" hangingPunct="1">
              <a:spcAft>
                <a:spcPts val="0"/>
              </a:spcAft>
              <a:defRPr/>
            </a:pPr>
            <a:r>
              <a:rPr lang="en-US" smtClean="0"/>
              <a:t>Review and Discuss</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4A5F7F-4F47-46F7-A0F9-4144769A2A12}" type="slidenum">
              <a:rPr lang="en-US" smtClean="0"/>
              <a:pPr eaLnBrk="1" hangingPunct="1"/>
              <a:t>8</a:t>
            </a:fld>
            <a:endParaRPr lang="en-US" smtClean="0"/>
          </a:p>
        </p:txBody>
      </p:sp>
    </p:spTree>
    <p:extLst>
      <p:ext uri="{BB962C8B-B14F-4D97-AF65-F5344CB8AC3E}">
        <p14:creationId xmlns:p14="http://schemas.microsoft.com/office/powerpoint/2010/main" val="37295110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457200" y="838200"/>
            <a:ext cx="8229600" cy="5168900"/>
          </a:xfrm>
        </p:spPr>
        <p:txBody>
          <a:bodyPr/>
          <a:lstStyle/>
          <a:p>
            <a:pPr eaLnBrk="1" hangingPunct="1"/>
            <a:r>
              <a:rPr lang="en-US" sz="3600" smtClean="0"/>
              <a:t>On the next few slides, you will find brief descriptions of realistic educational situations. Take a few moments with each one to think of some strategies for improving motivation and which cognitive theory of motivation the strategy is based on.</a:t>
            </a:r>
          </a:p>
        </p:txBody>
      </p:sp>
      <p:sp>
        <p:nvSpPr>
          <p:cNvPr id="94210" name="Rectangle 2"/>
          <p:cNvSpPr>
            <a:spLocks noGrp="1" noChangeArrowheads="1"/>
          </p:cNvSpPr>
          <p:nvPr>
            <p:ph type="title"/>
          </p:nvPr>
        </p:nvSpPr>
        <p:spPr>
          <a:xfrm>
            <a:off x="457200" y="76200"/>
            <a:ext cx="8229600" cy="792162"/>
          </a:xfrm>
        </p:spPr>
        <p:txBody>
          <a:bodyPr/>
          <a:lstStyle/>
          <a:p>
            <a:pPr eaLnBrk="1" fontAlgn="auto" hangingPunct="1">
              <a:spcAft>
                <a:spcPts val="0"/>
              </a:spcAft>
              <a:defRPr/>
            </a:pPr>
            <a:r>
              <a:rPr lang="en-US" dirty="0" smtClean="0"/>
              <a:t>You try it…</a:t>
            </a:r>
          </a:p>
        </p:txBody>
      </p:sp>
      <p:sp>
        <p:nvSpPr>
          <p:cNvPr id="1095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C7F089-3CE4-4B31-9C4B-007FCB4D5EDD}" type="slidenum">
              <a:rPr lang="en-US" smtClean="0"/>
              <a:pPr eaLnBrk="1" hangingPunct="1"/>
              <a:t>80</a:t>
            </a:fld>
            <a:endParaRPr lang="en-US" smtClean="0"/>
          </a:p>
        </p:txBody>
      </p:sp>
    </p:spTree>
    <p:extLst>
      <p:ext uri="{BB962C8B-B14F-4D97-AF65-F5344CB8AC3E}">
        <p14:creationId xmlns:p14="http://schemas.microsoft.com/office/powerpoint/2010/main" val="29609372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idx="1"/>
          </p:nvPr>
        </p:nvSpPr>
        <p:spPr>
          <a:xfrm>
            <a:off x="152400" y="914400"/>
            <a:ext cx="8839200" cy="5092700"/>
          </a:xfrm>
        </p:spPr>
        <p:txBody>
          <a:bodyPr/>
          <a:lstStyle/>
          <a:p>
            <a:pPr eaLnBrk="1" hangingPunct="1"/>
            <a:r>
              <a:rPr lang="en-US" sz="3200" smtClean="0"/>
              <a:t>Umer is a bright student. Umer earns A grades on his tests and quizzes. He participates in class and almost always can answer questions posed to him correctly. However, Umer is disorganized and almost never completes or turns in his homework on time. Consequently, his overall grades suffer. How can Umer be motivated to do his homework and turn it in?</a:t>
            </a:r>
          </a:p>
        </p:txBody>
      </p:sp>
      <p:sp>
        <p:nvSpPr>
          <p:cNvPr id="95234" name="Title 1"/>
          <p:cNvSpPr>
            <a:spLocks noGrp="1"/>
          </p:cNvSpPr>
          <p:nvPr>
            <p:ph type="title"/>
          </p:nvPr>
        </p:nvSpPr>
        <p:spPr>
          <a:xfrm>
            <a:off x="457200" y="76200"/>
            <a:ext cx="8229600" cy="868362"/>
          </a:xfrm>
        </p:spPr>
        <p:txBody>
          <a:bodyPr/>
          <a:lstStyle/>
          <a:p>
            <a:pPr eaLnBrk="1" fontAlgn="auto" hangingPunct="1">
              <a:spcAft>
                <a:spcPts val="0"/>
              </a:spcAft>
              <a:defRPr/>
            </a:pPr>
            <a:r>
              <a:rPr lang="en-US" dirty="0" smtClean="0"/>
              <a:t>Scenario One</a:t>
            </a:r>
          </a:p>
        </p:txBody>
      </p:sp>
      <p:sp>
        <p:nvSpPr>
          <p:cNvPr id="11059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56DD25-EED8-49B8-B9C1-5556F6CA332D}" type="slidenum">
              <a:rPr lang="en-US" smtClean="0"/>
              <a:pPr eaLnBrk="1" hangingPunct="1"/>
              <a:t>81</a:t>
            </a:fld>
            <a:endParaRPr lang="en-US" smtClean="0"/>
          </a:p>
        </p:txBody>
      </p:sp>
    </p:spTree>
    <p:extLst>
      <p:ext uri="{BB962C8B-B14F-4D97-AF65-F5344CB8AC3E}">
        <p14:creationId xmlns:p14="http://schemas.microsoft.com/office/powerpoint/2010/main" val="18812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2"/>
          <p:cNvSpPr>
            <a:spLocks noGrp="1"/>
          </p:cNvSpPr>
          <p:nvPr>
            <p:ph idx="1"/>
          </p:nvPr>
        </p:nvSpPr>
        <p:spPr>
          <a:xfrm>
            <a:off x="76200" y="838200"/>
            <a:ext cx="8915400" cy="5486400"/>
          </a:xfrm>
        </p:spPr>
        <p:txBody>
          <a:bodyPr>
            <a:normAutofit lnSpcReduction="10000"/>
          </a:bodyPr>
          <a:lstStyle/>
          <a:p>
            <a:pPr eaLnBrk="1" hangingPunct="1">
              <a:buFont typeface="Arial" charset="0"/>
              <a:buChar char="•"/>
            </a:pPr>
            <a:r>
              <a:rPr lang="en-US" smtClean="0"/>
              <a:t>Several students in Miss Misbah class have decided that they cannot learn how to use a word processing program. No matter what Miss Misbah does, these students say they can’t do it and do not even try. Miss Misbah provides step-by-step instruction on the overhead, the text has step-by-step directions and screenshots with labels and arrows, and Miss Misbah has attempted to tutor the students with one on one instruction. No matter what Miss Misbah attempts, these students say they cannot do it. What can Miss Brown do to motivate her students to learn? </a:t>
            </a:r>
          </a:p>
        </p:txBody>
      </p:sp>
      <p:sp>
        <p:nvSpPr>
          <p:cNvPr id="96258" name="Title 1"/>
          <p:cNvSpPr>
            <a:spLocks noGrp="1"/>
          </p:cNvSpPr>
          <p:nvPr>
            <p:ph type="title"/>
          </p:nvPr>
        </p:nvSpPr>
        <p:spPr>
          <a:xfrm>
            <a:off x="457200" y="76200"/>
            <a:ext cx="8229600" cy="838200"/>
          </a:xfrm>
        </p:spPr>
        <p:txBody>
          <a:bodyPr/>
          <a:lstStyle/>
          <a:p>
            <a:pPr eaLnBrk="1" fontAlgn="auto" hangingPunct="1">
              <a:spcAft>
                <a:spcPts val="0"/>
              </a:spcAft>
              <a:defRPr/>
            </a:pPr>
            <a:r>
              <a:rPr lang="en-US" dirty="0" smtClean="0"/>
              <a:t>Scenario Two</a:t>
            </a:r>
          </a:p>
        </p:txBody>
      </p:sp>
      <p:sp>
        <p:nvSpPr>
          <p:cNvPr id="1116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E226160-AE97-43D0-ACEC-225C60C6D291}" type="slidenum">
              <a:rPr lang="en-US" smtClean="0"/>
              <a:pPr eaLnBrk="1" hangingPunct="1"/>
              <a:t>82</a:t>
            </a:fld>
            <a:endParaRPr lang="en-US" smtClean="0"/>
          </a:p>
        </p:txBody>
      </p:sp>
    </p:spTree>
    <p:extLst>
      <p:ext uri="{BB962C8B-B14F-4D97-AF65-F5344CB8AC3E}">
        <p14:creationId xmlns:p14="http://schemas.microsoft.com/office/powerpoint/2010/main" val="39290151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p:txBody>
          <a:bodyPr/>
          <a:lstStyle/>
          <a:p>
            <a:pPr eaLnBrk="1" hangingPunct="1"/>
            <a:r>
              <a:rPr lang="en-US" sz="3200" smtClean="0"/>
              <a:t>Mr. Tariq is introducing a new and difficult concept to his science class. In the past, this particular class has been reluctant to attempt new or difficult things. What can he do this time around to make the lesson go smoother and motivate his students to learn?</a:t>
            </a:r>
          </a:p>
        </p:txBody>
      </p:sp>
      <p:sp>
        <p:nvSpPr>
          <p:cNvPr id="97282" name="Title 1"/>
          <p:cNvSpPr>
            <a:spLocks noGrp="1"/>
          </p:cNvSpPr>
          <p:nvPr>
            <p:ph type="title"/>
          </p:nvPr>
        </p:nvSpPr>
        <p:spPr/>
        <p:txBody>
          <a:bodyPr/>
          <a:lstStyle/>
          <a:p>
            <a:pPr eaLnBrk="1" fontAlgn="auto" hangingPunct="1">
              <a:spcAft>
                <a:spcPts val="0"/>
              </a:spcAft>
              <a:defRPr/>
            </a:pPr>
            <a:r>
              <a:rPr lang="en-US" smtClean="0"/>
              <a:t>Scenario Three</a:t>
            </a:r>
          </a:p>
        </p:txBody>
      </p:sp>
      <p:sp>
        <p:nvSpPr>
          <p:cNvPr id="1126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2B1CCE-57C1-4D18-B37A-381DBA939F37}" type="slidenum">
              <a:rPr lang="en-US" smtClean="0"/>
              <a:pPr eaLnBrk="1" hangingPunct="1"/>
              <a:t>83</a:t>
            </a:fld>
            <a:endParaRPr lang="en-US" smtClean="0"/>
          </a:p>
        </p:txBody>
      </p:sp>
    </p:spTree>
    <p:extLst>
      <p:ext uri="{BB962C8B-B14F-4D97-AF65-F5344CB8AC3E}">
        <p14:creationId xmlns:p14="http://schemas.microsoft.com/office/powerpoint/2010/main" val="15847225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The end</a:t>
            </a:r>
            <a:endParaRPr lang="en-US" dirty="0"/>
          </a:p>
        </p:txBody>
      </p:sp>
      <p:sp>
        <p:nvSpPr>
          <p:cNvPr id="113667" name="Text Placeholder 4"/>
          <p:cNvSpPr>
            <a:spLocks noGrp="1"/>
          </p:cNvSpPr>
          <p:nvPr>
            <p:ph type="body" idx="1"/>
          </p:nvPr>
        </p:nvSpPr>
        <p:spPr>
          <a:xfrm>
            <a:off x="3922713" y="2932113"/>
            <a:ext cx="4572000" cy="1454150"/>
          </a:xfrm>
        </p:spPr>
        <p:txBody>
          <a:bodyPr/>
          <a:lstStyle/>
          <a:p>
            <a:pPr eaLnBrk="1" hangingPunct="1"/>
            <a:endParaRPr lang="en-US" smtClean="0"/>
          </a:p>
        </p:txBody>
      </p:sp>
      <p:sp>
        <p:nvSpPr>
          <p:cNvPr id="1136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B78E05F-8182-4419-8091-1E377A84CF63}" type="slidenum">
              <a:rPr lang="en-US" smtClean="0"/>
              <a:pPr eaLnBrk="1" hangingPunct="1"/>
              <a:t>84</a:t>
            </a:fld>
            <a:endParaRPr lang="en-US" smtClean="0"/>
          </a:p>
        </p:txBody>
      </p:sp>
    </p:spTree>
    <p:extLst>
      <p:ext uri="{BB962C8B-B14F-4D97-AF65-F5344CB8AC3E}">
        <p14:creationId xmlns:p14="http://schemas.microsoft.com/office/powerpoint/2010/main" val="373236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107504" y="836712"/>
            <a:ext cx="8856984" cy="5616624"/>
          </a:xfrm>
        </p:spPr>
        <p:txBody>
          <a:bodyPr>
            <a:normAutofit lnSpcReduction="10000"/>
          </a:bodyPr>
          <a:lstStyle/>
          <a:p>
            <a:pPr eaLnBrk="1" hangingPunct="1"/>
            <a:r>
              <a:rPr lang="en-US" sz="3600" dirty="0" smtClean="0"/>
              <a:t>Innate needs that must be met for optimal human functioning</a:t>
            </a:r>
          </a:p>
          <a:p>
            <a:pPr lvl="1" eaLnBrk="1" hangingPunct="1"/>
            <a:r>
              <a:rPr lang="en-US" sz="3200" dirty="0" smtClean="0"/>
              <a:t>Competence</a:t>
            </a:r>
          </a:p>
          <a:p>
            <a:pPr lvl="1" eaLnBrk="1" hangingPunct="1"/>
            <a:r>
              <a:rPr lang="en-US" sz="3200" dirty="0" smtClean="0"/>
              <a:t>Relatedness</a:t>
            </a:r>
          </a:p>
          <a:p>
            <a:pPr lvl="1" eaLnBrk="1" hangingPunct="1"/>
            <a:r>
              <a:rPr lang="en-US" sz="3200" dirty="0" smtClean="0"/>
              <a:t>Autonomy</a:t>
            </a:r>
          </a:p>
          <a:p>
            <a:pPr eaLnBrk="1" hangingPunct="1"/>
            <a:r>
              <a:rPr lang="en-US" sz="3600" dirty="0" smtClean="0"/>
              <a:t>Educational implications</a:t>
            </a:r>
          </a:p>
          <a:p>
            <a:pPr lvl="1" eaLnBrk="1" hangingPunct="1"/>
            <a:r>
              <a:rPr lang="en-US" sz="3200" dirty="0" smtClean="0"/>
              <a:t>Help students increase competence</a:t>
            </a:r>
          </a:p>
          <a:p>
            <a:pPr lvl="1" eaLnBrk="1" hangingPunct="1"/>
            <a:r>
              <a:rPr lang="en-US" sz="3200" dirty="0" smtClean="0"/>
              <a:t>Foster positive interpersonal relationships</a:t>
            </a:r>
          </a:p>
          <a:p>
            <a:pPr lvl="1" eaLnBrk="1" hangingPunct="1"/>
            <a:r>
              <a:rPr lang="en-US" sz="3200" dirty="0" smtClean="0"/>
              <a:t>Give students choices and promote self-regulation</a:t>
            </a:r>
          </a:p>
          <a:p>
            <a:pPr lvl="1" eaLnBrk="1" hangingPunct="1"/>
            <a:endParaRPr lang="en-US" sz="2200" dirty="0" smtClean="0"/>
          </a:p>
        </p:txBody>
      </p:sp>
      <p:sp>
        <p:nvSpPr>
          <p:cNvPr id="29698" name="Rectangle 2"/>
          <p:cNvSpPr>
            <a:spLocks noGrp="1" noChangeArrowheads="1"/>
          </p:cNvSpPr>
          <p:nvPr>
            <p:ph type="title"/>
          </p:nvPr>
        </p:nvSpPr>
        <p:spPr>
          <a:xfrm>
            <a:off x="457200" y="44624"/>
            <a:ext cx="8229600" cy="864096"/>
          </a:xfrm>
        </p:spPr>
        <p:txBody>
          <a:bodyPr/>
          <a:lstStyle/>
          <a:p>
            <a:pPr eaLnBrk="1" fontAlgn="auto" hangingPunct="1">
              <a:spcAft>
                <a:spcPts val="0"/>
              </a:spcAft>
              <a:defRPr/>
            </a:pPr>
            <a:r>
              <a:rPr lang="en-US" dirty="0" smtClean="0"/>
              <a:t>Self-determination theory</a:t>
            </a:r>
          </a:p>
        </p:txBody>
      </p:sp>
      <p:sp>
        <p:nvSpPr>
          <p:cNvPr id="368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E72F38-84A2-48D9-8742-69E4106BA789}" type="slidenum">
              <a:rPr lang="en-US" smtClean="0"/>
              <a:pPr eaLnBrk="1" hangingPunct="1"/>
              <a:t>9</a:t>
            </a:fld>
            <a:endParaRPr lang="en-US" smtClean="0"/>
          </a:p>
        </p:txBody>
      </p:sp>
    </p:spTree>
    <p:extLst>
      <p:ext uri="{BB962C8B-B14F-4D97-AF65-F5344CB8AC3E}">
        <p14:creationId xmlns:p14="http://schemas.microsoft.com/office/powerpoint/2010/main" val="60672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3192</Words>
  <Application>Microsoft Office PowerPoint</Application>
  <PresentationFormat>On-screen Show (4:3)</PresentationFormat>
  <Paragraphs>532</Paragraphs>
  <Slides>84</Slides>
  <Notes>38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Cognitive theories of motivation</vt:lpstr>
      <vt:lpstr>What are the current Cognitive  Theories of Motivation?</vt:lpstr>
      <vt:lpstr>Social Cognitive Theory</vt:lpstr>
      <vt:lpstr>Self-efficacy</vt:lpstr>
      <vt:lpstr>Enhancing Self-efficacy</vt:lpstr>
      <vt:lpstr>Self-efficacy and Motivation</vt:lpstr>
      <vt:lpstr>Promoting Intrinsic Motivation through Self-efficacy</vt:lpstr>
      <vt:lpstr>Review and Discuss</vt:lpstr>
      <vt:lpstr>Self-determination theory</vt:lpstr>
      <vt:lpstr>Self-determination</vt:lpstr>
      <vt:lpstr>Providing Intrinsic Motivation Through Self-Determination</vt:lpstr>
      <vt:lpstr>Review and Discuss</vt:lpstr>
      <vt:lpstr>Attribution Theory</vt:lpstr>
      <vt:lpstr>Attribution Theory: Dimensions</vt:lpstr>
      <vt:lpstr>Common Patterns</vt:lpstr>
      <vt:lpstr>Attribution Theory</vt:lpstr>
      <vt:lpstr>Review and Discuss</vt:lpstr>
      <vt:lpstr>Why are attributions important?</vt:lpstr>
      <vt:lpstr>Gender Differences in Attributions</vt:lpstr>
      <vt:lpstr>Self-schema</vt:lpstr>
      <vt:lpstr>Review and Discuss</vt:lpstr>
      <vt:lpstr>Expectancy-Value Theory</vt:lpstr>
      <vt:lpstr>Expectancy-Value Theory</vt:lpstr>
      <vt:lpstr>Expectancy-Value Theory</vt:lpstr>
      <vt:lpstr>You try it…</vt:lpstr>
      <vt:lpstr>PowerPoint Presentation</vt:lpstr>
      <vt:lpstr>Expectancy-Value Theory</vt:lpstr>
      <vt:lpstr>Expectancy-Value Theory</vt:lpstr>
      <vt:lpstr>You try it…</vt:lpstr>
      <vt:lpstr>PowerPoint Presentation</vt:lpstr>
      <vt:lpstr>Review and Discuss</vt:lpstr>
      <vt:lpstr>Goal Orientations</vt:lpstr>
      <vt:lpstr>Goal Orientations</vt:lpstr>
      <vt:lpstr>Goal Orientations</vt:lpstr>
      <vt:lpstr>Goal Orientations</vt:lpstr>
      <vt:lpstr>Goal Orientations</vt:lpstr>
      <vt:lpstr>Review and Discuss</vt:lpstr>
      <vt:lpstr>Affect and motivation</vt:lpstr>
      <vt:lpstr>What is affect?</vt:lpstr>
      <vt:lpstr>What do we mean by affective factors in motivation?</vt:lpstr>
      <vt:lpstr>Why are affective factors  in motivation important?</vt:lpstr>
      <vt:lpstr>Affective Approach to Motivation</vt:lpstr>
      <vt:lpstr>The Relationship  between Affect and Motivation</vt:lpstr>
      <vt:lpstr>Review and Discuss</vt:lpstr>
      <vt:lpstr> Needs, Goals, and Beliefs</vt:lpstr>
      <vt:lpstr>Needs</vt:lpstr>
      <vt:lpstr>Humanistic Approach</vt:lpstr>
      <vt:lpstr>Maslow’s Hierarchy of Needs </vt:lpstr>
      <vt:lpstr>PowerPoint Presentation</vt:lpstr>
      <vt:lpstr>Humanistic Approach</vt:lpstr>
      <vt:lpstr>Review and Discuss</vt:lpstr>
      <vt:lpstr>Self-Determination: Need for Competence, Autonomy, and Relatedness</vt:lpstr>
      <vt:lpstr>Need for Competence</vt:lpstr>
      <vt:lpstr>Need for Relatedness</vt:lpstr>
      <vt:lpstr>Need for Autonomy</vt:lpstr>
      <vt:lpstr>Supporting Self-Determination and Autonomy</vt:lpstr>
      <vt:lpstr>Need for Achievement</vt:lpstr>
      <vt:lpstr>Need for Achievement</vt:lpstr>
      <vt:lpstr>Social Needs and Goals</vt:lpstr>
      <vt:lpstr>Social Needs and Goals</vt:lpstr>
      <vt:lpstr>Review and Discuss</vt:lpstr>
      <vt:lpstr>Beliefs</vt:lpstr>
      <vt:lpstr>Beliefs and Self-Perceptions</vt:lpstr>
      <vt:lpstr>Beliefs about Knowing: Epistemological Beliefs</vt:lpstr>
      <vt:lpstr>Beliefs about Self-Worth</vt:lpstr>
      <vt:lpstr>Encouraging Self-Worth</vt:lpstr>
      <vt:lpstr>Review and Discuss</vt:lpstr>
      <vt:lpstr>Interests, Curiosity, and Emotions</vt:lpstr>
      <vt:lpstr>Interests</vt:lpstr>
      <vt:lpstr>Curiosity</vt:lpstr>
      <vt:lpstr>Emotions and Anxiety</vt:lpstr>
      <vt:lpstr>Arousal and Anxiety</vt:lpstr>
      <vt:lpstr>Review and Discuss</vt:lpstr>
      <vt:lpstr>How to improve motivation in school</vt:lpstr>
      <vt:lpstr>Motivation in Learning and Teaching</vt:lpstr>
      <vt:lpstr>Strategies to Improve Motivation</vt:lpstr>
      <vt:lpstr>Strategies to Improve Motivation</vt:lpstr>
      <vt:lpstr>Strategies to Improve Motivation</vt:lpstr>
      <vt:lpstr>Review and Discuss</vt:lpstr>
      <vt:lpstr>You try it…</vt:lpstr>
      <vt:lpstr>Scenario One</vt:lpstr>
      <vt:lpstr>Scenario Two</vt:lpstr>
      <vt:lpstr>Scenario Three</vt:lpstr>
      <vt:lpstr>The end</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theories of motivation</dc:title>
  <dc:creator>Dr MAMALIK</dc:creator>
  <cp:lastModifiedBy>DrMushtaq</cp:lastModifiedBy>
  <cp:revision>3</cp:revision>
  <dcterms:created xsi:type="dcterms:W3CDTF">2020-03-31T19:07:45Z</dcterms:created>
  <dcterms:modified xsi:type="dcterms:W3CDTF">2020-05-02T20:17:41Z</dcterms:modified>
</cp:coreProperties>
</file>