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3" r:id="rId6"/>
    <p:sldId id="267" r:id="rId7"/>
    <p:sldId id="269" r:id="rId8"/>
    <p:sldId id="271" r:id="rId9"/>
    <p:sldId id="273" r:id="rId10"/>
    <p:sldId id="275" r:id="rId11"/>
    <p:sldId id="277" r:id="rId12"/>
    <p:sldId id="279" r:id="rId13"/>
    <p:sldId id="281" r:id="rId14"/>
    <p:sldId id="283" r:id="rId15"/>
    <p:sldId id="285" r:id="rId16"/>
    <p:sldId id="287" r:id="rId17"/>
    <p:sldId id="289" r:id="rId18"/>
    <p:sldId id="291" r:id="rId19"/>
    <p:sldId id="293" r:id="rId20"/>
    <p:sldId id="295" r:id="rId21"/>
    <p:sldId id="297" r:id="rId22"/>
    <p:sldId id="299" r:id="rId23"/>
    <p:sldId id="301" r:id="rId24"/>
    <p:sldId id="303" r:id="rId25"/>
    <p:sldId id="305" r:id="rId26"/>
    <p:sldId id="307" r:id="rId27"/>
    <p:sldId id="309" r:id="rId28"/>
    <p:sldId id="311" r:id="rId29"/>
    <p:sldId id="313" r:id="rId30"/>
    <p:sldId id="315" r:id="rId31"/>
    <p:sldId id="317" r:id="rId32"/>
    <p:sldId id="320" r:id="rId33"/>
    <p:sldId id="322" r:id="rId34"/>
    <p:sldId id="324" r:id="rId35"/>
    <p:sldId id="326" r:id="rId36"/>
    <p:sldId id="328" r:id="rId37"/>
    <p:sldId id="330" r:id="rId38"/>
    <p:sldId id="332" r:id="rId39"/>
    <p:sldId id="334" r:id="rId40"/>
    <p:sldId id="336" r:id="rId41"/>
    <p:sldId id="338" r:id="rId42"/>
    <p:sldId id="340" r:id="rId43"/>
    <p:sldId id="342" r:id="rId44"/>
    <p:sldId id="344" r:id="rId45"/>
    <p:sldId id="346" r:id="rId46"/>
    <p:sldId id="348" r:id="rId47"/>
    <p:sldId id="350" r:id="rId48"/>
    <p:sldId id="352" r:id="rId49"/>
    <p:sldId id="354" r:id="rId50"/>
    <p:sldId id="356" r:id="rId51"/>
    <p:sldId id="358" r:id="rId52"/>
    <p:sldId id="360" r:id="rId53"/>
    <p:sldId id="362" r:id="rId54"/>
    <p:sldId id="364" r:id="rId55"/>
    <p:sldId id="366" r:id="rId56"/>
    <p:sldId id="368" r:id="rId57"/>
    <p:sldId id="370" r:id="rId58"/>
    <p:sldId id="372" r:id="rId59"/>
    <p:sldId id="374" r:id="rId60"/>
    <p:sldId id="376" r:id="rId61"/>
    <p:sldId id="378" r:id="rId62"/>
    <p:sldId id="380" r:id="rId63"/>
    <p:sldId id="382" r:id="rId64"/>
    <p:sldId id="384" r:id="rId65"/>
    <p:sldId id="386" r:id="rId66"/>
    <p:sldId id="388" r:id="rId67"/>
    <p:sldId id="390" r:id="rId68"/>
    <p:sldId id="392" r:id="rId69"/>
    <p:sldId id="394" r:id="rId70"/>
    <p:sldId id="396" r:id="rId71"/>
    <p:sldId id="398" r:id="rId72"/>
    <p:sldId id="400" r:id="rId73"/>
    <p:sldId id="402" r:id="rId74"/>
    <p:sldId id="404" r:id="rId75"/>
    <p:sldId id="406" r:id="rId76"/>
    <p:sldId id="408" r:id="rId77"/>
    <p:sldId id="410" r:id="rId78"/>
    <p:sldId id="412" r:id="rId79"/>
    <p:sldId id="414" r:id="rId80"/>
    <p:sldId id="416" r:id="rId81"/>
    <p:sldId id="418" r:id="rId82"/>
    <p:sldId id="420" r:id="rId83"/>
    <p:sldId id="422" r:id="rId84"/>
    <p:sldId id="424" r:id="rId85"/>
    <p:sldId id="426" r:id="rId86"/>
    <p:sldId id="428" r:id="rId87"/>
    <p:sldId id="430" r:id="rId88"/>
    <p:sldId id="432" r:id="rId89"/>
    <p:sldId id="434" r:id="rId90"/>
    <p:sldId id="436" r:id="rId91"/>
    <p:sldId id="438" r:id="rId92"/>
    <p:sldId id="440" r:id="rId93"/>
    <p:sldId id="442" r:id="rId94"/>
    <p:sldId id="444" r:id="rId95"/>
    <p:sldId id="446" r:id="rId96"/>
    <p:sldId id="448" r:id="rId97"/>
    <p:sldId id="450" r:id="rId98"/>
    <p:sldId id="452" r:id="rId99"/>
    <p:sldId id="454" r:id="rId100"/>
    <p:sldId id="456" r:id="rId101"/>
    <p:sldId id="458" r:id="rId102"/>
    <p:sldId id="460" r:id="rId103"/>
    <p:sldId id="462" r:id="rId104"/>
    <p:sldId id="464" r:id="rId105"/>
    <p:sldId id="466" r:id="rId106"/>
    <p:sldId id="468" r:id="rId107"/>
    <p:sldId id="470" r:id="rId108"/>
    <p:sldId id="472" r:id="rId109"/>
    <p:sldId id="474" r:id="rId110"/>
    <p:sldId id="476" r:id="rId111"/>
    <p:sldId id="478" r:id="rId112"/>
    <p:sldId id="480" r:id="rId113"/>
    <p:sldId id="482" r:id="rId114"/>
    <p:sldId id="484" r:id="rId115"/>
    <p:sldId id="486" r:id="rId116"/>
    <p:sldId id="488" r:id="rId117"/>
    <p:sldId id="490" r:id="rId118"/>
    <p:sldId id="492" r:id="rId119"/>
    <p:sldId id="494" r:id="rId120"/>
    <p:sldId id="496" r:id="rId121"/>
    <p:sldId id="498" r:id="rId122"/>
    <p:sldId id="500" r:id="rId123"/>
    <p:sldId id="502" r:id="rId124"/>
    <p:sldId id="504" r:id="rId1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3ABB-BBA2-48D3-B430-ADF38A2211B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7B2F-BCEE-4406-9ACD-15576258B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3ABB-BBA2-48D3-B430-ADF38A2211B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7B2F-BCEE-4406-9ACD-15576258B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3ABB-BBA2-48D3-B430-ADF38A2211B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7B2F-BCEE-4406-9ACD-15576258B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3ABB-BBA2-48D3-B430-ADF38A2211B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7B2F-BCEE-4406-9ACD-15576258B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3ABB-BBA2-48D3-B430-ADF38A2211B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7B2F-BCEE-4406-9ACD-15576258B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3ABB-BBA2-48D3-B430-ADF38A2211B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7B2F-BCEE-4406-9ACD-15576258B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3ABB-BBA2-48D3-B430-ADF38A2211B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7B2F-BCEE-4406-9ACD-15576258B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3ABB-BBA2-48D3-B430-ADF38A2211B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7B2F-BCEE-4406-9ACD-15576258B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3ABB-BBA2-48D3-B430-ADF38A2211B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7B2F-BCEE-4406-9ACD-15576258B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3ABB-BBA2-48D3-B430-ADF38A2211B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7B2F-BCEE-4406-9ACD-15576258B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3ABB-BBA2-48D3-B430-ADF38A2211B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7B2F-BCEE-4406-9ACD-15576258B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43ABB-BBA2-48D3-B430-ADF38A2211B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A7B2F-BCEE-4406-9ACD-15576258B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Cranial Nerves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By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Dr. Amir </a:t>
            </a:r>
            <a:r>
              <a:rPr lang="en-US" dirty="0" err="1" smtClean="0">
                <a:solidFill>
                  <a:schemeClr val="accent1"/>
                </a:solidFill>
              </a:rPr>
              <a:t>Nazir</a:t>
            </a:r>
            <a:r>
              <a:rPr lang="en-US" smtClean="0">
                <a:solidFill>
                  <a:schemeClr val="accent1"/>
                </a:solidFill>
              </a:rPr>
              <a:t> (</a:t>
            </a:r>
            <a:r>
              <a:rPr lang="en-US" dirty="0" err="1" smtClean="0">
                <a:solidFill>
                  <a:schemeClr val="accent1"/>
                </a:solidFill>
              </a:rPr>
              <a:t>Asso.prof.MED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36611" name="Picture 2" descr="F:\cranial-nerve-examination-6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31843" name="Picture 2" descr="F:\cranial-nerve-examination-42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32867" name="Picture 2" descr="F:\cranial-nerve-examination-40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33891" name="Picture 2" descr="F:\cranial-nerve-examination-41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34915" name="Picture 2" descr="F:\cranial-nerve-examination-5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35939" name="Picture 2" descr="C:\Users\user\Downloads\u0WJFl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410200"/>
          </a:xfrm>
        </p:spPr>
        <p:txBody>
          <a:bodyPr/>
          <a:lstStyle/>
          <a:p>
            <a:pPr>
              <a:defRPr/>
            </a:pPr>
            <a:r>
              <a:rPr lang="en-US" b="0" dirty="0" smtClean="0"/>
              <a:t>The causes of a </a:t>
            </a:r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bulbar palsy </a:t>
            </a:r>
            <a:r>
              <a:rPr lang="en-US" b="0" dirty="0" err="1" smtClean="0"/>
              <a:t>vay</a:t>
            </a:r>
            <a:r>
              <a:rPr lang="en-US" b="0" dirty="0" smtClean="0"/>
              <a:t> and can include vascular (infarction of the medulla), degenerative disease (</a:t>
            </a:r>
            <a:r>
              <a:rPr lang="en-US" dirty="0" smtClean="0"/>
              <a:t>amyotrophic lateral sclerosis</a:t>
            </a:r>
            <a:r>
              <a:rPr lang="en-US" b="0" dirty="0" smtClean="0"/>
              <a:t> (</a:t>
            </a:r>
            <a:r>
              <a:rPr lang="en-US" b="0" dirty="0" err="1" smtClean="0"/>
              <a:t>Kühnlein</a:t>
            </a:r>
            <a:r>
              <a:rPr lang="en-US" b="0" dirty="0" smtClean="0"/>
              <a:t> et al., 2008), </a:t>
            </a:r>
            <a:r>
              <a:rPr lang="en-US" b="0" dirty="0" err="1" smtClean="0"/>
              <a:t>syringobulbia</a:t>
            </a:r>
            <a:r>
              <a:rPr lang="en-US" b="0" dirty="0" smtClean="0"/>
              <a:t>), malignancy (of the brainstem), inflammation (e.g. poliomyelitis, </a:t>
            </a:r>
            <a:r>
              <a:rPr lang="en-US" dirty="0" err="1" smtClean="0"/>
              <a:t>Guillain</a:t>
            </a:r>
            <a:r>
              <a:rPr lang="en-US" b="0" dirty="0" err="1" smtClean="0"/>
              <a:t>-Barré</a:t>
            </a:r>
            <a:r>
              <a:rPr lang="en-US" b="0" dirty="0" smtClean="0"/>
              <a:t>) or genetic disease (Kennedy's disease (</a:t>
            </a:r>
            <a:endParaRPr lang="en-US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37987" name="Picture 2" descr="F:\cranial-nerve-examination-6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39011" name="Picture 2" descr="F:\cranial-nerve-examination-5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40035" name="Picture 2" descr="F:\cranial-nerve-examination-5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41059" name="Picture 2" descr="F:\cranial-nerve-examination-5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37635" name="Picture 2" descr="F:\cranial-nerve-examination-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42083" name="Picture 2" descr="F:\cranial-nerve-examination-43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43107" name="Picture 2" descr="F:\cranial-nerve-examination-46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44131" name="Picture 2" descr="F:\cranial-nerve-examination-6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45155" name="Picture 2" descr="F:\cranial-nerve-examination-6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46179" name="Picture 2" descr="F:\cranial-nerve-examination-47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47203" name="Picture 2" descr="F:\cranial-nerve-examination-48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48227" name="Picture 2" descr="F:\cranial-nerve-examination-44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49251" name="Picture 2" descr="F:\cranial-nerve-examination-6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50275" name="Picture 2" descr="F:\cranial-nerve-examination-7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51299" name="Picture 2" descr="F:\cranial-nerve-examination-6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38659" name="Picture 2" descr="F:\cranial-nerve-examination-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52323" name="Picture 2" descr="F:\cranial-nerve-examination-45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53347" name="Picture 2" descr="F:\cranial-nerve-examination-7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54371" name="Picture 2" descr="F:\cranial-nerve-examination-7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55395" name="Picture 2" descr="F:\cranial-nerve-examination-7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56419" name="Picture 2" descr="F:\cranial-nerve-examination-49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39683" name="Picture 2" descr="F:\cranial-nerve-examination-1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40707" name="Picture 2" descr="F:\cranial-nerve-examination-1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41731" name="Picture 2" descr="F:\cranial-nerve-examination-1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</a:t>
            </a:r>
            <a:r>
              <a:rPr lang="en-US" baseline="30000" smtClean="0"/>
              <a:t>nd</a:t>
            </a:r>
            <a:r>
              <a:rPr lang="en-US" smtClean="0"/>
              <a:t> CR NERVE Patho.</a:t>
            </a:r>
          </a:p>
        </p:txBody>
      </p:sp>
      <p:sp>
        <p:nvSpPr>
          <p:cNvPr id="842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Causes</a:t>
            </a:r>
            <a:r>
              <a:rPr lang="en-US" b="0" smtClean="0">
                <a:solidFill>
                  <a:srgbClr val="FF0000"/>
                </a:solidFill>
              </a:rPr>
              <a:t>  </a:t>
            </a:r>
            <a:r>
              <a:rPr lang="en-US" b="0" smtClean="0"/>
              <a:t>include infections and immune-related illnesses such as multiple sclerosis. Sometimes the </a:t>
            </a:r>
            <a:r>
              <a:rPr lang="en-US" smtClean="0"/>
              <a:t>cause</a:t>
            </a:r>
            <a:r>
              <a:rPr lang="en-US" b="0" smtClean="0"/>
              <a:t> is unknown. </a:t>
            </a:r>
            <a:r>
              <a:rPr lang="en-US" smtClean="0"/>
              <a:t>Optic nerve</a:t>
            </a:r>
            <a:r>
              <a:rPr lang="en-US" b="0" smtClean="0"/>
              <a:t> atrophy is </a:t>
            </a:r>
            <a:r>
              <a:rPr lang="en-US" smtClean="0"/>
              <a:t>damage</a:t>
            </a:r>
            <a:r>
              <a:rPr lang="en-US" b="0" smtClean="0"/>
              <a:t> to the </a:t>
            </a:r>
            <a:r>
              <a:rPr lang="en-US" smtClean="0"/>
              <a:t>optic nerve</a:t>
            </a:r>
            <a:r>
              <a:rPr lang="en-US" b="0" smtClean="0"/>
              <a:t>. </a:t>
            </a:r>
            <a:r>
              <a:rPr lang="en-US" smtClean="0"/>
              <a:t>Causes</a:t>
            </a:r>
            <a:r>
              <a:rPr lang="en-US" b="0" smtClean="0"/>
              <a:t> include poor blood flow to the </a:t>
            </a:r>
            <a:r>
              <a:rPr lang="en-US" smtClean="0"/>
              <a:t>eye</a:t>
            </a:r>
            <a:r>
              <a:rPr lang="en-US" b="0" smtClean="0"/>
              <a:t>, </a:t>
            </a:r>
            <a:r>
              <a:rPr lang="en-US" smtClean="0"/>
              <a:t>disease</a:t>
            </a:r>
            <a:r>
              <a:rPr lang="en-US" b="0" smtClean="0"/>
              <a:t>, trauma, or exposure to toxic substances</a:t>
            </a:r>
            <a:endParaRPr 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43779" name="Picture 2" descr="F:\cranial-nerve-examination-7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44803" name="Picture 2" descr="F:\cranial-nerve-examination-1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45827" name="Picture 2" descr="F:\cranial-nerve-examination-1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28419" name="Picture 2" descr="F:\cranial-nerve-disorders-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46851" name="Picture 2" descr="F:\cranial-nerve-examination-1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28600"/>
            <a:ext cx="9144000" cy="6629400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47875" name="Picture 2" descr="F:\cranial-nerve-examination-1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85750"/>
            <a:ext cx="9144000" cy="6572250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48899" name="Picture 2" descr="F:\cranial-nerve-examination-8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49923" name="Picture 2" descr="F:\cranial-nerve-examination-9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50947" name="Picture 2" descr="F:\cranial-nerve-examination-10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51971" name="Picture 2" descr="F:\cranial-nerve-examination-11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52995" name="Picture 2" descr="F:\cranial-nerve-examination-12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54019" name="Picture 2" descr="F:\cranial-nerve-examination-15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55043" name="Picture 2" descr="F:\600px-ishihara_9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715250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56067" name="Picture 2" descr="C:\Users\user\Downloads\abnormalities-of-pupil-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29443" name="Picture 2" descr="F:\cranial-nerve-examination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57091" name="Picture 2" descr="C:\Users\user\Downloads\abnormalities-of-pupil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58115" name="Picture 2" descr="C:\Users\user\Downloads\abnormalities-of-pupil-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60163" name="Picture 2" descr="C:\Users\user\Downloads\abnormalities-of-pupil-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61187" name="Picture 2" descr="F:\cranial-nerve-examination-13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62211" name="Picture 2" descr="F:\cranial-nerve-examination-14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63235" name="Picture 2" descr="C:\Users\user\Downloads\11001740_411544172348293_1284818887232406273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572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64259" name="Picture 2" descr="C:\Users\user\Downloads\Optic-nerv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65283" name="Picture 2" descr="F:\cranial-nerve-examination-22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66307" name="Picture 2" descr="C:\Users\user\Downloads\3rd-4th-6th-cranial-nerve-palsy-1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67331" name="Picture 2" descr="C:\Users\user\Downloads\3rd-4th-6th-cranial-nerve-palsy-2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30467" name="Picture 2" descr="F:\cranial-nerves-mbbs-lecture-1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68355" name="Picture 2" descr="C:\Users\user\Downloads\3rd-4th-6th-cranial-nerve-palsy-3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69379" name="Picture 2" descr="C:\Users\user\Downloads\3rd-4th-6th-cranial-nerve-palsy-32-638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70403" name="Picture 2" descr="C:\Users\user\Downloads\ptosis-1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71427" name="Picture 2" descr="F:\cranial-nerve-examination-2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72451" name="Picture 2" descr="F:\cranial-nerve-examination-2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73475" name="Picture 2" descr="F:\cranial-nerve-examination-2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772400"/>
          </a:xfr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74499" name="Picture 2" descr="F:\cranial-nerve-examination-2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75523" name="Picture 2" descr="F:\cranial-nerve-examination-19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76547" name="Picture 2" descr="F:\cranial-nerve-examination-2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77571" name="Picture 2" descr="F:\cranial-nerve-examination-20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31491" name="Picture 2" descr="F:\cranial-nerve-examination-3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78595" name="Picture 2" descr="F:\cranial-nerve-examination-21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79619" name="Picture 2" descr="F:\cranial-nerve-examination-2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80643" name="Picture 2" descr="F:\cranial-nerve-examination-2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66700"/>
            <a:ext cx="9144000" cy="6591300"/>
          </a:xfr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81667" name="Picture 2" descr="F:\cranial-nerve-examination-2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82691" name="Picture 2" descr="F:\cranial-nerve-examination-2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83715" name="Picture 2" descr="C:\Users\user\Downloads\3rd-4th-6th-cranial-nerve-palsy-1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84739" name="Picture 2" descr="C:\Users\user\Downloads\3rd-4th-6th-cranial-nerve-palsy-1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85763" name="Picture 2" descr="F:\cranial-nerve-examination-24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86787" name="Picture 2" descr="F:\cranial-nerve-examination-3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87811" name="Picture 2" descr="F:\cranial-nerve-examination-3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32515" name="Picture 2" descr="F:\cranial-nerve-disorders-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88835" name="Picture 2" descr="F:\cranial-nerve-examination-3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89859" name="Picture 2" descr="F:\cranial-nerve-examination-25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90883" name="Picture 2" descr="F:\cranial-nerve-examination-26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91907" name="Picture 2" descr="F:\cranial-nerve-examination-27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92931" name="Picture 2" descr="F:\cranial-nerve-examination-28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93955" name="Picture 2" descr="F:\cranial-nerve-examination-29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Trigeminal neuralgia</a:t>
            </a:r>
          </a:p>
        </p:txBody>
      </p:sp>
      <p:pic>
        <p:nvPicPr>
          <p:cNvPr id="894979" name="Picture 2" descr="C:\Users\user\Downloads\trigeminal-neuralgia-ke-lakshan-karan-ilaj-dawa-upchar-in-hindi-english-marathi-tamil-bengali-telugu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133600"/>
            <a:ext cx="9144000" cy="4495800"/>
          </a:xfr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96003" name="Picture 2" descr="F:\cranial-nerve-examination-30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97027" name="Picture 2" descr="F:\cranial-nerve-examination-3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98051" name="Picture 2" descr="F:\cranial-nerve-examination-4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33539" name="Picture 2" descr="F:\cranial-nerve-examination-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99075" name="Picture 2" descr="F:\cranial-nerve-examination-4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00099" name="Picture 2" descr="F:\cranial-nerve-examination-4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01123" name="Picture 2" descr="F:\cranial-nerve-examination-35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02147" name="Picture 2" descr="F:\cranial-nerve-examination-31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03171" name="Picture 2" descr="F:\cranial-nerve-examination-32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04195" name="Picture 2" descr="F:\cranial-nerve-examination-33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05219" name="Picture 2" descr="F:\cranial-nerve-examination-34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06243" name="Picture 2" descr="F:\cranial-nerve-examination-3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08291" name="Picture 2" descr="F:\cranial-nerve-disorders-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09315" name="Picture 2" descr="F:\cranial-nerve-disorders-1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34563" name="Picture 2" descr="F:\cranial-nerve-examination-5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10339" name="Picture 2" descr="F:\cranial-nerve-disorders-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12387" name="Picture 2" descr="F:\cranial-nerve-disorders-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13411" name="Picture 2" descr="F:\cranial-nerve-disorders-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14435" name="Picture 2" descr="F:\cranial-nerve-disorders-1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15459" name="Picture 2" descr="F:\cranial-nerve-disorders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16483" name="Picture 2" descr="F:\cranial-nerve-examination-4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17507" name="Picture 2" descr="F:\cranial-nerve-examination-36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18531" name="Picture 2" descr="F:\cranial-nerve-examination-4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19555" name="Picture 2" descr="F:\cranial-nerve-examination-4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0579" name="Picture 2" descr="F:\cranial-nerve-examination-4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35587" name="Picture 2" descr="F:\cranial-nerve-examination-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1603" name="Picture 2" descr="F:\cranial-nerve-examination-5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2627" name="Picture 2" descr="F:\cranial-nerve-examination-5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3651" name="Picture 2" descr="F:\cranial-nerve-examination-37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4675" name="Picture 2" descr="F:\cranial-nerve-examination-38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5699" name="Picture 2" descr="F:\cranial-nerve-examination-39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92672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smtClean="0">
                <a:solidFill>
                  <a:srgbClr val="FFFF00"/>
                </a:solidFill>
              </a:rPr>
              <a:t>Causes of Sensorineural Hearing Loss</a:t>
            </a:r>
            <a:endParaRPr lang="en-US" b="0" smtClean="0">
              <a:solidFill>
                <a:srgbClr val="FFFF00"/>
              </a:solidFill>
            </a:endParaRPr>
          </a:p>
          <a:p>
            <a:endParaRPr lang="en-US" b="0" smtClean="0"/>
          </a:p>
          <a:p>
            <a:r>
              <a:rPr lang="en-US" b="0" smtClean="0"/>
              <a:t>Exposure to loud noise (preventable but not reversible – see more about prevention)</a:t>
            </a:r>
          </a:p>
          <a:p>
            <a:r>
              <a:rPr lang="en-US" b="0" smtClean="0"/>
              <a:t>Aging (presbycusis)</a:t>
            </a:r>
          </a:p>
          <a:p>
            <a:r>
              <a:rPr lang="en-US" b="0" smtClean="0"/>
              <a:t>Head trauma.</a:t>
            </a:r>
          </a:p>
          <a:p>
            <a:r>
              <a:rPr lang="en-US" b="0" smtClean="0"/>
              <a:t>Virus or disease.</a:t>
            </a:r>
          </a:p>
          <a:p>
            <a:r>
              <a:rPr lang="en-US" b="0" smtClean="0"/>
              <a:t>Autoimmune inner ear disease.</a:t>
            </a:r>
          </a:p>
          <a:p>
            <a:r>
              <a:rPr lang="en-US" b="0" smtClean="0"/>
              <a:t>Heredity.</a:t>
            </a:r>
          </a:p>
          <a:p>
            <a:r>
              <a:rPr lang="en-US" b="0" smtClean="0"/>
              <a:t>Malformation of the inner ear.</a:t>
            </a:r>
          </a:p>
          <a:p>
            <a:r>
              <a:rPr lang="en-US" b="0" smtClean="0"/>
              <a:t>Ménière's disease.</a:t>
            </a:r>
          </a:p>
          <a:p>
            <a:endParaRPr lang="en-US" b="0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Vertigo types</a:t>
            </a:r>
          </a:p>
        </p:txBody>
      </p:sp>
      <p:sp>
        <p:nvSpPr>
          <p:cNvPr id="927747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r>
              <a:rPr lang="en-US" b="0" smtClean="0"/>
              <a:t>There are two different </a:t>
            </a:r>
            <a:r>
              <a:rPr lang="en-US" smtClean="0"/>
              <a:t>forms of vertigo</a:t>
            </a:r>
            <a:r>
              <a:rPr lang="en-US" b="0" smtClean="0"/>
              <a:t>: peripheral </a:t>
            </a:r>
            <a:r>
              <a:rPr lang="en-US" smtClean="0"/>
              <a:t>vertigo</a:t>
            </a:r>
            <a:r>
              <a:rPr lang="en-US" b="0" smtClean="0"/>
              <a:t> and central </a:t>
            </a:r>
            <a:r>
              <a:rPr lang="en-US" smtClean="0"/>
              <a:t>vertigo</a:t>
            </a:r>
            <a:r>
              <a:rPr lang="en-US" b="0" smtClean="0"/>
              <a:t>. According to the American Institute of Balance, peripheral </a:t>
            </a:r>
            <a:r>
              <a:rPr lang="en-US" smtClean="0"/>
              <a:t>vertigo</a:t>
            </a:r>
            <a:r>
              <a:rPr lang="en-US" b="0" smtClean="0"/>
              <a:t> is usually more severe than central </a:t>
            </a:r>
            <a:r>
              <a:rPr lang="en-US" smtClean="0"/>
              <a:t>vertigo</a:t>
            </a:r>
            <a:r>
              <a:rPr lang="en-US" b="0" smtClean="0"/>
              <a:t>. Peripheral </a:t>
            </a:r>
            <a:r>
              <a:rPr lang="en-US" smtClean="0"/>
              <a:t>vertigo</a:t>
            </a:r>
            <a:r>
              <a:rPr lang="en-US" b="0" smtClean="0"/>
              <a:t> is the result of a problem with your inner ear, which controls balance.</a:t>
            </a:r>
            <a:endParaRPr lang="en-US" smtClean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8771" name="Picture 2" descr="C:\Users\user\Downloads\how-to-manage-patients-with-vertigo-1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Nystagmus types</a:t>
            </a:r>
          </a:p>
        </p:txBody>
      </p:sp>
      <p:sp>
        <p:nvSpPr>
          <p:cNvPr id="929795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r>
              <a:rPr lang="en-US" b="0" smtClean="0"/>
              <a:t>There are two basic </a:t>
            </a:r>
            <a:r>
              <a:rPr lang="en-US" smtClean="0"/>
              <a:t>types of nystagmus</a:t>
            </a:r>
            <a:r>
              <a:rPr lang="en-US" b="0" smtClean="0"/>
              <a:t> including optokinetic (also known as pendular </a:t>
            </a:r>
            <a:r>
              <a:rPr lang="en-US" smtClean="0"/>
              <a:t>nystagmus</a:t>
            </a:r>
            <a:r>
              <a:rPr lang="en-US" b="0" smtClean="0"/>
              <a:t>) and vestibular (also known as jerk </a:t>
            </a:r>
            <a:r>
              <a:rPr lang="en-US" smtClean="0"/>
              <a:t>nystagmus</a:t>
            </a:r>
            <a:r>
              <a:rPr lang="en-US" b="0" smtClean="0"/>
              <a:t>). Pendular </a:t>
            </a:r>
            <a:r>
              <a:rPr lang="en-US" smtClean="0"/>
              <a:t>nystagmus</a:t>
            </a:r>
            <a:r>
              <a:rPr lang="en-US" b="0" smtClean="0"/>
              <a:t> can occur in any direction – torsional, horizontal, vertical, or a combination of thes</a:t>
            </a:r>
            <a:endParaRPr lang="en-US" smtClean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30819" name="Picture 2" descr="C:\Users\user\Downloads\images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68</Words>
  <Application>Microsoft Office PowerPoint</Application>
  <PresentationFormat>On-screen Show (4:3)</PresentationFormat>
  <Paragraphs>21</Paragraphs>
  <Slides>124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124</vt:i4>
      </vt:variant>
    </vt:vector>
  </HeadingPairs>
  <TitlesOfParts>
    <vt:vector size="125" baseType="lpstr">
      <vt:lpstr>Office Theme</vt:lpstr>
      <vt:lpstr>Cranial Nerves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2nd CR NERVE Patho.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Trigeminal neuralgia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Vertigo types</vt:lpstr>
      <vt:lpstr>Slide 97</vt:lpstr>
      <vt:lpstr>Nystagmus types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Cranial Nerves</dc:title>
  <dc:creator>user</dc:creator>
  <cp:lastModifiedBy>user</cp:lastModifiedBy>
  <cp:revision>18</cp:revision>
  <dcterms:created xsi:type="dcterms:W3CDTF">2020-02-25T19:45:49Z</dcterms:created>
  <dcterms:modified xsi:type="dcterms:W3CDTF">2020-02-25T19:59:38Z</dcterms:modified>
</cp:coreProperties>
</file>