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1" r:id="rId3"/>
    <p:sldId id="257" r:id="rId4"/>
    <p:sldId id="270" r:id="rId5"/>
    <p:sldId id="258" r:id="rId6"/>
    <p:sldId id="259" r:id="rId7"/>
    <p:sldId id="260" r:id="rId8"/>
    <p:sldId id="261" r:id="rId9"/>
    <p:sldId id="262" r:id="rId10"/>
    <p:sldId id="263" r:id="rId11"/>
    <p:sldId id="264" r:id="rId12"/>
    <p:sldId id="265" r:id="rId13"/>
    <p:sldId id="266"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68" autoAdjust="0"/>
    <p:restoredTop sz="94660"/>
  </p:normalViewPr>
  <p:slideViewPr>
    <p:cSldViewPr snapToGrid="0">
      <p:cViewPr>
        <p:scale>
          <a:sx n="69" d="100"/>
          <a:sy n="69" d="100"/>
        </p:scale>
        <p:origin x="-660"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180D2E6-46A8-40E6-AE5D-4265DFAE4BC4}" type="datetimeFigureOut">
              <a:rPr lang="en-US" smtClean="0"/>
              <a:t>1/22/2021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7898651-C8B4-42EF-8F68-7C62A44745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180D2E6-46A8-40E6-AE5D-4265DFAE4BC4}" type="datetimeFigureOut">
              <a:rPr lang="en-US" smtClean="0"/>
              <a:t>1/22/2021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898651-C8B4-42EF-8F68-7C62A44745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180D2E6-46A8-40E6-AE5D-4265DFAE4BC4}" type="datetimeFigureOut">
              <a:rPr lang="en-US" smtClean="0"/>
              <a:t>1/22/2021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898651-C8B4-42EF-8F68-7C62A44745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180D2E6-46A8-40E6-AE5D-4265DFAE4BC4}" type="datetimeFigureOut">
              <a:rPr lang="en-US" smtClean="0"/>
              <a:t>1/22/2021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898651-C8B4-42EF-8F68-7C62A44745C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180D2E6-46A8-40E6-AE5D-4265DFAE4BC4}" type="datetimeFigureOut">
              <a:rPr lang="en-US" smtClean="0"/>
              <a:t>1/22/2021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7898651-C8B4-42EF-8F68-7C62A44745C6}" type="slidenum">
              <a:rPr lang="en-US" smtClean="0"/>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180D2E6-46A8-40E6-AE5D-4265DFAE4BC4}" type="datetimeFigureOut">
              <a:rPr lang="en-US" smtClean="0"/>
              <a:t>1/22/2021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7898651-C8B4-42EF-8F68-7C62A44745C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180D2E6-46A8-40E6-AE5D-4265DFAE4BC4}" type="datetimeFigureOut">
              <a:rPr lang="en-US" smtClean="0"/>
              <a:t>1/22/2021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7898651-C8B4-42EF-8F68-7C62A44745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180D2E6-46A8-40E6-AE5D-4265DFAE4BC4}" type="datetimeFigureOut">
              <a:rPr lang="en-US" smtClean="0"/>
              <a:t>1/22/2021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7898651-C8B4-42EF-8F68-7C62A44745C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180D2E6-46A8-40E6-AE5D-4265DFAE4BC4}" type="datetimeFigureOut">
              <a:rPr lang="en-US" smtClean="0"/>
              <a:t>1/22/2021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7898651-C8B4-42EF-8F68-7C62A44745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9180D2E6-46A8-40E6-AE5D-4265DFAE4BC4}" type="datetimeFigureOut">
              <a:rPr lang="en-US" smtClean="0"/>
              <a:t>1/22/2021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7898651-C8B4-42EF-8F68-7C62A44745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180D2E6-46A8-40E6-AE5D-4265DFAE4BC4}" type="datetimeFigureOut">
              <a:rPr lang="en-US" smtClean="0"/>
              <a:t>1/22/2021</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7898651-C8B4-42EF-8F68-7C62A44745C6}" type="slidenum">
              <a:rPr lang="en-US" smtClean="0"/>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9180D2E6-46A8-40E6-AE5D-4265DFAE4BC4}" type="datetimeFigureOut">
              <a:rPr lang="en-US" smtClean="0"/>
              <a:t>1/22/2021</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77898651-C8B4-42EF-8F68-7C62A44745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Education policy 1992</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6701246" y="3513910"/>
            <a:ext cx="3739742" cy="1743890"/>
          </a:xfrm>
        </p:spPr>
        <p:txBody>
          <a:bodyPr>
            <a:normAutofit lnSpcReduction="10000"/>
          </a:bodyPr>
          <a:lstStyle/>
          <a:p>
            <a:r>
              <a:rPr lang="en-US" dirty="0" smtClean="0"/>
              <a:t>     </a:t>
            </a:r>
          </a:p>
          <a:p>
            <a:endParaRPr lang="en-US" dirty="0"/>
          </a:p>
          <a:p>
            <a:r>
              <a:rPr lang="en-US" dirty="0" smtClean="0"/>
              <a:t>Instructor: Farheen </a:t>
            </a:r>
            <a:r>
              <a:rPr lang="en-US" dirty="0"/>
              <a:t>M</a:t>
            </a:r>
            <a:r>
              <a:rPr lang="en-US" dirty="0" smtClean="0"/>
              <a:t>alik                                                                                 </a:t>
            </a:r>
            <a:endParaRPr lang="en-US" dirty="0"/>
          </a:p>
        </p:txBody>
      </p:sp>
    </p:spTree>
    <p:extLst>
      <p:ext uri="{BB962C8B-B14F-4D97-AF65-F5344CB8AC3E}">
        <p14:creationId xmlns:p14="http://schemas.microsoft.com/office/powerpoint/2010/main" val="165027491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1998617"/>
            <a:ext cx="10363826" cy="4114800"/>
          </a:xfrm>
        </p:spPr>
        <p:txBody>
          <a:bodyPr>
            <a:noAutofit/>
          </a:bodyPr>
          <a:lstStyle/>
          <a:p>
            <a:pPr algn="just"/>
            <a:r>
              <a:rPr lang="en-US" sz="2400" dirty="0">
                <a:latin typeface="Times New Roman" pitchFamily="18" charset="0"/>
                <a:cs typeface="Times New Roman" pitchFamily="18" charset="0"/>
              </a:rPr>
              <a:t> This policy stressed on strengthening women’s education as well. To improve the female education, innovative approaches, both in the formal and non-formal sectors were emphasized. Recognizing the difficulties regarding this vital issue, it stressed on the increased access of females to general and vocational education through a wider spread of educational facilities</a:t>
            </a:r>
            <a:r>
              <a:rPr lang="en-US" sz="2600" dirty="0"/>
              <a:t>.</a:t>
            </a:r>
          </a:p>
        </p:txBody>
      </p:sp>
      <p:sp>
        <p:nvSpPr>
          <p:cNvPr id="2" name="Title 1"/>
          <p:cNvSpPr>
            <a:spLocks noGrp="1"/>
          </p:cNvSpPr>
          <p:nvPr>
            <p:ph type="title"/>
          </p:nvPr>
        </p:nvSpPr>
        <p:spPr/>
        <p:txBody>
          <a:bodyPr>
            <a:normAutofit/>
          </a:bodyPr>
          <a:lstStyle/>
          <a:p>
            <a:pPr algn="l"/>
            <a:r>
              <a:rPr lang="en-US" sz="4800" dirty="0" smtClean="0">
                <a:solidFill>
                  <a:schemeClr val="tx1"/>
                </a:solidFill>
                <a:latin typeface="Times New Roman" pitchFamily="18" charset="0"/>
                <a:cs typeface="Times New Roman" pitchFamily="18" charset="0"/>
              </a:rPr>
              <a:t>Women education</a:t>
            </a:r>
            <a:endParaRPr lang="en-US" sz="4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6093101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1959429"/>
            <a:ext cx="10363826" cy="4767941"/>
          </a:xfrm>
        </p:spPr>
        <p:txBody>
          <a:bodyPr>
            <a:normAutofit/>
          </a:bodyPr>
          <a:lstStyle/>
          <a:p>
            <a:pPr algn="just"/>
            <a:r>
              <a:rPr lang="en-US" sz="3400" dirty="0" smtClean="0"/>
              <a:t> </a:t>
            </a:r>
            <a:r>
              <a:rPr lang="en-US" sz="2600" dirty="0">
                <a:latin typeface="Times New Roman" pitchFamily="18" charset="0"/>
                <a:cs typeface="Times New Roman" pitchFamily="18" charset="0"/>
              </a:rPr>
              <a:t>Liberal funds shall be provided for holding national and international seminars, conferences and workshops for social sciences, natural sciences and technology</a:t>
            </a:r>
            <a:r>
              <a:rPr lang="en-US" sz="2600" dirty="0" smtClean="0">
                <a:latin typeface="Times New Roman" pitchFamily="18" charset="0"/>
                <a:cs typeface="Times New Roman" pitchFamily="18" charset="0"/>
              </a:rPr>
              <a:t>.</a:t>
            </a:r>
          </a:p>
          <a:p>
            <a:pPr algn="just"/>
            <a:r>
              <a:rPr lang="en-US" sz="2600" dirty="0">
                <a:latin typeface="Times New Roman" pitchFamily="18" charset="0"/>
                <a:cs typeface="Times New Roman" pitchFamily="18" charset="0"/>
              </a:rPr>
              <a:t>Those researchers, who generate information and processes for the development of new technology, shall be appropriately rewarded</a:t>
            </a:r>
            <a:r>
              <a:rPr lang="en-US" sz="2600" dirty="0" smtClean="0">
                <a:latin typeface="Times New Roman" pitchFamily="18" charset="0"/>
                <a:cs typeface="Times New Roman" pitchFamily="18" charset="0"/>
              </a:rPr>
              <a:t>.</a:t>
            </a:r>
          </a:p>
          <a:p>
            <a:pPr algn="just"/>
            <a:r>
              <a:rPr lang="en-US" sz="2600" dirty="0">
                <a:latin typeface="Times New Roman" pitchFamily="18" charset="0"/>
                <a:cs typeface="Times New Roman" pitchFamily="18" charset="0"/>
              </a:rPr>
              <a:t>The library of Quaid-e-Azam University will be raised to the status of a national library of science and technology</a:t>
            </a:r>
            <a:r>
              <a:rPr lang="en-US" sz="2600" dirty="0" smtClean="0">
                <a:latin typeface="Times New Roman" pitchFamily="18" charset="0"/>
                <a:cs typeface="Times New Roman" pitchFamily="18" charset="0"/>
              </a:rPr>
              <a:t>.</a:t>
            </a:r>
          </a:p>
          <a:p>
            <a:pPr algn="just"/>
            <a:r>
              <a:rPr lang="en-US" sz="2600" dirty="0">
                <a:latin typeface="Times New Roman" pitchFamily="18" charset="0"/>
                <a:cs typeface="Times New Roman" pitchFamily="18" charset="0"/>
              </a:rPr>
              <a:t>Provinces will be encouraged to set up institutes of higher science and technology.</a:t>
            </a:r>
            <a:endParaRPr lang="en-US" sz="2600" dirty="0" smtClean="0">
              <a:latin typeface="Times New Roman" pitchFamily="18" charset="0"/>
              <a:cs typeface="Times New Roman" pitchFamily="18" charset="0"/>
            </a:endParaRPr>
          </a:p>
          <a:p>
            <a:endParaRPr lang="en-US" dirty="0"/>
          </a:p>
        </p:txBody>
      </p:sp>
      <p:sp>
        <p:nvSpPr>
          <p:cNvPr id="2" name="Title 1"/>
          <p:cNvSpPr>
            <a:spLocks noGrp="1"/>
          </p:cNvSpPr>
          <p:nvPr>
            <p:ph type="title"/>
          </p:nvPr>
        </p:nvSpPr>
        <p:spPr/>
        <p:txBody>
          <a:bodyPr>
            <a:normAutofit/>
          </a:bodyPr>
          <a:lstStyle/>
          <a:p>
            <a:pPr algn="l"/>
            <a:r>
              <a:rPr lang="en-US" sz="4800" dirty="0" smtClean="0">
                <a:solidFill>
                  <a:schemeClr val="tx1"/>
                </a:solidFill>
                <a:latin typeface="Times New Roman" pitchFamily="18" charset="0"/>
                <a:cs typeface="Times New Roman" pitchFamily="18" charset="0"/>
              </a:rPr>
              <a:t>Policy statements</a:t>
            </a:r>
            <a:endParaRPr lang="en-US" sz="4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98892399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1985554"/>
            <a:ext cx="10363826" cy="3805645"/>
          </a:xfrm>
        </p:spPr>
        <p:txBody>
          <a:bodyPr>
            <a:noAutofit/>
          </a:bodyPr>
          <a:lstStyle/>
          <a:p>
            <a:pPr algn="just"/>
            <a:r>
              <a:rPr lang="en-US" sz="2400" dirty="0">
                <a:latin typeface="Times New Roman" pitchFamily="18" charset="0"/>
                <a:cs typeface="Times New Roman" pitchFamily="18" charset="0"/>
              </a:rPr>
              <a:t>All university administrators will be required to undertake training in management of higher education</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All curriculums will be modernized, in order to accommodate new knowledge and new disciplines</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Universities teachers doing research and producing </a:t>
            </a:r>
            <a:r>
              <a:rPr lang="en-US" sz="2400" dirty="0" smtClean="0">
                <a:latin typeface="Times New Roman" pitchFamily="18" charset="0"/>
                <a:cs typeface="Times New Roman" pitchFamily="18" charset="0"/>
              </a:rPr>
              <a:t>M.Phils. </a:t>
            </a:r>
            <a:r>
              <a:rPr lang="en-US" sz="2400" dirty="0">
                <a:latin typeface="Times New Roman" pitchFamily="18" charset="0"/>
                <a:cs typeface="Times New Roman" pitchFamily="18" charset="0"/>
              </a:rPr>
              <a:t>and Ph.D. students will be granted a research allowance</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Universities may offer a package of incentives in the form of better salaries and research grants to highly qualified teachers.</a:t>
            </a:r>
          </a:p>
        </p:txBody>
      </p:sp>
      <p:sp>
        <p:nvSpPr>
          <p:cNvPr id="2" name="Title 1"/>
          <p:cNvSpPr>
            <a:spLocks noGrp="1"/>
          </p:cNvSpPr>
          <p:nvPr>
            <p:ph type="title"/>
          </p:nvPr>
        </p:nvSpPr>
        <p:spPr/>
        <p:txBody>
          <a:bodyPr>
            <a:normAutofit/>
          </a:bodyPr>
          <a:lstStyle/>
          <a:p>
            <a:pPr algn="l"/>
            <a:r>
              <a:rPr lang="en-US" sz="4800" dirty="0" smtClean="0">
                <a:solidFill>
                  <a:schemeClr val="tx1"/>
                </a:solidFill>
                <a:latin typeface="Times New Roman" pitchFamily="18" charset="0"/>
                <a:cs typeface="Times New Roman" pitchFamily="18" charset="0"/>
              </a:rPr>
              <a:t>Policy statements</a:t>
            </a:r>
            <a:endParaRPr lang="en-US" sz="4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259170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699" y="2066647"/>
            <a:ext cx="10363826" cy="3424107"/>
          </a:xfrm>
        </p:spPr>
        <p:txBody>
          <a:bodyPr>
            <a:noAutofit/>
          </a:bodyPr>
          <a:lstStyle/>
          <a:p>
            <a:pPr algn="just"/>
            <a:r>
              <a:rPr lang="en-US" sz="2400" dirty="0">
                <a:latin typeface="Times New Roman" pitchFamily="18" charset="0"/>
                <a:cs typeface="Times New Roman" pitchFamily="18" charset="0"/>
              </a:rPr>
              <a:t>A ten-year programme for Higher Education development will be prepared by the UGC</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Twenty new universities, 4 in Public Sector and 16 in the Private Sector, will be opened, to meet the rising demand for Higher Education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At graduate and post-graduate levels of education, compulsory teaching of elementary mathematics, statistics, computers, and philosophy will be introduced for those majoring in social sciences subjects</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A Dean of Students Affairs will be appointed in each educational campus, for promoting and regulating the co-curricular activities of students.</a:t>
            </a:r>
          </a:p>
        </p:txBody>
      </p:sp>
      <p:sp>
        <p:nvSpPr>
          <p:cNvPr id="2" name="Title 1"/>
          <p:cNvSpPr>
            <a:spLocks noGrp="1"/>
          </p:cNvSpPr>
          <p:nvPr>
            <p:ph type="title"/>
          </p:nvPr>
        </p:nvSpPr>
        <p:spPr/>
        <p:txBody>
          <a:bodyPr>
            <a:normAutofit/>
          </a:bodyPr>
          <a:lstStyle/>
          <a:p>
            <a:pPr algn="l"/>
            <a:r>
              <a:rPr lang="en-US" sz="4800" dirty="0" smtClean="0">
                <a:solidFill>
                  <a:schemeClr val="tx1"/>
                </a:solidFill>
                <a:latin typeface="Times New Roman" pitchFamily="18" charset="0"/>
                <a:cs typeface="Times New Roman" pitchFamily="18" charset="0"/>
              </a:rPr>
              <a:t>Policy statements</a:t>
            </a:r>
            <a:endParaRPr lang="en-US" sz="4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2369177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1841864"/>
            <a:ext cx="10363826" cy="3949336"/>
          </a:xfrm>
        </p:spPr>
        <p:txBody>
          <a:bodyPr>
            <a:noAutofit/>
          </a:bodyPr>
          <a:lstStyle/>
          <a:p>
            <a:pPr algn="just"/>
            <a:r>
              <a:rPr lang="en-US" sz="2400" dirty="0" smtClean="0"/>
              <a:t> </a:t>
            </a:r>
            <a:r>
              <a:rPr lang="en-US" sz="2400" dirty="0">
                <a:latin typeface="Times New Roman" pitchFamily="18" charset="0"/>
                <a:cs typeface="Times New Roman" pitchFamily="18" charset="0"/>
              </a:rPr>
              <a:t>A campus security force will be established at each campus</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Such Student Clubs which could enhance academic excellence, sharpen intellectual activities and promote creativity, will be encouraged</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Parents and Alumni Associations will be organized on each campus, for seeking periodical advice about maintaining discipline on the campus</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The Vice-Chancellor will be vested with full authority to expel a student, if he/she is not satisfied with their conduct and behavior. The rule of 80% attendance of classes will be strictly enforced</a:t>
            </a:r>
          </a:p>
        </p:txBody>
      </p:sp>
      <p:sp>
        <p:nvSpPr>
          <p:cNvPr id="2" name="Title 1"/>
          <p:cNvSpPr>
            <a:spLocks noGrp="1"/>
          </p:cNvSpPr>
          <p:nvPr>
            <p:ph type="title"/>
          </p:nvPr>
        </p:nvSpPr>
        <p:spPr>
          <a:xfrm>
            <a:off x="913775" y="248195"/>
            <a:ext cx="10364451" cy="1966500"/>
          </a:xfrm>
        </p:spPr>
        <p:txBody>
          <a:bodyPr>
            <a:normAutofit/>
          </a:bodyPr>
          <a:lstStyle/>
          <a:p>
            <a:pPr algn="l"/>
            <a:r>
              <a:rPr lang="en-US" sz="4800" dirty="0" smtClean="0">
                <a:solidFill>
                  <a:schemeClr val="tx1"/>
                </a:solidFill>
                <a:latin typeface="Times New Roman" pitchFamily="18" charset="0"/>
                <a:cs typeface="Times New Roman" pitchFamily="18" charset="0"/>
              </a:rPr>
              <a:t>Policy statements</a:t>
            </a:r>
            <a:endParaRPr lang="en-US" sz="4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20760292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en-US" sz="2400" dirty="0">
                <a:latin typeface="Times New Roman" pitchFamily="18" charset="0"/>
                <a:cs typeface="Times New Roman" pitchFamily="18" charset="0"/>
              </a:rPr>
              <a:t>The different Education Policies clearly bring out that there has been concern regarding the need to reform education. However, the implementation has never matched the fine words of the policies. Financial allocations have been inadequate. The result is that in Pakistan, Education generally and Higher Education, in particular gives the looks of abandoned child. </a:t>
            </a:r>
          </a:p>
        </p:txBody>
      </p:sp>
      <p:sp>
        <p:nvSpPr>
          <p:cNvPr id="2" name="Title 1"/>
          <p:cNvSpPr>
            <a:spLocks noGrp="1"/>
          </p:cNvSpPr>
          <p:nvPr>
            <p:ph type="title"/>
          </p:nvPr>
        </p:nvSpPr>
        <p:spPr/>
        <p:txBody>
          <a:bodyPr/>
          <a:lstStyle/>
          <a:p>
            <a:pPr algn="l"/>
            <a:r>
              <a:rPr lang="en-US" sz="4800" dirty="0" smtClean="0">
                <a:solidFill>
                  <a:schemeClr val="tx1"/>
                </a:solidFill>
                <a:latin typeface="Times New Roman" pitchFamily="18" charset="0"/>
                <a:cs typeface="Times New Roman" pitchFamily="18" charset="0"/>
              </a:rPr>
              <a:t>conclusion</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0131313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1884218"/>
            <a:ext cx="10363826" cy="4752109"/>
          </a:xfrm>
        </p:spPr>
        <p:txBody>
          <a:bodyPr>
            <a:noAutofit/>
          </a:bodyPr>
          <a:lstStyle/>
          <a:p>
            <a:pPr marL="457200" indent="-457200" algn="just">
              <a:buFont typeface="+mj-lt"/>
              <a:buAutoNum type="arabicParenR"/>
            </a:pPr>
            <a:r>
              <a:rPr lang="en-US" sz="2400" dirty="0" smtClean="0">
                <a:latin typeface="Times New Roman" pitchFamily="18" charset="0"/>
                <a:cs typeface="Times New Roman" pitchFamily="18" charset="0"/>
              </a:rPr>
              <a:t>Education policy is the principles and government policy making in educational sphere, as well as the collections of laws and rules that governs the operation of education systems</a:t>
            </a:r>
          </a:p>
          <a:p>
            <a:pPr marL="457200" indent="-457200" algn="just">
              <a:buFont typeface="+mj-lt"/>
              <a:buAutoNum type="arabicParenR"/>
            </a:pPr>
            <a:r>
              <a:rPr lang="en-US" sz="2400" dirty="0" smtClean="0">
                <a:latin typeface="Times New Roman" pitchFamily="18" charset="0"/>
                <a:cs typeface="Times New Roman" pitchFamily="18" charset="0"/>
              </a:rPr>
              <a:t>Education occurs in many forms for many purposes through many institutions</a:t>
            </a:r>
          </a:p>
          <a:p>
            <a:pPr marL="457200" indent="-457200" algn="just">
              <a:buFont typeface="+mj-lt"/>
              <a:buAutoNum type="arabicParenR"/>
            </a:pPr>
            <a:r>
              <a:rPr lang="en-US" sz="2400" dirty="0" smtClean="0">
                <a:latin typeface="Times New Roman" pitchFamily="18" charset="0"/>
                <a:cs typeface="Times New Roman" pitchFamily="18" charset="0"/>
              </a:rPr>
              <a:t>Examples include early childhood education, kindergarten through to 12</a:t>
            </a:r>
            <a:r>
              <a:rPr lang="en-US" sz="2400" baseline="30000"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 grade , two and four year college or universities, graduate and professional education, adult education and job training  </a:t>
            </a:r>
          </a:p>
          <a:p>
            <a:pPr marL="457200" indent="-457200" algn="just">
              <a:buFont typeface="+mj-lt"/>
              <a:buAutoNum type="arabicParenR"/>
            </a:pPr>
            <a:r>
              <a:rPr lang="en-US" sz="2400" dirty="0" smtClean="0">
                <a:latin typeface="Times New Roman" pitchFamily="18" charset="0"/>
                <a:cs typeface="Times New Roman" pitchFamily="18" charset="0"/>
              </a:rPr>
              <a:t>Therefore, education policy can directly affect the education people engage in at all ages</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l"/>
            <a:r>
              <a:rPr lang="en-US" sz="4400" dirty="0">
                <a:solidFill>
                  <a:schemeClr val="tx1"/>
                </a:solidFill>
                <a:effectLst/>
                <a:latin typeface="Times New Roman" pitchFamily="18" charset="0"/>
                <a:cs typeface="Times New Roman" pitchFamily="18" charset="0"/>
              </a:rPr>
              <a:t>E</a:t>
            </a:r>
            <a:r>
              <a:rPr lang="en-US" sz="4400" dirty="0" smtClean="0">
                <a:solidFill>
                  <a:schemeClr val="tx1"/>
                </a:solidFill>
                <a:effectLst/>
                <a:latin typeface="Times New Roman" pitchFamily="18" charset="0"/>
                <a:cs typeface="Times New Roman" pitchFamily="18" charset="0"/>
              </a:rPr>
              <a:t>ducation </a:t>
            </a:r>
            <a:r>
              <a:rPr lang="en-US" sz="4400" dirty="0" smtClean="0">
                <a:solidFill>
                  <a:schemeClr val="tx1"/>
                </a:solidFill>
                <a:effectLst/>
                <a:latin typeface="Times New Roman" pitchFamily="18" charset="0"/>
                <a:cs typeface="Times New Roman" pitchFamily="18" charset="0"/>
              </a:rPr>
              <a:t>policy </a:t>
            </a:r>
            <a:endParaRPr lang="en-US" sz="4400"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73414052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2103120"/>
            <a:ext cx="10364452" cy="4269971"/>
          </a:xfrm>
        </p:spPr>
        <p:txBody>
          <a:bodyPr>
            <a:noAutofit/>
          </a:bodyPr>
          <a:lstStyle/>
          <a:p>
            <a:pPr algn="just"/>
            <a:r>
              <a:rPr lang="en-US" sz="2400" dirty="0">
                <a:latin typeface="Times New Roman" pitchFamily="18" charset="0"/>
                <a:cs typeface="Times New Roman" pitchFamily="18" charset="0"/>
              </a:rPr>
              <a:t>NATIONAL EDUCATION POLICY 1992 WAS STRUCTURED ON THE BASIS of “Guide Line” provided by the PM’s directive on 10th Feb 1991. Federal Minister of </a:t>
            </a:r>
            <a:r>
              <a:rPr lang="en-US" sz="2400" dirty="0" smtClean="0">
                <a:latin typeface="Times New Roman" pitchFamily="18" charset="0"/>
                <a:cs typeface="Times New Roman" pitchFamily="18" charset="0"/>
              </a:rPr>
              <a:t>education  </a:t>
            </a:r>
            <a:r>
              <a:rPr lang="en-US" sz="2400" dirty="0">
                <a:latin typeface="Times New Roman" pitchFamily="18" charset="0"/>
                <a:cs typeface="Times New Roman" pitchFamily="18" charset="0"/>
              </a:rPr>
              <a:t>Announced the policy on 20th December </a:t>
            </a:r>
            <a:r>
              <a:rPr lang="en-US" sz="2400" dirty="0" smtClean="0">
                <a:latin typeface="Times New Roman" pitchFamily="18" charset="0"/>
                <a:cs typeface="Times New Roman" pitchFamily="18" charset="0"/>
              </a:rPr>
              <a:t>1992.</a:t>
            </a:r>
            <a:r>
              <a:rPr lang="en-US" sz="2400" dirty="0">
                <a:latin typeface="Times New Roman" pitchFamily="18" charset="0"/>
                <a:cs typeface="Times New Roman" pitchFamily="18" charset="0"/>
              </a:rPr>
              <a:t> NATIONAL EDUCATION POLICY Formulated with consultation of teachers, parents, scholars, lawyers, journalists, students representative of public. Planning, Finance and Education ministries and provincial departments were involved to set bench-marks, targets, and implementation.</a:t>
            </a:r>
          </a:p>
          <a:p>
            <a:pPr algn="just"/>
            <a:endParaRPr lang="en-US" sz="22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normAutofit/>
          </a:bodyPr>
          <a:lstStyle/>
          <a:p>
            <a:pPr algn="l"/>
            <a:r>
              <a:rPr lang="en-US" sz="4400" dirty="0" smtClean="0">
                <a:solidFill>
                  <a:schemeClr val="tx1"/>
                </a:solidFill>
                <a:latin typeface="Times New Roman" pitchFamily="18" charset="0"/>
                <a:cs typeface="Times New Roman" pitchFamily="18" charset="0"/>
              </a:rPr>
              <a:t>National education policy 1992</a:t>
            </a:r>
            <a:endParaRPr lang="en-US" sz="4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5652339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2064327"/>
            <a:ext cx="10363826" cy="3726873"/>
          </a:xfrm>
        </p:spPr>
        <p:txBody>
          <a:bodyPr>
            <a:noAutofit/>
          </a:bodyPr>
          <a:lstStyle/>
          <a:p>
            <a:pPr algn="just"/>
            <a:r>
              <a:rPr lang="en-US" sz="2400" dirty="0" smtClean="0">
                <a:latin typeface="Times New Roman" pitchFamily="18" charset="0"/>
                <a:cs typeface="Times New Roman" pitchFamily="18" charset="0"/>
              </a:rPr>
              <a:t>The socio-political milieu, among other factors, promoted to reshuffle the priorities, restate the policy, revise the strategy, and reexamine the fabric of education in Pakistan. A series of educational conferences were held in the province which were attended by a large number of educationists  and educational administrators from the primary to the university level. A national conference was held at Islamabad in April , 1991 under the chairmanship of the federal education minister</a:t>
            </a:r>
            <a:r>
              <a:rPr lang="en-US" sz="2400" dirty="0" smtClean="0"/>
              <a:t>. </a:t>
            </a:r>
            <a:endParaRPr lang="en-US" sz="2400" dirty="0"/>
          </a:p>
        </p:txBody>
      </p:sp>
      <p:sp>
        <p:nvSpPr>
          <p:cNvPr id="2" name="Title 1"/>
          <p:cNvSpPr>
            <a:spLocks noGrp="1"/>
          </p:cNvSpPr>
          <p:nvPr>
            <p:ph type="title"/>
          </p:nvPr>
        </p:nvSpPr>
        <p:spPr/>
        <p:txBody>
          <a:bodyPr>
            <a:normAutofit/>
          </a:bodyPr>
          <a:lstStyle/>
          <a:p>
            <a:pPr algn="l"/>
            <a:r>
              <a:rPr lang="en-US" sz="4800" dirty="0" smtClean="0">
                <a:solidFill>
                  <a:schemeClr val="tx1"/>
                </a:solidFill>
                <a:latin typeface="Times New Roman" pitchFamily="18" charset="0"/>
                <a:cs typeface="Times New Roman" pitchFamily="18" charset="0"/>
              </a:rPr>
              <a:t>National education policy 1992</a:t>
            </a:r>
            <a:endParaRPr lang="en-US" sz="4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8644470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2011680"/>
            <a:ext cx="10363826" cy="4611189"/>
          </a:xfrm>
        </p:spPr>
        <p:txBody>
          <a:bodyPr>
            <a:noAutofit/>
          </a:bodyPr>
          <a:lstStyle/>
          <a:p>
            <a:pPr marL="457200" indent="-457200" algn="just">
              <a:buFont typeface="+mj-lt"/>
              <a:buAutoNum type="arabicParenR"/>
            </a:pPr>
            <a:r>
              <a:rPr lang="en-US" sz="2400" dirty="0">
                <a:latin typeface="Times New Roman" pitchFamily="18" charset="0"/>
                <a:cs typeface="Times New Roman" pitchFamily="18" charset="0"/>
              </a:rPr>
              <a:t>Promotion of Islamic, social, political, economic &amp; ethical order in society through education</a:t>
            </a:r>
            <a:r>
              <a:rPr lang="en-US" sz="2400" dirty="0" smtClean="0">
                <a:latin typeface="Times New Roman" pitchFamily="18" charset="0"/>
                <a:cs typeface="Times New Roman" pitchFamily="18" charset="0"/>
              </a:rPr>
              <a:t>.</a:t>
            </a:r>
          </a:p>
          <a:p>
            <a:pPr marL="457200" indent="-457200" algn="just">
              <a:buFont typeface="+mj-lt"/>
              <a:buAutoNum type="arabicParenR"/>
            </a:pPr>
            <a:r>
              <a:rPr lang="en-US" sz="2400" dirty="0">
                <a:latin typeface="Times New Roman" pitchFamily="18" charset="0"/>
                <a:cs typeface="Times New Roman" pitchFamily="18" charset="0"/>
              </a:rPr>
              <a:t>Emphasize women </a:t>
            </a:r>
            <a:r>
              <a:rPr lang="en-US" sz="2400" dirty="0" smtClean="0">
                <a:latin typeface="Times New Roman" pitchFamily="18" charset="0"/>
                <a:cs typeface="Times New Roman" pitchFamily="18" charset="0"/>
              </a:rPr>
              <a:t>education</a:t>
            </a:r>
          </a:p>
          <a:p>
            <a:pPr marL="457200" indent="-457200" algn="just">
              <a:buFont typeface="+mj-lt"/>
              <a:buAutoNum type="arabicParenR"/>
            </a:pPr>
            <a:r>
              <a:rPr lang="en-US" sz="2400" dirty="0">
                <a:latin typeface="Times New Roman" pitchFamily="18" charset="0"/>
                <a:cs typeface="Times New Roman" pitchFamily="18" charset="0"/>
              </a:rPr>
              <a:t>Making curricula to satisfy the needs of learner in the modern scientific and technological </a:t>
            </a:r>
            <a:r>
              <a:rPr lang="en-US" sz="2400" dirty="0" smtClean="0">
                <a:latin typeface="Times New Roman" pitchFamily="18" charset="0"/>
                <a:cs typeface="Times New Roman" pitchFamily="18" charset="0"/>
              </a:rPr>
              <a:t>world</a:t>
            </a:r>
          </a:p>
          <a:p>
            <a:pPr marL="457200" indent="-457200" algn="just">
              <a:buFont typeface="+mj-lt"/>
              <a:buAutoNum type="arabicParen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Creating competitiveness in society for meeting the challenges of the 21st </a:t>
            </a:r>
            <a:r>
              <a:rPr lang="en-US" sz="2400" dirty="0" smtClean="0">
                <a:latin typeface="Times New Roman" pitchFamily="18" charset="0"/>
                <a:cs typeface="Times New Roman" pitchFamily="18" charset="0"/>
              </a:rPr>
              <a:t>century</a:t>
            </a:r>
          </a:p>
          <a:p>
            <a:pPr marL="457200" indent="-457200" algn="just">
              <a:buFont typeface="+mj-lt"/>
              <a:buAutoNum type="arabicParenR"/>
            </a:pPr>
            <a:r>
              <a:rPr lang="en-US" sz="2400" dirty="0">
                <a:latin typeface="Times New Roman" pitchFamily="18" charset="0"/>
                <a:cs typeface="Times New Roman" pitchFamily="18" charset="0"/>
              </a:rPr>
              <a:t>Open up avenues for the participation of the private sector in educational development</a:t>
            </a:r>
            <a:r>
              <a:rPr lang="en-US" sz="2200" dirty="0"/>
              <a:t>.</a:t>
            </a:r>
          </a:p>
        </p:txBody>
      </p:sp>
      <p:sp>
        <p:nvSpPr>
          <p:cNvPr id="2" name="Title 1"/>
          <p:cNvSpPr>
            <a:spLocks noGrp="1"/>
          </p:cNvSpPr>
          <p:nvPr>
            <p:ph type="title"/>
          </p:nvPr>
        </p:nvSpPr>
        <p:spPr/>
        <p:txBody>
          <a:bodyPr>
            <a:normAutofit/>
          </a:bodyPr>
          <a:lstStyle/>
          <a:p>
            <a:pPr algn="l"/>
            <a:r>
              <a:rPr lang="en-US" sz="4800" dirty="0" smtClean="0">
                <a:solidFill>
                  <a:schemeClr val="tx1"/>
                </a:solidFill>
                <a:latin typeface="Times New Roman" pitchFamily="18" charset="0"/>
                <a:cs typeface="Times New Roman" pitchFamily="18" charset="0"/>
              </a:rPr>
              <a:t>Framework &amp; objectives</a:t>
            </a:r>
            <a:endParaRPr lang="en-US" sz="4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4052094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2050870"/>
            <a:ext cx="10363826" cy="4010296"/>
          </a:xfrm>
        </p:spPr>
        <p:txBody>
          <a:bodyPr>
            <a:normAutofit/>
          </a:bodyPr>
          <a:lstStyle/>
          <a:p>
            <a:pPr marL="457200" indent="-457200" algn="just">
              <a:buFont typeface="+mj-lt"/>
              <a:buAutoNum type="arabicParenR"/>
            </a:pPr>
            <a:r>
              <a:rPr lang="en-US" sz="2400" dirty="0" smtClean="0"/>
              <a:t> </a:t>
            </a:r>
            <a:r>
              <a:rPr lang="en-US" sz="2400" dirty="0">
                <a:latin typeface="Times New Roman" pitchFamily="18" charset="0"/>
                <a:cs typeface="Times New Roman" pitchFamily="18" charset="0"/>
              </a:rPr>
              <a:t>Structuring the society as dictated by the teaching of Islam</a:t>
            </a:r>
            <a:r>
              <a:rPr lang="en-US" sz="2400" dirty="0" smtClean="0">
                <a:latin typeface="Times New Roman" pitchFamily="18" charset="0"/>
                <a:cs typeface="Times New Roman" pitchFamily="18" charset="0"/>
              </a:rPr>
              <a:t>.</a:t>
            </a:r>
          </a:p>
          <a:p>
            <a:pPr marL="457200" indent="-457200" algn="just">
              <a:buFont typeface="+mj-lt"/>
              <a:buAutoNum type="arabicParenR"/>
            </a:pPr>
            <a:r>
              <a:rPr lang="en-US" sz="2400" dirty="0">
                <a:latin typeface="Times New Roman" pitchFamily="18" charset="0"/>
                <a:cs typeface="Times New Roman" pitchFamily="18" charset="0"/>
              </a:rPr>
              <a:t>Universalizing primary education, eliminating the drop-out and fulfilling the basic learning needs, by the year 2002</a:t>
            </a:r>
            <a:r>
              <a:rPr lang="en-US" sz="2400" dirty="0" smtClean="0">
                <a:latin typeface="Times New Roman" pitchFamily="18" charset="0"/>
                <a:cs typeface="Times New Roman" pitchFamily="18" charset="0"/>
              </a:rPr>
              <a:t>.</a:t>
            </a:r>
          </a:p>
          <a:p>
            <a:pPr marL="457200" indent="-457200" algn="just">
              <a:buFont typeface="+mj-lt"/>
              <a:buAutoNum type="arabicParenR"/>
            </a:pPr>
            <a:r>
              <a:rPr lang="en-US" sz="2400" dirty="0">
                <a:latin typeface="Times New Roman" pitchFamily="18" charset="0"/>
                <a:cs typeface="Times New Roman" pitchFamily="18" charset="0"/>
              </a:rPr>
              <a:t>3. Raising the literacy ratios to 70% by the year 2002 through extensive adult education programs of functional literacy</a:t>
            </a:r>
            <a:r>
              <a:rPr lang="en-US" sz="2400" dirty="0" smtClean="0">
                <a:latin typeface="Times New Roman" pitchFamily="18" charset="0"/>
                <a:cs typeface="Times New Roman" pitchFamily="18" charset="0"/>
              </a:rPr>
              <a:t>.</a:t>
            </a:r>
          </a:p>
          <a:p>
            <a:pPr marL="457200" indent="-457200" algn="just">
              <a:buFont typeface="+mj-lt"/>
              <a:buAutoNum type="arabicParenR"/>
            </a:pPr>
            <a:r>
              <a:rPr lang="en-US" sz="2400" dirty="0">
                <a:latin typeface="Times New Roman" pitchFamily="18" charset="0"/>
                <a:cs typeface="Times New Roman" pitchFamily="18" charset="0"/>
              </a:rPr>
              <a:t>Rationalizing the problem of medium of instruction</a:t>
            </a:r>
            <a:r>
              <a:rPr lang="en-US" sz="2400" dirty="0" smtClean="0">
                <a:latin typeface="Times New Roman" pitchFamily="18" charset="0"/>
                <a:cs typeface="Times New Roman" pitchFamily="18" charset="0"/>
              </a:rPr>
              <a:t>.</a:t>
            </a:r>
          </a:p>
          <a:p>
            <a:pPr marL="457200" indent="-457200" algn="just">
              <a:buFont typeface="+mj-lt"/>
              <a:buAutoNum type="arabicParenR"/>
            </a:pPr>
            <a:r>
              <a:rPr lang="en-US" sz="2400" dirty="0">
                <a:latin typeface="Times New Roman" pitchFamily="18" charset="0"/>
                <a:cs typeface="Times New Roman" pitchFamily="18" charset="0"/>
              </a:rPr>
              <a:t>Inviting the private sector for participation in educational programs and allowing progressive disinvestments of educational institution.</a:t>
            </a:r>
          </a:p>
        </p:txBody>
      </p:sp>
      <p:sp>
        <p:nvSpPr>
          <p:cNvPr id="2" name="Title 1"/>
          <p:cNvSpPr>
            <a:spLocks noGrp="1"/>
          </p:cNvSpPr>
          <p:nvPr>
            <p:ph type="title"/>
          </p:nvPr>
        </p:nvSpPr>
        <p:spPr/>
        <p:txBody>
          <a:bodyPr>
            <a:normAutofit/>
          </a:bodyPr>
          <a:lstStyle/>
          <a:p>
            <a:pPr algn="l"/>
            <a:r>
              <a:rPr lang="en-US" sz="4000" dirty="0" smtClean="0">
                <a:solidFill>
                  <a:schemeClr val="tx1"/>
                </a:solidFill>
                <a:latin typeface="Times New Roman" pitchFamily="18" charset="0"/>
                <a:cs typeface="Times New Roman" pitchFamily="18" charset="0"/>
              </a:rPr>
              <a:t>Aimed at bringing following changes</a:t>
            </a:r>
            <a:endParaRPr lang="en-US"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62384057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1894114"/>
            <a:ext cx="10363826" cy="4323806"/>
          </a:xfrm>
        </p:spPr>
        <p:txBody>
          <a:bodyPr>
            <a:normAutofit/>
          </a:bodyPr>
          <a:lstStyle/>
          <a:p>
            <a:pPr marL="457200" indent="-457200" algn="just">
              <a:buFont typeface="+mj-lt"/>
              <a:buAutoNum type="arabicParenR"/>
            </a:pPr>
            <a:r>
              <a:rPr lang="en-US" sz="2600" dirty="0" smtClean="0"/>
              <a:t> </a:t>
            </a:r>
            <a:r>
              <a:rPr lang="en-US" sz="2400" dirty="0">
                <a:latin typeface="Times New Roman" pitchFamily="18" charset="0"/>
                <a:cs typeface="Times New Roman" pitchFamily="18" charset="0"/>
              </a:rPr>
              <a:t>Opening non-formal education to </a:t>
            </a:r>
            <a:r>
              <a:rPr lang="en-US" sz="2400" dirty="0" smtClean="0">
                <a:latin typeface="Times New Roman" pitchFamily="18" charset="0"/>
                <a:cs typeface="Times New Roman" pitchFamily="18" charset="0"/>
              </a:rPr>
              <a:t>nongovernmental</a:t>
            </a:r>
          </a:p>
          <a:p>
            <a:pPr marL="457200" indent="-457200" algn="just">
              <a:buFont typeface="+mj-lt"/>
              <a:buAutoNum type="arabicParen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Achieving 100% literacy in selected districts </a:t>
            </a:r>
            <a:endParaRPr lang="en-US" sz="2400" dirty="0" smtClean="0">
              <a:latin typeface="Times New Roman" pitchFamily="18" charset="0"/>
              <a:cs typeface="Times New Roman" pitchFamily="18" charset="0"/>
            </a:endParaRPr>
          </a:p>
          <a:p>
            <a:pPr marL="457200" indent="-457200" algn="just">
              <a:buFont typeface="+mj-lt"/>
              <a:buAutoNum type="arabicParenR"/>
            </a:pPr>
            <a:r>
              <a:rPr lang="en-US" sz="2400" dirty="0" smtClean="0">
                <a:latin typeface="Times New Roman" pitchFamily="18" charset="0"/>
                <a:cs typeface="Times New Roman" pitchFamily="18" charset="0"/>
              </a:rPr>
              <a:t>Setting </a:t>
            </a:r>
            <a:r>
              <a:rPr lang="en-US" sz="2400" dirty="0">
                <a:latin typeface="Times New Roman" pitchFamily="18" charset="0"/>
                <a:cs typeface="Times New Roman" pitchFamily="18" charset="0"/>
              </a:rPr>
              <a:t>up model schools male and female in ruler </a:t>
            </a:r>
            <a:r>
              <a:rPr lang="en-US" sz="2400" dirty="0" smtClean="0">
                <a:latin typeface="Times New Roman" pitchFamily="18" charset="0"/>
                <a:cs typeface="Times New Roman" pitchFamily="18" charset="0"/>
              </a:rPr>
              <a:t>areas</a:t>
            </a:r>
          </a:p>
          <a:p>
            <a:pPr marL="457200" indent="-457200" algn="just">
              <a:buFont typeface="+mj-lt"/>
              <a:buAutoNum type="arabicParenR"/>
            </a:pPr>
            <a:r>
              <a:rPr lang="en-US" sz="2400" dirty="0">
                <a:latin typeface="Times New Roman" pitchFamily="18" charset="0"/>
                <a:cs typeface="Times New Roman" pitchFamily="18" charset="0"/>
              </a:rPr>
              <a:t>Introduction compulsory social service for </a:t>
            </a:r>
            <a:r>
              <a:rPr lang="en-US" sz="2400" dirty="0" smtClean="0">
                <a:latin typeface="Times New Roman" pitchFamily="18" charset="0"/>
                <a:cs typeface="Times New Roman" pitchFamily="18" charset="0"/>
              </a:rPr>
              <a:t>students</a:t>
            </a:r>
          </a:p>
          <a:p>
            <a:pPr marL="457200" indent="-457200" algn="just">
              <a:buFont typeface="+mj-lt"/>
              <a:buAutoNum type="arabicParenR"/>
            </a:pPr>
            <a:r>
              <a:rPr lang="en-US" sz="2400" dirty="0">
                <a:latin typeface="Times New Roman" pitchFamily="18" charset="0"/>
                <a:cs typeface="Times New Roman" pitchFamily="18" charset="0"/>
              </a:rPr>
              <a:t>Using general schools as technical schools in the evening shift to capture the drop-outs of general education</a:t>
            </a:r>
          </a:p>
        </p:txBody>
      </p:sp>
      <p:sp>
        <p:nvSpPr>
          <p:cNvPr id="2" name="Title 1"/>
          <p:cNvSpPr>
            <a:spLocks noGrp="1"/>
          </p:cNvSpPr>
          <p:nvPr>
            <p:ph type="title"/>
          </p:nvPr>
        </p:nvSpPr>
        <p:spPr/>
        <p:txBody>
          <a:bodyPr>
            <a:normAutofit/>
          </a:bodyPr>
          <a:lstStyle/>
          <a:p>
            <a:pPr algn="just"/>
            <a:r>
              <a:rPr lang="en-US" sz="4400" dirty="0" smtClean="0">
                <a:solidFill>
                  <a:schemeClr val="tx1"/>
                </a:solidFill>
                <a:latin typeface="Times New Roman" pitchFamily="18" charset="0"/>
                <a:cs typeface="Times New Roman" pitchFamily="18" charset="0"/>
              </a:rPr>
              <a:t>Key elements of the policy </a:t>
            </a:r>
            <a:endParaRPr lang="en-US" sz="4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60514869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1972492"/>
            <a:ext cx="10363826" cy="3818708"/>
          </a:xfrm>
        </p:spPr>
        <p:txBody>
          <a:bodyPr>
            <a:noAutofit/>
          </a:bodyPr>
          <a:lstStyle/>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Primary education was recognized as a fundamental right of every Pakistani child and would be made compulsory and free in order to achieve universal primary education, reduction in dropout rates, and fulfillment of the basic learning needs by the end of the decade.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In due course of time, primary education would be transformed into basic education (elementary education extending to class VIII). The participation rate at primary level would be increased from 66.3% to 99.1% in 2002.</a:t>
            </a:r>
          </a:p>
        </p:txBody>
      </p:sp>
      <p:sp>
        <p:nvSpPr>
          <p:cNvPr id="2" name="Title 1"/>
          <p:cNvSpPr>
            <a:spLocks noGrp="1"/>
          </p:cNvSpPr>
          <p:nvPr>
            <p:ph type="title"/>
          </p:nvPr>
        </p:nvSpPr>
        <p:spPr/>
        <p:txBody>
          <a:bodyPr>
            <a:normAutofit/>
          </a:bodyPr>
          <a:lstStyle/>
          <a:p>
            <a:pPr algn="l"/>
            <a:r>
              <a:rPr lang="en-US" sz="4800" dirty="0" smtClean="0">
                <a:solidFill>
                  <a:schemeClr val="tx1"/>
                </a:solidFill>
                <a:latin typeface="Times New Roman" pitchFamily="18" charset="0"/>
                <a:cs typeface="Times New Roman" pitchFamily="18" charset="0"/>
              </a:rPr>
              <a:t>Primary education</a:t>
            </a:r>
            <a:endParaRPr lang="en-US" sz="4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10659295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2076994"/>
            <a:ext cx="10363826" cy="3714205"/>
          </a:xfrm>
        </p:spPr>
        <p:txBody>
          <a:bodyPr>
            <a:noAutofit/>
          </a:bodyPr>
          <a:lstStyle/>
          <a:p>
            <a:pPr algn="just"/>
            <a:r>
              <a:rPr lang="en-US" sz="2400" dirty="0">
                <a:latin typeface="Times New Roman" pitchFamily="18" charset="0"/>
                <a:cs typeface="Times New Roman" pitchFamily="18" charset="0"/>
              </a:rPr>
              <a:t>The existing provision of Islamic education formed the basis for the development of new curricula. The religious education was so directed as to facilitate students to learn high ethical and moral values encoded in the spirit of Islam. It also prepared them, at the same time, as members of a healthy, enlightened and forward-looking society.</a:t>
            </a:r>
          </a:p>
        </p:txBody>
      </p:sp>
      <p:sp>
        <p:nvSpPr>
          <p:cNvPr id="2" name="Title 1"/>
          <p:cNvSpPr>
            <a:spLocks noGrp="1"/>
          </p:cNvSpPr>
          <p:nvPr>
            <p:ph type="title"/>
          </p:nvPr>
        </p:nvSpPr>
        <p:spPr/>
        <p:txBody>
          <a:bodyPr>
            <a:normAutofit/>
          </a:bodyPr>
          <a:lstStyle/>
          <a:p>
            <a:pPr algn="l"/>
            <a:r>
              <a:rPr lang="en-US" sz="4800" dirty="0" smtClean="0">
                <a:solidFill>
                  <a:schemeClr val="tx1"/>
                </a:solidFill>
                <a:latin typeface="Times New Roman" pitchFamily="18" charset="0"/>
                <a:cs typeface="Times New Roman" pitchFamily="18" charset="0"/>
              </a:rPr>
              <a:t>Education for better living</a:t>
            </a:r>
            <a:endParaRPr lang="en-US" sz="4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4950731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155</TotalTime>
  <Words>1085</Words>
  <Application>Microsoft Office PowerPoint</Application>
  <PresentationFormat>Custom</PresentationFormat>
  <Paragraphs>60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Education policy 1992</vt:lpstr>
      <vt:lpstr>Education policy </vt:lpstr>
      <vt:lpstr>National education policy 1992</vt:lpstr>
      <vt:lpstr>National education policy 1992</vt:lpstr>
      <vt:lpstr>Framework &amp; objectives</vt:lpstr>
      <vt:lpstr>Aimed at bringing following changes</vt:lpstr>
      <vt:lpstr>Key elements of the policy </vt:lpstr>
      <vt:lpstr>Primary education</vt:lpstr>
      <vt:lpstr>Education for better living</vt:lpstr>
      <vt:lpstr>Women education</vt:lpstr>
      <vt:lpstr>Policy statements</vt:lpstr>
      <vt:lpstr>Policy statements</vt:lpstr>
      <vt:lpstr>Policy statements</vt:lpstr>
      <vt:lpstr>Policy statements</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policy 1992</dc:title>
  <dc:creator>Welcome</dc:creator>
  <cp:lastModifiedBy>computer fix</cp:lastModifiedBy>
  <cp:revision>17</cp:revision>
  <dcterms:created xsi:type="dcterms:W3CDTF">2020-12-08T18:04:15Z</dcterms:created>
  <dcterms:modified xsi:type="dcterms:W3CDTF">2021-01-23T07:02:25Z</dcterms:modified>
</cp:coreProperties>
</file>