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sldIdLst>
    <p:sldId id="256" r:id="rId2"/>
    <p:sldId id="257" r:id="rId3"/>
    <p:sldId id="258" r:id="rId4"/>
    <p:sldId id="280"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9" r:id="rId19"/>
    <p:sldId id="273" r:id="rId20"/>
    <p:sldId id="274" r:id="rId21"/>
    <p:sldId id="275" r:id="rId22"/>
    <p:sldId id="276" r:id="rId23"/>
    <p:sldId id="277" r:id="rId24"/>
    <p:sldId id="278"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3976BB-D709-4C1B-ABE9-7C5F5F9A2708}" type="datetimeFigureOut">
              <a:rPr lang="en-US" smtClean="0"/>
              <a:t>3/25/2020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015DFC-F8EB-4DA5-8C1F-B116912FC1B2}" type="slidenum">
              <a:rPr lang="en-US" smtClean="0"/>
              <a:t>‹#›</a:t>
            </a:fld>
            <a:endParaRPr lang="en-US"/>
          </a:p>
        </p:txBody>
      </p:sp>
    </p:spTree>
    <p:extLst>
      <p:ext uri="{BB962C8B-B14F-4D97-AF65-F5344CB8AC3E}">
        <p14:creationId xmlns:p14="http://schemas.microsoft.com/office/powerpoint/2010/main" val="480368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15DFC-F8EB-4DA5-8C1F-B116912FC1B2}" type="slidenum">
              <a:rPr lang="en-US" smtClean="0"/>
              <a:t>10</a:t>
            </a:fld>
            <a:endParaRPr lang="en-US"/>
          </a:p>
        </p:txBody>
      </p:sp>
    </p:spTree>
    <p:extLst>
      <p:ext uri="{BB962C8B-B14F-4D97-AF65-F5344CB8AC3E}">
        <p14:creationId xmlns:p14="http://schemas.microsoft.com/office/powerpoint/2010/main" val="1920259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C4F0C02-D331-485B-9A48-39FBBBA6C3B3}" type="datetimeFigureOut">
              <a:rPr lang="en-US" smtClean="0"/>
              <a:t>3/25/2020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4F26609-18E8-4AAB-B561-7E238F6CB12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4F0C02-D331-485B-9A48-39FBBBA6C3B3}" type="datetimeFigureOut">
              <a:rPr lang="en-US" smtClean="0"/>
              <a:t>3/25/2020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4F26609-18E8-4AAB-B561-7E238F6CB12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4F0C02-D331-485B-9A48-39FBBBA6C3B3}" type="datetimeFigureOut">
              <a:rPr lang="en-US" smtClean="0"/>
              <a:t>3/25/2020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4F26609-18E8-4AAB-B561-7E238F6CB12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4F0C02-D331-485B-9A48-39FBBBA6C3B3}" type="datetimeFigureOut">
              <a:rPr lang="en-US" smtClean="0"/>
              <a:t>3/25/2020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4F26609-18E8-4AAB-B561-7E238F6CB122}"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C4F0C02-D331-485B-9A48-39FBBBA6C3B3}" type="datetimeFigureOut">
              <a:rPr lang="en-US" smtClean="0"/>
              <a:t>3/25/2020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4F26609-18E8-4AAB-B561-7E238F6CB122}"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C4F0C02-D331-485B-9A48-39FBBBA6C3B3}" type="datetimeFigureOut">
              <a:rPr lang="en-US" smtClean="0"/>
              <a:t>3/25/2020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4F26609-18E8-4AAB-B561-7E238F6CB122}"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C4F0C02-D331-485B-9A48-39FBBBA6C3B3}" type="datetimeFigureOut">
              <a:rPr lang="en-US" smtClean="0"/>
              <a:t>3/25/2020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4F26609-18E8-4AAB-B561-7E238F6CB12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C4F0C02-D331-485B-9A48-39FBBBA6C3B3}" type="datetimeFigureOut">
              <a:rPr lang="en-US" smtClean="0"/>
              <a:t>3/25/2020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4F26609-18E8-4AAB-B561-7E238F6CB122}"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C4F0C02-D331-485B-9A48-39FBBBA6C3B3}" type="datetimeFigureOut">
              <a:rPr lang="en-US" smtClean="0"/>
              <a:t>3/25/2020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4F26609-18E8-4AAB-B561-7E238F6CB12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C4F0C02-D331-485B-9A48-39FBBBA6C3B3}" type="datetimeFigureOut">
              <a:rPr lang="en-US" smtClean="0"/>
              <a:t>3/25/2020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4F26609-18E8-4AAB-B561-7E238F6CB12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C4F0C02-D331-485B-9A48-39FBBBA6C3B3}" type="datetimeFigureOut">
              <a:rPr lang="en-US" smtClean="0"/>
              <a:t>3/25/2020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4F26609-18E8-4AAB-B561-7E238F6CB122}"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C4F0C02-D331-485B-9A48-39FBBBA6C3B3}" type="datetimeFigureOut">
              <a:rPr lang="en-US" smtClean="0"/>
              <a:t>3/25/2020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4F26609-18E8-4AAB-B561-7E238F6CB12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Copd</a:t>
            </a:r>
            <a:r>
              <a:rPr lang="en-US" dirty="0" smtClean="0"/>
              <a:t>(chronic obstructive pulmonary disease)</a:t>
            </a:r>
            <a:endParaRPr lang="en-US" dirty="0"/>
          </a:p>
        </p:txBody>
      </p:sp>
    </p:spTree>
    <p:extLst>
      <p:ext uri="{BB962C8B-B14F-4D97-AF65-F5344CB8AC3E}">
        <p14:creationId xmlns:p14="http://schemas.microsoft.com/office/powerpoint/2010/main" val="1816101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indent="0">
              <a:buNone/>
            </a:pPr>
            <a:r>
              <a:rPr lang="en-US" sz="2400" dirty="0" smtClean="0"/>
              <a:t>Depending </a:t>
            </a:r>
            <a:r>
              <a:rPr lang="en-US" sz="2400" dirty="0"/>
              <a:t>on the presentation, important differential diagnoses </a:t>
            </a:r>
            <a:r>
              <a:rPr lang="en-US" sz="2400" dirty="0" smtClean="0"/>
              <a:t>include</a:t>
            </a:r>
          </a:p>
          <a:p>
            <a:pPr>
              <a:buFont typeface="Wingdings" panose="05000000000000000000" pitchFamily="2" charset="2"/>
              <a:buChar char="§"/>
            </a:pPr>
            <a:r>
              <a:rPr lang="en-US" sz="2400" dirty="0" smtClean="0"/>
              <a:t> </a:t>
            </a:r>
            <a:r>
              <a:rPr lang="en-US" sz="2400" dirty="0"/>
              <a:t>chronic asthma</a:t>
            </a:r>
            <a:r>
              <a:rPr lang="en-US" sz="2400" dirty="0" smtClean="0"/>
              <a:t>,</a:t>
            </a:r>
          </a:p>
          <a:p>
            <a:pPr>
              <a:buFont typeface="Wingdings" panose="05000000000000000000" pitchFamily="2" charset="2"/>
              <a:buChar char="§"/>
            </a:pPr>
            <a:r>
              <a:rPr lang="en-US" sz="2400" dirty="0" smtClean="0"/>
              <a:t> </a:t>
            </a:r>
            <a:r>
              <a:rPr lang="en-US" sz="2400" dirty="0"/>
              <a:t>tuberculosis</a:t>
            </a:r>
            <a:r>
              <a:rPr lang="en-US" sz="2400" dirty="0" smtClean="0"/>
              <a:t>,</a:t>
            </a:r>
          </a:p>
          <a:p>
            <a:pPr>
              <a:buFont typeface="Wingdings" panose="05000000000000000000" pitchFamily="2" charset="2"/>
              <a:buChar char="§"/>
            </a:pPr>
            <a:r>
              <a:rPr lang="en-US" sz="2400" dirty="0" smtClean="0"/>
              <a:t> bronchiectasis and</a:t>
            </a:r>
          </a:p>
          <a:p>
            <a:pPr>
              <a:buFont typeface="Wingdings" panose="05000000000000000000" pitchFamily="2" charset="2"/>
              <a:buChar char="§"/>
            </a:pPr>
            <a:r>
              <a:rPr lang="en-US" sz="2400" dirty="0" smtClean="0"/>
              <a:t>congestive </a:t>
            </a:r>
            <a:r>
              <a:rPr lang="en-US" sz="2400" dirty="0"/>
              <a:t>cardiac failure. </a:t>
            </a:r>
            <a:endParaRPr lang="en-US" sz="2400" dirty="0" smtClean="0"/>
          </a:p>
          <a:p>
            <a:pPr marL="109728" indent="0">
              <a:buNone/>
            </a:pPr>
            <a:r>
              <a:rPr lang="en-US" sz="2400" dirty="0" smtClean="0"/>
              <a:t>Cough </a:t>
            </a:r>
            <a:r>
              <a:rPr lang="en-US" sz="2400" dirty="0"/>
              <a:t>and associated sputum production are usually the first symptoms, often referred to as a ‘smoker’s cough’. </a:t>
            </a:r>
          </a:p>
          <a:p>
            <a:pPr marL="109728" indent="0">
              <a:buNone/>
            </a:pPr>
            <a:r>
              <a:rPr lang="en-US" sz="2400" dirty="0" smtClean="0"/>
              <a:t>Breathlessness </a:t>
            </a:r>
            <a:r>
              <a:rPr lang="en-US" sz="2400" dirty="0"/>
              <a:t>usually brings about the first presentation to medical attention. </a:t>
            </a:r>
          </a:p>
        </p:txBody>
      </p:sp>
      <p:sp>
        <p:nvSpPr>
          <p:cNvPr id="3" name="Title 2"/>
          <p:cNvSpPr>
            <a:spLocks noGrp="1"/>
          </p:cNvSpPr>
          <p:nvPr>
            <p:ph type="title"/>
          </p:nvPr>
        </p:nvSpPr>
        <p:spPr/>
        <p:txBody>
          <a:bodyPr/>
          <a:lstStyle/>
          <a:p>
            <a:r>
              <a:rPr lang="en-US" dirty="0" err="1" smtClean="0"/>
              <a:t>copd:clinical</a:t>
            </a:r>
            <a:r>
              <a:rPr lang="en-US" dirty="0" smtClean="0"/>
              <a:t> features</a:t>
            </a:r>
            <a:endParaRPr lang="en-US" dirty="0"/>
          </a:p>
        </p:txBody>
      </p:sp>
    </p:spTree>
    <p:extLst>
      <p:ext uri="{BB962C8B-B14F-4D97-AF65-F5344CB8AC3E}">
        <p14:creationId xmlns:p14="http://schemas.microsoft.com/office/powerpoint/2010/main" val="3020500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109728" indent="0">
              <a:buNone/>
            </a:pPr>
            <a:endParaRPr lang="en-US" sz="2800" dirty="0"/>
          </a:p>
          <a:p>
            <a:pPr marL="109728" indent="0">
              <a:buNone/>
            </a:pPr>
            <a:r>
              <a:rPr lang="en-US" sz="3100" dirty="0" smtClean="0"/>
              <a:t>0 :No</a:t>
            </a:r>
            <a:r>
              <a:rPr lang="en-US" sz="2800" dirty="0" smtClean="0"/>
              <a:t> </a:t>
            </a:r>
            <a:r>
              <a:rPr lang="en-US" sz="2800" dirty="0"/>
              <a:t>breathlessness except with strenuous </a:t>
            </a:r>
            <a:r>
              <a:rPr lang="en-US" sz="2800" dirty="0" smtClean="0"/>
              <a:t>        exercise.</a:t>
            </a:r>
            <a:endParaRPr lang="en-US" sz="2800" dirty="0"/>
          </a:p>
          <a:p>
            <a:pPr marL="109728" indent="0">
              <a:buNone/>
            </a:pPr>
            <a:r>
              <a:rPr lang="en-US" sz="2800" dirty="0"/>
              <a:t>1 </a:t>
            </a:r>
            <a:r>
              <a:rPr lang="en-US" sz="2800" dirty="0" smtClean="0"/>
              <a:t>:Breathlessness </a:t>
            </a:r>
            <a:r>
              <a:rPr lang="en-US" sz="2800" dirty="0"/>
              <a:t>when hurrying on the level or </a:t>
            </a:r>
            <a:r>
              <a:rPr lang="en-US" sz="2800" dirty="0" err="1" smtClean="0"/>
              <a:t>walkingup</a:t>
            </a:r>
            <a:r>
              <a:rPr lang="en-US" sz="2800" dirty="0" smtClean="0"/>
              <a:t> </a:t>
            </a:r>
            <a:r>
              <a:rPr lang="en-US" sz="2800" dirty="0"/>
              <a:t>a slight </a:t>
            </a:r>
            <a:r>
              <a:rPr lang="en-US" sz="2800" dirty="0" smtClean="0"/>
              <a:t>hill.</a:t>
            </a:r>
            <a:endParaRPr lang="en-US" sz="2800" dirty="0"/>
          </a:p>
          <a:p>
            <a:pPr marL="109728" indent="0">
              <a:buNone/>
            </a:pPr>
            <a:r>
              <a:rPr lang="en-US" sz="2800" dirty="0"/>
              <a:t>2 </a:t>
            </a:r>
            <a:r>
              <a:rPr lang="en-US" sz="2800" dirty="0" smtClean="0"/>
              <a:t>:Walks </a:t>
            </a:r>
            <a:r>
              <a:rPr lang="en-US" sz="2800" dirty="0"/>
              <a:t>slower than contemporaries on level ground</a:t>
            </a:r>
          </a:p>
          <a:p>
            <a:pPr marL="109728" indent="0">
              <a:buNone/>
            </a:pPr>
            <a:r>
              <a:rPr lang="en-US" sz="2800" dirty="0"/>
              <a:t>because of breathlessness or has to stop for breath</a:t>
            </a:r>
          </a:p>
          <a:p>
            <a:pPr marL="109728" indent="0">
              <a:buNone/>
            </a:pPr>
            <a:r>
              <a:rPr lang="en-US" sz="2800" dirty="0"/>
              <a:t>when walking at own </a:t>
            </a:r>
            <a:r>
              <a:rPr lang="en-US" sz="2800" dirty="0" smtClean="0"/>
              <a:t>pace.</a:t>
            </a:r>
            <a:endParaRPr lang="en-US" sz="2800" dirty="0"/>
          </a:p>
          <a:p>
            <a:pPr marL="109728" indent="0">
              <a:buNone/>
            </a:pPr>
            <a:r>
              <a:rPr lang="en-US" sz="2800" dirty="0"/>
              <a:t>3 </a:t>
            </a:r>
            <a:r>
              <a:rPr lang="en-US" sz="2800" dirty="0" smtClean="0"/>
              <a:t>:Stops </a:t>
            </a:r>
            <a:r>
              <a:rPr lang="en-US" sz="2800" dirty="0"/>
              <a:t>for breath after walking about 100 m or after </a:t>
            </a:r>
            <a:r>
              <a:rPr lang="en-US" sz="2800" dirty="0" smtClean="0"/>
              <a:t>a few </a:t>
            </a:r>
            <a:r>
              <a:rPr lang="en-US" sz="2800" dirty="0"/>
              <a:t>minutes on level </a:t>
            </a:r>
            <a:r>
              <a:rPr lang="en-US" sz="2800" dirty="0" smtClean="0"/>
              <a:t>ground.</a:t>
            </a:r>
            <a:endParaRPr lang="en-US" sz="2800" dirty="0"/>
          </a:p>
          <a:p>
            <a:pPr marL="109728" indent="0">
              <a:buNone/>
            </a:pPr>
            <a:r>
              <a:rPr lang="en-US" sz="2800" dirty="0"/>
              <a:t>4 </a:t>
            </a:r>
            <a:r>
              <a:rPr lang="en-US" sz="2800" dirty="0" smtClean="0"/>
              <a:t>:Too </a:t>
            </a:r>
            <a:r>
              <a:rPr lang="en-US" sz="2800" dirty="0"/>
              <a:t>breathless to leave the house, or breathless</a:t>
            </a:r>
          </a:p>
          <a:p>
            <a:pPr marL="109728" indent="0">
              <a:buNone/>
            </a:pPr>
            <a:r>
              <a:rPr lang="en-US" sz="2800" dirty="0"/>
              <a:t>when dressing or </a:t>
            </a:r>
            <a:r>
              <a:rPr lang="en-US" sz="2800" dirty="0" err="1"/>
              <a:t>undressingy</a:t>
            </a:r>
            <a:r>
              <a:rPr lang="en-US" sz="2800" dirty="0"/>
              <a:t> also be </a:t>
            </a:r>
            <a:r>
              <a:rPr lang="en-US" sz="2800" dirty="0" smtClean="0"/>
              <a:t>useful.</a:t>
            </a:r>
            <a:endParaRPr lang="en-US" dirty="0"/>
          </a:p>
        </p:txBody>
      </p:sp>
      <p:sp>
        <p:nvSpPr>
          <p:cNvPr id="3" name="Title 2"/>
          <p:cNvSpPr>
            <a:spLocks noGrp="1"/>
          </p:cNvSpPr>
          <p:nvPr>
            <p:ph type="title"/>
          </p:nvPr>
        </p:nvSpPr>
        <p:spPr/>
        <p:txBody>
          <a:bodyPr>
            <a:normAutofit/>
          </a:bodyPr>
          <a:lstStyle/>
          <a:p>
            <a:r>
              <a:rPr lang="en-US" dirty="0" err="1" smtClean="0"/>
              <a:t>Copd:MRC</a:t>
            </a:r>
            <a:r>
              <a:rPr lang="en-US" dirty="0" smtClean="0"/>
              <a:t> dyspnea scale</a:t>
            </a:r>
            <a:endParaRPr lang="en-US" dirty="0"/>
          </a:p>
        </p:txBody>
      </p:sp>
    </p:spTree>
    <p:extLst>
      <p:ext uri="{BB962C8B-B14F-4D97-AF65-F5344CB8AC3E}">
        <p14:creationId xmlns:p14="http://schemas.microsoft.com/office/powerpoint/2010/main" val="2096096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r>
              <a:rPr lang="en-US" dirty="0"/>
              <a:t>In advanced disease, </a:t>
            </a:r>
            <a:r>
              <a:rPr lang="en-US" dirty="0" smtClean="0"/>
              <a:t>the </a:t>
            </a:r>
            <a:r>
              <a:rPr lang="en-US" dirty="0"/>
              <a:t>presence of </a:t>
            </a:r>
            <a:r>
              <a:rPr lang="en-US" dirty="0" err="1"/>
              <a:t>oedema</a:t>
            </a:r>
            <a:r>
              <a:rPr lang="en-US" dirty="0"/>
              <a:t> (which may be seen for the first time during an exacerbation) and morning headaches, which may suggest hypercapnia. </a:t>
            </a:r>
            <a:endParaRPr lang="en-US" dirty="0" smtClean="0"/>
          </a:p>
          <a:p>
            <a:pPr marL="109728" indent="0">
              <a:buNone/>
            </a:pPr>
            <a:r>
              <a:rPr lang="en-US" dirty="0" smtClean="0"/>
              <a:t>Physical </a:t>
            </a:r>
            <a:r>
              <a:rPr lang="en-US" dirty="0"/>
              <a:t>signs </a:t>
            </a:r>
            <a:r>
              <a:rPr lang="en-US" dirty="0" smtClean="0"/>
              <a:t>are </a:t>
            </a:r>
            <a:r>
              <a:rPr lang="en-US" dirty="0"/>
              <a:t>non-specific, correlate poorly with lung function, and are seldom obvious until the disease is advanced. Breath sounds are typically quiet; crackles may accompany infection but if persistent raise the possibility of bronchiectasis</a:t>
            </a:r>
            <a:r>
              <a:rPr lang="en-US" dirty="0" smtClean="0"/>
              <a:t>.</a:t>
            </a:r>
          </a:p>
          <a:p>
            <a:pPr marL="109728" indent="0">
              <a:buNone/>
            </a:pPr>
            <a:r>
              <a:rPr lang="en-US" dirty="0" smtClean="0"/>
              <a:t> </a:t>
            </a:r>
            <a:r>
              <a:rPr lang="en-US" dirty="0"/>
              <a:t>Finger clubbing is not a feature of COPD and should trigger further investigation for lung cancer, bronchiectasis or fibrosis. </a:t>
            </a:r>
          </a:p>
        </p:txBody>
      </p:sp>
      <p:sp>
        <p:nvSpPr>
          <p:cNvPr id="3" name="Title 2"/>
          <p:cNvSpPr>
            <a:spLocks noGrp="1"/>
          </p:cNvSpPr>
          <p:nvPr>
            <p:ph type="title"/>
          </p:nvPr>
        </p:nvSpPr>
        <p:spPr/>
        <p:txBody>
          <a:bodyPr/>
          <a:lstStyle/>
          <a:p>
            <a:r>
              <a:rPr lang="en-US" dirty="0" err="1" smtClean="0"/>
              <a:t>Copd:clinical</a:t>
            </a:r>
            <a:r>
              <a:rPr lang="en-US" dirty="0" smtClean="0"/>
              <a:t> features</a:t>
            </a:r>
            <a:endParaRPr lang="en-US" dirty="0"/>
          </a:p>
        </p:txBody>
      </p:sp>
    </p:spTree>
    <p:extLst>
      <p:ext uri="{BB962C8B-B14F-4D97-AF65-F5344CB8AC3E}">
        <p14:creationId xmlns:p14="http://schemas.microsoft.com/office/powerpoint/2010/main" val="2117147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109728" indent="0">
              <a:buNone/>
            </a:pPr>
            <a:r>
              <a:rPr lang="en-US" dirty="0"/>
              <a:t>The presence </a:t>
            </a:r>
            <a:r>
              <a:rPr lang="en-US" dirty="0" smtClean="0"/>
              <a:t>of pitting </a:t>
            </a:r>
            <a:r>
              <a:rPr lang="en-US" dirty="0" err="1"/>
              <a:t>oedema</a:t>
            </a:r>
            <a:r>
              <a:rPr lang="en-US" dirty="0"/>
              <a:t> should be documented but the frequently used term </a:t>
            </a:r>
            <a:r>
              <a:rPr lang="en-US" dirty="0">
                <a:solidFill>
                  <a:schemeClr val="accent4"/>
                </a:solidFill>
              </a:rPr>
              <a:t>‘</a:t>
            </a:r>
            <a:r>
              <a:rPr lang="en-US" dirty="0" err="1">
                <a:solidFill>
                  <a:schemeClr val="accent4"/>
                </a:solidFill>
              </a:rPr>
              <a:t>cor</a:t>
            </a:r>
            <a:r>
              <a:rPr lang="en-US" dirty="0">
                <a:solidFill>
                  <a:schemeClr val="accent4"/>
                </a:solidFill>
              </a:rPr>
              <a:t> </a:t>
            </a:r>
            <a:r>
              <a:rPr lang="en-US" dirty="0" err="1">
                <a:solidFill>
                  <a:schemeClr val="accent4"/>
                </a:solidFill>
              </a:rPr>
              <a:t>pulmonale</a:t>
            </a:r>
            <a:r>
              <a:rPr lang="en-US" dirty="0"/>
              <a:t>’ is actually a misnomer, as the right heart seldom ‘fails’ in COPD and the occurrence of </a:t>
            </a:r>
            <a:r>
              <a:rPr lang="en-US" dirty="0" err="1"/>
              <a:t>oedema</a:t>
            </a:r>
            <a:r>
              <a:rPr lang="en-US" dirty="0"/>
              <a:t> usually relates to failure of salt and water excretion by the hypoxic, </a:t>
            </a:r>
            <a:r>
              <a:rPr lang="en-US" dirty="0" err="1"/>
              <a:t>hypercapnic</a:t>
            </a:r>
            <a:r>
              <a:rPr lang="en-US" dirty="0"/>
              <a:t> kidney. </a:t>
            </a:r>
            <a:endParaRPr lang="en-US" dirty="0" smtClean="0"/>
          </a:p>
          <a:p>
            <a:pPr marL="109728" indent="0">
              <a:buNone/>
            </a:pPr>
            <a:r>
              <a:rPr lang="en-US" dirty="0" smtClean="0"/>
              <a:t>The </a:t>
            </a:r>
            <a:r>
              <a:rPr lang="en-US" dirty="0"/>
              <a:t>body mass index (BMI) is of prognostic significance and should be recorded</a:t>
            </a:r>
            <a:r>
              <a:rPr lang="en-US" dirty="0" smtClean="0"/>
              <a:t>.</a:t>
            </a:r>
          </a:p>
          <a:p>
            <a:pPr marL="109728" indent="0">
              <a:buNone/>
            </a:pPr>
            <a:r>
              <a:rPr lang="en-US" dirty="0" smtClean="0"/>
              <a:t> </a:t>
            </a:r>
            <a:r>
              <a:rPr lang="en-US" dirty="0"/>
              <a:t>Two classical phenotypes have been described: </a:t>
            </a:r>
            <a:r>
              <a:rPr lang="en-US" dirty="0">
                <a:solidFill>
                  <a:schemeClr val="accent2"/>
                </a:solidFill>
              </a:rPr>
              <a:t>‘pink puffers</a:t>
            </a:r>
            <a:r>
              <a:rPr lang="en-US" dirty="0"/>
              <a:t>’ and </a:t>
            </a:r>
            <a:r>
              <a:rPr lang="en-US" dirty="0">
                <a:solidFill>
                  <a:schemeClr val="accent2"/>
                </a:solidFill>
              </a:rPr>
              <a:t>‘blue bloaters</a:t>
            </a:r>
            <a:r>
              <a:rPr lang="en-US" dirty="0"/>
              <a:t>’. The former are typically thin and breathless, and maintain a normal PaCO2 until the late stage of disease. The latter develop (or tolerate) hypercapnia earlier and may develop </a:t>
            </a:r>
            <a:r>
              <a:rPr lang="en-US" dirty="0" err="1"/>
              <a:t>oedema</a:t>
            </a:r>
            <a:r>
              <a:rPr lang="en-US" dirty="0"/>
              <a:t> and secondary </a:t>
            </a:r>
            <a:r>
              <a:rPr lang="en-US" dirty="0" err="1"/>
              <a:t>polycythaemia</a:t>
            </a:r>
            <a:r>
              <a:rPr lang="en-US" dirty="0"/>
              <a:t>.</a:t>
            </a:r>
          </a:p>
        </p:txBody>
      </p:sp>
      <p:sp>
        <p:nvSpPr>
          <p:cNvPr id="3" name="Title 2"/>
          <p:cNvSpPr>
            <a:spLocks noGrp="1"/>
          </p:cNvSpPr>
          <p:nvPr>
            <p:ph type="title"/>
          </p:nvPr>
        </p:nvSpPr>
        <p:spPr/>
        <p:txBody>
          <a:bodyPr/>
          <a:lstStyle/>
          <a:p>
            <a:r>
              <a:rPr lang="en-US" dirty="0" err="1" smtClean="0"/>
              <a:t>Copd:clinical</a:t>
            </a:r>
            <a:r>
              <a:rPr lang="en-US" dirty="0" smtClean="0"/>
              <a:t> features</a:t>
            </a:r>
            <a:endParaRPr lang="en-US" dirty="0"/>
          </a:p>
        </p:txBody>
      </p:sp>
    </p:spTree>
    <p:extLst>
      <p:ext uri="{BB962C8B-B14F-4D97-AF65-F5344CB8AC3E}">
        <p14:creationId xmlns:p14="http://schemas.microsoft.com/office/powerpoint/2010/main" val="969507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buFont typeface="Wingdings" panose="05000000000000000000" pitchFamily="2" charset="2"/>
              <a:buChar char="§"/>
            </a:pPr>
            <a:r>
              <a:rPr lang="en-US" sz="2400" dirty="0" smtClean="0"/>
              <a:t>chest </a:t>
            </a:r>
            <a:r>
              <a:rPr lang="en-US" sz="2400" dirty="0"/>
              <a:t>X-ray is essential to identify </a:t>
            </a:r>
            <a:r>
              <a:rPr lang="en-US" sz="2400" dirty="0" smtClean="0"/>
              <a:t>alternative</a:t>
            </a:r>
          </a:p>
          <a:p>
            <a:pPr marL="109728" indent="0">
              <a:buNone/>
            </a:pPr>
            <a:r>
              <a:rPr lang="en-US" sz="2400" dirty="0" smtClean="0"/>
              <a:t>diagnoses </a:t>
            </a:r>
            <a:r>
              <a:rPr lang="en-US" sz="2400" dirty="0"/>
              <a:t>such as cardiac </a:t>
            </a:r>
            <a:r>
              <a:rPr lang="en-US" sz="2400" dirty="0" err="1" smtClean="0"/>
              <a:t>failure,oher</a:t>
            </a:r>
            <a:r>
              <a:rPr lang="en-US" sz="2400" dirty="0" smtClean="0"/>
              <a:t> complications </a:t>
            </a:r>
            <a:r>
              <a:rPr lang="en-US" sz="2400" dirty="0"/>
              <a:t>of smoking such as lung cancer, and the presence of bullae. </a:t>
            </a:r>
            <a:endParaRPr lang="en-US" sz="2400" dirty="0" smtClean="0"/>
          </a:p>
          <a:p>
            <a:pPr>
              <a:buFont typeface="Wingdings" panose="05000000000000000000" pitchFamily="2" charset="2"/>
              <a:buChar char="§"/>
            </a:pPr>
            <a:r>
              <a:rPr lang="en-US" sz="2400" dirty="0" smtClean="0"/>
              <a:t>A </a:t>
            </a:r>
            <a:r>
              <a:rPr lang="en-US" sz="2400" dirty="0"/>
              <a:t>full blood count is useful to exclude </a:t>
            </a:r>
            <a:r>
              <a:rPr lang="en-US" sz="2400" dirty="0" err="1"/>
              <a:t>anaemia</a:t>
            </a:r>
            <a:r>
              <a:rPr lang="en-US" sz="2400" dirty="0"/>
              <a:t> or document </a:t>
            </a:r>
            <a:r>
              <a:rPr lang="en-US" sz="2400" dirty="0" err="1" smtClean="0"/>
              <a:t>polycythaemia</a:t>
            </a:r>
            <a:r>
              <a:rPr lang="en-US" sz="2400" dirty="0" smtClean="0"/>
              <a:t>.</a:t>
            </a:r>
          </a:p>
          <a:p>
            <a:pPr>
              <a:buFont typeface="Wingdings" panose="05000000000000000000" pitchFamily="2" charset="2"/>
              <a:buChar char="§"/>
            </a:pPr>
            <a:r>
              <a:rPr lang="en-US" sz="2400" dirty="0" smtClean="0"/>
              <a:t> </a:t>
            </a:r>
            <a:r>
              <a:rPr lang="en-US" sz="2400" dirty="0"/>
              <a:t>in younger patients with predominantly basal emphysema, </a:t>
            </a:r>
            <a:r>
              <a:rPr lang="en-US" sz="2400" dirty="0">
                <a:solidFill>
                  <a:schemeClr val="accent2"/>
                </a:solidFill>
              </a:rPr>
              <a:t>α1 -</a:t>
            </a:r>
            <a:r>
              <a:rPr lang="en-US" sz="2400" dirty="0" err="1">
                <a:solidFill>
                  <a:schemeClr val="accent2"/>
                </a:solidFill>
              </a:rPr>
              <a:t>antiproteinase</a:t>
            </a:r>
            <a:r>
              <a:rPr lang="en-US" sz="2400" dirty="0">
                <a:solidFill>
                  <a:schemeClr val="accent2"/>
                </a:solidFill>
              </a:rPr>
              <a:t> </a:t>
            </a:r>
            <a:r>
              <a:rPr lang="en-US" sz="2400" dirty="0"/>
              <a:t>should be assayed. </a:t>
            </a:r>
            <a:endParaRPr lang="en-US" sz="2400" dirty="0" smtClean="0"/>
          </a:p>
          <a:p>
            <a:pPr>
              <a:buFont typeface="Wingdings" panose="05000000000000000000" pitchFamily="2" charset="2"/>
              <a:buChar char="§"/>
            </a:pPr>
            <a:r>
              <a:rPr lang="en-US" sz="2400" dirty="0" smtClean="0"/>
              <a:t>spirometry </a:t>
            </a:r>
            <a:r>
              <a:rPr lang="en-US" sz="2400" dirty="0"/>
              <a:t>and is established when the post-bronchodilator FEV1 is less than 80% of the predicted value and accompanied by FEV1 /FVC &lt; 70%. </a:t>
            </a:r>
            <a:endParaRPr lang="en-US" sz="2400" dirty="0" smtClean="0"/>
          </a:p>
          <a:p>
            <a:pPr marL="109728" indent="0">
              <a:buNone/>
            </a:pPr>
            <a:r>
              <a:rPr lang="en-US" sz="2400" dirty="0" smtClean="0"/>
              <a:t> </a:t>
            </a:r>
            <a:endParaRPr lang="en-US" sz="2400" dirty="0"/>
          </a:p>
        </p:txBody>
      </p:sp>
      <p:sp>
        <p:nvSpPr>
          <p:cNvPr id="3" name="Title 2"/>
          <p:cNvSpPr>
            <a:spLocks noGrp="1"/>
          </p:cNvSpPr>
          <p:nvPr>
            <p:ph type="title"/>
          </p:nvPr>
        </p:nvSpPr>
        <p:spPr/>
        <p:txBody>
          <a:bodyPr>
            <a:normAutofit/>
          </a:bodyPr>
          <a:lstStyle/>
          <a:p>
            <a:r>
              <a:rPr lang="en-US" dirty="0" err="1" smtClean="0"/>
              <a:t>Copd:investigations</a:t>
            </a:r>
            <a:endParaRPr lang="en-US" dirty="0"/>
          </a:p>
        </p:txBody>
      </p:sp>
    </p:spTree>
    <p:extLst>
      <p:ext uri="{BB962C8B-B14F-4D97-AF65-F5344CB8AC3E}">
        <p14:creationId xmlns:p14="http://schemas.microsoft.com/office/powerpoint/2010/main" val="3100731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buFont typeface="Wingdings" panose="05000000000000000000" pitchFamily="2" charset="2"/>
              <a:buChar char="§"/>
            </a:pPr>
            <a:r>
              <a:rPr lang="en-US" sz="2800" dirty="0"/>
              <a:t>Measurement of lung volumes provides an assessment of hyperinflation</a:t>
            </a:r>
            <a:r>
              <a:rPr lang="en-US" sz="2800" dirty="0" smtClean="0"/>
              <a:t>. </a:t>
            </a:r>
            <a:r>
              <a:rPr lang="en-US" sz="2800" dirty="0"/>
              <a:t>performed </a:t>
            </a:r>
            <a:r>
              <a:rPr lang="en-US" sz="2800" dirty="0" smtClean="0"/>
              <a:t>by using </a:t>
            </a:r>
            <a:r>
              <a:rPr lang="en-US" sz="2800" dirty="0"/>
              <a:t>the </a:t>
            </a:r>
            <a:r>
              <a:rPr lang="en-US" sz="2800" dirty="0">
                <a:solidFill>
                  <a:schemeClr val="accent2"/>
                </a:solidFill>
              </a:rPr>
              <a:t>helium dilution technique</a:t>
            </a:r>
            <a:r>
              <a:rPr lang="en-US" sz="2800" dirty="0"/>
              <a:t> , however, in patients with severe COPD, and in particular large bullae, </a:t>
            </a:r>
            <a:r>
              <a:rPr lang="en-US" sz="2800" dirty="0">
                <a:solidFill>
                  <a:schemeClr val="accent2"/>
                </a:solidFill>
              </a:rPr>
              <a:t>body plethysmography </a:t>
            </a:r>
            <a:r>
              <a:rPr lang="en-US" sz="2800" dirty="0"/>
              <a:t>is </a:t>
            </a:r>
            <a:r>
              <a:rPr lang="en-US" sz="2800" dirty="0" smtClean="0"/>
              <a:t>preferred.</a:t>
            </a:r>
          </a:p>
          <a:p>
            <a:pPr>
              <a:buFont typeface="Wingdings" panose="05000000000000000000" pitchFamily="2" charset="2"/>
              <a:buChar char="§"/>
            </a:pPr>
            <a:r>
              <a:rPr lang="en-US" sz="2800" dirty="0" smtClean="0"/>
              <a:t>Exercise </a:t>
            </a:r>
            <a:r>
              <a:rPr lang="en-US" sz="2800" dirty="0"/>
              <a:t>tests provide an objective assessment of exercise tolerance and </a:t>
            </a:r>
            <a:r>
              <a:rPr lang="en-US" sz="2800" dirty="0" smtClean="0"/>
              <a:t> </a:t>
            </a:r>
            <a:r>
              <a:rPr lang="en-US" sz="2800" dirty="0"/>
              <a:t>may also be valuable when assessing prognosis. </a:t>
            </a:r>
            <a:endParaRPr lang="en-US" sz="2800" dirty="0" smtClean="0"/>
          </a:p>
          <a:p>
            <a:pPr>
              <a:buFont typeface="Wingdings" panose="05000000000000000000" pitchFamily="2" charset="2"/>
              <a:buChar char="§"/>
            </a:pPr>
            <a:r>
              <a:rPr lang="en-US" sz="2800" dirty="0" smtClean="0"/>
              <a:t>Pulse </a:t>
            </a:r>
            <a:r>
              <a:rPr lang="en-US" sz="2800" dirty="0"/>
              <a:t>oximetry may prompt referral for a domiciliary oxygen assessment if less than 93%. </a:t>
            </a:r>
          </a:p>
          <a:p>
            <a:pPr>
              <a:buFont typeface="Wingdings" panose="05000000000000000000" pitchFamily="2" charset="2"/>
              <a:buChar char="§"/>
            </a:pPr>
            <a:r>
              <a:rPr lang="en-US" sz="2800" dirty="0"/>
              <a:t> HRCT </a:t>
            </a:r>
            <a:r>
              <a:rPr lang="en-US" sz="2800" dirty="0" smtClean="0"/>
              <a:t>as </a:t>
            </a:r>
            <a:r>
              <a:rPr lang="en-US" sz="2800" dirty="0"/>
              <a:t>it allows the detection, </a:t>
            </a:r>
            <a:r>
              <a:rPr lang="en-US" sz="2800" dirty="0" err="1"/>
              <a:t>characterisation</a:t>
            </a:r>
            <a:r>
              <a:rPr lang="en-US" sz="2800" dirty="0"/>
              <a:t> and quantification of </a:t>
            </a:r>
            <a:r>
              <a:rPr lang="en-US" sz="2800" dirty="0" smtClean="0"/>
              <a:t>emphysema </a:t>
            </a:r>
            <a:r>
              <a:rPr lang="en-US" sz="2800" dirty="0"/>
              <a:t>and is more sensitive than a chest X-ray at detecting </a:t>
            </a:r>
            <a:r>
              <a:rPr lang="en-US" sz="2800" dirty="0" smtClean="0"/>
              <a:t>bullae.</a:t>
            </a:r>
            <a:endParaRPr lang="en-US" dirty="0"/>
          </a:p>
        </p:txBody>
      </p:sp>
      <p:sp>
        <p:nvSpPr>
          <p:cNvPr id="3" name="Title 2"/>
          <p:cNvSpPr>
            <a:spLocks noGrp="1"/>
          </p:cNvSpPr>
          <p:nvPr>
            <p:ph type="title"/>
          </p:nvPr>
        </p:nvSpPr>
        <p:spPr/>
        <p:txBody>
          <a:bodyPr/>
          <a:lstStyle/>
          <a:p>
            <a:r>
              <a:rPr lang="en-US" dirty="0" err="1" smtClean="0"/>
              <a:t>copd</a:t>
            </a:r>
            <a:r>
              <a:rPr lang="en-US" dirty="0" smtClean="0"/>
              <a:t>;:</a:t>
            </a:r>
            <a:r>
              <a:rPr lang="en-US" dirty="0" err="1" smtClean="0"/>
              <a:t>investgations</a:t>
            </a:r>
            <a:endParaRPr lang="en-US" dirty="0"/>
          </a:p>
        </p:txBody>
      </p:sp>
    </p:spTree>
    <p:extLst>
      <p:ext uri="{BB962C8B-B14F-4D97-AF65-F5344CB8AC3E}">
        <p14:creationId xmlns:p14="http://schemas.microsoft.com/office/powerpoint/2010/main" val="2463555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85008" y="1481138"/>
            <a:ext cx="5773984"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err="1" smtClean="0"/>
              <a:t>Copd</a:t>
            </a:r>
            <a:r>
              <a:rPr lang="en-US" dirty="0" smtClean="0"/>
              <a:t>:</a:t>
            </a:r>
            <a:endParaRPr lang="en-US" dirty="0"/>
          </a:p>
        </p:txBody>
      </p:sp>
    </p:spTree>
    <p:extLst>
      <p:ext uri="{BB962C8B-B14F-4D97-AF65-F5344CB8AC3E}">
        <p14:creationId xmlns:p14="http://schemas.microsoft.com/office/powerpoint/2010/main" val="1497553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solidFill>
                  <a:schemeClr val="accent4"/>
                </a:solidFill>
              </a:rPr>
              <a:t>Smoking cessation </a:t>
            </a:r>
            <a:r>
              <a:rPr lang="en-US" dirty="0"/>
              <a:t>:</a:t>
            </a:r>
            <a:r>
              <a:rPr lang="en-US" dirty="0" smtClean="0"/>
              <a:t>Reducing </a:t>
            </a:r>
            <a:r>
              <a:rPr lang="en-US" dirty="0"/>
              <a:t>the number of cigarettes smoked each day has little impact on the course and prognosis of COPD, but complete cessation is accompanied by an improvement in lung function </a:t>
            </a:r>
            <a:r>
              <a:rPr lang="en-US" dirty="0" smtClean="0"/>
              <a:t>and</a:t>
            </a:r>
          </a:p>
          <a:p>
            <a:pPr marL="109728" indent="0">
              <a:buNone/>
            </a:pPr>
            <a:r>
              <a:rPr lang="en-US" dirty="0" smtClean="0"/>
              <a:t>  deceleration </a:t>
            </a:r>
            <a:r>
              <a:rPr lang="en-US" dirty="0"/>
              <a:t>in the rate of FEV1 </a:t>
            </a:r>
            <a:r>
              <a:rPr lang="en-US" dirty="0" smtClean="0"/>
              <a:t>decline.</a:t>
            </a:r>
          </a:p>
          <a:p>
            <a:pPr marL="109728" indent="0">
              <a:buNone/>
            </a:pPr>
            <a:r>
              <a:rPr lang="en-US" dirty="0" smtClean="0"/>
              <a:t>In </a:t>
            </a:r>
            <a:r>
              <a:rPr lang="en-US" dirty="0"/>
              <a:t>regions where the indoor burning of biomass fuels is important, the introduction of non-smoking cooking devices or the use of alternative fuels should be encouraged</a:t>
            </a:r>
            <a:r>
              <a:rPr lang="en-US" dirty="0" smtClean="0"/>
              <a:t>.</a:t>
            </a:r>
          </a:p>
        </p:txBody>
      </p:sp>
      <p:sp>
        <p:nvSpPr>
          <p:cNvPr id="3" name="Title 2"/>
          <p:cNvSpPr>
            <a:spLocks noGrp="1"/>
          </p:cNvSpPr>
          <p:nvPr>
            <p:ph type="title"/>
          </p:nvPr>
        </p:nvSpPr>
        <p:spPr/>
        <p:txBody>
          <a:bodyPr/>
          <a:lstStyle/>
          <a:p>
            <a:r>
              <a:rPr lang="en-US" dirty="0" err="1" smtClean="0"/>
              <a:t>Copd:management</a:t>
            </a:r>
            <a:endParaRPr lang="en-US" dirty="0"/>
          </a:p>
        </p:txBody>
      </p:sp>
    </p:spTree>
    <p:extLst>
      <p:ext uri="{BB962C8B-B14F-4D97-AF65-F5344CB8AC3E}">
        <p14:creationId xmlns:p14="http://schemas.microsoft.com/office/powerpoint/2010/main" val="2753602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14400" y="2272506"/>
            <a:ext cx="7315200"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err="1" smtClean="0"/>
              <a:t>Copd:management</a:t>
            </a:r>
            <a:endParaRPr lang="en-US" dirty="0"/>
          </a:p>
        </p:txBody>
      </p:sp>
    </p:spTree>
    <p:extLst>
      <p:ext uri="{BB962C8B-B14F-4D97-AF65-F5344CB8AC3E}">
        <p14:creationId xmlns:p14="http://schemas.microsoft.com/office/powerpoint/2010/main" val="14557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1800" dirty="0"/>
              <a:t> </a:t>
            </a:r>
            <a:r>
              <a:rPr lang="en-US" sz="1800" dirty="0" smtClean="0">
                <a:solidFill>
                  <a:schemeClr val="accent4"/>
                </a:solidFill>
              </a:rPr>
              <a:t>Bronchodilators:</a:t>
            </a:r>
            <a:r>
              <a:rPr lang="en-US" sz="1800" dirty="0" smtClean="0"/>
              <a:t> </a:t>
            </a:r>
            <a:r>
              <a:rPr lang="en-US" sz="1800" dirty="0"/>
              <a:t>Bronchodilator therapy is central to the management of breathlessness. The inhaled route is preferred and a number of different agents delivered by a variety of devices are </a:t>
            </a:r>
            <a:r>
              <a:rPr lang="en-US" sz="1800" dirty="0" smtClean="0"/>
              <a:t>available.</a:t>
            </a:r>
          </a:p>
          <a:p>
            <a:r>
              <a:rPr lang="en-US" sz="1800" dirty="0" smtClean="0">
                <a:solidFill>
                  <a:schemeClr val="accent2">
                    <a:lumMod val="60000"/>
                    <a:lumOff val="40000"/>
                  </a:schemeClr>
                </a:solidFill>
              </a:rPr>
              <a:t>Short-acting </a:t>
            </a:r>
            <a:r>
              <a:rPr lang="en-US" sz="1800" dirty="0">
                <a:solidFill>
                  <a:schemeClr val="accent2">
                    <a:lumMod val="60000"/>
                    <a:lumOff val="40000"/>
                  </a:schemeClr>
                </a:solidFill>
              </a:rPr>
              <a:t>bronchodilators</a:t>
            </a:r>
            <a:r>
              <a:rPr lang="en-US" sz="1800" dirty="0"/>
              <a:t>, such as the β2 -agonists salbutamol and terbutaline, </a:t>
            </a:r>
            <a:r>
              <a:rPr lang="en-US" sz="1800" dirty="0" smtClean="0"/>
              <a:t>or </a:t>
            </a:r>
            <a:r>
              <a:rPr lang="en-US" sz="1800" dirty="0"/>
              <a:t>the anticholinergic, ipratropium bromide, may be used for patients with mild disease</a:t>
            </a:r>
            <a:r>
              <a:rPr lang="en-US" sz="1800" dirty="0" smtClean="0"/>
              <a:t>.</a:t>
            </a:r>
          </a:p>
          <a:p>
            <a:r>
              <a:rPr lang="en-US" sz="1800" dirty="0" smtClean="0"/>
              <a:t> </a:t>
            </a:r>
            <a:r>
              <a:rPr lang="en-US" sz="1800" dirty="0" err="1">
                <a:solidFill>
                  <a:schemeClr val="accent2">
                    <a:lumMod val="60000"/>
                    <a:lumOff val="40000"/>
                  </a:schemeClr>
                </a:solidFill>
              </a:rPr>
              <a:t>Longeracting</a:t>
            </a:r>
            <a:r>
              <a:rPr lang="en-US" sz="1800" dirty="0">
                <a:solidFill>
                  <a:schemeClr val="accent2">
                    <a:lumMod val="60000"/>
                    <a:lumOff val="40000"/>
                  </a:schemeClr>
                </a:solidFill>
              </a:rPr>
              <a:t> bronchodilators</a:t>
            </a:r>
            <a:r>
              <a:rPr lang="en-US" sz="1800" dirty="0"/>
              <a:t>, such as the β2 -agonists salmeterol and formoterol, or the anticholinergic tiotropium bromide, are more appropriate for patients with moderate to severe disease. </a:t>
            </a:r>
          </a:p>
          <a:p>
            <a:r>
              <a:rPr lang="en-US" sz="1800" dirty="0" smtClean="0"/>
              <a:t> </a:t>
            </a:r>
            <a:r>
              <a:rPr lang="en-US" sz="1800" dirty="0">
                <a:solidFill>
                  <a:schemeClr val="accent2">
                    <a:lumMod val="60000"/>
                    <a:lumOff val="40000"/>
                  </a:schemeClr>
                </a:solidFill>
              </a:rPr>
              <a:t>Oral bronchodilator therapy </a:t>
            </a:r>
            <a:r>
              <a:rPr lang="en-US" sz="1800" dirty="0" smtClean="0"/>
              <a:t>in </a:t>
            </a:r>
            <a:r>
              <a:rPr lang="en-US" sz="1800" dirty="0"/>
              <a:t>patients who cannot use inhaled devices efficiently. Theophylline preparations improve breathlessness and quality of life, but their use has been limited by </a:t>
            </a:r>
            <a:r>
              <a:rPr lang="en-US" sz="1800" dirty="0" err="1"/>
              <a:t>sideeffects</a:t>
            </a:r>
            <a:r>
              <a:rPr lang="en-US" sz="1800" dirty="0"/>
              <a:t>, unpredictable metabolism and drug interactions</a:t>
            </a:r>
            <a:r>
              <a:rPr lang="en-US" sz="1800" dirty="0" smtClean="0"/>
              <a:t>.</a:t>
            </a:r>
          </a:p>
          <a:p>
            <a:r>
              <a:rPr lang="en-US" sz="1800" dirty="0" smtClean="0"/>
              <a:t> </a:t>
            </a:r>
            <a:r>
              <a:rPr lang="en-US" sz="1800" dirty="0" err="1">
                <a:solidFill>
                  <a:schemeClr val="accent2">
                    <a:lumMod val="60000"/>
                    <a:lumOff val="40000"/>
                  </a:schemeClr>
                </a:solidFill>
              </a:rPr>
              <a:t>Bambuterol</a:t>
            </a:r>
            <a:r>
              <a:rPr lang="en-US" sz="1800" dirty="0"/>
              <a:t>, a pro-drug of terbutaline, is used on occasion</a:t>
            </a:r>
            <a:r>
              <a:rPr lang="en-US" sz="1800" dirty="0" smtClean="0"/>
              <a:t>.</a:t>
            </a:r>
          </a:p>
          <a:p>
            <a:r>
              <a:rPr lang="en-US" sz="1800" dirty="0" smtClean="0"/>
              <a:t> </a:t>
            </a:r>
            <a:r>
              <a:rPr lang="en-US" sz="1800" dirty="0"/>
              <a:t>Orally active highly selective phosphodiesterase inhibitors are currently under development</a:t>
            </a:r>
          </a:p>
          <a:p>
            <a:endParaRPr lang="en-US" sz="1800" dirty="0"/>
          </a:p>
        </p:txBody>
      </p:sp>
      <p:sp>
        <p:nvSpPr>
          <p:cNvPr id="3" name="Title 2"/>
          <p:cNvSpPr>
            <a:spLocks noGrp="1"/>
          </p:cNvSpPr>
          <p:nvPr>
            <p:ph type="title"/>
          </p:nvPr>
        </p:nvSpPr>
        <p:spPr/>
        <p:txBody>
          <a:bodyPr/>
          <a:lstStyle/>
          <a:p>
            <a:r>
              <a:rPr lang="en-US" dirty="0" err="1" smtClean="0"/>
              <a:t>Copd:management</a:t>
            </a:r>
            <a:endParaRPr lang="en-US" dirty="0"/>
          </a:p>
        </p:txBody>
      </p:sp>
    </p:spTree>
    <p:extLst>
      <p:ext uri="{BB962C8B-B14F-4D97-AF65-F5344CB8AC3E}">
        <p14:creationId xmlns:p14="http://schemas.microsoft.com/office/powerpoint/2010/main" val="1717560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Definition</a:t>
            </a:r>
          </a:p>
          <a:p>
            <a:r>
              <a:rPr lang="en-US" dirty="0" smtClean="0"/>
              <a:t>Risk factors</a:t>
            </a:r>
          </a:p>
          <a:p>
            <a:r>
              <a:rPr lang="en-US" dirty="0" smtClean="0"/>
              <a:t>Pathophysiology</a:t>
            </a:r>
          </a:p>
          <a:p>
            <a:r>
              <a:rPr lang="en-US" dirty="0" smtClean="0"/>
              <a:t>Clinical features</a:t>
            </a:r>
          </a:p>
          <a:p>
            <a:r>
              <a:rPr lang="en-US" dirty="0" smtClean="0"/>
              <a:t>Investigations</a:t>
            </a:r>
          </a:p>
          <a:p>
            <a:r>
              <a:rPr lang="en-US" dirty="0" smtClean="0"/>
              <a:t>Management</a:t>
            </a:r>
          </a:p>
          <a:p>
            <a:r>
              <a:rPr lang="en-US" dirty="0" smtClean="0"/>
              <a:t>prognosis</a:t>
            </a:r>
          </a:p>
          <a:p>
            <a:endParaRPr lang="en-US" dirty="0"/>
          </a:p>
        </p:txBody>
      </p:sp>
      <p:sp>
        <p:nvSpPr>
          <p:cNvPr id="3" name="Title 2"/>
          <p:cNvSpPr>
            <a:spLocks noGrp="1"/>
          </p:cNvSpPr>
          <p:nvPr>
            <p:ph type="title"/>
          </p:nvPr>
        </p:nvSpPr>
        <p:spPr/>
        <p:txBody>
          <a:bodyPr>
            <a:normAutofit fontScale="90000"/>
          </a:bodyPr>
          <a:lstStyle/>
          <a:p>
            <a:r>
              <a:rPr lang="en-US" dirty="0" smtClean="0"/>
              <a:t>Objectives:</a:t>
            </a:r>
            <a:br>
              <a:rPr lang="en-US" dirty="0" smtClean="0"/>
            </a:br>
            <a:endParaRPr lang="en-US" dirty="0"/>
          </a:p>
        </p:txBody>
      </p:sp>
    </p:spTree>
    <p:extLst>
      <p:ext uri="{BB962C8B-B14F-4D97-AF65-F5344CB8AC3E}">
        <p14:creationId xmlns:p14="http://schemas.microsoft.com/office/powerpoint/2010/main" val="3711371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solidFill>
                  <a:schemeClr val="accent4"/>
                </a:solidFill>
              </a:rPr>
              <a:t>Corticosteroids</a:t>
            </a:r>
            <a:r>
              <a:rPr lang="en-US" dirty="0"/>
              <a:t> Inhaled corticosteroids (ICS) reduce the frequency and severity of exacerbations; they are currently recommended in patients with severe disease (FEV1 &lt; 50%) who report two or more exacerbations requiring antibiotics or oral steroids per year. </a:t>
            </a:r>
            <a:r>
              <a:rPr lang="en-US" dirty="0" smtClean="0">
                <a:solidFill>
                  <a:schemeClr val="accent1">
                    <a:lumMod val="60000"/>
                    <a:lumOff val="40000"/>
                  </a:schemeClr>
                </a:solidFill>
              </a:rPr>
              <a:t>It </a:t>
            </a:r>
            <a:r>
              <a:rPr lang="en-US" dirty="0">
                <a:solidFill>
                  <a:schemeClr val="accent1">
                    <a:lumMod val="60000"/>
                    <a:lumOff val="40000"/>
                  </a:schemeClr>
                </a:solidFill>
              </a:rPr>
              <a:t>is more usual to prescribe a fixed combination of an ICS with a LABA. </a:t>
            </a:r>
            <a:endParaRPr lang="en-US" dirty="0" smtClean="0">
              <a:solidFill>
                <a:schemeClr val="accent1">
                  <a:lumMod val="60000"/>
                  <a:lumOff val="40000"/>
                </a:schemeClr>
              </a:solidFill>
            </a:endParaRPr>
          </a:p>
          <a:p>
            <a:r>
              <a:rPr lang="en-US" dirty="0" smtClean="0"/>
              <a:t>Oral </a:t>
            </a:r>
            <a:r>
              <a:rPr lang="en-US" dirty="0"/>
              <a:t>corticosteroids are useful during exacerbations but maintenance therapy contributes to osteoporosis and impaired skeletal muscle function and should be avoided. </a:t>
            </a:r>
          </a:p>
        </p:txBody>
      </p:sp>
      <p:sp>
        <p:nvSpPr>
          <p:cNvPr id="3" name="Title 2"/>
          <p:cNvSpPr>
            <a:spLocks noGrp="1"/>
          </p:cNvSpPr>
          <p:nvPr>
            <p:ph type="title"/>
          </p:nvPr>
        </p:nvSpPr>
        <p:spPr/>
        <p:txBody>
          <a:bodyPr/>
          <a:lstStyle/>
          <a:p>
            <a:r>
              <a:rPr lang="en-US" dirty="0" err="1" smtClean="0"/>
              <a:t>Copd:management</a:t>
            </a:r>
            <a:endParaRPr lang="en-US" dirty="0"/>
          </a:p>
        </p:txBody>
      </p:sp>
    </p:spTree>
    <p:extLst>
      <p:ext uri="{BB962C8B-B14F-4D97-AF65-F5344CB8AC3E}">
        <p14:creationId xmlns:p14="http://schemas.microsoft.com/office/powerpoint/2010/main" val="1252566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solidFill>
                  <a:schemeClr val="accent4"/>
                </a:solidFill>
              </a:rPr>
              <a:t>Pulmonary </a:t>
            </a:r>
            <a:r>
              <a:rPr lang="en-US" dirty="0" smtClean="0">
                <a:solidFill>
                  <a:schemeClr val="accent4"/>
                </a:solidFill>
              </a:rPr>
              <a:t>rehabilitation:</a:t>
            </a:r>
            <a:r>
              <a:rPr lang="en-US" dirty="0" smtClean="0"/>
              <a:t> </a:t>
            </a:r>
            <a:r>
              <a:rPr lang="en-US" dirty="0"/>
              <a:t>Multidisciplinary </a:t>
            </a:r>
            <a:r>
              <a:rPr lang="en-US" dirty="0" err="1"/>
              <a:t>programmes</a:t>
            </a:r>
            <a:r>
              <a:rPr lang="en-US" dirty="0"/>
              <a:t> that incorporate physical training, disease education and nutritional counselling reduce symptoms, improve health status and enhance confidence. </a:t>
            </a:r>
          </a:p>
          <a:p>
            <a:r>
              <a:rPr lang="en-US" dirty="0" smtClean="0"/>
              <a:t> </a:t>
            </a:r>
            <a:r>
              <a:rPr lang="en-US" dirty="0">
                <a:solidFill>
                  <a:schemeClr val="accent4"/>
                </a:solidFill>
              </a:rPr>
              <a:t>Long-term domiciliary oxygen therapy (LTOT</a:t>
            </a:r>
            <a:r>
              <a:rPr lang="en-US" dirty="0"/>
              <a:t>) </a:t>
            </a:r>
            <a:endParaRPr lang="en-US" dirty="0" smtClean="0"/>
          </a:p>
          <a:p>
            <a:pPr marL="109728" indent="0">
              <a:buNone/>
            </a:pPr>
            <a:r>
              <a:rPr lang="en-US" dirty="0" smtClean="0"/>
              <a:t>Arterial </a:t>
            </a:r>
            <a:r>
              <a:rPr lang="en-US" dirty="0"/>
              <a:t>blood gases measured in clinically stable patients on optimal medical therapy on at least two occasions 3 weeks apart: </a:t>
            </a:r>
            <a:endParaRPr lang="en-US" dirty="0" smtClean="0"/>
          </a:p>
          <a:p>
            <a:pPr marL="109728" indent="0">
              <a:buNone/>
            </a:pPr>
            <a:r>
              <a:rPr lang="en-US" dirty="0" smtClean="0"/>
              <a:t>• </a:t>
            </a:r>
            <a:r>
              <a:rPr lang="en-US" dirty="0"/>
              <a:t>PaO2 &lt; 7.3 </a:t>
            </a:r>
            <a:r>
              <a:rPr lang="en-US" dirty="0" err="1"/>
              <a:t>kPa</a:t>
            </a:r>
            <a:r>
              <a:rPr lang="en-US" dirty="0"/>
              <a:t> (55 mmHg) irrespective of PaCO2 and FEV1 &lt; 1.5 L </a:t>
            </a:r>
            <a:endParaRPr lang="en-US" dirty="0" smtClean="0"/>
          </a:p>
          <a:p>
            <a:pPr marL="109728" indent="0">
              <a:buNone/>
            </a:pPr>
            <a:r>
              <a:rPr lang="en-US" dirty="0" smtClean="0"/>
              <a:t>• </a:t>
            </a:r>
            <a:r>
              <a:rPr lang="en-US" dirty="0"/>
              <a:t>PaO2 7.3–8 </a:t>
            </a:r>
            <a:r>
              <a:rPr lang="en-US" dirty="0" err="1"/>
              <a:t>kPa</a:t>
            </a:r>
            <a:r>
              <a:rPr lang="en-US" dirty="0"/>
              <a:t> (55–60 mmHg) plus pulmonary hypertension, peripheral </a:t>
            </a:r>
            <a:r>
              <a:rPr lang="en-US" dirty="0" err="1"/>
              <a:t>oedema</a:t>
            </a:r>
            <a:r>
              <a:rPr lang="en-US" dirty="0"/>
              <a:t> or nocturnal </a:t>
            </a:r>
            <a:r>
              <a:rPr lang="en-US" dirty="0" err="1" smtClean="0"/>
              <a:t>hypoxaemia</a:t>
            </a:r>
            <a:endParaRPr lang="en-US" dirty="0" smtClean="0"/>
          </a:p>
          <a:p>
            <a:pPr marL="109728" indent="0">
              <a:buNone/>
            </a:pPr>
            <a:r>
              <a:rPr lang="en-US" dirty="0" smtClean="0"/>
              <a:t> </a:t>
            </a:r>
            <a:r>
              <a:rPr lang="en-US" dirty="0"/>
              <a:t>• patient stopped smoking</a:t>
            </a:r>
            <a:r>
              <a:rPr lang="en-US" dirty="0" smtClean="0"/>
              <a:t>.</a:t>
            </a:r>
          </a:p>
          <a:p>
            <a:pPr marL="109728" indent="0">
              <a:buNone/>
            </a:pPr>
            <a:r>
              <a:rPr lang="en-US" dirty="0" smtClean="0"/>
              <a:t> </a:t>
            </a:r>
            <a:r>
              <a:rPr lang="en-US" dirty="0"/>
              <a:t>Use at least 15 hours/day at 2–4 L/min to achieve a PaO2 &gt; 8 </a:t>
            </a:r>
            <a:r>
              <a:rPr lang="en-US" dirty="0" err="1"/>
              <a:t>kPa</a:t>
            </a:r>
            <a:r>
              <a:rPr lang="en-US" dirty="0"/>
              <a:t> (60 mmHg) without unacceptable rise in PaCO2 .</a:t>
            </a:r>
          </a:p>
        </p:txBody>
      </p:sp>
      <p:sp>
        <p:nvSpPr>
          <p:cNvPr id="3" name="Title 2"/>
          <p:cNvSpPr>
            <a:spLocks noGrp="1"/>
          </p:cNvSpPr>
          <p:nvPr>
            <p:ph type="title"/>
          </p:nvPr>
        </p:nvSpPr>
        <p:spPr/>
        <p:txBody>
          <a:bodyPr/>
          <a:lstStyle/>
          <a:p>
            <a:r>
              <a:rPr lang="en-US" dirty="0" err="1" smtClean="0"/>
              <a:t>Copd:management</a:t>
            </a:r>
            <a:endParaRPr lang="en-US" dirty="0"/>
          </a:p>
        </p:txBody>
      </p:sp>
    </p:spTree>
    <p:extLst>
      <p:ext uri="{BB962C8B-B14F-4D97-AF65-F5344CB8AC3E}">
        <p14:creationId xmlns:p14="http://schemas.microsoft.com/office/powerpoint/2010/main" val="689077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a:solidFill>
                  <a:schemeClr val="accent4"/>
                </a:solidFill>
              </a:rPr>
              <a:t>Surgical </a:t>
            </a:r>
            <a:r>
              <a:rPr lang="en-US" dirty="0" smtClean="0">
                <a:solidFill>
                  <a:schemeClr val="accent4"/>
                </a:solidFill>
              </a:rPr>
              <a:t>intervention:</a:t>
            </a:r>
          </a:p>
          <a:p>
            <a:pPr>
              <a:buFont typeface="Wingdings" panose="05000000000000000000" pitchFamily="2" charset="2"/>
              <a:buChar char="§"/>
            </a:pPr>
            <a:r>
              <a:rPr lang="en-US" dirty="0" err="1" smtClean="0"/>
              <a:t>Bullectomy</a:t>
            </a:r>
            <a:endParaRPr lang="en-US" dirty="0"/>
          </a:p>
          <a:p>
            <a:pPr>
              <a:buFont typeface="Wingdings" panose="05000000000000000000" pitchFamily="2" charset="2"/>
              <a:buChar char="§"/>
            </a:pPr>
            <a:r>
              <a:rPr lang="en-US" dirty="0" smtClean="0"/>
              <a:t> </a:t>
            </a:r>
            <a:r>
              <a:rPr lang="en-US" dirty="0"/>
              <a:t>lung volume reduction surgery (LVRS</a:t>
            </a:r>
            <a:r>
              <a:rPr lang="en-US" dirty="0" smtClean="0"/>
              <a:t>)</a:t>
            </a:r>
          </a:p>
          <a:p>
            <a:pPr>
              <a:buFont typeface="Wingdings" panose="05000000000000000000" pitchFamily="2" charset="2"/>
              <a:buChar char="§"/>
            </a:pPr>
            <a:r>
              <a:rPr lang="en-US" dirty="0" smtClean="0"/>
              <a:t> </a:t>
            </a:r>
            <a:r>
              <a:rPr lang="en-US" dirty="0"/>
              <a:t>Lung transplantation may benefit carefully selected patients with advanced disease but is limited by shortage of </a:t>
            </a:r>
            <a:r>
              <a:rPr lang="en-US" dirty="0" smtClean="0"/>
              <a:t>donor</a:t>
            </a:r>
          </a:p>
          <a:p>
            <a:pPr>
              <a:buFont typeface="Wingdings" panose="05000000000000000000" pitchFamily="2" charset="2"/>
              <a:buChar char="Ø"/>
            </a:pPr>
            <a:r>
              <a:rPr lang="en-US" dirty="0" smtClean="0">
                <a:solidFill>
                  <a:schemeClr val="accent5"/>
                </a:solidFill>
              </a:rPr>
              <a:t>Other </a:t>
            </a:r>
            <a:r>
              <a:rPr lang="en-US" dirty="0">
                <a:solidFill>
                  <a:schemeClr val="accent5"/>
                </a:solidFill>
              </a:rPr>
              <a:t>measures</a:t>
            </a:r>
            <a:r>
              <a:rPr lang="en-US" dirty="0"/>
              <a:t> :</a:t>
            </a:r>
            <a:r>
              <a:rPr lang="en-US" dirty="0" smtClean="0"/>
              <a:t>annual </a:t>
            </a:r>
            <a:r>
              <a:rPr lang="en-US" dirty="0"/>
              <a:t>influenza vaccination and, as appropriate, pneumococcal vaccination. </a:t>
            </a:r>
            <a:endParaRPr lang="en-US" dirty="0" smtClean="0"/>
          </a:p>
          <a:p>
            <a:pPr>
              <a:buFont typeface="Wingdings" panose="05000000000000000000" pitchFamily="2" charset="2"/>
              <a:buChar char="§"/>
            </a:pPr>
            <a:r>
              <a:rPr lang="en-US" dirty="0" smtClean="0"/>
              <a:t>Obesity</a:t>
            </a:r>
            <a:r>
              <a:rPr lang="en-US" dirty="0"/>
              <a:t>, poor nutrition, depression and social isolation should be identified and, if possible, improved. </a:t>
            </a:r>
            <a:endParaRPr lang="en-US" dirty="0" smtClean="0"/>
          </a:p>
          <a:p>
            <a:pPr>
              <a:buFont typeface="Wingdings" panose="05000000000000000000" pitchFamily="2" charset="2"/>
              <a:buChar char="§"/>
            </a:pPr>
            <a:r>
              <a:rPr lang="en-US" dirty="0" smtClean="0"/>
              <a:t>Mucolytic </a:t>
            </a:r>
            <a:r>
              <a:rPr lang="en-US" dirty="0"/>
              <a:t>therapy such as acetylcysteine, or antioxidant agents are occasionally used but with limited evidence. </a:t>
            </a:r>
            <a:endParaRPr lang="en-US" dirty="0" smtClean="0"/>
          </a:p>
          <a:p>
            <a:pPr>
              <a:buFont typeface="Wingdings" panose="05000000000000000000" pitchFamily="2" charset="2"/>
              <a:buChar char="Ø"/>
            </a:pPr>
            <a:r>
              <a:rPr lang="en-US" dirty="0" smtClean="0">
                <a:solidFill>
                  <a:schemeClr val="accent5"/>
                </a:solidFill>
              </a:rPr>
              <a:t>Palliative care: </a:t>
            </a:r>
            <a:r>
              <a:rPr lang="en-US" dirty="0" smtClean="0"/>
              <a:t> </a:t>
            </a:r>
            <a:r>
              <a:rPr lang="en-US" dirty="0"/>
              <a:t>Morphine preparations may be used for palliation of breathlessness in advanced disease and benzodiazepines in low dose may reduce anxiety. Decisions regarding resuscitation should be addressed in advance of critical illness. organs. </a:t>
            </a:r>
          </a:p>
        </p:txBody>
      </p:sp>
      <p:sp>
        <p:nvSpPr>
          <p:cNvPr id="3" name="Title 2"/>
          <p:cNvSpPr>
            <a:spLocks noGrp="1"/>
          </p:cNvSpPr>
          <p:nvPr>
            <p:ph type="title"/>
          </p:nvPr>
        </p:nvSpPr>
        <p:spPr/>
        <p:txBody>
          <a:bodyPr/>
          <a:lstStyle/>
          <a:p>
            <a:r>
              <a:rPr lang="en-US" dirty="0" err="1" smtClean="0"/>
              <a:t>Copd:management</a:t>
            </a:r>
            <a:endParaRPr lang="en-US" dirty="0"/>
          </a:p>
        </p:txBody>
      </p:sp>
    </p:spTree>
    <p:extLst>
      <p:ext uri="{BB962C8B-B14F-4D97-AF65-F5344CB8AC3E}">
        <p14:creationId xmlns:p14="http://schemas.microsoft.com/office/powerpoint/2010/main" val="2084493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COPD </a:t>
            </a:r>
            <a:r>
              <a:rPr lang="en-US" dirty="0"/>
              <a:t>has a variable natural history but is usually progressive. The prognosis is inversely related to age and directly related to the post-bronchodilator FEV1 . Additional poor prognostic indicators include weight loss and pulmonary hypertension</a:t>
            </a:r>
            <a:r>
              <a:rPr lang="en-US" dirty="0" smtClean="0"/>
              <a:t>.</a:t>
            </a:r>
          </a:p>
          <a:p>
            <a:pPr marL="109728" indent="0">
              <a:buNone/>
            </a:pPr>
            <a:r>
              <a:rPr lang="en-US" dirty="0" smtClean="0"/>
              <a:t> </a:t>
            </a:r>
            <a:r>
              <a:rPr lang="en-US" dirty="0"/>
              <a:t>Respiratory failure, cardiac disease and lung cancer represent common modes of death</a:t>
            </a:r>
            <a:r>
              <a:rPr lang="en-US" dirty="0" smtClean="0"/>
              <a:t>.</a:t>
            </a:r>
          </a:p>
          <a:p>
            <a:pPr marL="109728" indent="0">
              <a:buNone/>
            </a:pPr>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740080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85008" y="1481138"/>
            <a:ext cx="5773984"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err="1" smtClean="0"/>
              <a:t>Copd:prognosis</a:t>
            </a:r>
            <a:endParaRPr lang="en-US" dirty="0"/>
          </a:p>
        </p:txBody>
      </p:sp>
    </p:spTree>
    <p:extLst>
      <p:ext uri="{BB962C8B-B14F-4D97-AF65-F5344CB8AC3E}">
        <p14:creationId xmlns:p14="http://schemas.microsoft.com/office/powerpoint/2010/main" val="2097055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2209800"/>
            <a:ext cx="57150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6663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a:t>COPD is defined as a preventable and treatable lung </a:t>
            </a:r>
            <a:r>
              <a:rPr lang="en-US" dirty="0" smtClean="0"/>
              <a:t>disease </a:t>
            </a:r>
            <a:r>
              <a:rPr lang="en-US" dirty="0"/>
              <a:t>with some significant </a:t>
            </a:r>
            <a:r>
              <a:rPr lang="en-US" dirty="0" err="1"/>
              <a:t>extrapulmonary</a:t>
            </a:r>
            <a:r>
              <a:rPr lang="en-US" dirty="0"/>
              <a:t> effects </a:t>
            </a:r>
            <a:r>
              <a:rPr lang="en-US" dirty="0" smtClean="0"/>
              <a:t>that </a:t>
            </a:r>
            <a:r>
              <a:rPr lang="en-US" dirty="0"/>
              <a:t>may contribute to the severity in individual </a:t>
            </a:r>
            <a:r>
              <a:rPr lang="en-US" dirty="0" smtClean="0"/>
              <a:t>patients.</a:t>
            </a:r>
          </a:p>
          <a:p>
            <a:pPr marL="109728" indent="0">
              <a:buNone/>
            </a:pPr>
            <a:r>
              <a:rPr lang="en-US" dirty="0" smtClean="0"/>
              <a:t> </a:t>
            </a:r>
            <a:r>
              <a:rPr lang="en-US" dirty="0"/>
              <a:t>The pulmonary component is </a:t>
            </a:r>
            <a:r>
              <a:rPr lang="en-US" dirty="0" err="1"/>
              <a:t>characterised</a:t>
            </a:r>
            <a:r>
              <a:rPr lang="en-US" dirty="0"/>
              <a:t> </a:t>
            </a:r>
          </a:p>
          <a:p>
            <a:pPr marL="109728" indent="0">
              <a:buNone/>
            </a:pPr>
            <a:r>
              <a:rPr lang="en-US" dirty="0"/>
              <a:t>by airflow limitation that is not fully reversible. The </a:t>
            </a:r>
            <a:r>
              <a:rPr lang="en-US" dirty="0" smtClean="0"/>
              <a:t>airflow </a:t>
            </a:r>
            <a:r>
              <a:rPr lang="en-US" dirty="0"/>
              <a:t>limitation is usually progressive and associated </a:t>
            </a:r>
            <a:r>
              <a:rPr lang="en-US" dirty="0" smtClean="0"/>
              <a:t>with </a:t>
            </a:r>
            <a:r>
              <a:rPr lang="en-US" dirty="0"/>
              <a:t>an abnormal inflammatory response of the lung to </a:t>
            </a:r>
            <a:r>
              <a:rPr lang="en-US" dirty="0" smtClean="0"/>
              <a:t>noxious </a:t>
            </a:r>
            <a:r>
              <a:rPr lang="en-US" dirty="0"/>
              <a:t>particles or gases. </a:t>
            </a:r>
          </a:p>
        </p:txBody>
      </p:sp>
      <p:sp>
        <p:nvSpPr>
          <p:cNvPr id="3" name="Title 2"/>
          <p:cNvSpPr>
            <a:spLocks noGrp="1"/>
          </p:cNvSpPr>
          <p:nvPr>
            <p:ph type="title"/>
          </p:nvPr>
        </p:nvSpPr>
        <p:spPr/>
        <p:txBody>
          <a:bodyPr/>
          <a:lstStyle/>
          <a:p>
            <a:r>
              <a:rPr lang="en-US" dirty="0" err="1" smtClean="0"/>
              <a:t>copd:definition</a:t>
            </a:r>
            <a:endParaRPr lang="en-US" dirty="0"/>
          </a:p>
        </p:txBody>
      </p:sp>
    </p:spTree>
    <p:extLst>
      <p:ext uri="{BB962C8B-B14F-4D97-AF65-F5344CB8AC3E}">
        <p14:creationId xmlns:p14="http://schemas.microsoft.com/office/powerpoint/2010/main" val="827092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Clr>
                <a:srgbClr val="2DA2BF"/>
              </a:buClr>
              <a:buNone/>
            </a:pPr>
            <a:r>
              <a:rPr lang="en-US" sz="2800" dirty="0">
                <a:solidFill>
                  <a:prstClr val="black"/>
                </a:solidFill>
              </a:rPr>
              <a:t>Related diagnoses include </a:t>
            </a:r>
          </a:p>
          <a:p>
            <a:pPr>
              <a:buClr>
                <a:srgbClr val="2DA2BF"/>
              </a:buClr>
              <a:buFont typeface="Arial" panose="020B0604020202020204" pitchFamily="34" charset="0"/>
              <a:buChar char="•"/>
            </a:pPr>
            <a:r>
              <a:rPr lang="en-US" sz="2800" dirty="0">
                <a:solidFill>
                  <a:prstClr val="black"/>
                </a:solidFill>
              </a:rPr>
              <a:t>chronic bronchitis (</a:t>
            </a:r>
            <a:r>
              <a:rPr lang="en-US" sz="2800" dirty="0" smtClean="0">
                <a:solidFill>
                  <a:prstClr val="black"/>
                </a:solidFill>
              </a:rPr>
              <a:t>cough with sputum </a:t>
            </a:r>
            <a:r>
              <a:rPr lang="en-US" sz="2800" dirty="0">
                <a:solidFill>
                  <a:prstClr val="black"/>
                </a:solidFill>
              </a:rPr>
              <a:t>on most days for at least 3 consecutive months for at least 2 successive years) and</a:t>
            </a:r>
          </a:p>
          <a:p>
            <a:pPr>
              <a:buClr>
                <a:srgbClr val="2DA2BF"/>
              </a:buClr>
              <a:buFont typeface="Arial" panose="020B0604020202020204" pitchFamily="34" charset="0"/>
              <a:buChar char="•"/>
            </a:pPr>
            <a:r>
              <a:rPr lang="en-US" sz="2800" dirty="0">
                <a:solidFill>
                  <a:prstClr val="black"/>
                </a:solidFill>
              </a:rPr>
              <a:t>emphysema (abnormal permanent enlarge-</a:t>
            </a:r>
          </a:p>
          <a:p>
            <a:pPr marL="109728" indent="0">
              <a:buClr>
                <a:srgbClr val="2DA2BF"/>
              </a:buClr>
              <a:buNone/>
            </a:pPr>
            <a:r>
              <a:rPr lang="en-US" sz="2800" dirty="0" err="1">
                <a:solidFill>
                  <a:prstClr val="black"/>
                </a:solidFill>
              </a:rPr>
              <a:t>ment</a:t>
            </a:r>
            <a:r>
              <a:rPr lang="en-US" sz="2800" dirty="0">
                <a:solidFill>
                  <a:prstClr val="black"/>
                </a:solidFill>
              </a:rPr>
              <a:t> of the airspaces distal to the terminal bronchioles, accompanied by destruction of their walls and with-out obvious fibrosis).</a:t>
            </a:r>
          </a:p>
          <a:p>
            <a:pPr marL="109728" indent="0">
              <a:buClr>
                <a:srgbClr val="2DA2BF"/>
              </a:buClr>
              <a:buNone/>
            </a:pPr>
            <a:r>
              <a:rPr lang="en-US" sz="2800" dirty="0" err="1">
                <a:solidFill>
                  <a:prstClr val="black"/>
                </a:solidFill>
              </a:rPr>
              <a:t>Extrapulmonary</a:t>
            </a:r>
            <a:r>
              <a:rPr lang="en-US" sz="2800" dirty="0">
                <a:solidFill>
                  <a:prstClr val="black"/>
                </a:solidFill>
              </a:rPr>
              <a:t> manifestations </a:t>
            </a:r>
            <a:r>
              <a:rPr lang="en-US" sz="2800" dirty="0" smtClean="0">
                <a:solidFill>
                  <a:prstClr val="black"/>
                </a:solidFill>
              </a:rPr>
              <a:t>include </a:t>
            </a:r>
            <a:r>
              <a:rPr lang="en-US" sz="2800" dirty="0">
                <a:solidFill>
                  <a:prstClr val="black"/>
                </a:solidFill>
              </a:rPr>
              <a:t>impaired nutrition, weight loss and skeletal </a:t>
            </a:r>
            <a:r>
              <a:rPr lang="en-US" sz="2800" dirty="0" smtClean="0">
                <a:solidFill>
                  <a:prstClr val="black"/>
                </a:solidFill>
              </a:rPr>
              <a:t>muscle dysfunction</a:t>
            </a:r>
            <a:r>
              <a:rPr lang="en-US" sz="2800" dirty="0">
                <a:solidFill>
                  <a:prstClr val="black"/>
                </a:solidFill>
              </a:rPr>
              <a:t>.</a:t>
            </a:r>
          </a:p>
          <a:p>
            <a:endParaRPr lang="en-US" dirty="0"/>
          </a:p>
        </p:txBody>
      </p:sp>
      <p:sp>
        <p:nvSpPr>
          <p:cNvPr id="3" name="Title 2"/>
          <p:cNvSpPr>
            <a:spLocks noGrp="1"/>
          </p:cNvSpPr>
          <p:nvPr>
            <p:ph type="title"/>
          </p:nvPr>
        </p:nvSpPr>
        <p:spPr/>
        <p:txBody>
          <a:bodyPr/>
          <a:lstStyle/>
          <a:p>
            <a:r>
              <a:rPr lang="en-US" dirty="0" err="1" smtClean="0"/>
              <a:t>Copd</a:t>
            </a:r>
            <a:r>
              <a:rPr lang="en-US" dirty="0" smtClean="0"/>
              <a:t>:</a:t>
            </a:r>
            <a:endParaRPr lang="en-US" dirty="0"/>
          </a:p>
        </p:txBody>
      </p:sp>
    </p:spTree>
    <p:extLst>
      <p:ext uri="{BB962C8B-B14F-4D97-AF65-F5344CB8AC3E}">
        <p14:creationId xmlns:p14="http://schemas.microsoft.com/office/powerpoint/2010/main" val="2994006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483291"/>
          </a:xfrm>
        </p:spPr>
        <p:txBody>
          <a:bodyPr>
            <a:noAutofit/>
          </a:bodyPr>
          <a:lstStyle/>
          <a:p>
            <a:pPr marL="109728" indent="0">
              <a:buNone/>
            </a:pPr>
            <a:r>
              <a:rPr lang="en-US" sz="2300" dirty="0"/>
              <a:t>Prevalence is directly related to the prevalence of tobacco </a:t>
            </a:r>
            <a:r>
              <a:rPr lang="en-US" sz="2300" dirty="0" smtClean="0"/>
              <a:t>smoking </a:t>
            </a:r>
            <a:r>
              <a:rPr lang="en-US" sz="2300" dirty="0"/>
              <a:t>and, in low- and middle-income countries, the </a:t>
            </a:r>
            <a:r>
              <a:rPr lang="en-US" sz="2300" dirty="0" smtClean="0"/>
              <a:t>use </a:t>
            </a:r>
            <a:r>
              <a:rPr lang="en-US" sz="2300" dirty="0"/>
              <a:t>of biomass fuels. </a:t>
            </a:r>
            <a:endParaRPr lang="en-US" sz="2300" dirty="0" smtClean="0"/>
          </a:p>
          <a:p>
            <a:pPr marL="109728" indent="0">
              <a:buNone/>
            </a:pPr>
            <a:r>
              <a:rPr lang="en-US" sz="2300" dirty="0" smtClean="0"/>
              <a:t>Current </a:t>
            </a:r>
            <a:r>
              <a:rPr lang="en-US" sz="2300" dirty="0"/>
              <a:t>estimates suggest that </a:t>
            </a:r>
            <a:r>
              <a:rPr lang="en-US" sz="2300" dirty="0" smtClean="0"/>
              <a:t>80 </a:t>
            </a:r>
            <a:r>
              <a:rPr lang="en-US" sz="2300" dirty="0"/>
              <a:t>million people world-wide suffer from moderate to </a:t>
            </a:r>
            <a:r>
              <a:rPr lang="en-US" sz="2300" dirty="0" smtClean="0"/>
              <a:t>severe </a:t>
            </a:r>
            <a:r>
              <a:rPr lang="en-US" sz="2300" dirty="0"/>
              <a:t>disease</a:t>
            </a:r>
            <a:r>
              <a:rPr lang="en-US" sz="2300" dirty="0" smtClean="0"/>
              <a:t>.</a:t>
            </a:r>
          </a:p>
          <a:p>
            <a:pPr marL="109728" indent="0">
              <a:buNone/>
            </a:pPr>
            <a:r>
              <a:rPr lang="en-US" sz="2300" dirty="0" smtClean="0"/>
              <a:t> </a:t>
            </a:r>
            <a:r>
              <a:rPr lang="en-US" sz="2300" dirty="0"/>
              <a:t>In 2005, COPD contributed to more than </a:t>
            </a:r>
          </a:p>
          <a:p>
            <a:pPr marL="109728" indent="0">
              <a:buNone/>
            </a:pPr>
            <a:r>
              <a:rPr lang="en-US" sz="2300" dirty="0"/>
              <a:t>3 million deaths (5% of deaths globally), but by 2020 it </a:t>
            </a:r>
          </a:p>
          <a:p>
            <a:pPr marL="109728" indent="0">
              <a:buNone/>
            </a:pPr>
            <a:r>
              <a:rPr lang="en-US" sz="2300" dirty="0"/>
              <a:t>is forecast to represent the third most important cause </a:t>
            </a:r>
          </a:p>
          <a:p>
            <a:pPr marL="109728" indent="0">
              <a:buNone/>
            </a:pPr>
            <a:r>
              <a:rPr lang="en-US" sz="2300" dirty="0"/>
              <a:t>of death world-wide. </a:t>
            </a:r>
          </a:p>
        </p:txBody>
      </p:sp>
      <p:sp>
        <p:nvSpPr>
          <p:cNvPr id="3" name="Title 2"/>
          <p:cNvSpPr>
            <a:spLocks noGrp="1"/>
          </p:cNvSpPr>
          <p:nvPr>
            <p:ph type="title"/>
          </p:nvPr>
        </p:nvSpPr>
        <p:spPr/>
        <p:txBody>
          <a:bodyPr>
            <a:normAutofit/>
          </a:bodyPr>
          <a:lstStyle/>
          <a:p>
            <a:r>
              <a:rPr lang="en-US" dirty="0" err="1" smtClean="0"/>
              <a:t>copd:epidemiology</a:t>
            </a:r>
            <a:endParaRPr lang="en-US" dirty="0"/>
          </a:p>
        </p:txBody>
      </p:sp>
    </p:spTree>
    <p:extLst>
      <p:ext uri="{BB962C8B-B14F-4D97-AF65-F5344CB8AC3E}">
        <p14:creationId xmlns:p14="http://schemas.microsoft.com/office/powerpoint/2010/main" val="479409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smtClean="0"/>
              <a:t> </a:t>
            </a:r>
            <a:r>
              <a:rPr lang="en-US" sz="2400" dirty="0"/>
              <a:t>Tobacco </a:t>
            </a:r>
            <a:r>
              <a:rPr lang="en-US" sz="2400" dirty="0" smtClean="0"/>
              <a:t>smoke</a:t>
            </a:r>
            <a:endParaRPr lang="en-US" sz="2400" dirty="0"/>
          </a:p>
          <a:p>
            <a:r>
              <a:rPr lang="en-US" sz="2400" dirty="0" smtClean="0"/>
              <a:t>  </a:t>
            </a:r>
            <a:r>
              <a:rPr lang="en-US" sz="2400" dirty="0"/>
              <a:t>Biomass solid fuel </a:t>
            </a:r>
            <a:r>
              <a:rPr lang="en-US" sz="2400" dirty="0" smtClean="0"/>
              <a:t>fires</a:t>
            </a:r>
          </a:p>
          <a:p>
            <a:r>
              <a:rPr lang="en-US" sz="2400" dirty="0" smtClean="0"/>
              <a:t> </a:t>
            </a:r>
            <a:r>
              <a:rPr lang="en-US" sz="2400" dirty="0"/>
              <a:t>Occupation: coal miners and those who work with </a:t>
            </a:r>
            <a:r>
              <a:rPr lang="en-US" sz="2400" dirty="0" smtClean="0"/>
              <a:t>cadmium.</a:t>
            </a:r>
          </a:p>
          <a:p>
            <a:r>
              <a:rPr lang="en-US" sz="2400" dirty="0" smtClean="0"/>
              <a:t> </a:t>
            </a:r>
            <a:r>
              <a:rPr lang="en-US" sz="2400" dirty="0"/>
              <a:t>Outdoor and indoor air pollution </a:t>
            </a:r>
            <a:endParaRPr lang="en-US" sz="2400" dirty="0" smtClean="0"/>
          </a:p>
          <a:p>
            <a:r>
              <a:rPr lang="en-US" sz="2400" dirty="0" smtClean="0"/>
              <a:t> </a:t>
            </a:r>
            <a:r>
              <a:rPr lang="en-US" sz="2400" dirty="0"/>
              <a:t>Low birth </a:t>
            </a:r>
            <a:r>
              <a:rPr lang="en-US" sz="2400" dirty="0" smtClean="0"/>
              <a:t>weight</a:t>
            </a:r>
          </a:p>
          <a:p>
            <a:r>
              <a:rPr lang="en-US" sz="2400" dirty="0" smtClean="0"/>
              <a:t> </a:t>
            </a:r>
            <a:r>
              <a:rPr lang="en-US" sz="2400" dirty="0"/>
              <a:t>Infections: recurrent infection may accelerate decline in FEV1 ; persistence of adenovirus in lung tissue may alter local inflammatory response predisposing to lung damage; HIV infection is associated with </a:t>
            </a:r>
            <a:r>
              <a:rPr lang="en-US" sz="2400" dirty="0" smtClean="0"/>
              <a:t>emphysema.</a:t>
            </a:r>
            <a:endParaRPr lang="en-US" sz="2400" dirty="0"/>
          </a:p>
        </p:txBody>
      </p:sp>
      <p:sp>
        <p:nvSpPr>
          <p:cNvPr id="3" name="Title 2"/>
          <p:cNvSpPr>
            <a:spLocks noGrp="1"/>
          </p:cNvSpPr>
          <p:nvPr>
            <p:ph type="title"/>
          </p:nvPr>
        </p:nvSpPr>
        <p:spPr/>
        <p:txBody>
          <a:bodyPr/>
          <a:lstStyle/>
          <a:p>
            <a:r>
              <a:rPr lang="en-US" dirty="0" err="1" smtClean="0"/>
              <a:t>copd:risk</a:t>
            </a:r>
            <a:r>
              <a:rPr lang="en-US" dirty="0" smtClean="0"/>
              <a:t> factors</a:t>
            </a:r>
            <a:endParaRPr lang="en-US" dirty="0"/>
          </a:p>
        </p:txBody>
      </p:sp>
    </p:spTree>
    <p:extLst>
      <p:ext uri="{BB962C8B-B14F-4D97-AF65-F5344CB8AC3E}">
        <p14:creationId xmlns:p14="http://schemas.microsoft.com/office/powerpoint/2010/main" val="1819580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Low socioeconomic status </a:t>
            </a:r>
            <a:endParaRPr lang="en-US" sz="2800" dirty="0" smtClean="0"/>
          </a:p>
          <a:p>
            <a:r>
              <a:rPr lang="en-US" sz="2800" dirty="0" smtClean="0"/>
              <a:t> Nutrition</a:t>
            </a:r>
          </a:p>
          <a:p>
            <a:r>
              <a:rPr lang="en-US" sz="2800" dirty="0" smtClean="0"/>
              <a:t> </a:t>
            </a:r>
            <a:r>
              <a:rPr lang="en-US" sz="2800" dirty="0"/>
              <a:t>Cannabis smoking </a:t>
            </a:r>
            <a:endParaRPr lang="en-US" sz="2800" dirty="0" smtClean="0"/>
          </a:p>
          <a:p>
            <a:r>
              <a:rPr lang="en-US" sz="2800" dirty="0" smtClean="0"/>
              <a:t> </a:t>
            </a:r>
            <a:r>
              <a:rPr lang="en-US" sz="2800" dirty="0"/>
              <a:t>Genetic factors: α1 -</a:t>
            </a:r>
            <a:r>
              <a:rPr lang="en-US" sz="2800" dirty="0" err="1"/>
              <a:t>antiproteinase</a:t>
            </a:r>
            <a:r>
              <a:rPr lang="en-US" sz="2800" dirty="0"/>
              <a:t> deficiency; other COPD susceptibility genes are likely to be </a:t>
            </a:r>
            <a:r>
              <a:rPr lang="en-US" sz="2800" dirty="0" smtClean="0"/>
              <a:t>identified.</a:t>
            </a:r>
          </a:p>
          <a:p>
            <a:r>
              <a:rPr lang="en-US" sz="2800" dirty="0" smtClean="0"/>
              <a:t> </a:t>
            </a:r>
            <a:r>
              <a:rPr lang="en-US" sz="2800" dirty="0"/>
              <a:t>Airway </a:t>
            </a:r>
            <a:r>
              <a:rPr lang="en-US" sz="2800" dirty="0" smtClean="0"/>
              <a:t>hyper-reactivity.</a:t>
            </a:r>
            <a:endParaRPr lang="en-US" sz="2800" dirty="0"/>
          </a:p>
          <a:p>
            <a:endParaRPr lang="en-US" dirty="0"/>
          </a:p>
        </p:txBody>
      </p:sp>
      <p:sp>
        <p:nvSpPr>
          <p:cNvPr id="3" name="Title 2"/>
          <p:cNvSpPr>
            <a:spLocks noGrp="1"/>
          </p:cNvSpPr>
          <p:nvPr>
            <p:ph type="title"/>
          </p:nvPr>
        </p:nvSpPr>
        <p:spPr/>
        <p:txBody>
          <a:bodyPr/>
          <a:lstStyle/>
          <a:p>
            <a:r>
              <a:rPr lang="en-US" dirty="0" err="1" smtClean="0"/>
              <a:t>copd:risk</a:t>
            </a:r>
            <a:r>
              <a:rPr lang="en-US" dirty="0" smtClean="0"/>
              <a:t> factors</a:t>
            </a:r>
            <a:endParaRPr lang="en-US" dirty="0"/>
          </a:p>
        </p:txBody>
      </p:sp>
    </p:spTree>
    <p:extLst>
      <p:ext uri="{BB962C8B-B14F-4D97-AF65-F5344CB8AC3E}">
        <p14:creationId xmlns:p14="http://schemas.microsoft.com/office/powerpoint/2010/main" val="1399758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109728" indent="0">
              <a:buNone/>
            </a:pPr>
            <a:r>
              <a:rPr lang="en-US" dirty="0"/>
              <a:t>The changes in pulmonary and chest wall compliance mean that collapse of intrathoracic airways during expiration is exacerbated, during exercise as the time available for expiration shortens, resulting in dynamic hyperinflation</a:t>
            </a:r>
            <a:r>
              <a:rPr lang="en-US" dirty="0" smtClean="0"/>
              <a:t>. </a:t>
            </a:r>
            <a:r>
              <a:rPr lang="en-US" dirty="0"/>
              <a:t>The work of breathing is therefore markedly increased, first on exercise but, as the disease advances, at rest too</a:t>
            </a:r>
            <a:r>
              <a:rPr lang="en-US" dirty="0" smtClean="0"/>
              <a:t>.</a:t>
            </a:r>
          </a:p>
          <a:p>
            <a:pPr marL="109728" indent="0">
              <a:buNone/>
            </a:pPr>
            <a:r>
              <a:rPr lang="en-US" dirty="0" smtClean="0"/>
              <a:t> </a:t>
            </a:r>
            <a:r>
              <a:rPr lang="en-US" dirty="0"/>
              <a:t>Emphysema </a:t>
            </a:r>
            <a:r>
              <a:rPr lang="en-US" dirty="0" smtClean="0"/>
              <a:t>may </a:t>
            </a:r>
            <a:r>
              <a:rPr lang="en-US" dirty="0"/>
              <a:t>be classified by the pattern of the enlarged airspaces: </a:t>
            </a:r>
            <a:endParaRPr lang="en-US" dirty="0" smtClean="0"/>
          </a:p>
          <a:p>
            <a:r>
              <a:rPr lang="en-US" dirty="0" err="1" smtClean="0"/>
              <a:t>centriacinar</a:t>
            </a:r>
            <a:r>
              <a:rPr lang="en-US" dirty="0" smtClean="0"/>
              <a:t>,</a:t>
            </a:r>
          </a:p>
          <a:p>
            <a:r>
              <a:rPr lang="en-US" dirty="0" smtClean="0"/>
              <a:t> </a:t>
            </a:r>
            <a:r>
              <a:rPr lang="en-US" dirty="0" err="1"/>
              <a:t>panacinar</a:t>
            </a:r>
            <a:r>
              <a:rPr lang="en-US" dirty="0"/>
              <a:t> </a:t>
            </a:r>
          </a:p>
          <a:p>
            <a:r>
              <a:rPr lang="en-US" dirty="0" smtClean="0"/>
              <a:t> </a:t>
            </a:r>
            <a:r>
              <a:rPr lang="en-US" dirty="0" err="1"/>
              <a:t>periacinar</a:t>
            </a:r>
            <a:r>
              <a:rPr lang="en-US" dirty="0"/>
              <a:t>. </a:t>
            </a:r>
            <a:endParaRPr lang="en-US" dirty="0" smtClean="0"/>
          </a:p>
          <a:p>
            <a:pPr marL="109728" indent="0">
              <a:buNone/>
            </a:pPr>
            <a:r>
              <a:rPr lang="en-US" dirty="0" smtClean="0"/>
              <a:t>Bullae </a:t>
            </a:r>
            <a:r>
              <a:rPr lang="en-US" dirty="0"/>
              <a:t>form in some individuals. This results in impaired gas exchange and respiratory failure. </a:t>
            </a:r>
          </a:p>
        </p:txBody>
      </p:sp>
      <p:sp>
        <p:nvSpPr>
          <p:cNvPr id="3" name="Title 2"/>
          <p:cNvSpPr>
            <a:spLocks noGrp="1"/>
          </p:cNvSpPr>
          <p:nvPr>
            <p:ph type="title"/>
          </p:nvPr>
        </p:nvSpPr>
        <p:spPr/>
        <p:txBody>
          <a:bodyPr/>
          <a:lstStyle/>
          <a:p>
            <a:r>
              <a:rPr lang="en-US" dirty="0" err="1" smtClean="0"/>
              <a:t>copd:pathophysiology</a:t>
            </a:r>
            <a:endParaRPr lang="en-US" dirty="0"/>
          </a:p>
        </p:txBody>
      </p:sp>
    </p:spTree>
    <p:extLst>
      <p:ext uri="{BB962C8B-B14F-4D97-AF65-F5344CB8AC3E}">
        <p14:creationId xmlns:p14="http://schemas.microsoft.com/office/powerpoint/2010/main" val="511611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81154" y="1481138"/>
            <a:ext cx="7181691"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err="1" smtClean="0"/>
              <a:t>Copd:pathophysiology</a:t>
            </a:r>
            <a:endParaRPr lang="en-US" dirty="0"/>
          </a:p>
        </p:txBody>
      </p:sp>
    </p:spTree>
    <p:extLst>
      <p:ext uri="{BB962C8B-B14F-4D97-AF65-F5344CB8AC3E}">
        <p14:creationId xmlns:p14="http://schemas.microsoft.com/office/powerpoint/2010/main" val="27312917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185</TotalTime>
  <Words>1565</Words>
  <Application>Microsoft Office PowerPoint</Application>
  <PresentationFormat>On-screen Show (4:3)</PresentationFormat>
  <Paragraphs>122</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Concourse</vt:lpstr>
      <vt:lpstr>Copd(chronic obstructive pulmonary disease)</vt:lpstr>
      <vt:lpstr>Objectives: </vt:lpstr>
      <vt:lpstr>copd:definition</vt:lpstr>
      <vt:lpstr>Copd:</vt:lpstr>
      <vt:lpstr>copd:epidemiology</vt:lpstr>
      <vt:lpstr>copd:risk factors</vt:lpstr>
      <vt:lpstr>copd:risk factors</vt:lpstr>
      <vt:lpstr>copd:pathophysiology</vt:lpstr>
      <vt:lpstr>Copd:pathophysiology</vt:lpstr>
      <vt:lpstr>copd:clinical features</vt:lpstr>
      <vt:lpstr>Copd:MRC dyspnea scale</vt:lpstr>
      <vt:lpstr>Copd:clinical features</vt:lpstr>
      <vt:lpstr>Copd:clinical features</vt:lpstr>
      <vt:lpstr>Copd:investigations</vt:lpstr>
      <vt:lpstr>copd;:investgations</vt:lpstr>
      <vt:lpstr>Copd:</vt:lpstr>
      <vt:lpstr>Copd:management</vt:lpstr>
      <vt:lpstr>Copd:management</vt:lpstr>
      <vt:lpstr>Copd:management</vt:lpstr>
      <vt:lpstr>Copd:management</vt:lpstr>
      <vt:lpstr>Copd:management</vt:lpstr>
      <vt:lpstr>Copd:management</vt:lpstr>
      <vt:lpstr>PowerPoint Presentation</vt:lpstr>
      <vt:lpstr>Copd:prognosis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Copd(chronic obstructive pulmonary disease)</dc:title>
  <dc:creator>MaliK qaSIm</dc:creator>
  <cp:lastModifiedBy>MaliK qaSIm</cp:lastModifiedBy>
  <cp:revision>16</cp:revision>
  <dcterms:created xsi:type="dcterms:W3CDTF">2020-03-26T05:13:22Z</dcterms:created>
  <dcterms:modified xsi:type="dcterms:W3CDTF">2020-03-26T08:19:13Z</dcterms:modified>
</cp:coreProperties>
</file>