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5" r:id="rId1"/>
  </p:sldMasterIdLst>
  <p:notesMasterIdLst>
    <p:notesMasterId r:id="rId18"/>
  </p:notesMasterIdLst>
  <p:sldIdLst>
    <p:sldId id="329" r:id="rId2"/>
    <p:sldId id="330" r:id="rId3"/>
    <p:sldId id="335" r:id="rId4"/>
    <p:sldId id="336" r:id="rId5"/>
    <p:sldId id="337" r:id="rId6"/>
    <p:sldId id="338" r:id="rId7"/>
    <p:sldId id="341" r:id="rId8"/>
    <p:sldId id="331" r:id="rId9"/>
    <p:sldId id="332" r:id="rId10"/>
    <p:sldId id="339" r:id="rId11"/>
    <p:sldId id="340" r:id="rId12"/>
    <p:sldId id="333" r:id="rId13"/>
    <p:sldId id="342" r:id="rId14"/>
    <p:sldId id="343" r:id="rId15"/>
    <p:sldId id="344" r:id="rId16"/>
    <p:sldId id="345"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76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290" autoAdjust="0"/>
  </p:normalViewPr>
  <p:slideViewPr>
    <p:cSldViewPr>
      <p:cViewPr varScale="1">
        <p:scale>
          <a:sx n="77" d="100"/>
          <a:sy n="77" d="100"/>
        </p:scale>
        <p:origin x="120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D0ED69-4E26-4F9D-8D27-CE653FF8F9FD}" type="datetimeFigureOut">
              <a:rPr lang="en-US" smtClean="0"/>
              <a:pPr/>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FA73C1-CF75-4361-8CFF-126E1DB53EDD}" type="slidenum">
              <a:rPr lang="en-US" smtClean="0"/>
              <a:pPr/>
              <a:t>‹#›</a:t>
            </a:fld>
            <a:endParaRPr lang="en-US"/>
          </a:p>
        </p:txBody>
      </p:sp>
    </p:spTree>
    <p:extLst>
      <p:ext uri="{BB962C8B-B14F-4D97-AF65-F5344CB8AC3E}">
        <p14:creationId xmlns:p14="http://schemas.microsoft.com/office/powerpoint/2010/main" val="3850159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 learning objective for this module is that students should know what variance</a:t>
            </a:r>
            <a:r>
              <a:rPr lang="en-US" baseline="0" dirty="0" smtClean="0"/>
              <a:t> and </a:t>
            </a:r>
            <a:r>
              <a:rPr lang="en-US" dirty="0" smtClean="0"/>
              <a:t>standard deviation are,</a:t>
            </a:r>
            <a:r>
              <a:rPr lang="en-US" baseline="0" dirty="0" smtClean="0"/>
              <a:t> </a:t>
            </a:r>
            <a:r>
              <a:rPr lang="en-US" dirty="0" smtClean="0"/>
              <a:t>and for what type of data they are typically used.</a:t>
            </a:r>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6025AE-42A0-C344-8597-01445434F2E1}" type="slidenum">
              <a:rPr lang="en-US"/>
              <a:pPr/>
              <a:t>1</a:t>
            </a:fld>
            <a:endParaRPr lang="en-US"/>
          </a:p>
        </p:txBody>
      </p:sp>
    </p:spTree>
    <p:extLst>
      <p:ext uri="{BB962C8B-B14F-4D97-AF65-F5344CB8AC3E}">
        <p14:creationId xmlns:p14="http://schemas.microsoft.com/office/powerpoint/2010/main" val="1822331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Measures of variability, also called measures of dispersion, are single values that summarize the degree of variability in a set of quantitative data.  The most common measures of variability are variance and standard deviation, or the square root of the variance.  The variance and standard deviation are appropriate measures only for interval and ratio level data. </a:t>
            </a:r>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82D0D63-E78A-B343-8B73-72F8432524DC}" type="slidenum">
              <a:rPr lang="en-US"/>
              <a:pPr/>
              <a:t>2</a:t>
            </a:fld>
            <a:endParaRPr lang="en-US"/>
          </a:p>
        </p:txBody>
      </p:sp>
    </p:spTree>
    <p:extLst>
      <p:ext uri="{BB962C8B-B14F-4D97-AF65-F5344CB8AC3E}">
        <p14:creationId xmlns:p14="http://schemas.microsoft.com/office/powerpoint/2010/main" val="2123878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Understanding the standard deviation is essential because is has important uses for continuous data, particularly when the frequency distribution follows a normal, also called Gaussian, or bell-shaped distribution.  The normal distribution is the most important probability distribution in statistics and is introduced in a</a:t>
            </a:r>
            <a:r>
              <a:rPr lang="en-US" baseline="0" dirty="0" smtClean="0"/>
              <a:t> subsequent module</a:t>
            </a:r>
            <a:r>
              <a:rPr lang="en-US" dirty="0" smtClean="0"/>
              <a:t>.  </a:t>
            </a: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69C0EF-ADD5-1141-A8F9-74346A18056F}" type="slidenum">
              <a:rPr lang="en-US"/>
              <a:pPr/>
              <a:t>7</a:t>
            </a:fld>
            <a:endParaRPr lang="en-US"/>
          </a:p>
        </p:txBody>
      </p:sp>
    </p:spTree>
    <p:extLst>
      <p:ext uri="{BB962C8B-B14F-4D97-AF65-F5344CB8AC3E}">
        <p14:creationId xmlns:p14="http://schemas.microsoft.com/office/powerpoint/2010/main" val="2748302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Variance and standard deviation are calculated slightly differently depending on whether the data represent an entire population or a sample from the population.  Data from populations and samples use different notation, and this notation is consistent in further statistical analyses.  Population size is denoted by a capital N whereas sample size is denoted by a lower-case </a:t>
            </a:r>
            <a:r>
              <a:rPr lang="en-US" dirty="0" err="1" smtClean="0"/>
              <a:t>n</a:t>
            </a:r>
            <a:r>
              <a:rPr lang="en-US" dirty="0" smtClean="0"/>
              <a:t>.  Measures of central tendency and variability for a population are noted using Greek letters – a population mean is mu, a population variance is small sigma squared, and a population standard deviation is just denoted by a small sigma.  For observations derived from a sample, mean is denoted as </a:t>
            </a:r>
            <a:r>
              <a:rPr lang="en-US" dirty="0" err="1" smtClean="0"/>
              <a:t>x</a:t>
            </a:r>
            <a:r>
              <a:rPr lang="en-US" dirty="0" smtClean="0"/>
              <a:t>-bar, variance is noted as lower-case </a:t>
            </a:r>
            <a:r>
              <a:rPr lang="en-US" dirty="0" err="1" smtClean="0"/>
              <a:t>s</a:t>
            </a:r>
            <a:r>
              <a:rPr lang="en-US" dirty="0" smtClean="0"/>
              <a:t> squared, and standard deviation is denoted with just a lower case </a:t>
            </a:r>
            <a:r>
              <a:rPr lang="en-US" dirty="0" err="1" smtClean="0"/>
              <a:t>s</a:t>
            </a:r>
            <a:r>
              <a:rPr lang="en-US" dirty="0" smtClean="0"/>
              <a:t>, or with the initials SD.  </a:t>
            </a:r>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C1FE7F9-5C64-E24D-B004-4366F5FE28B0}" type="slidenum">
              <a:rPr lang="en-US"/>
              <a:pPr/>
              <a:t>8</a:t>
            </a:fld>
            <a:endParaRPr lang="en-US"/>
          </a:p>
        </p:txBody>
      </p:sp>
    </p:spTree>
    <p:extLst>
      <p:ext uri="{BB962C8B-B14F-4D97-AF65-F5344CB8AC3E}">
        <p14:creationId xmlns:p14="http://schemas.microsoft.com/office/powerpoint/2010/main" val="581489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formula for calculating population variance is:  the sum of each of the unique observations minus the population mean squared, divided by the population size.  Once you have calculated the population variance, the population standard deviation is simply the square root of that number.  The formula for the sample variance is similar in that you sum each of the unique observations minus the sample mean squared, except you divide by the sample size minus one.  The sample standard deviation is simply the square root of the sample variance.</a:t>
            </a:r>
          </a:p>
          <a:p>
            <a:pPr>
              <a:spcBef>
                <a:spcPct val="0"/>
              </a:spcBef>
            </a:pPr>
            <a:endParaRPr lang="en-US" smtClean="0"/>
          </a:p>
          <a:p>
            <a:pPr>
              <a:spcBef>
                <a:spcPct val="0"/>
              </a:spcBef>
            </a:pPr>
            <a:r>
              <a:rPr lang="en-US" smtClean="0"/>
              <a:t>You will not be asked to calculate variances or standard deviations for the competency quiz, but you do need to understand how the measures are derived and conceptually what the concepts mean.</a:t>
            </a:r>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14F1BF-0D18-8A4A-B452-8CDA534EA7A5}" type="slidenum">
              <a:rPr lang="en-US"/>
              <a:pPr/>
              <a:t>9</a:t>
            </a:fld>
            <a:endParaRPr lang="en-US"/>
          </a:p>
        </p:txBody>
      </p:sp>
    </p:spTree>
    <p:extLst>
      <p:ext uri="{BB962C8B-B14F-4D97-AF65-F5344CB8AC3E}">
        <p14:creationId xmlns:p14="http://schemas.microsoft.com/office/powerpoint/2010/main" val="2250726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example</a:t>
            </a:r>
            <a:r>
              <a:rPr lang="en-US" baseline="0" dirty="0" smtClean="0"/>
              <a:t> demonstrates the steps in calculating a sample standard deviation.  First, determine the mean of a set of data.  Second, calculate the difference between each data point and the mean.  Third, square each of the differences, then sum the squared differences of all data points.  Fourth, calculate the square root of the sum of the squared differences divided by sample size minus 1.  The resulting number is the sample standard deviation.  </a:t>
            </a:r>
            <a:endParaRPr lang="en-US" dirty="0"/>
          </a:p>
        </p:txBody>
      </p:sp>
      <p:sp>
        <p:nvSpPr>
          <p:cNvPr id="4" name="Slide Number Placeholder 3"/>
          <p:cNvSpPr>
            <a:spLocks noGrp="1"/>
          </p:cNvSpPr>
          <p:nvPr>
            <p:ph type="sldNum" sz="quarter" idx="10"/>
          </p:nvPr>
        </p:nvSpPr>
        <p:spPr/>
        <p:txBody>
          <a:bodyPr/>
          <a:lstStyle/>
          <a:p>
            <a:pPr>
              <a:defRPr/>
            </a:pPr>
            <a:fld id="{6A2B658D-15CD-3742-982F-35C9DFF8BB5D}" type="slidenum">
              <a:rPr lang="en-US" smtClean="0"/>
              <a:pPr>
                <a:defRPr/>
              </a:pPr>
              <a:t>12</a:t>
            </a:fld>
            <a:endParaRPr lang="en-US"/>
          </a:p>
        </p:txBody>
      </p:sp>
    </p:spTree>
    <p:extLst>
      <p:ext uri="{BB962C8B-B14F-4D97-AF65-F5344CB8AC3E}">
        <p14:creationId xmlns:p14="http://schemas.microsoft.com/office/powerpoint/2010/main" val="3128823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4C20ADEF-D8AC-4623-A3FA-5A6433F6686F}" type="datetimeFigureOut">
              <a:rPr lang="en-US" smtClean="0"/>
              <a:pPr>
                <a:defRPr/>
              </a:pPr>
              <a:t>5/3/2020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9A12C45F-19D2-4292-A166-9027017B9618}" type="slidenum">
              <a:rPr lang="en-US" smtClean="0"/>
              <a:pPr>
                <a:defRPr/>
              </a:pPr>
              <a:t>‹#›</a:t>
            </a:fld>
            <a:endParaRPr lang="en-US"/>
          </a:p>
        </p:txBody>
      </p:sp>
    </p:spTree>
    <p:extLst>
      <p:ext uri="{BB962C8B-B14F-4D97-AF65-F5344CB8AC3E}">
        <p14:creationId xmlns:p14="http://schemas.microsoft.com/office/powerpoint/2010/main" val="2433815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DD44106F-7558-4BD4-851C-3192C68C9CE2}" type="datetimeFigureOut">
              <a:rPr lang="en-US" smtClean="0"/>
              <a:pPr>
                <a:defRPr/>
              </a:pPr>
              <a:t>5/3/2020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C1E3B637-01FF-47AE-B4D5-47BBEDE71A42}" type="slidenum">
              <a:rPr lang="en-US" smtClean="0"/>
              <a:pPr>
                <a:defRPr/>
              </a:pPr>
              <a:t>‹#›</a:t>
            </a:fld>
            <a:endParaRPr lang="en-US"/>
          </a:p>
        </p:txBody>
      </p:sp>
    </p:spTree>
    <p:extLst>
      <p:ext uri="{BB962C8B-B14F-4D97-AF65-F5344CB8AC3E}">
        <p14:creationId xmlns:p14="http://schemas.microsoft.com/office/powerpoint/2010/main" val="2340383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DD44106F-7558-4BD4-851C-3192C68C9CE2}" type="datetimeFigureOut">
              <a:rPr lang="en-US" smtClean="0"/>
              <a:pPr>
                <a:defRPr/>
              </a:pPr>
              <a:t>5/3/2020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C1E3B637-01FF-47AE-B4D5-47BBEDE71A42}" type="slidenum">
              <a:rPr lang="en-US" smtClean="0"/>
              <a:pPr>
                <a:defRPr/>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16527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DD44106F-7558-4BD4-851C-3192C68C9CE2}" type="datetimeFigureOut">
              <a:rPr lang="en-US" smtClean="0"/>
              <a:pPr>
                <a:defRPr/>
              </a:pPr>
              <a:t>5/3/2020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C1E3B637-01FF-47AE-B4D5-47BBEDE71A42}" type="slidenum">
              <a:rPr lang="en-US" smtClean="0"/>
              <a:pPr>
                <a:defRPr/>
              </a:pPr>
              <a:t>‹#›</a:t>
            </a:fld>
            <a:endParaRPr lang="en-US"/>
          </a:p>
        </p:txBody>
      </p:sp>
    </p:spTree>
    <p:extLst>
      <p:ext uri="{BB962C8B-B14F-4D97-AF65-F5344CB8AC3E}">
        <p14:creationId xmlns:p14="http://schemas.microsoft.com/office/powerpoint/2010/main" val="1260014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DD44106F-7558-4BD4-851C-3192C68C9CE2}" type="datetimeFigureOut">
              <a:rPr lang="en-US" smtClean="0"/>
              <a:pPr>
                <a:defRPr/>
              </a:pPr>
              <a:t>5/3/2020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C1E3B637-01FF-47AE-B4D5-47BBEDE71A42}" type="slidenum">
              <a:rPr lang="en-US" smtClean="0"/>
              <a:pPr>
                <a:defRPr/>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50033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DD44106F-7558-4BD4-851C-3192C68C9CE2}" type="datetimeFigureOut">
              <a:rPr lang="en-US" smtClean="0"/>
              <a:pPr>
                <a:defRPr/>
              </a:pPr>
              <a:t>5/3/2020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C1E3B637-01FF-47AE-B4D5-47BBEDE71A42}" type="slidenum">
              <a:rPr lang="en-US" smtClean="0"/>
              <a:pPr>
                <a:defRPr/>
              </a:pPr>
              <a:t>‹#›</a:t>
            </a:fld>
            <a:endParaRPr lang="en-US"/>
          </a:p>
        </p:txBody>
      </p:sp>
    </p:spTree>
    <p:extLst>
      <p:ext uri="{BB962C8B-B14F-4D97-AF65-F5344CB8AC3E}">
        <p14:creationId xmlns:p14="http://schemas.microsoft.com/office/powerpoint/2010/main" val="2376391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9D1C14B0-0BB4-4C4E-BBA7-68F86A9F434B}" type="datetimeFigureOut">
              <a:rPr lang="en-US" smtClean="0"/>
              <a:pPr>
                <a:defRPr/>
              </a:pPr>
              <a:t>5/3/2020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3BB49E8A-B92C-4056-B156-70F15D24260B}" type="slidenum">
              <a:rPr lang="en-US" smtClean="0"/>
              <a:pPr>
                <a:defRPr/>
              </a:pPr>
              <a:t>‹#›</a:t>
            </a:fld>
            <a:endParaRPr lang="en-US"/>
          </a:p>
        </p:txBody>
      </p:sp>
    </p:spTree>
    <p:extLst>
      <p:ext uri="{BB962C8B-B14F-4D97-AF65-F5344CB8AC3E}">
        <p14:creationId xmlns:p14="http://schemas.microsoft.com/office/powerpoint/2010/main" val="22830813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04BED914-AE2B-4891-A636-66E367A115BE}" type="datetimeFigureOut">
              <a:rPr lang="en-US" smtClean="0"/>
              <a:pPr>
                <a:defRPr/>
              </a:pPr>
              <a:t>5/3/2020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1833440-ED86-4A80-8FC0-77705C3BF866}" type="slidenum">
              <a:rPr lang="en-US" smtClean="0"/>
              <a:pPr>
                <a:defRPr/>
              </a:pPr>
              <a:t>‹#›</a:t>
            </a:fld>
            <a:endParaRPr lang="en-US"/>
          </a:p>
        </p:txBody>
      </p:sp>
    </p:spTree>
    <p:extLst>
      <p:ext uri="{BB962C8B-B14F-4D97-AF65-F5344CB8AC3E}">
        <p14:creationId xmlns:p14="http://schemas.microsoft.com/office/powerpoint/2010/main" val="86808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3A6AD539-595F-4B55-96A1-18A00123C1A0}" type="datetimeFigureOut">
              <a:rPr lang="en-US" smtClean="0"/>
              <a:pPr>
                <a:defRPr/>
              </a:pPr>
              <a:t>5/3/2020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038946AC-A505-42E7-AE87-35B27A2AC29B}" type="slidenum">
              <a:rPr lang="en-US" smtClean="0"/>
              <a:pPr>
                <a:defRPr/>
              </a:pPr>
              <a:t>‹#›</a:t>
            </a:fld>
            <a:endParaRPr lang="en-US"/>
          </a:p>
        </p:txBody>
      </p:sp>
    </p:spTree>
    <p:extLst>
      <p:ext uri="{BB962C8B-B14F-4D97-AF65-F5344CB8AC3E}">
        <p14:creationId xmlns:p14="http://schemas.microsoft.com/office/powerpoint/2010/main" val="1672212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5A5B73D-1C17-4B19-929F-91A7BBA84FA6}" type="datetimeFigureOut">
              <a:rPr lang="en-US" smtClean="0"/>
              <a:pPr>
                <a:defRPr/>
              </a:pPr>
              <a:t>5/3/2020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AA4845-A08A-4DF4-8D99-E2E7B6D41C67}" type="slidenum">
              <a:rPr lang="en-US" smtClean="0"/>
              <a:pPr/>
              <a:t>‹#›</a:t>
            </a:fld>
            <a:endParaRPr lang="en-US"/>
          </a:p>
        </p:txBody>
      </p:sp>
    </p:spTree>
    <p:extLst>
      <p:ext uri="{BB962C8B-B14F-4D97-AF65-F5344CB8AC3E}">
        <p14:creationId xmlns:p14="http://schemas.microsoft.com/office/powerpoint/2010/main" val="2164185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26487969-D5FB-46A9-98C4-F9C32636A271}" type="datetimeFigureOut">
              <a:rPr lang="en-US" smtClean="0"/>
              <a:pPr>
                <a:defRPr/>
              </a:pPr>
              <a:t>5/3/2020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59B1E78F-9918-45CD-960F-A4A75ECC58B0}" type="slidenum">
              <a:rPr lang="en-US" smtClean="0"/>
              <a:pPr>
                <a:defRPr/>
              </a:pPr>
              <a:t>‹#›</a:t>
            </a:fld>
            <a:endParaRPr lang="en-US"/>
          </a:p>
        </p:txBody>
      </p:sp>
    </p:spTree>
    <p:extLst>
      <p:ext uri="{BB962C8B-B14F-4D97-AF65-F5344CB8AC3E}">
        <p14:creationId xmlns:p14="http://schemas.microsoft.com/office/powerpoint/2010/main" val="1359843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74C2348A-B8C8-449F-9FE5-D397EFE40EBA}" type="datetimeFigureOut">
              <a:rPr lang="en-US" smtClean="0"/>
              <a:pPr>
                <a:defRPr/>
              </a:pPr>
              <a:t>5/3/2020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BD56E48D-5031-4AAD-877F-2DC4D8AE04A9}" type="slidenum">
              <a:rPr lang="en-US" smtClean="0"/>
              <a:pPr>
                <a:defRPr/>
              </a:pPr>
              <a:t>‹#›</a:t>
            </a:fld>
            <a:endParaRPr lang="en-US"/>
          </a:p>
        </p:txBody>
      </p:sp>
    </p:spTree>
    <p:extLst>
      <p:ext uri="{BB962C8B-B14F-4D97-AF65-F5344CB8AC3E}">
        <p14:creationId xmlns:p14="http://schemas.microsoft.com/office/powerpoint/2010/main" val="3708264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F2F3C420-C621-40F7-851B-77C50C5BCA7B}" type="datetimeFigureOut">
              <a:rPr lang="en-US" smtClean="0"/>
              <a:pPr>
                <a:defRPr/>
              </a:pPr>
              <a:t>5/3/2020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038A9B6A-DB4D-4BE9-A7DC-348A3B109B2A}" type="slidenum">
              <a:rPr lang="en-US" smtClean="0"/>
              <a:pPr>
                <a:defRPr/>
              </a:pPr>
              <a:t>‹#›</a:t>
            </a:fld>
            <a:endParaRPr lang="en-US"/>
          </a:p>
        </p:txBody>
      </p:sp>
    </p:spTree>
    <p:extLst>
      <p:ext uri="{BB962C8B-B14F-4D97-AF65-F5344CB8AC3E}">
        <p14:creationId xmlns:p14="http://schemas.microsoft.com/office/powerpoint/2010/main" val="3062698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DB66251-CCE9-4682-88BD-376797411031}" type="datetimeFigureOut">
              <a:rPr lang="en-US" smtClean="0"/>
              <a:pPr>
                <a:defRPr/>
              </a:pPr>
              <a:t>5/3/2020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F5D46DA4-579C-4266-8C99-196B8A743CBD}" type="slidenum">
              <a:rPr lang="en-US" smtClean="0"/>
              <a:pPr>
                <a:defRPr/>
              </a:pPr>
              <a:t>‹#›</a:t>
            </a:fld>
            <a:endParaRPr lang="en-US"/>
          </a:p>
        </p:txBody>
      </p:sp>
    </p:spTree>
    <p:extLst>
      <p:ext uri="{BB962C8B-B14F-4D97-AF65-F5344CB8AC3E}">
        <p14:creationId xmlns:p14="http://schemas.microsoft.com/office/powerpoint/2010/main" val="403816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508AE00-B1F6-4359-A695-47B833251EB1}" type="datetimeFigureOut">
              <a:rPr lang="en-US" smtClean="0"/>
              <a:pPr>
                <a:defRPr/>
              </a:pPr>
              <a:t>5/3/2020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3D74EAE4-47F3-4FEF-9C4A-F6E0D2FF13D9}" type="slidenum">
              <a:rPr lang="en-US" smtClean="0"/>
              <a:pPr>
                <a:defRPr/>
              </a:pPr>
              <a:t>‹#›</a:t>
            </a:fld>
            <a:endParaRPr lang="en-US"/>
          </a:p>
        </p:txBody>
      </p:sp>
    </p:spTree>
    <p:extLst>
      <p:ext uri="{BB962C8B-B14F-4D97-AF65-F5344CB8AC3E}">
        <p14:creationId xmlns:p14="http://schemas.microsoft.com/office/powerpoint/2010/main" val="400301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74FCD8B-12FE-43DF-89D2-3FD0746B5587}" type="datetimeFigureOut">
              <a:rPr lang="en-US" smtClean="0"/>
              <a:pPr>
                <a:defRPr/>
              </a:pPr>
              <a:t>5/3/2020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B36F50C5-A9EB-4688-837A-7078A9960B9C}" type="slidenum">
              <a:rPr lang="en-US" smtClean="0"/>
              <a:pPr>
                <a:defRPr/>
              </a:pPr>
              <a:t>‹#›</a:t>
            </a:fld>
            <a:endParaRPr lang="en-US"/>
          </a:p>
        </p:txBody>
      </p:sp>
    </p:spTree>
    <p:extLst>
      <p:ext uri="{BB962C8B-B14F-4D97-AF65-F5344CB8AC3E}">
        <p14:creationId xmlns:p14="http://schemas.microsoft.com/office/powerpoint/2010/main" val="320261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DD44106F-7558-4BD4-851C-3192C68C9CE2}" type="datetimeFigureOut">
              <a:rPr lang="en-US" smtClean="0"/>
              <a:pPr>
                <a:defRPr/>
              </a:pPr>
              <a:t>5/3/2020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C1E3B637-01FF-47AE-B4D5-47BBEDE71A42}" type="slidenum">
              <a:rPr lang="en-US" smtClean="0"/>
              <a:pPr>
                <a:defRPr/>
              </a:pPr>
              <a:t>‹#›</a:t>
            </a:fld>
            <a:endParaRPr lang="en-US"/>
          </a:p>
        </p:txBody>
      </p:sp>
    </p:spTree>
    <p:extLst>
      <p:ext uri="{BB962C8B-B14F-4D97-AF65-F5344CB8AC3E}">
        <p14:creationId xmlns:p14="http://schemas.microsoft.com/office/powerpoint/2010/main" val="3081705144"/>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6.xml"/><Relationship Id="rId7" Type="http://schemas.openxmlformats.org/officeDocument/2006/relationships/image" Target="../media/image4.wmf"/><Relationship Id="rId12"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oleObject" Target="../embeddings/oleObject7.bin"/><Relationship Id="rId5" Type="http://schemas.openxmlformats.org/officeDocument/2006/relationships/image" Target="../media/image3.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5.wmf"/></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2.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algn="ctr"/>
            <a:r>
              <a:rPr lang="en-US" dirty="0" smtClean="0">
                <a:solidFill>
                  <a:srgbClr val="0070C0"/>
                </a:solidFill>
                <a:ea typeface="ＭＳ Ｐゴシック" charset="-128"/>
                <a:cs typeface="ＭＳ Ｐゴシック" charset="-128"/>
              </a:rPr>
              <a:t>Measures of Variability</a:t>
            </a:r>
          </a:p>
        </p:txBody>
      </p:sp>
      <p:sp>
        <p:nvSpPr>
          <p:cNvPr id="3" name="Content Placeholder 2"/>
          <p:cNvSpPr>
            <a:spLocks noGrp="1"/>
          </p:cNvSpPr>
          <p:nvPr>
            <p:ph idx="1"/>
          </p:nvPr>
        </p:nvSpPr>
        <p:spPr>
          <a:xfrm>
            <a:off x="609600" y="2286000"/>
            <a:ext cx="7874000" cy="3840163"/>
          </a:xfrm>
        </p:spPr>
        <p:txBody>
          <a:bodyPr/>
          <a:lstStyle/>
          <a:p>
            <a:pPr>
              <a:buFont typeface="Arial" charset="0"/>
              <a:buNone/>
              <a:defRPr/>
            </a:pPr>
            <a:r>
              <a:rPr lang="en-US" dirty="0" smtClean="0"/>
              <a:t>Objective:</a:t>
            </a:r>
          </a:p>
          <a:p>
            <a:pPr marL="514350" indent="-514350">
              <a:defRPr/>
            </a:pPr>
            <a:r>
              <a:rPr lang="en-US" dirty="0" smtClean="0"/>
              <a:t>Students should know what a variance and standard deviation are and for what type of data they typically used.</a:t>
            </a:r>
          </a:p>
          <a:p>
            <a:pPr>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effectLst/>
              </a:rPr>
              <a:t>How to Calculate the Standard Deviation for Ungrouped Data</a:t>
            </a:r>
            <a:endParaRPr lang="en-US" sz="4000" dirty="0"/>
          </a:p>
        </p:txBody>
      </p:sp>
      <p:sp>
        <p:nvSpPr>
          <p:cNvPr id="3" name="Content Placeholder 2"/>
          <p:cNvSpPr>
            <a:spLocks noGrp="1"/>
          </p:cNvSpPr>
          <p:nvPr>
            <p:ph idx="1"/>
          </p:nvPr>
        </p:nvSpPr>
        <p:spPr>
          <a:xfrm>
            <a:off x="1027907" y="1779293"/>
            <a:ext cx="7086599" cy="4648200"/>
          </a:xfrm>
        </p:spPr>
        <p:txBody>
          <a:bodyPr>
            <a:noAutofit/>
          </a:bodyPr>
          <a:lstStyle/>
          <a:p>
            <a:pPr marL="0" indent="0" algn="just">
              <a:buNone/>
            </a:pPr>
            <a:r>
              <a:rPr lang="en-US" sz="2400" dirty="0">
                <a:latin typeface="Times New Roman" panose="02020603050405020304" pitchFamily="18" charset="0"/>
                <a:cs typeface="Times New Roman" panose="02020603050405020304" pitchFamily="18" charset="0"/>
              </a:rPr>
              <a:t>1. Find the Mean</a:t>
            </a:r>
            <a:r>
              <a:rPr lang="en-US" sz="2400" dirty="0" smtClean="0">
                <a:latin typeface="Times New Roman" panose="02020603050405020304" pitchFamily="18" charset="0"/>
                <a:cs typeface="Times New Roman" panose="02020603050405020304" pitchFamily="18" charset="0"/>
              </a:rPr>
              <a:t>.</a:t>
            </a:r>
          </a:p>
          <a:p>
            <a:pPr marL="0" indent="0" algn="just">
              <a:buNone/>
            </a:pPr>
            <a:r>
              <a:rPr lang="en-US" sz="2400" dirty="0" smtClean="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Calculate the difference between each score and the mean</a:t>
            </a:r>
            <a:r>
              <a:rPr lang="en-US" sz="2400" dirty="0" smtClean="0">
                <a:latin typeface="Times New Roman" panose="02020603050405020304" pitchFamily="18" charset="0"/>
                <a:cs typeface="Times New Roman" panose="02020603050405020304" pitchFamily="18" charset="0"/>
              </a:rPr>
              <a:t>.</a:t>
            </a:r>
          </a:p>
          <a:p>
            <a:pPr marL="0" indent="0" algn="just">
              <a:buNone/>
            </a:pPr>
            <a:r>
              <a:rPr lang="en-US" sz="2400" dirty="0" smtClean="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Square the difference between each score and the mean</a:t>
            </a:r>
            <a:r>
              <a:rPr lang="en-US" sz="2400" dirty="0" smtClean="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4. Add up all the squares of the difference between each score and the mean</a:t>
            </a:r>
            <a:r>
              <a:rPr lang="en-US" sz="2400" dirty="0" smtClean="0">
                <a:latin typeface="Times New Roman" panose="02020603050405020304" pitchFamily="18" charset="0"/>
                <a:cs typeface="Times New Roman" panose="02020603050405020304" pitchFamily="18" charset="0"/>
              </a:rPr>
              <a:t>.</a:t>
            </a:r>
          </a:p>
          <a:p>
            <a:pPr marL="0" indent="0" algn="just">
              <a:buNone/>
            </a:pPr>
            <a:r>
              <a:rPr lang="en-US" sz="2400" dirty="0" smtClean="0">
                <a:latin typeface="Times New Roman" panose="02020603050405020304" pitchFamily="18" charset="0"/>
                <a:cs typeface="Times New Roman" panose="02020603050405020304" pitchFamily="18" charset="0"/>
              </a:rPr>
              <a:t>5</a:t>
            </a:r>
            <a:r>
              <a:rPr lang="en-US" sz="2400" dirty="0">
                <a:latin typeface="Times New Roman" panose="02020603050405020304" pitchFamily="18" charset="0"/>
                <a:cs typeface="Times New Roman" panose="02020603050405020304" pitchFamily="18" charset="0"/>
              </a:rPr>
              <a:t>. Divide the obtained sum by n </a:t>
            </a:r>
          </a:p>
          <a:p>
            <a:pPr marL="0" indent="0" algn="just">
              <a:buNone/>
            </a:pPr>
            <a:r>
              <a:rPr lang="en-US" sz="2400" dirty="0" smtClean="0">
                <a:latin typeface="Times New Roman" panose="02020603050405020304" pitchFamily="18" charset="0"/>
                <a:cs typeface="Times New Roman" panose="02020603050405020304" pitchFamily="18" charset="0"/>
              </a:rPr>
              <a:t>6</a:t>
            </a:r>
            <a:r>
              <a:rPr lang="en-US" sz="2400" dirty="0">
                <a:latin typeface="Times New Roman" panose="02020603050405020304" pitchFamily="18" charset="0"/>
                <a:cs typeface="Times New Roman" panose="02020603050405020304" pitchFamily="18" charset="0"/>
              </a:rPr>
              <a:t>. Extract the positive square root of the obtained quotient.</a:t>
            </a:r>
          </a:p>
        </p:txBody>
      </p:sp>
    </p:spTree>
    <p:extLst>
      <p:ext uri="{BB962C8B-B14F-4D97-AF65-F5344CB8AC3E}">
        <p14:creationId xmlns:p14="http://schemas.microsoft.com/office/powerpoint/2010/main" val="3550385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effectLst/>
                <a:latin typeface="Times New Roman" panose="02020603050405020304" pitchFamily="18" charset="0"/>
                <a:cs typeface="Times New Roman" panose="02020603050405020304" pitchFamily="18" charset="0"/>
              </a:rPr>
              <a:t>How to Calculate the Standard Deviation for Grouped Data</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72407" y="2133600"/>
            <a:ext cx="6197600" cy="3840163"/>
          </a:xfrm>
        </p:spPr>
        <p:txBody>
          <a:bodyPr>
            <a:normAutofit/>
          </a:bodyPr>
          <a:lstStyle/>
          <a:p>
            <a:pPr marL="0" indent="0" algn="just">
              <a:buNone/>
            </a:pPr>
            <a:r>
              <a:rPr lang="en-US" sz="2800" dirty="0">
                <a:latin typeface="Times New Roman" panose="02020603050405020304" pitchFamily="18" charset="0"/>
                <a:cs typeface="Times New Roman" panose="02020603050405020304" pitchFamily="18" charset="0"/>
              </a:rPr>
              <a:t>1. Calculate the mean</a:t>
            </a:r>
            <a:r>
              <a:rPr lang="en-US" sz="2800" dirty="0" smtClean="0">
                <a:latin typeface="Times New Roman" panose="02020603050405020304" pitchFamily="18" charset="0"/>
                <a:cs typeface="Times New Roman" panose="02020603050405020304" pitchFamily="18" charset="0"/>
              </a:rPr>
              <a:t>.</a:t>
            </a:r>
          </a:p>
          <a:p>
            <a:pPr marL="0" indent="0" algn="just">
              <a:buNone/>
            </a:pPr>
            <a:r>
              <a:rPr lang="en-US" sz="2800" dirty="0" smtClean="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 Get the deviations by finding the difference of each midpoint from the mean</a:t>
            </a:r>
            <a:r>
              <a:rPr lang="en-US" sz="2800" dirty="0" smtClean="0">
                <a:latin typeface="Times New Roman" panose="02020603050405020304" pitchFamily="18" charset="0"/>
                <a:cs typeface="Times New Roman" panose="02020603050405020304" pitchFamily="18" charset="0"/>
              </a:rPr>
              <a:t>.</a:t>
            </a:r>
          </a:p>
          <a:p>
            <a:pPr marL="0" indent="0" algn="just">
              <a:buNone/>
            </a:pPr>
            <a:r>
              <a:rPr lang="en-US" sz="2800" dirty="0" smtClean="0">
                <a:latin typeface="Times New Roman" panose="02020603050405020304" pitchFamily="18" charset="0"/>
                <a:cs typeface="Times New Roman" panose="02020603050405020304" pitchFamily="18" charset="0"/>
              </a:rPr>
              <a:t>3</a:t>
            </a:r>
            <a:r>
              <a:rPr lang="en-US" sz="2800" dirty="0">
                <a:latin typeface="Times New Roman" panose="02020603050405020304" pitchFamily="18" charset="0"/>
                <a:cs typeface="Times New Roman" panose="02020603050405020304" pitchFamily="18" charset="0"/>
              </a:rPr>
              <a:t>. Square the deviations and find its summation</a:t>
            </a:r>
            <a:r>
              <a:rPr lang="en-US" sz="2800" dirty="0" smtClean="0">
                <a:latin typeface="Times New Roman" panose="02020603050405020304" pitchFamily="18" charset="0"/>
                <a:cs typeface="Times New Roman" panose="02020603050405020304" pitchFamily="18" charset="0"/>
              </a:rPr>
              <a:t>.</a:t>
            </a:r>
          </a:p>
          <a:p>
            <a:pPr marL="0" indent="0" algn="just">
              <a:buNone/>
            </a:pPr>
            <a:r>
              <a:rPr lang="en-US" sz="2800" dirty="0" smtClean="0">
                <a:latin typeface="Times New Roman" panose="02020603050405020304" pitchFamily="18" charset="0"/>
                <a:cs typeface="Times New Roman" panose="02020603050405020304" pitchFamily="18" charset="0"/>
              </a:rPr>
              <a:t>4</a:t>
            </a:r>
            <a:r>
              <a:rPr lang="en-US" sz="2800" dirty="0">
                <a:latin typeface="Times New Roman" panose="02020603050405020304" pitchFamily="18" charset="0"/>
                <a:cs typeface="Times New Roman" panose="02020603050405020304" pitchFamily="18" charset="0"/>
              </a:rPr>
              <a:t>. Substitute in the formula.</a:t>
            </a:r>
          </a:p>
        </p:txBody>
      </p:sp>
    </p:spTree>
    <p:extLst>
      <p:ext uri="{BB962C8B-B14F-4D97-AF65-F5344CB8AC3E}">
        <p14:creationId xmlns:p14="http://schemas.microsoft.com/office/powerpoint/2010/main" val="1433568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Text Box 40"/>
          <p:cNvSpPr txBox="1">
            <a:spLocks noChangeArrowheads="1"/>
          </p:cNvSpPr>
          <p:nvPr/>
        </p:nvSpPr>
        <p:spPr bwMode="auto">
          <a:xfrm>
            <a:off x="457200" y="685800"/>
            <a:ext cx="8229600" cy="461665"/>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US" sz="2400" dirty="0">
                <a:latin typeface="+mn-lt"/>
              </a:rPr>
              <a:t>Example of determining a </a:t>
            </a:r>
            <a:r>
              <a:rPr lang="en-US" sz="2400" b="1" dirty="0">
                <a:solidFill>
                  <a:srgbClr val="4083CF"/>
                </a:solidFill>
                <a:latin typeface="+mn-lt"/>
              </a:rPr>
              <a:t>sample</a:t>
            </a:r>
            <a:r>
              <a:rPr lang="en-US" sz="2400" dirty="0">
                <a:latin typeface="+mn-lt"/>
              </a:rPr>
              <a:t> standard deviation:</a:t>
            </a:r>
          </a:p>
        </p:txBody>
      </p:sp>
      <p:graphicFrame>
        <p:nvGraphicFramePr>
          <p:cNvPr id="46082" name="Object 2"/>
          <p:cNvGraphicFramePr>
            <a:graphicFrameLocks noChangeAspect="1"/>
          </p:cNvGraphicFramePr>
          <p:nvPr/>
        </p:nvGraphicFramePr>
        <p:xfrm>
          <a:off x="1905000" y="4800600"/>
          <a:ext cx="5387975" cy="1658938"/>
        </p:xfrm>
        <a:graphic>
          <a:graphicData uri="http://schemas.openxmlformats.org/presentationml/2006/ole">
            <mc:AlternateContent xmlns:mc="http://schemas.openxmlformats.org/markup-compatibility/2006">
              <mc:Choice xmlns:v="urn:schemas-microsoft-com:vml" Requires="v">
                <p:oleObj spid="_x0000_s55323" name="Equation" r:id="rId4" imgW="2133600" imgH="660400" progId="Equation.3">
                  <p:embed/>
                </p:oleObj>
              </mc:Choice>
              <mc:Fallback>
                <p:oleObj name="Equation" r:id="rId4" imgW="2133600" imgH="6604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4800600"/>
                        <a:ext cx="5387975" cy="165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Table 7"/>
          <p:cNvGraphicFramePr>
            <a:graphicFrameLocks noGrp="1"/>
          </p:cNvGraphicFramePr>
          <p:nvPr/>
        </p:nvGraphicFramePr>
        <p:xfrm>
          <a:off x="1295400" y="1371600"/>
          <a:ext cx="6096000" cy="3169920"/>
        </p:xfrm>
        <a:graphic>
          <a:graphicData uri="http://schemas.openxmlformats.org/drawingml/2006/table">
            <a:tbl>
              <a:tblPr firstRow="1" bandRow="1">
                <a:tableStyleId>{2D5ABB26-0587-4C30-8999-92F81FD0307C}</a:tableStyleId>
              </a:tblPr>
              <a:tblGrid>
                <a:gridCol w="2032000"/>
                <a:gridCol w="2032000"/>
                <a:gridCol w="2032000"/>
              </a:tblGrid>
              <a:tr h="370840">
                <a:tc>
                  <a:txBody>
                    <a:bodyPr/>
                    <a:lstStyle/>
                    <a:p>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2000" baseline="30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sz="2000" dirty="0" smtClean="0"/>
                        <a:t>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t>4 – 6 =</a:t>
                      </a:r>
                      <a:r>
                        <a:rPr lang="en-US" sz="2000" baseline="0" dirty="0" smtClean="0"/>
                        <a:t> -2</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t>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sz="2000" dirty="0" smtClean="0"/>
                        <a:t>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t>4 – 6 = -2</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t>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sz="2000" dirty="0" smtClean="0"/>
                        <a:t>5</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t>5 –</a:t>
                      </a:r>
                      <a:r>
                        <a:rPr lang="en-US" sz="2000" baseline="0" dirty="0" smtClean="0"/>
                        <a:t> 6 = -1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t>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sz="2000" dirty="0" smtClean="0"/>
                        <a:t>7</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t>7 – 6 = 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t>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sz="2000" dirty="0" smtClean="0"/>
                        <a:t>10</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t>10 – 6 = 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t>16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sz="2000" dirty="0" smtClean="0">
                          <a:latin typeface="Symbol" charset="2"/>
                          <a:cs typeface="Symbol" charset="2"/>
                        </a:rPr>
                        <a:t>S</a:t>
                      </a:r>
                      <a:r>
                        <a:rPr lang="en-US" sz="2000" dirty="0" smtClean="0"/>
                        <a:t> = 30</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latin typeface="Symbol" charset="2"/>
                          <a:cs typeface="Symbol" charset="2"/>
                        </a:rPr>
                        <a:t>S</a:t>
                      </a:r>
                      <a:r>
                        <a:rPr lang="en-US" sz="2000" dirty="0" smtClean="0"/>
                        <a:t> =</a:t>
                      </a:r>
                      <a:r>
                        <a:rPr lang="en-US" sz="2000" baseline="0" dirty="0" smtClean="0"/>
                        <a:t> 0</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smtClean="0">
                          <a:latin typeface="Symbol" charset="2"/>
                          <a:cs typeface="Symbol" charset="2"/>
                        </a:rPr>
                        <a:t>S</a:t>
                      </a:r>
                      <a:r>
                        <a:rPr lang="en-US" sz="2000" dirty="0" smtClean="0"/>
                        <a:t> = 26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sz="2000" dirty="0" smtClean="0"/>
                        <a:t>       = 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6088" name="Object 8"/>
          <p:cNvGraphicFramePr>
            <a:graphicFrameLocks noChangeAspect="1"/>
          </p:cNvGraphicFramePr>
          <p:nvPr/>
        </p:nvGraphicFramePr>
        <p:xfrm>
          <a:off x="1447800" y="4191000"/>
          <a:ext cx="292100" cy="292100"/>
        </p:xfrm>
        <a:graphic>
          <a:graphicData uri="http://schemas.openxmlformats.org/presentationml/2006/ole">
            <mc:AlternateContent xmlns:mc="http://schemas.openxmlformats.org/markup-compatibility/2006">
              <mc:Choice xmlns:v="urn:schemas-microsoft-com:vml" Requires="v">
                <p:oleObj spid="_x0000_s55324" name="Equation" r:id="rId6" imgW="127000" imgH="127000" progId="Equation.3">
                  <p:embed/>
                </p:oleObj>
              </mc:Choice>
              <mc:Fallback>
                <p:oleObj name="Equation" r:id="rId6" imgW="127000" imgH="1270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47800" y="4191000"/>
                        <a:ext cx="292100" cy="29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6091" name="Object 11"/>
          <p:cNvGraphicFramePr>
            <a:graphicFrameLocks noChangeAspect="1"/>
          </p:cNvGraphicFramePr>
          <p:nvPr/>
        </p:nvGraphicFramePr>
        <p:xfrm>
          <a:off x="3581400" y="1447800"/>
          <a:ext cx="838200" cy="287383"/>
        </p:xfrm>
        <a:graphic>
          <a:graphicData uri="http://schemas.openxmlformats.org/presentationml/2006/ole">
            <mc:AlternateContent xmlns:mc="http://schemas.openxmlformats.org/markup-compatibility/2006">
              <mc:Choice xmlns:v="urn:schemas-microsoft-com:vml" Requires="v">
                <p:oleObj spid="_x0000_s55325" name="Equation" r:id="rId8" imgW="444500" imgH="152400" progId="Equation.3">
                  <p:embed/>
                </p:oleObj>
              </mc:Choice>
              <mc:Fallback>
                <p:oleObj name="Equation" r:id="rId8" imgW="444500" imgH="152400" progId="Equation.3">
                  <p:embed/>
                  <p:pic>
                    <p:nvPicPr>
                      <p:cNvPr id="0"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81400" y="1447800"/>
                        <a:ext cx="838200" cy="2873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6095" name="Object 15"/>
          <p:cNvGraphicFramePr>
            <a:graphicFrameLocks noChangeAspect="1"/>
          </p:cNvGraphicFramePr>
          <p:nvPr/>
        </p:nvGraphicFramePr>
        <p:xfrm>
          <a:off x="5486400" y="1447800"/>
          <a:ext cx="838200" cy="287338"/>
        </p:xfrm>
        <a:graphic>
          <a:graphicData uri="http://schemas.openxmlformats.org/presentationml/2006/ole">
            <mc:AlternateContent xmlns:mc="http://schemas.openxmlformats.org/markup-compatibility/2006">
              <mc:Choice xmlns:v="urn:schemas-microsoft-com:vml" Requires="v">
                <p:oleObj spid="_x0000_s55326" name="Equation" r:id="rId10" imgW="444500" imgH="152400" progId="Equation.3">
                  <p:embed/>
                </p:oleObj>
              </mc:Choice>
              <mc:Fallback>
                <p:oleObj name="Equation" r:id="rId10" imgW="444500" imgH="152400" progId="Equation.3">
                  <p:embed/>
                  <p:pic>
                    <p:nvPicPr>
                      <p:cNvPr id="0" name="Object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86400" y="1447800"/>
                        <a:ext cx="838200" cy="287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8" name="TextBox 17"/>
          <p:cNvSpPr txBox="1"/>
          <p:nvPr/>
        </p:nvSpPr>
        <p:spPr>
          <a:xfrm>
            <a:off x="6172200" y="1371600"/>
            <a:ext cx="270251" cy="276999"/>
          </a:xfrm>
          <a:prstGeom prst="rect">
            <a:avLst/>
          </a:prstGeom>
          <a:noFill/>
        </p:spPr>
        <p:txBody>
          <a:bodyPr wrap="none" rtlCol="0">
            <a:spAutoFit/>
          </a:bodyPr>
          <a:lstStyle/>
          <a:p>
            <a:r>
              <a:rPr lang="en-US" baseline="30000" dirty="0" smtClean="0"/>
              <a:t>2</a:t>
            </a:r>
            <a:endParaRPr lang="en-US" baseline="30000" dirty="0"/>
          </a:p>
        </p:txBody>
      </p:sp>
      <p:graphicFrame>
        <p:nvGraphicFramePr>
          <p:cNvPr id="46097" name="Object 17"/>
          <p:cNvGraphicFramePr>
            <a:graphicFrameLocks noChangeAspect="1"/>
          </p:cNvGraphicFramePr>
          <p:nvPr/>
        </p:nvGraphicFramePr>
        <p:xfrm>
          <a:off x="1447800" y="1447800"/>
          <a:ext cx="290513" cy="221343"/>
        </p:xfrm>
        <a:graphic>
          <a:graphicData uri="http://schemas.openxmlformats.org/presentationml/2006/ole">
            <mc:AlternateContent xmlns:mc="http://schemas.openxmlformats.org/markup-compatibility/2006">
              <mc:Choice xmlns:v="urn:schemas-microsoft-com:vml" Requires="v">
                <p:oleObj spid="_x0000_s55327" name="Equation" r:id="rId11" imgW="114300" imgH="101600" progId="Equation.3">
                  <p:embed/>
                </p:oleObj>
              </mc:Choice>
              <mc:Fallback>
                <p:oleObj name="Equation" r:id="rId11" imgW="114300" imgH="101600" progId="Equation.3">
                  <p:embed/>
                  <p:pic>
                    <p:nvPicPr>
                      <p:cNvPr id="0" name="Object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47800" y="1447800"/>
                        <a:ext cx="290513" cy="2213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381000"/>
            <a:ext cx="8458200" cy="6096000"/>
          </a:xfrm>
          <a:prstGeom prst="rect">
            <a:avLst/>
          </a:prstGeom>
        </p:spPr>
      </p:pic>
    </p:spTree>
    <p:extLst>
      <p:ext uri="{BB962C8B-B14F-4D97-AF65-F5344CB8AC3E}">
        <p14:creationId xmlns:p14="http://schemas.microsoft.com/office/powerpoint/2010/main" val="1592343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381000"/>
            <a:ext cx="8458200" cy="6172200"/>
          </a:xfrm>
          <a:prstGeom prst="rect">
            <a:avLst/>
          </a:prstGeom>
        </p:spPr>
      </p:pic>
    </p:spTree>
    <p:extLst>
      <p:ext uri="{BB962C8B-B14F-4D97-AF65-F5344CB8AC3E}">
        <p14:creationId xmlns:p14="http://schemas.microsoft.com/office/powerpoint/2010/main" val="3551422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effectLst/>
                <a:latin typeface="Times New Roman" panose="02020603050405020304" pitchFamily="18" charset="0"/>
                <a:cs typeface="Times New Roman" panose="02020603050405020304" pitchFamily="18" charset="0"/>
              </a:rPr>
              <a:t>Characteristics of the Standard Deviation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72407" y="2133600"/>
            <a:ext cx="6197600" cy="3840163"/>
          </a:xfrm>
        </p:spPr>
        <p:txBody>
          <a:bodyPr/>
          <a:lstStyle/>
          <a:p>
            <a:pPr algn="just"/>
            <a:r>
              <a:rPr lang="en-US" dirty="0"/>
              <a:t>The standard deviation is affected by the value of every observation</a:t>
            </a:r>
            <a:r>
              <a:rPr lang="en-US" dirty="0" smtClean="0"/>
              <a:t>.</a:t>
            </a:r>
          </a:p>
          <a:p>
            <a:pPr algn="just"/>
            <a:r>
              <a:rPr lang="en-US" dirty="0" smtClean="0"/>
              <a:t> </a:t>
            </a:r>
            <a:r>
              <a:rPr lang="en-US" dirty="0"/>
              <a:t>The process of squaring the deviations before adding </a:t>
            </a:r>
            <a:r>
              <a:rPr lang="en-US" dirty="0" smtClean="0"/>
              <a:t>avoids </a:t>
            </a:r>
            <a:r>
              <a:rPr lang="en-US" dirty="0"/>
              <a:t>the algebraic fallacy of disregarding the signs</a:t>
            </a:r>
            <a:r>
              <a:rPr lang="en-US" dirty="0" smtClean="0"/>
              <a:t>.</a:t>
            </a:r>
          </a:p>
          <a:p>
            <a:pPr algn="just"/>
            <a:r>
              <a:rPr lang="en-US" dirty="0"/>
              <a:t> It has a definite mathematical meaning and is perfectly adapted to algebraic treatment</a:t>
            </a:r>
            <a:r>
              <a:rPr lang="en-US" dirty="0" smtClean="0"/>
              <a:t>.</a:t>
            </a:r>
          </a:p>
          <a:p>
            <a:pPr algn="just"/>
            <a:r>
              <a:rPr lang="en-US" dirty="0" smtClean="0"/>
              <a:t> </a:t>
            </a:r>
            <a:r>
              <a:rPr lang="en-US" dirty="0"/>
              <a:t>It is, in general, less affected by fluctuations of sampling than the other measures of dispersion.</a:t>
            </a:r>
          </a:p>
        </p:txBody>
      </p:sp>
    </p:spTree>
    <p:extLst>
      <p:ext uri="{BB962C8B-B14F-4D97-AF65-F5344CB8AC3E}">
        <p14:creationId xmlns:p14="http://schemas.microsoft.com/office/powerpoint/2010/main" val="2798210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effectLst/>
                <a:latin typeface="Times New Roman" panose="02020603050405020304" pitchFamily="18" charset="0"/>
                <a:cs typeface="Times New Roman" panose="02020603050405020304" pitchFamily="18" charset="0"/>
              </a:rPr>
              <a:t>Characteristics of the Standard Deviation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72407" y="2133600"/>
            <a:ext cx="6197600" cy="3840163"/>
          </a:xfrm>
        </p:spPr>
        <p:txBody>
          <a:bodyPr>
            <a:normAutofit/>
          </a:bodyPr>
          <a:lstStyle/>
          <a:p>
            <a:pPr algn="just"/>
            <a:r>
              <a:rPr lang="en-US" sz="2800" dirty="0">
                <a:latin typeface="Times New Roman" panose="02020603050405020304" pitchFamily="18" charset="0"/>
                <a:cs typeface="Times New Roman" panose="02020603050405020304" pitchFamily="18" charset="0"/>
              </a:rPr>
              <a:t>The standard deviation is the unit customarily used in defining areas under the normal curve of error. It has, thus, great practical utility in sampling and statistical inference.</a:t>
            </a:r>
          </a:p>
        </p:txBody>
      </p:sp>
    </p:spTree>
    <p:extLst>
      <p:ext uri="{BB962C8B-B14F-4D97-AF65-F5344CB8AC3E}">
        <p14:creationId xmlns:p14="http://schemas.microsoft.com/office/powerpoint/2010/main" val="163310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1000" y="2362200"/>
            <a:ext cx="8382000" cy="3816429"/>
          </a:xfrm>
          <a:prstGeom prst="rect">
            <a:avLst/>
          </a:prstGeom>
          <a:noFill/>
          <a:ln w="9525">
            <a:noFill/>
            <a:miter lim="800000"/>
            <a:headEnd/>
            <a:tailEnd/>
          </a:ln>
        </p:spPr>
        <p:txBody>
          <a:bodyPr wrap="square">
            <a:prstTxWarp prst="textNoShape">
              <a:avLst/>
            </a:prstTxWarp>
            <a:spAutoFit/>
          </a:bodyPr>
          <a:lstStyle/>
          <a:p>
            <a:pPr algn="ctr"/>
            <a:r>
              <a:rPr lang="en-US" sz="2800" dirty="0" smtClean="0">
                <a:latin typeface="+mn-lt"/>
              </a:rPr>
              <a:t>Single </a:t>
            </a:r>
            <a:r>
              <a:rPr lang="en-US" sz="2800" dirty="0">
                <a:latin typeface="+mn-lt"/>
              </a:rPr>
              <a:t>values that summarize the degree </a:t>
            </a:r>
            <a:r>
              <a:rPr lang="en-US" sz="2800" dirty="0" smtClean="0">
                <a:latin typeface="+mn-lt"/>
              </a:rPr>
              <a:t>of variability </a:t>
            </a:r>
            <a:r>
              <a:rPr lang="en-US" sz="2800" dirty="0">
                <a:latin typeface="+mn-lt"/>
              </a:rPr>
              <a:t>in a set of </a:t>
            </a:r>
            <a:r>
              <a:rPr lang="en-US" sz="2800" dirty="0">
                <a:solidFill>
                  <a:schemeClr val="accent1"/>
                </a:solidFill>
                <a:latin typeface="+mn-lt"/>
              </a:rPr>
              <a:t>quantitative</a:t>
            </a:r>
            <a:r>
              <a:rPr lang="en-US" sz="2800" dirty="0">
                <a:latin typeface="+mn-lt"/>
              </a:rPr>
              <a:t> data</a:t>
            </a:r>
          </a:p>
          <a:p>
            <a:pPr algn="ctr">
              <a:spcBef>
                <a:spcPct val="50000"/>
              </a:spcBef>
            </a:pPr>
            <a:r>
              <a:rPr lang="en-US" sz="2800" dirty="0">
                <a:latin typeface="+mn-lt"/>
              </a:rPr>
              <a:t>Most common are:</a:t>
            </a:r>
          </a:p>
          <a:p>
            <a:pPr algn="ctr">
              <a:spcBef>
                <a:spcPct val="50000"/>
              </a:spcBef>
            </a:pPr>
            <a:r>
              <a:rPr lang="en-US" sz="3600" b="1" dirty="0" smtClean="0">
                <a:solidFill>
                  <a:schemeClr val="accent3"/>
                </a:solidFill>
                <a:latin typeface="+mn-lt"/>
              </a:rPr>
              <a:t>variance</a:t>
            </a:r>
            <a:endParaRPr lang="en-US" sz="3600" dirty="0" smtClean="0">
              <a:latin typeface="+mn-lt"/>
            </a:endParaRPr>
          </a:p>
          <a:p>
            <a:pPr algn="ctr">
              <a:spcBef>
                <a:spcPct val="50000"/>
              </a:spcBef>
            </a:pPr>
            <a:r>
              <a:rPr lang="en-US" sz="3600" b="1" dirty="0">
                <a:solidFill>
                  <a:schemeClr val="accent3"/>
                </a:solidFill>
                <a:latin typeface="+mn-lt"/>
              </a:rPr>
              <a:t>standard deviation</a:t>
            </a:r>
            <a:endParaRPr lang="en-US" sz="3600" b="1" dirty="0" smtClean="0">
              <a:solidFill>
                <a:schemeClr val="accent3"/>
              </a:solidFill>
              <a:latin typeface="+mn-lt"/>
            </a:endParaRPr>
          </a:p>
          <a:p>
            <a:pPr algn="ctr">
              <a:spcBef>
                <a:spcPct val="50000"/>
              </a:spcBef>
            </a:pPr>
            <a:r>
              <a:rPr lang="en-US" sz="2400" b="1" dirty="0" smtClean="0">
                <a:solidFill>
                  <a:schemeClr val="accent5"/>
                </a:solidFill>
                <a:latin typeface="+mn-lt"/>
              </a:rPr>
              <a:t>(The </a:t>
            </a:r>
            <a:r>
              <a:rPr lang="en-US" sz="2400" b="1" dirty="0">
                <a:solidFill>
                  <a:schemeClr val="accent5"/>
                </a:solidFill>
                <a:latin typeface="+mn-lt"/>
              </a:rPr>
              <a:t>standard deviation is the square root of the </a:t>
            </a:r>
            <a:r>
              <a:rPr lang="en-US" sz="2400" b="1" dirty="0" smtClean="0">
                <a:solidFill>
                  <a:schemeClr val="accent5"/>
                </a:solidFill>
                <a:latin typeface="+mn-lt"/>
              </a:rPr>
              <a:t>variance)</a:t>
            </a:r>
            <a:endParaRPr lang="en-US" sz="2400" b="1" dirty="0">
              <a:solidFill>
                <a:schemeClr val="accent5"/>
              </a:solidFill>
              <a:latin typeface="+mn-lt"/>
            </a:endParaRPr>
          </a:p>
        </p:txBody>
      </p:sp>
      <p:sp>
        <p:nvSpPr>
          <p:cNvPr id="3" name="TextBox 2"/>
          <p:cNvSpPr txBox="1"/>
          <p:nvPr/>
        </p:nvSpPr>
        <p:spPr>
          <a:xfrm>
            <a:off x="609600" y="838200"/>
            <a:ext cx="7924800" cy="830997"/>
          </a:xfrm>
          <a:prstGeom prst="rect">
            <a:avLst/>
          </a:prstGeom>
          <a:noFill/>
        </p:spPr>
        <p:txBody>
          <a:bodyPr wrap="square" rtlCol="0">
            <a:spAutoFit/>
          </a:bodyPr>
          <a:lstStyle/>
          <a:p>
            <a:pPr algn="ctr"/>
            <a:r>
              <a:rPr lang="en-US" sz="4800" dirty="0" smtClean="0">
                <a:solidFill>
                  <a:srgbClr val="4083CF"/>
                </a:solidFill>
                <a:latin typeface="+mn-lt"/>
              </a:rPr>
              <a:t>Measures of Variability</a:t>
            </a:r>
            <a:endParaRPr lang="en-US" sz="4800" dirty="0">
              <a:solidFill>
                <a:srgbClr val="4083CF"/>
              </a:solidFill>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smtClean="0">
                <a:solidFill>
                  <a:schemeClr val="accent3"/>
                </a:solidFill>
              </a:rPr>
              <a:t>variance</a:t>
            </a:r>
            <a:endParaRPr lang="en-US" dirty="0"/>
          </a:p>
        </p:txBody>
      </p:sp>
      <p:sp>
        <p:nvSpPr>
          <p:cNvPr id="3" name="Content Placeholder 2"/>
          <p:cNvSpPr>
            <a:spLocks noGrp="1"/>
          </p:cNvSpPr>
          <p:nvPr>
            <p:ph idx="1"/>
          </p:nvPr>
        </p:nvSpPr>
        <p:spPr>
          <a:xfrm>
            <a:off x="1472407" y="2209800"/>
            <a:ext cx="6197600" cy="3840163"/>
          </a:xfrm>
        </p:spPr>
        <p:txBody>
          <a:bodyPr/>
          <a:lstStyle/>
          <a:p>
            <a:pPr algn="just"/>
            <a:r>
              <a:rPr lang="en-US" dirty="0"/>
              <a:t> </a:t>
            </a:r>
            <a:r>
              <a:rPr lang="en-US" sz="2800" dirty="0">
                <a:latin typeface="Times New Roman" panose="02020603050405020304" pitchFamily="18" charset="0"/>
                <a:cs typeface="Times New Roman" panose="02020603050405020304" pitchFamily="18" charset="0"/>
              </a:rPr>
              <a:t>Variance is often used as a measure of risk in finance. It is a statistical concept whose purpose is to measure the dispersion of observation around the mean or the average value. </a:t>
            </a:r>
          </a:p>
        </p:txBody>
      </p:sp>
    </p:spTree>
    <p:extLst>
      <p:ext uri="{BB962C8B-B14F-4D97-AF65-F5344CB8AC3E}">
        <p14:creationId xmlns:p14="http://schemas.microsoft.com/office/powerpoint/2010/main" val="1880696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The concept of variance</a:t>
            </a:r>
            <a:endParaRPr lang="en-US" dirty="0"/>
          </a:p>
        </p:txBody>
      </p:sp>
      <p:sp>
        <p:nvSpPr>
          <p:cNvPr id="3" name="Content Placeholder 2"/>
          <p:cNvSpPr>
            <a:spLocks noGrp="1"/>
          </p:cNvSpPr>
          <p:nvPr>
            <p:ph idx="1"/>
          </p:nvPr>
        </p:nvSpPr>
        <p:spPr>
          <a:xfrm>
            <a:off x="1472407" y="2209800"/>
            <a:ext cx="6197600" cy="3840163"/>
          </a:xfrm>
        </p:spPr>
        <p:txBody>
          <a:bodyPr>
            <a:normAutofit/>
          </a:bodyPr>
          <a:lstStyle/>
          <a:p>
            <a:pPr algn="just"/>
            <a:r>
              <a:rPr lang="en-US" sz="2400" dirty="0">
                <a:latin typeface="Times New Roman" panose="02020603050405020304" pitchFamily="18" charset="0"/>
                <a:cs typeface="Times New Roman" panose="02020603050405020304" pitchFamily="18" charset="0"/>
              </a:rPr>
              <a:t>Range only depends on the highest and the lowest value in the sample, and not how observations are distributed. • This bring us to variance.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Variance is a measure, very much like arithmetic mean which takes every observation into account. It gives equal weight to all observations and measures the dispersion around the central tendency.</a:t>
            </a:r>
          </a:p>
        </p:txBody>
      </p:sp>
    </p:spTree>
    <p:extLst>
      <p:ext uri="{BB962C8B-B14F-4D97-AF65-F5344CB8AC3E}">
        <p14:creationId xmlns:p14="http://schemas.microsoft.com/office/powerpoint/2010/main" val="3682548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effectLst/>
              </a:rPr>
              <a:t>STANDARD DEVIATION</a:t>
            </a:r>
            <a:endParaRPr lang="en-US" sz="4000" dirty="0"/>
          </a:p>
        </p:txBody>
      </p:sp>
      <p:sp>
        <p:nvSpPr>
          <p:cNvPr id="3" name="Content Placeholder 2"/>
          <p:cNvSpPr>
            <a:spLocks noGrp="1"/>
          </p:cNvSpPr>
          <p:nvPr>
            <p:ph idx="1"/>
          </p:nvPr>
        </p:nvSpPr>
        <p:spPr>
          <a:xfrm>
            <a:off x="1472407" y="2286000"/>
            <a:ext cx="6197600" cy="3840163"/>
          </a:xfrm>
        </p:spPr>
        <p:txBody>
          <a:bodyPr/>
          <a:lstStyle/>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is a special form of average deviation from the mean.</a:t>
            </a:r>
          </a:p>
          <a:p>
            <a:pPr algn="just">
              <a:buFont typeface="Wingdings" panose="05000000000000000000" pitchFamily="2" charset="2"/>
              <a:buChar char="§"/>
            </a:pPr>
            <a:r>
              <a:rPr lang="en-US" sz="2800" dirty="0" smtClean="0">
                <a:latin typeface="Times New Roman" panose="02020603050405020304" pitchFamily="18" charset="0"/>
                <a:cs typeface="Times New Roman" panose="02020603050405020304" pitchFamily="18" charset="0"/>
              </a:rPr>
              <a:t>is </a:t>
            </a:r>
            <a:r>
              <a:rPr lang="en-US" sz="2800" dirty="0">
                <a:latin typeface="Times New Roman" panose="02020603050405020304" pitchFamily="18" charset="0"/>
                <a:cs typeface="Times New Roman" panose="02020603050405020304" pitchFamily="18" charset="0"/>
              </a:rPr>
              <a:t>the positive square root of the arithmetic mean of the squared deviations from the mean of the distribution</a:t>
            </a:r>
            <a:r>
              <a:rPr lang="en-US" dirty="0"/>
              <a:t>.</a:t>
            </a:r>
          </a:p>
        </p:txBody>
      </p:sp>
    </p:spTree>
    <p:extLst>
      <p:ext uri="{BB962C8B-B14F-4D97-AF65-F5344CB8AC3E}">
        <p14:creationId xmlns:p14="http://schemas.microsoft.com/office/powerpoint/2010/main" val="490210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effectLst/>
              </a:rPr>
              <a:t>STANDARD DEVIATION</a:t>
            </a:r>
            <a:endParaRPr lang="en-US" sz="4400" dirty="0"/>
          </a:p>
        </p:txBody>
      </p:sp>
      <p:sp>
        <p:nvSpPr>
          <p:cNvPr id="3" name="Content Placeholder 2"/>
          <p:cNvSpPr>
            <a:spLocks noGrp="1"/>
          </p:cNvSpPr>
          <p:nvPr>
            <p:ph idx="1"/>
          </p:nvPr>
        </p:nvSpPr>
        <p:spPr>
          <a:xfrm>
            <a:off x="1472407" y="2286000"/>
            <a:ext cx="6197600" cy="3840163"/>
          </a:xfrm>
        </p:spPr>
        <p:txBody>
          <a:bodyPr>
            <a:normAutofit/>
          </a:bodyPr>
          <a:lstStyle/>
          <a:p>
            <a:pPr algn="just"/>
            <a:r>
              <a:rPr lang="en-US" sz="2800" dirty="0">
                <a:latin typeface="Times New Roman" panose="02020603050405020304" pitchFamily="18" charset="0"/>
                <a:cs typeface="Times New Roman" panose="02020603050405020304" pitchFamily="18" charset="0"/>
              </a:rPr>
              <a:t>is considered as the most reliable measure of variability</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is affected by the individual values or items in the distribution.</a:t>
            </a:r>
          </a:p>
        </p:txBody>
      </p:sp>
    </p:spTree>
    <p:extLst>
      <p:ext uri="{BB962C8B-B14F-4D97-AF65-F5344CB8AC3E}">
        <p14:creationId xmlns:p14="http://schemas.microsoft.com/office/powerpoint/2010/main" val="4157941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381000" y="2057400"/>
            <a:ext cx="8305800" cy="3754874"/>
          </a:xfrm>
          <a:prstGeom prst="rect">
            <a:avLst/>
          </a:prstGeom>
          <a:noFill/>
          <a:ln w="9525">
            <a:noFill/>
            <a:miter lim="800000"/>
            <a:headEnd/>
            <a:tailEnd/>
          </a:ln>
        </p:spPr>
        <p:txBody>
          <a:bodyPr>
            <a:prstTxWarp prst="textNoShape">
              <a:avLst/>
            </a:prstTxWarp>
            <a:spAutoFit/>
          </a:bodyPr>
          <a:lstStyle/>
          <a:p>
            <a:pPr algn="ctr"/>
            <a:r>
              <a:rPr lang="en-US" sz="2800" dirty="0" smtClean="0">
                <a:latin typeface="+mn-lt"/>
              </a:rPr>
              <a:t>The </a:t>
            </a:r>
            <a:r>
              <a:rPr lang="en-US" sz="2800" dirty="0">
                <a:latin typeface="+mn-lt"/>
              </a:rPr>
              <a:t>standard deviation has important uses for continuous data, particularly when the frequency distribution follows a </a:t>
            </a:r>
          </a:p>
          <a:p>
            <a:pPr algn="ctr">
              <a:spcBef>
                <a:spcPct val="75000"/>
              </a:spcBef>
            </a:pPr>
            <a:r>
              <a:rPr lang="en-US" sz="2800" u="sng" dirty="0">
                <a:latin typeface="+mn-lt"/>
              </a:rPr>
              <a:t>normal (also called Gaussian, or bell-shaped)</a:t>
            </a:r>
            <a:r>
              <a:rPr lang="en-US" sz="2800" dirty="0">
                <a:latin typeface="+mn-lt"/>
              </a:rPr>
              <a:t> distribution</a:t>
            </a:r>
          </a:p>
          <a:p>
            <a:pPr algn="ctr">
              <a:spcBef>
                <a:spcPct val="75000"/>
              </a:spcBef>
            </a:pPr>
            <a:r>
              <a:rPr lang="en-US" sz="2800" b="1" dirty="0">
                <a:solidFill>
                  <a:schemeClr val="accent3"/>
                </a:solidFill>
                <a:latin typeface="+mn-lt"/>
              </a:rPr>
              <a:t>The normal distribution is the most important probability distribution in statistics </a:t>
            </a:r>
          </a:p>
        </p:txBody>
      </p:sp>
      <p:sp>
        <p:nvSpPr>
          <p:cNvPr id="4" name="TextBox 3"/>
          <p:cNvSpPr txBox="1"/>
          <p:nvPr/>
        </p:nvSpPr>
        <p:spPr>
          <a:xfrm>
            <a:off x="609600" y="990600"/>
            <a:ext cx="7924800" cy="830997"/>
          </a:xfrm>
          <a:prstGeom prst="rect">
            <a:avLst/>
          </a:prstGeom>
          <a:noFill/>
        </p:spPr>
        <p:txBody>
          <a:bodyPr wrap="square" rtlCol="0">
            <a:spAutoFit/>
          </a:bodyPr>
          <a:lstStyle/>
          <a:p>
            <a:pPr algn="ctr"/>
            <a:r>
              <a:rPr lang="en-US" sz="4800" dirty="0" smtClean="0">
                <a:solidFill>
                  <a:schemeClr val="accent5"/>
                </a:solidFill>
                <a:latin typeface="+mj-lt"/>
              </a:rPr>
              <a:t>Standard Deviation</a:t>
            </a:r>
            <a:endParaRPr lang="en-US" sz="4800" dirty="0">
              <a:solidFill>
                <a:schemeClr val="accent5"/>
              </a:solidFill>
              <a:latin typeface="+mj-lt"/>
            </a:endParaRPr>
          </a:p>
        </p:txBody>
      </p:sp>
    </p:spTree>
    <p:extLst>
      <p:ext uri="{BB962C8B-B14F-4D97-AF65-F5344CB8AC3E}">
        <p14:creationId xmlns:p14="http://schemas.microsoft.com/office/powerpoint/2010/main" val="425129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ext Box 11"/>
          <p:cNvSpPr txBox="1">
            <a:spLocks noChangeArrowheads="1"/>
          </p:cNvSpPr>
          <p:nvPr/>
        </p:nvSpPr>
        <p:spPr bwMode="auto">
          <a:xfrm>
            <a:off x="304800" y="2133600"/>
            <a:ext cx="8534400" cy="1754326"/>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sz="2400" dirty="0">
                <a:latin typeface="+mn-lt"/>
              </a:rPr>
              <a:t>Variance and standard deviation are calculated slightly differently depending on whether the data represent an entire population or a sample from the population.</a:t>
            </a:r>
          </a:p>
          <a:p>
            <a:pPr>
              <a:spcBef>
                <a:spcPct val="50000"/>
              </a:spcBef>
            </a:pPr>
            <a:r>
              <a:rPr lang="en-US" sz="2400" dirty="0">
                <a:latin typeface="+mn-lt"/>
              </a:rPr>
              <a:t>	Symbols used for populations and samples:</a:t>
            </a:r>
          </a:p>
        </p:txBody>
      </p:sp>
      <p:sp>
        <p:nvSpPr>
          <p:cNvPr id="5" name="TextBox 4"/>
          <p:cNvSpPr txBox="1"/>
          <p:nvPr/>
        </p:nvSpPr>
        <p:spPr>
          <a:xfrm>
            <a:off x="533400" y="914400"/>
            <a:ext cx="8077200" cy="830997"/>
          </a:xfrm>
          <a:prstGeom prst="rect">
            <a:avLst/>
          </a:prstGeom>
          <a:noFill/>
        </p:spPr>
        <p:txBody>
          <a:bodyPr wrap="square" rtlCol="0">
            <a:spAutoFit/>
          </a:bodyPr>
          <a:lstStyle/>
          <a:p>
            <a:pPr algn="ctr"/>
            <a:r>
              <a:rPr lang="en-US" sz="4800" dirty="0" smtClean="0">
                <a:solidFill>
                  <a:schemeClr val="accent5"/>
                </a:solidFill>
                <a:latin typeface="+mj-lt"/>
              </a:rPr>
              <a:t>Notation</a:t>
            </a:r>
            <a:endParaRPr lang="en-US" sz="4800" dirty="0">
              <a:solidFill>
                <a:schemeClr val="accent5"/>
              </a:solidFill>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4953000" y="2286000"/>
            <a:ext cx="3581400" cy="1981200"/>
            <a:chOff x="3216" y="672"/>
            <a:chExt cx="2256" cy="1248"/>
          </a:xfrm>
        </p:grpSpPr>
        <p:sp>
          <p:nvSpPr>
            <p:cNvPr id="44043" name="Rectangle 12"/>
            <p:cNvSpPr>
              <a:spLocks noChangeArrowheads="1"/>
            </p:cNvSpPr>
            <p:nvPr/>
          </p:nvSpPr>
          <p:spPr bwMode="auto">
            <a:xfrm>
              <a:off x="3216" y="672"/>
              <a:ext cx="2256" cy="1248"/>
            </a:xfrm>
            <a:prstGeom prst="rect">
              <a:avLst/>
            </a:prstGeom>
            <a:solidFill>
              <a:srgbClr val="FFFFFF"/>
            </a:solidFill>
            <a:ln w="19050">
              <a:solidFill>
                <a:schemeClr val="accent5"/>
              </a:solidFill>
              <a:miter lim="800000"/>
              <a:headEnd/>
              <a:tailEnd/>
            </a:ln>
          </p:spPr>
          <p:txBody>
            <a:bodyPr wrap="none" anchor="ctr">
              <a:prstTxWarp prst="textNoShape">
                <a:avLst/>
              </a:prstTxWarp>
            </a:bodyPr>
            <a:lstStyle/>
            <a:p>
              <a:endParaRPr lang="en-US"/>
            </a:p>
          </p:txBody>
        </p:sp>
        <p:graphicFrame>
          <p:nvGraphicFramePr>
            <p:cNvPr id="44035" name="Object 3"/>
            <p:cNvGraphicFramePr>
              <a:graphicFrameLocks noChangeAspect="1"/>
            </p:cNvGraphicFramePr>
            <p:nvPr/>
          </p:nvGraphicFramePr>
          <p:xfrm>
            <a:off x="3404" y="856"/>
            <a:ext cx="1879" cy="880"/>
          </p:xfrm>
          <a:graphic>
            <a:graphicData uri="http://schemas.openxmlformats.org/presentationml/2006/ole">
              <mc:AlternateContent xmlns:mc="http://schemas.openxmlformats.org/markup-compatibility/2006">
                <mc:Choice xmlns:v="urn:schemas-microsoft-com:vml" Requires="v">
                  <p:oleObj spid="_x0000_s54284" name="Equation" r:id="rId4" imgW="2374560" imgH="1117440" progId="Equation.3">
                    <p:embed/>
                  </p:oleObj>
                </mc:Choice>
                <mc:Fallback>
                  <p:oleObj name="Equation" r:id="rId4" imgW="2374560" imgH="11174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4" y="856"/>
                          <a:ext cx="1879" cy="8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 name="Group 14"/>
          <p:cNvGrpSpPr>
            <a:grpSpLocks/>
          </p:cNvGrpSpPr>
          <p:nvPr/>
        </p:nvGrpSpPr>
        <p:grpSpPr bwMode="auto">
          <a:xfrm>
            <a:off x="685800" y="2286000"/>
            <a:ext cx="3581400" cy="1981200"/>
            <a:chOff x="624" y="912"/>
            <a:chExt cx="2256" cy="1248"/>
          </a:xfrm>
        </p:grpSpPr>
        <p:sp>
          <p:nvSpPr>
            <p:cNvPr id="44042" name="Rectangle 11"/>
            <p:cNvSpPr>
              <a:spLocks noChangeArrowheads="1"/>
            </p:cNvSpPr>
            <p:nvPr/>
          </p:nvSpPr>
          <p:spPr bwMode="auto">
            <a:xfrm>
              <a:off x="624" y="912"/>
              <a:ext cx="2256" cy="1248"/>
            </a:xfrm>
            <a:prstGeom prst="rect">
              <a:avLst/>
            </a:prstGeom>
            <a:solidFill>
              <a:srgbClr val="FFFFFF"/>
            </a:solidFill>
            <a:ln w="19050">
              <a:solidFill>
                <a:schemeClr val="accent5"/>
              </a:solidFill>
              <a:miter lim="800000"/>
              <a:headEnd/>
              <a:tailEnd/>
            </a:ln>
          </p:spPr>
          <p:txBody>
            <a:bodyPr wrap="none" anchor="ctr">
              <a:prstTxWarp prst="textNoShape">
                <a:avLst/>
              </a:prstTxWarp>
            </a:bodyPr>
            <a:lstStyle/>
            <a:p>
              <a:endParaRPr lang="en-US"/>
            </a:p>
          </p:txBody>
        </p:sp>
        <p:graphicFrame>
          <p:nvGraphicFramePr>
            <p:cNvPr id="44034" name="Object 2"/>
            <p:cNvGraphicFramePr>
              <a:graphicFrameLocks noChangeAspect="1"/>
            </p:cNvGraphicFramePr>
            <p:nvPr/>
          </p:nvGraphicFramePr>
          <p:xfrm>
            <a:off x="848" y="1075"/>
            <a:ext cx="1808" cy="922"/>
          </p:xfrm>
          <a:graphic>
            <a:graphicData uri="http://schemas.openxmlformats.org/presentationml/2006/ole">
              <mc:AlternateContent xmlns:mc="http://schemas.openxmlformats.org/markup-compatibility/2006">
                <mc:Choice xmlns:v="urn:schemas-microsoft-com:vml" Requires="v">
                  <p:oleObj spid="_x0000_s54285" name="Equation" r:id="rId6" imgW="2298600" imgH="1168200" progId="Equation.3">
                    <p:embed/>
                  </p:oleObj>
                </mc:Choice>
                <mc:Fallback>
                  <p:oleObj name="Equation" r:id="rId6" imgW="2298600" imgH="1168200" progId="Equation.3">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8" y="1075"/>
                          <a:ext cx="1808" cy="9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4038" name="Text Box 5"/>
          <p:cNvSpPr txBox="1">
            <a:spLocks noChangeArrowheads="1"/>
          </p:cNvSpPr>
          <p:nvPr/>
        </p:nvSpPr>
        <p:spPr bwMode="auto">
          <a:xfrm>
            <a:off x="533400" y="4495800"/>
            <a:ext cx="3657600" cy="1015663"/>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US" sz="2000" dirty="0">
                <a:solidFill>
                  <a:srgbClr val="000000"/>
                </a:solidFill>
                <a:latin typeface="+mn-lt"/>
              </a:rPr>
              <a:t>Formula for </a:t>
            </a:r>
            <a:r>
              <a:rPr lang="en-US" sz="2000" b="1" dirty="0">
                <a:solidFill>
                  <a:schemeClr val="accent5"/>
                </a:solidFill>
                <a:latin typeface="+mn-lt"/>
              </a:rPr>
              <a:t>population</a:t>
            </a:r>
            <a:r>
              <a:rPr lang="en-US" sz="2000" dirty="0">
                <a:solidFill>
                  <a:srgbClr val="000000"/>
                </a:solidFill>
                <a:latin typeface="+mn-lt"/>
              </a:rPr>
              <a:t> variance (</a:t>
            </a:r>
            <a:r>
              <a:rPr lang="en-US" sz="2000" dirty="0">
                <a:solidFill>
                  <a:srgbClr val="000000"/>
                </a:solidFill>
                <a:latin typeface="+mn-lt"/>
                <a:sym typeface="Symbol" charset="2"/>
              </a:rPr>
              <a:t></a:t>
            </a:r>
            <a:r>
              <a:rPr lang="en-US" sz="2000" baseline="30000" dirty="0">
                <a:solidFill>
                  <a:srgbClr val="000000"/>
                </a:solidFill>
                <a:latin typeface="+mn-lt"/>
                <a:sym typeface="Symbol" charset="2"/>
              </a:rPr>
              <a:t>2</a:t>
            </a:r>
            <a:r>
              <a:rPr lang="en-US" sz="2000" dirty="0">
                <a:solidFill>
                  <a:srgbClr val="000000"/>
                </a:solidFill>
                <a:latin typeface="+mn-lt"/>
                <a:sym typeface="Symbol" charset="2"/>
              </a:rPr>
              <a:t>) and</a:t>
            </a:r>
            <a:r>
              <a:rPr lang="en-US" sz="2000" dirty="0">
                <a:solidFill>
                  <a:srgbClr val="000000"/>
                </a:solidFill>
                <a:latin typeface="+mn-lt"/>
              </a:rPr>
              <a:t> standard deviation (</a:t>
            </a:r>
            <a:r>
              <a:rPr lang="en-US" sz="2000" dirty="0" err="1">
                <a:solidFill>
                  <a:srgbClr val="000000"/>
                </a:solidFill>
                <a:latin typeface="+mn-lt"/>
                <a:sym typeface="Symbol" charset="2"/>
              </a:rPr>
              <a:t></a:t>
            </a:r>
            <a:r>
              <a:rPr lang="en-US" sz="2000" dirty="0">
                <a:solidFill>
                  <a:srgbClr val="000000"/>
                </a:solidFill>
                <a:latin typeface="+mn-lt"/>
                <a:sym typeface="Symbol" charset="2"/>
              </a:rPr>
              <a:t>) </a:t>
            </a:r>
          </a:p>
        </p:txBody>
      </p:sp>
      <p:sp>
        <p:nvSpPr>
          <p:cNvPr id="44040" name="Text Box 9"/>
          <p:cNvSpPr txBox="1">
            <a:spLocks noChangeArrowheads="1"/>
          </p:cNvSpPr>
          <p:nvPr/>
        </p:nvSpPr>
        <p:spPr bwMode="auto">
          <a:xfrm>
            <a:off x="4724400" y="4495800"/>
            <a:ext cx="3886200" cy="707886"/>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US" sz="2000" dirty="0">
                <a:latin typeface="+mn-lt"/>
              </a:rPr>
              <a:t>Formula for </a:t>
            </a:r>
            <a:r>
              <a:rPr lang="en-US" sz="2000" b="1" dirty="0">
                <a:solidFill>
                  <a:srgbClr val="4083CF"/>
                </a:solidFill>
                <a:latin typeface="+mn-lt"/>
              </a:rPr>
              <a:t>sample</a:t>
            </a:r>
            <a:r>
              <a:rPr lang="en-US" sz="2000" dirty="0" smtClean="0">
                <a:latin typeface="+mn-lt"/>
              </a:rPr>
              <a:t> variance </a:t>
            </a:r>
            <a:r>
              <a:rPr lang="en-US" sz="2000" dirty="0">
                <a:latin typeface="+mn-lt"/>
              </a:rPr>
              <a:t>(s</a:t>
            </a:r>
            <a:r>
              <a:rPr lang="en-US" sz="2000" baseline="30000" dirty="0">
                <a:latin typeface="+mn-lt"/>
                <a:sym typeface="Symbol" charset="2"/>
              </a:rPr>
              <a:t>2</a:t>
            </a:r>
            <a:r>
              <a:rPr lang="en-US" sz="2000" dirty="0">
                <a:latin typeface="+mn-lt"/>
                <a:sym typeface="Symbol" charset="2"/>
              </a:rPr>
              <a:t>) and</a:t>
            </a:r>
            <a:r>
              <a:rPr lang="en-US" sz="2000" dirty="0">
                <a:latin typeface="+mn-lt"/>
              </a:rPr>
              <a:t> standard deviation (</a:t>
            </a:r>
            <a:r>
              <a:rPr lang="en-US" sz="2000" dirty="0" err="1">
                <a:latin typeface="+mn-lt"/>
              </a:rPr>
              <a:t>s</a:t>
            </a:r>
            <a:r>
              <a:rPr lang="en-US" sz="2000" dirty="0">
                <a:latin typeface="+mn-lt"/>
              </a:rPr>
              <a:t>, </a:t>
            </a:r>
            <a:r>
              <a:rPr lang="en-US" sz="2000" dirty="0" err="1">
                <a:latin typeface="+mn-lt"/>
              </a:rPr>
              <a:t>sd</a:t>
            </a:r>
            <a:r>
              <a:rPr lang="en-US" sz="2000" dirty="0">
                <a:latin typeface="+mn-lt"/>
              </a:rPr>
              <a:t>)</a:t>
            </a:r>
          </a:p>
        </p:txBody>
      </p:sp>
      <p:sp>
        <p:nvSpPr>
          <p:cNvPr id="12" name="TextBox 11"/>
          <p:cNvSpPr txBox="1"/>
          <p:nvPr/>
        </p:nvSpPr>
        <p:spPr>
          <a:xfrm>
            <a:off x="457200" y="457200"/>
            <a:ext cx="8190414" cy="1446550"/>
          </a:xfrm>
          <a:prstGeom prst="rect">
            <a:avLst/>
          </a:prstGeom>
          <a:noFill/>
        </p:spPr>
        <p:txBody>
          <a:bodyPr wrap="square" rtlCol="0">
            <a:spAutoFit/>
          </a:bodyPr>
          <a:lstStyle/>
          <a:p>
            <a:pPr algn="ctr"/>
            <a:r>
              <a:rPr lang="en-US" sz="4400" dirty="0" smtClean="0">
                <a:solidFill>
                  <a:schemeClr val="accent5"/>
                </a:solidFill>
                <a:latin typeface="+mj-lt"/>
              </a:rPr>
              <a:t>Calculating Variance and Standard Deviation</a:t>
            </a:r>
            <a:endParaRPr lang="en-US" sz="4400" dirty="0">
              <a:solidFill>
                <a:schemeClr val="accent5"/>
              </a:solidFill>
              <a:latin typeface="+mj-lt"/>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486</TotalTime>
  <Words>1043</Words>
  <Application>Microsoft Office PowerPoint</Application>
  <PresentationFormat>On-screen Show (4:3)</PresentationFormat>
  <Paragraphs>84</Paragraphs>
  <Slides>16</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ＭＳ Ｐゴシック</vt:lpstr>
      <vt:lpstr>Arial</vt:lpstr>
      <vt:lpstr>Calibri</vt:lpstr>
      <vt:lpstr>Century Gothic</vt:lpstr>
      <vt:lpstr>Symbol</vt:lpstr>
      <vt:lpstr>Times New Roman</vt:lpstr>
      <vt:lpstr>Wingdings</vt:lpstr>
      <vt:lpstr>Wingdings 3</vt:lpstr>
      <vt:lpstr>Wisp</vt:lpstr>
      <vt:lpstr>Equation</vt:lpstr>
      <vt:lpstr>Measures of Variability</vt:lpstr>
      <vt:lpstr>PowerPoint Presentation</vt:lpstr>
      <vt:lpstr>variance</vt:lpstr>
      <vt:lpstr>The concept of variance</vt:lpstr>
      <vt:lpstr>STANDARD DEVIATION</vt:lpstr>
      <vt:lpstr>STANDARD DEVIATION</vt:lpstr>
      <vt:lpstr>PowerPoint Presentation</vt:lpstr>
      <vt:lpstr>PowerPoint Presentation</vt:lpstr>
      <vt:lpstr>PowerPoint Presentation</vt:lpstr>
      <vt:lpstr>How to Calculate the Standard Deviation for Ungrouped Data</vt:lpstr>
      <vt:lpstr>How to Calculate the Standard Deviation for Grouped Data</vt:lpstr>
      <vt:lpstr>PowerPoint Presentation</vt:lpstr>
      <vt:lpstr>PowerPoint Presentation</vt:lpstr>
      <vt:lpstr>PowerPoint Presentation</vt:lpstr>
      <vt:lpstr>Characteristics of the Standard Deviation</vt:lpstr>
      <vt:lpstr>Characteristics of the Standard Deviation</vt:lpstr>
    </vt:vector>
  </TitlesOfParts>
  <Company>Wright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Biostatistics for Medicine</dc:title>
  <dc:creator>Wright State University</dc:creator>
  <cp:lastModifiedBy>Abdul Kareem Qammar</cp:lastModifiedBy>
  <cp:revision>96</cp:revision>
  <dcterms:created xsi:type="dcterms:W3CDTF">2010-12-30T21:31:33Z</dcterms:created>
  <dcterms:modified xsi:type="dcterms:W3CDTF">2020-05-03T07:34:02Z</dcterms:modified>
</cp:coreProperties>
</file>