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1"/>
  </p:notesMasterIdLst>
  <p:sldIdLst>
    <p:sldId id="256" r:id="rId2"/>
    <p:sldId id="266" r:id="rId3"/>
    <p:sldId id="268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7EDF6219-82C1-4A93-ABED-5E34596BB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8A3B3F0-AAF5-4CFC-A7B5-497CCE8C3F5E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1956D3A9-AF53-4EE2-8367-5C87C40B8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EDD8E06E-9ABA-4101-95DC-533C74A92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67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9C520A68-97AF-4954-BF27-3B60903A2D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6D5DB69-22AD-4E1E-A59B-E2B46FD50CA7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6D96FEF4-316D-4EC7-948A-A33AE5D7CB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2B50E5CE-2EAD-485C-9DC4-25D3E4546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026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90C51AA2-08CA-4188-A0D0-CDB58CB18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DE4C9D0-7D0A-45DF-B0CE-6AB3AEE439B1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99033DF3-330A-4632-AE16-C1DAED31B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EC5A0E66-0ED9-4D39-8C8C-9D502F65B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32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4F2D9B1C-DEA5-4665-B47D-209786DA89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D877D31-AB4E-4210-B2DB-080238C5EE9B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4FEDE9AA-CD44-4982-B7AE-FB416BFCB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49FDFE4F-372F-44B2-A051-88D045B25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20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BE2D0BFB-ECA4-4C07-8994-8A88F29AAD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FC82682-D545-467D-8124-18513B1E9CEB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5A43AED6-E6E9-43A7-AC93-64E1E9990A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772FBEB7-042D-4152-8A9C-1370E47C7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459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28D453DF-2D5F-4B73-B4AC-B5CF546FD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7D4C080-24BF-412B-8F06-E36EDFECF8DD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5B0E173E-03EA-4E90-8188-93FE2E0C3F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52774992-1B31-4E69-A7C1-2E636C6DF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839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2E8E951B-6D4F-4F3C-BA0F-CE3137BC43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AEBF62B-A5D8-4ED3-B7C7-E5B4C8E4833B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609817C1-9D09-405F-A4BE-35AA840FB3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3C7757C3-4E01-44F0-9943-4A8D5D2ED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1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7412E0F5-3DB3-4276-9E28-E97E37598C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47D0DB0-2893-40A2-A92B-B204CAA7AA0A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76849717-E504-4367-AE73-45E1924842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E07A02F3-4A7A-4C49-8E28-03B39609B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9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AFBD6615-ED48-4079-BAA7-A84844D677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48E5558-88DF-40FE-90FF-9EB1FEE63A86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B825ED8D-9E3E-4698-BB5C-C026B0475B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0D5306E4-3AAE-4121-B023-8B43D082C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75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0BFD4EBE-353D-4C31-99D7-B7C3FEC6C1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8B80A18-0C17-4A8A-A28E-1B3AD0E8B888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8A02C982-0312-4EC7-A741-67B0BEDA49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11F7861C-35C5-4B12-8A55-F7A16557D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06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E2EC3CC7-E29A-4D50-9A98-532553638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86C72E5-BDBA-4628-BBAF-85FBB5CCE3BE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B01CE6FA-B36D-49C3-8371-51A4E9764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A8274DE9-BC41-40F6-83AC-5A3D3773C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55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30CCC09F-8FEA-4870-9E40-37BBE7100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BCE3FF5-CEA2-48B8-900D-389C7BA3E78B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A081F303-3AE6-4FDF-9914-380C5084DC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4F7AB753-E023-44B0-B607-E3C978A6E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4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BEDA1708-FBD0-46B6-B6E0-9DACFC6E82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1FD1554-F607-4188-A668-41EC0D745C1C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360FA1B4-6A09-4A5E-8B97-24767F39BC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F52D03A7-D598-4B7B-B4F2-C1353D7B2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58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90C51AA2-08CA-4188-A0D0-CDB58CB18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DE4C9D0-7D0A-45DF-B0CE-6AB3AEE439B1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99033DF3-330A-4632-AE16-C1DAED31B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EC5A0E66-0ED9-4D39-8C8C-9D502F65B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8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12</a:t>
            </a:r>
            <a:r>
              <a:rPr lang="en-US" dirty="0" smtClean="0"/>
              <a:t>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B154921-491D-443E-816A-3E1D64EAD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7143" y="344979"/>
            <a:ext cx="7884368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400" dirty="0"/>
              <a:t>Page Table When Some Pages Are Not</a:t>
            </a:r>
            <a:br>
              <a:rPr lang="en-US" altLang="en-US" sz="2400" dirty="0"/>
            </a:br>
            <a:r>
              <a:rPr lang="en-US" altLang="en-US" sz="2400" dirty="0"/>
              <a:t>in Main Memory</a:t>
            </a:r>
          </a:p>
        </p:txBody>
      </p:sp>
      <p:pic>
        <p:nvPicPr>
          <p:cNvPr id="17411" name="Picture 2" descr="B:\os-book\os10-dir\Slides-WORK-area\Figures-dir\ch10\JPG-dir\10_04.jpg">
            <a:extLst>
              <a:ext uri="{FF2B5EF4-FFF2-40B4-BE49-F238E27FC236}">
                <a16:creationId xmlns:a16="http://schemas.microsoft.com/office/drawing/2014/main" id="{EE8B21A0-27D4-48EC-AA1E-673C6BCAF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1246188"/>
            <a:ext cx="4805362" cy="465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946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B00CC0E-9E33-4072-9D8C-43E000475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5395" y="235568"/>
            <a:ext cx="77247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Page Replacement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5125108-1B16-48F4-B19C-7A4934EC1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5395" y="1190626"/>
            <a:ext cx="7724775" cy="4530725"/>
          </a:xfrm>
        </p:spPr>
        <p:txBody>
          <a:bodyPr/>
          <a:lstStyle/>
          <a:p>
            <a:r>
              <a:rPr lang="en-US" altLang="en-US" dirty="0"/>
              <a:t>Prevent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over-allocation</a:t>
            </a:r>
            <a:r>
              <a:rPr lang="en-US" altLang="en-US" dirty="0"/>
              <a:t> of memory by modifying page-fault service routine to include page replacement</a:t>
            </a:r>
          </a:p>
          <a:p>
            <a:r>
              <a:rPr lang="en-US" altLang="en-US" dirty="0"/>
              <a:t>Use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modify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dirty</a:t>
            </a:r>
            <a:r>
              <a:rPr lang="en-US" altLang="en-US" dirty="0"/>
              <a:t>)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bit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to reduce overhead of page transfers – only modified pages are written to disk</a:t>
            </a:r>
          </a:p>
          <a:p>
            <a:r>
              <a:rPr lang="en-US" altLang="en-US" dirty="0"/>
              <a:t>Page replacement completes separation between logical memory and physical memory – large virtual memory can be provided on a smaller physical memory</a:t>
            </a:r>
          </a:p>
        </p:txBody>
      </p:sp>
    </p:spTree>
    <p:extLst>
      <p:ext uri="{BB962C8B-B14F-4D97-AF65-F5344CB8AC3E}">
        <p14:creationId xmlns:p14="http://schemas.microsoft.com/office/powerpoint/2010/main" val="384832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60E5859-1ADF-409F-B8A3-01A46FD0E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7776" y="235568"/>
            <a:ext cx="769302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Need For Page Replacement</a:t>
            </a:r>
          </a:p>
        </p:txBody>
      </p:sp>
      <p:pic>
        <p:nvPicPr>
          <p:cNvPr id="33795" name="Picture 4" descr="B:\os-book\os10-dir\Slides-WORK-area\Figures-dir\ch10\JPG-dir\10_09.jpg">
            <a:extLst>
              <a:ext uri="{FF2B5EF4-FFF2-40B4-BE49-F238E27FC236}">
                <a16:creationId xmlns:a16="http://schemas.microsoft.com/office/drawing/2014/main" id="{74BEFCE0-4636-4163-8B0B-DF7F5FF02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951" y="1357314"/>
            <a:ext cx="6786563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00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47214C7-1AE6-4D0E-9FB9-EBC768731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38946" y="175298"/>
            <a:ext cx="7861041" cy="576262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Page and Frame Replacement Algorithms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C092E50-7A55-4657-89B6-77C0309E7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5094" y="1133476"/>
            <a:ext cx="7679094" cy="4899025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3144838" algn="ctr"/>
              </a:tabLst>
            </a:pP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Frame-allocation algorithm </a:t>
            </a:r>
            <a:r>
              <a:rPr lang="en-US" altLang="en-US" dirty="0"/>
              <a:t>determines 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How many frames to give each process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Which frames to replace</a:t>
            </a:r>
          </a:p>
          <a:p>
            <a:pPr>
              <a:tabLst>
                <a:tab pos="3144838" algn="ctr"/>
              </a:tabLst>
            </a:pP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Page-replacement algorithm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Want lowest page-fault rate on both first access and re-access</a:t>
            </a:r>
          </a:p>
          <a:p>
            <a:pPr>
              <a:tabLst>
                <a:tab pos="3144838" algn="ctr"/>
              </a:tabLst>
            </a:pPr>
            <a:r>
              <a:rPr lang="en-US" altLang="en-US" dirty="0"/>
              <a:t>Evaluate algorithm by running it on a particular string of memory references (reference string) and computing the number of page faults on that string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String is just page numbers, not full addresses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Repeated access to the same page does not cause a page fault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Results depend on number of frames available</a:t>
            </a:r>
          </a:p>
          <a:p>
            <a:pPr>
              <a:tabLst>
                <a:tab pos="3144838" algn="ctr"/>
              </a:tabLst>
            </a:pPr>
            <a:r>
              <a:rPr lang="en-US" altLang="en-US" dirty="0"/>
              <a:t>In all our examples, 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reference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string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of referenced page numbers is </a:t>
            </a:r>
          </a:p>
          <a:p>
            <a:pPr>
              <a:buNone/>
              <a:tabLst>
                <a:tab pos="3144838" algn="ctr"/>
              </a:tabLst>
            </a:pPr>
            <a:r>
              <a:rPr lang="en-US" altLang="en-US" dirty="0"/>
              <a:t>	               </a:t>
            </a:r>
            <a:r>
              <a:rPr lang="en-US" altLang="en-US" b="1" dirty="0">
                <a:solidFill>
                  <a:srgbClr val="FF0000"/>
                </a:solidFill>
              </a:rPr>
              <a:t>7,0,1,2,0,3,0,4,2,3,0,3,0,3,2,1,2,0,1,7,0,1</a:t>
            </a:r>
          </a:p>
        </p:txBody>
      </p:sp>
    </p:spTree>
    <p:extLst>
      <p:ext uri="{BB962C8B-B14F-4D97-AF65-F5344CB8AC3E}">
        <p14:creationId xmlns:p14="http://schemas.microsoft.com/office/powerpoint/2010/main" val="3907931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38E9DE7-317A-4964-80E7-85DD040FF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8155" y="60152"/>
            <a:ext cx="8662696" cy="58998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Graph of Page Faults Versus the Number of Frames</a:t>
            </a:r>
          </a:p>
        </p:txBody>
      </p:sp>
      <p:pic>
        <p:nvPicPr>
          <p:cNvPr id="37891" name="Picture 5">
            <a:extLst>
              <a:ext uri="{FF2B5EF4-FFF2-40B4-BE49-F238E27FC236}">
                <a16:creationId xmlns:a16="http://schemas.microsoft.com/office/drawing/2014/main" id="{6305A72B-A5ED-415A-9B8C-D45FEB5F4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238250"/>
            <a:ext cx="6045200" cy="355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12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47214C7-1AE6-4D0E-9FB9-EBC768731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38946" y="175298"/>
            <a:ext cx="7861041" cy="576262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Page and Frame Replacement Algorithms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C092E50-7A55-4657-89B6-77C0309E7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5094" y="1133476"/>
            <a:ext cx="7679094" cy="4899025"/>
          </a:xfrm>
        </p:spPr>
        <p:txBody>
          <a:bodyPr>
            <a:normAutofit/>
          </a:bodyPr>
          <a:lstStyle/>
          <a:p>
            <a:pPr>
              <a:tabLst>
                <a:tab pos="3144838" algn="ctr"/>
              </a:tabLst>
            </a:pPr>
            <a:r>
              <a:rPr lang="en-US" altLang="en-US" b="1" dirty="0" smtClean="0">
                <a:solidFill>
                  <a:srgbClr val="006699"/>
                </a:solidFill>
                <a:latin typeface="+mj-lt"/>
              </a:rPr>
              <a:t>FIFO</a:t>
            </a:r>
          </a:p>
          <a:p>
            <a:pPr>
              <a:tabLst>
                <a:tab pos="3144838" algn="ctr"/>
              </a:tabLst>
            </a:pPr>
            <a:r>
              <a:rPr lang="en-US" altLang="en-US" b="1" dirty="0" smtClean="0">
                <a:solidFill>
                  <a:srgbClr val="006699"/>
                </a:solidFill>
                <a:latin typeface="+mj-lt"/>
              </a:rPr>
              <a:t>Optimal</a:t>
            </a:r>
          </a:p>
          <a:p>
            <a:pPr>
              <a:tabLst>
                <a:tab pos="3144838" algn="ctr"/>
              </a:tabLst>
            </a:pPr>
            <a:r>
              <a:rPr lang="en-US" altLang="en-US" b="1" dirty="0" smtClean="0">
                <a:solidFill>
                  <a:srgbClr val="006699"/>
                </a:solidFill>
                <a:latin typeface="+mj-lt"/>
              </a:rPr>
              <a:t>LRU</a:t>
            </a:r>
          </a:p>
          <a:p>
            <a:pPr lvl="1">
              <a:tabLst>
                <a:tab pos="3144838" algn="ctr"/>
              </a:tabLst>
            </a:pPr>
            <a:r>
              <a:rPr lang="en-US" altLang="en-US" b="1" dirty="0" smtClean="0">
                <a:solidFill>
                  <a:schemeClr val="tx2"/>
                </a:solidFill>
                <a:latin typeface="+mj-lt"/>
              </a:rPr>
              <a:t>Using Stack</a:t>
            </a:r>
          </a:p>
          <a:p>
            <a:pPr lvl="1">
              <a:tabLst>
                <a:tab pos="3144838" algn="ctr"/>
              </a:tabLst>
            </a:pPr>
            <a:r>
              <a:rPr lang="en-US" altLang="en-US" b="1" dirty="0" smtClean="0">
                <a:solidFill>
                  <a:schemeClr val="tx2"/>
                </a:solidFill>
                <a:latin typeface="+mj-lt"/>
              </a:rPr>
              <a:t>Using Counters</a:t>
            </a:r>
          </a:p>
          <a:p>
            <a:pPr lvl="1">
              <a:tabLst>
                <a:tab pos="3144838" algn="ctr"/>
              </a:tabLst>
            </a:pPr>
            <a:r>
              <a:rPr lang="en-US" altLang="en-US" b="1" dirty="0" smtClean="0">
                <a:solidFill>
                  <a:schemeClr val="tx2"/>
                </a:solidFill>
                <a:latin typeface="+mj-lt"/>
              </a:rPr>
              <a:t>Second Chance Algorithm</a:t>
            </a:r>
          </a:p>
          <a:p>
            <a:pPr>
              <a:tabLst>
                <a:tab pos="3144838" algn="ctr"/>
              </a:tabLst>
            </a:pPr>
            <a:r>
              <a:rPr lang="en-US" altLang="en-US" b="1" dirty="0" smtClean="0">
                <a:solidFill>
                  <a:srgbClr val="006699"/>
                </a:solidFill>
                <a:latin typeface="+mj-lt"/>
              </a:rPr>
              <a:t>Counting Algorithms</a:t>
            </a:r>
          </a:p>
          <a:p>
            <a:pPr lvl="1">
              <a:tabLst>
                <a:tab pos="3144838" algn="ctr"/>
              </a:tabLst>
            </a:pPr>
            <a:r>
              <a:rPr lang="en-US" altLang="en-US" b="1" dirty="0" smtClean="0">
                <a:solidFill>
                  <a:schemeClr val="tx2"/>
                </a:solidFill>
                <a:latin typeface="+mj-lt"/>
              </a:rPr>
              <a:t>LFU</a:t>
            </a:r>
          </a:p>
          <a:p>
            <a:pPr lvl="1">
              <a:tabLst>
                <a:tab pos="3144838" algn="ctr"/>
              </a:tabLst>
            </a:pPr>
            <a:r>
              <a:rPr lang="en-US" altLang="en-US" b="1" dirty="0" smtClean="0">
                <a:solidFill>
                  <a:schemeClr val="tx2"/>
                </a:solidFill>
                <a:latin typeface="+mj-lt"/>
              </a:rPr>
              <a:t>MFU</a:t>
            </a:r>
            <a:endParaRPr lang="en-US" alt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797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01C6E52-51B6-4080-B3CB-DA269501C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4288" y="235568"/>
            <a:ext cx="765651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Global vs. Local Allocation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BDEEC50-DE5B-4191-A4E4-940F9E965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2416" y="1116013"/>
            <a:ext cx="7656512" cy="4470400"/>
          </a:xfrm>
        </p:spPr>
        <p:txBody>
          <a:bodyPr/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Global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replacement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– process selects a replacement frame from the set of all frames; one process can take a frame from another</a:t>
            </a:r>
          </a:p>
          <a:p>
            <a:pPr lvl="1"/>
            <a:r>
              <a:rPr lang="en-US" altLang="en-US" dirty="0"/>
              <a:t>But then process execution time can vary greatly</a:t>
            </a:r>
          </a:p>
          <a:p>
            <a:pPr lvl="1"/>
            <a:r>
              <a:rPr lang="en-US" altLang="en-US" dirty="0"/>
              <a:t>But greater throughput so more common</a:t>
            </a:r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Local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replacement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– each process selects from only its own set of allocated frames</a:t>
            </a:r>
          </a:p>
          <a:p>
            <a:pPr lvl="1"/>
            <a:r>
              <a:rPr lang="en-US" altLang="en-US" dirty="0"/>
              <a:t>More consistent per-process performance</a:t>
            </a:r>
          </a:p>
          <a:p>
            <a:pPr lvl="1"/>
            <a:r>
              <a:rPr lang="en-US" altLang="en-US" dirty="0"/>
              <a:t>But possibly underutilized memory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7284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F731FD3-D4BB-4495-AA41-BEE2A772C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556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Thrashing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BFB067A-221A-4384-BE53-811322B7E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1748" y="1234526"/>
            <a:ext cx="7669763" cy="4483100"/>
          </a:xfrm>
        </p:spPr>
        <p:txBody>
          <a:bodyPr/>
          <a:lstStyle/>
          <a:p>
            <a:r>
              <a:rPr lang="en-US" altLang="en-US" dirty="0"/>
              <a:t>If a process does not have </a:t>
            </a:r>
            <a:r>
              <a:rPr lang="ja-JP" altLang="en-US" dirty="0"/>
              <a:t>“</a:t>
            </a:r>
            <a:r>
              <a:rPr lang="en-US" altLang="ja-JP" dirty="0"/>
              <a:t>enough</a:t>
            </a:r>
            <a:r>
              <a:rPr lang="ja-JP" altLang="en-US" dirty="0"/>
              <a:t>”</a:t>
            </a:r>
            <a:r>
              <a:rPr lang="en-US" altLang="ja-JP" dirty="0"/>
              <a:t> pages, the page-fault rate is very high</a:t>
            </a:r>
          </a:p>
          <a:p>
            <a:pPr lvl="1"/>
            <a:r>
              <a:rPr lang="en-US" altLang="en-US" dirty="0"/>
              <a:t>Page fault to get page</a:t>
            </a:r>
          </a:p>
          <a:p>
            <a:pPr lvl="1"/>
            <a:r>
              <a:rPr lang="en-US" altLang="en-US" dirty="0"/>
              <a:t>Replace existing frame</a:t>
            </a:r>
          </a:p>
          <a:p>
            <a:pPr lvl="1"/>
            <a:r>
              <a:rPr lang="en-US" altLang="en-US" dirty="0"/>
              <a:t>But quickly need replaced frame back</a:t>
            </a:r>
          </a:p>
          <a:p>
            <a:pPr lvl="1"/>
            <a:r>
              <a:rPr lang="en-US" altLang="en-US" dirty="0"/>
              <a:t>This leads to:</a:t>
            </a:r>
          </a:p>
          <a:p>
            <a:pPr lvl="2"/>
            <a:r>
              <a:rPr lang="en-US" altLang="en-US" dirty="0"/>
              <a:t>Low CPU utilization</a:t>
            </a:r>
          </a:p>
          <a:p>
            <a:pPr lvl="2"/>
            <a:r>
              <a:rPr lang="en-US" altLang="en-US" dirty="0"/>
              <a:t>Operating system thinking that it needs to increase the degree of multiprogramming</a:t>
            </a:r>
          </a:p>
          <a:p>
            <a:pPr lvl="2"/>
            <a:r>
              <a:rPr lang="en-US" altLang="en-US" dirty="0"/>
              <a:t>Another process added to the system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7701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F37029F3-575E-45E9-8727-29B42A6C2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556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Thrashing (Cont.)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466EF36-C0B0-44EF-8514-5525DA5E5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01081" y="1206536"/>
            <a:ext cx="7265631" cy="939800"/>
          </a:xfrm>
        </p:spPr>
        <p:txBody>
          <a:bodyPr/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Thrashing</a:t>
            </a:r>
            <a:r>
              <a:rPr lang="en-US" altLang="en-US" dirty="0">
                <a:solidFill>
                  <a:srgbClr val="3366FF"/>
                </a:solidFill>
              </a:rPr>
              <a:t>. </a:t>
            </a:r>
            <a:r>
              <a:rPr lang="en-US" altLang="en-US" dirty="0">
                <a:sym typeface="Symbol" panose="05050102010706020507" pitchFamily="18" charset="2"/>
              </a:rPr>
              <a:t> A process is busy swapping pages in and out</a:t>
            </a:r>
            <a:endParaRPr lang="en-US" altLang="en-US" dirty="0"/>
          </a:p>
        </p:txBody>
      </p:sp>
      <p:pic>
        <p:nvPicPr>
          <p:cNvPr id="58372" name="Picture 4" descr="B:\os-book\os10-dir\Slides-WORK-area\Figures-dir\ch10\JPG-dir\10_20.jpg">
            <a:extLst>
              <a:ext uri="{FF2B5EF4-FFF2-40B4-BE49-F238E27FC236}">
                <a16:creationId xmlns:a16="http://schemas.microsoft.com/office/drawing/2014/main" id="{94F4115B-BBC6-4F1B-BBD0-84201898A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226" y="1974887"/>
            <a:ext cx="4868863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96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</a:t>
            </a:r>
            <a:r>
              <a:rPr lang="en-US" altLang="en-US" dirty="0"/>
              <a:t>9</a:t>
            </a:r>
            <a:r>
              <a:rPr lang="en-US" altLang="en-US" dirty="0" smtClean="0"/>
              <a:t> 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430682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r>
              <a:rPr lang="en-US" altLang="en-US" dirty="0"/>
              <a:t>Background</a:t>
            </a:r>
          </a:p>
          <a:p>
            <a:r>
              <a:rPr lang="en-US" altLang="en-US" dirty="0"/>
              <a:t>Demand Paging</a:t>
            </a:r>
          </a:p>
          <a:p>
            <a:r>
              <a:rPr lang="en-US" altLang="en-US" dirty="0"/>
              <a:t>Copy-on-Write</a:t>
            </a:r>
          </a:p>
          <a:p>
            <a:r>
              <a:rPr lang="en-US" altLang="en-US" dirty="0"/>
              <a:t>Page Replacement</a:t>
            </a:r>
          </a:p>
          <a:p>
            <a:r>
              <a:rPr lang="en-US" altLang="en-US" dirty="0"/>
              <a:t>Allocation of Frames </a:t>
            </a:r>
          </a:p>
          <a:p>
            <a:r>
              <a:rPr lang="en-US" altLang="en-US" dirty="0"/>
              <a:t>Thrashing</a:t>
            </a:r>
          </a:p>
          <a:p>
            <a:r>
              <a:rPr lang="en-US" altLang="en-US" dirty="0" smtClean="0"/>
              <a:t>Allocating </a:t>
            </a:r>
            <a:r>
              <a:rPr lang="en-US" altLang="en-US" dirty="0"/>
              <a:t>Kernel Memory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/>
          </a:bodyPr>
          <a:lstStyle/>
          <a:p>
            <a:r>
              <a:rPr lang="en-US" altLang="en-US" dirty="0"/>
              <a:t>Define virtual memory and describe its benefits.</a:t>
            </a:r>
          </a:p>
          <a:p>
            <a:r>
              <a:rPr lang="en-US" altLang="en-US" dirty="0"/>
              <a:t>Illustrate how pages are loaded into memory using demand paging.</a:t>
            </a:r>
          </a:p>
          <a:p>
            <a:r>
              <a:rPr lang="en-US" altLang="en-US" dirty="0"/>
              <a:t>Apply the FIFO, optimal, and  LRU page-replacement algorithms.</a:t>
            </a:r>
          </a:p>
          <a:p>
            <a:r>
              <a:rPr lang="en-US" altLang="en-US" dirty="0"/>
              <a:t>Describe the working set of a process, and explain how it is related to program locality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BD8A388-8E27-4EE5-81A8-60463D778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4792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Why Virtual </a:t>
            </a:r>
            <a:r>
              <a:rPr lang="en-US" altLang="en-US" dirty="0"/>
              <a:t>memory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522901F-947A-433D-9A89-77363C3CE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2417" y="1231579"/>
            <a:ext cx="7679094" cy="4529138"/>
          </a:xfrm>
        </p:spPr>
        <p:txBody>
          <a:bodyPr/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Virtual memory </a:t>
            </a:r>
            <a:r>
              <a:rPr lang="en-US" altLang="en-US" dirty="0"/>
              <a:t>– separation of user logical memory from physical memory</a:t>
            </a:r>
          </a:p>
          <a:p>
            <a:pPr lvl="1"/>
            <a:r>
              <a:rPr lang="en-US" altLang="en-US" dirty="0"/>
              <a:t>Only part of the program needs to be in memory for execution</a:t>
            </a:r>
          </a:p>
          <a:p>
            <a:pPr lvl="1"/>
            <a:r>
              <a:rPr lang="en-US" altLang="en-US" dirty="0"/>
              <a:t>Logical address space can </a:t>
            </a:r>
            <a:r>
              <a:rPr lang="en-US" altLang="en-US" dirty="0" smtClean="0"/>
              <a:t>be </a:t>
            </a:r>
            <a:r>
              <a:rPr lang="en-US" altLang="en-US" dirty="0"/>
              <a:t>much larger than physical address space</a:t>
            </a:r>
          </a:p>
          <a:p>
            <a:pPr lvl="1"/>
            <a:r>
              <a:rPr lang="en-US" altLang="en-US" dirty="0"/>
              <a:t>Allows address spaces to be shared by several processes</a:t>
            </a:r>
          </a:p>
          <a:p>
            <a:pPr lvl="1"/>
            <a:r>
              <a:rPr lang="en-US" altLang="en-US" dirty="0"/>
              <a:t>Allows for more efficient process creation</a:t>
            </a:r>
          </a:p>
          <a:p>
            <a:pPr lvl="1"/>
            <a:r>
              <a:rPr lang="en-US" altLang="en-US" dirty="0"/>
              <a:t>More programs running concurrently</a:t>
            </a:r>
          </a:p>
          <a:p>
            <a:pPr lvl="1"/>
            <a:r>
              <a:rPr lang="en-US" altLang="en-US" dirty="0"/>
              <a:t>Less I/O needed to load or swap processes</a:t>
            </a:r>
          </a:p>
          <a:p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6626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D98FEA7-C7CA-4225-97D5-87D05E0B6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4792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Virtual memory  (Cont.)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EAA72FA-32BB-4333-A973-F0773984B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2417" y="1244666"/>
            <a:ext cx="7688424" cy="2577526"/>
          </a:xfrm>
        </p:spPr>
        <p:txBody>
          <a:bodyPr/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Virtual address space</a:t>
            </a:r>
            <a:r>
              <a:rPr lang="en-US" altLang="en-US" dirty="0"/>
              <a:t> – logical view of how process is stored in memory</a:t>
            </a:r>
          </a:p>
          <a:p>
            <a:pPr lvl="1"/>
            <a:r>
              <a:rPr lang="en-US" altLang="en-US" dirty="0" err="1" smtClean="0"/>
              <a:t>Virual</a:t>
            </a:r>
            <a:r>
              <a:rPr lang="en-US" altLang="en-US" dirty="0" smtClean="0"/>
              <a:t> </a:t>
            </a:r>
            <a:r>
              <a:rPr lang="en-US" altLang="en-US" dirty="0"/>
              <a:t>memory can be implemented via:</a:t>
            </a:r>
          </a:p>
          <a:p>
            <a:pPr lvl="1"/>
            <a:r>
              <a:rPr lang="en-US" altLang="en-US" dirty="0"/>
              <a:t>Demand paging </a:t>
            </a:r>
          </a:p>
          <a:p>
            <a:pPr lvl="1"/>
            <a:r>
              <a:rPr lang="en-US" altLang="en-US" dirty="0"/>
              <a:t>Demand segmentation</a:t>
            </a:r>
          </a:p>
        </p:txBody>
      </p:sp>
    </p:spTree>
    <p:extLst>
      <p:ext uri="{BB962C8B-B14F-4D97-AF65-F5344CB8AC3E}">
        <p14:creationId xmlns:p14="http://schemas.microsoft.com/office/powerpoint/2010/main" val="21593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8334937-C42E-4E7B-B0E3-358B7E808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9714" y="216163"/>
            <a:ext cx="8080375" cy="608013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Virtual Memory That is Larger Than Physical Memory</a:t>
            </a:r>
          </a:p>
        </p:txBody>
      </p:sp>
      <p:pic>
        <p:nvPicPr>
          <p:cNvPr id="10243" name="Picture 4" descr="B:\os-book\os10-dir\Slides-WORK-area\Figures-dir\ch10\JPG-dir\10_01.jpg">
            <a:extLst>
              <a:ext uri="{FF2B5EF4-FFF2-40B4-BE49-F238E27FC236}">
                <a16:creationId xmlns:a16="http://schemas.microsoft.com/office/drawing/2014/main" id="{75959D58-FD0D-4362-987B-001456C2B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1" y="1457326"/>
            <a:ext cx="5459413" cy="432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81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C06DF40-C8BE-4D63-864C-842E26CBB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7382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Demand Paging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FA26912-DDBD-4FE1-BFA7-E72BE4D7C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3755" y="1303338"/>
            <a:ext cx="4049745" cy="5351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Could bring entire process into memory at load time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Or bring a page into memory only when it is needed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Less I/O needed, no unnecessary I/O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Less memory needed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Faster response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More users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Similar to paging system with swapping (diagram on right)</a:t>
            </a:r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endParaRPr lang="en-US" altLang="en-US" dirty="0">
              <a:sym typeface="Symbol" panose="05050102010706020507" pitchFamily="18" charset="2"/>
            </a:endParaRPr>
          </a:p>
        </p:txBody>
      </p:sp>
      <p:pic>
        <p:nvPicPr>
          <p:cNvPr id="14340" name="Picture 4" descr="9">
            <a:extLst>
              <a:ext uri="{FF2B5EF4-FFF2-40B4-BE49-F238E27FC236}">
                <a16:creationId xmlns:a16="http://schemas.microsoft.com/office/drawing/2014/main" id="{A3D70552-8B37-46D6-A4A0-489B357F4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6" y="1701800"/>
            <a:ext cx="3878263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30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264511C-9394-4FB0-8A88-DD12566F9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8937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Basic Concepts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5F816111-C06D-4FA2-86A2-9368F11D4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4427" y="1191244"/>
            <a:ext cx="7697755" cy="4530725"/>
          </a:xfrm>
        </p:spPr>
        <p:txBody>
          <a:bodyPr>
            <a:normAutofit/>
          </a:bodyPr>
          <a:lstStyle/>
          <a:p>
            <a:r>
              <a:rPr lang="en-US" altLang="en-US" dirty="0"/>
              <a:t>With swapping, pager guesses which pages will be used before swapping out again</a:t>
            </a:r>
          </a:p>
          <a:p>
            <a:r>
              <a:rPr lang="en-US" altLang="en-US" dirty="0"/>
              <a:t>Instead, pager brings in only those pages into memory</a:t>
            </a:r>
          </a:p>
          <a:p>
            <a:r>
              <a:rPr lang="en-US" altLang="en-US" dirty="0"/>
              <a:t>How to determine that set of pages?</a:t>
            </a:r>
          </a:p>
          <a:p>
            <a:pPr lvl="1"/>
            <a:r>
              <a:rPr lang="en-US" altLang="en-US" dirty="0"/>
              <a:t>Need new MMU functionality to implement demand paging</a:t>
            </a:r>
          </a:p>
          <a:p>
            <a:r>
              <a:rPr lang="en-US" altLang="en-US" dirty="0"/>
              <a:t>If pages needed are already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memory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resident</a:t>
            </a:r>
          </a:p>
          <a:p>
            <a:pPr lvl="1"/>
            <a:r>
              <a:rPr lang="en-US" altLang="en-US" dirty="0"/>
              <a:t>No difference from non demand-paging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4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D871474-8C29-4C4D-A06C-A16B6A83D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2199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Valid-Invalid Bit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DE0254-5503-4CC6-82D6-9AD27FDC1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3086" y="1046163"/>
            <a:ext cx="7688424" cy="5472112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With each page table entry a valid–invalid bit is associated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b="1" dirty="0">
                <a:solidFill>
                  <a:srgbClr val="FF0000"/>
                </a:solidFill>
              </a:rPr>
              <a:t>v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 in-memory – </a:t>
            </a:r>
            <a:r>
              <a:rPr lang="en-US" altLang="en-US" b="1" dirty="0">
                <a:solidFill>
                  <a:srgbClr val="006699"/>
                </a:solidFill>
                <a:latin typeface="+mj-lt"/>
                <a:sym typeface="Symbol" panose="05050102010706020507" pitchFamily="18" charset="2"/>
              </a:rPr>
              <a:t>memory</a:t>
            </a:r>
            <a:r>
              <a:rPr lang="en-US" altLang="en-US" b="1" dirty="0">
                <a:solidFill>
                  <a:srgbClr val="3366FF"/>
                </a:solidFill>
                <a:sym typeface="Symbol" panose="05050102010706020507" pitchFamily="18" charset="2"/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  <a:sym typeface="Symbol" panose="05050102010706020507" pitchFamily="18" charset="2"/>
              </a:rPr>
              <a:t>resident</a:t>
            </a:r>
            <a:r>
              <a:rPr lang="en-US" altLang="en-US" dirty="0">
                <a:sym typeface="Symbol" panose="05050102010706020507" pitchFamily="18" charset="2"/>
              </a:rPr>
              <a:t>,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  not-in-memory)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Initially valid–invalid bit is set to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 i </a:t>
            </a:r>
            <a:r>
              <a:rPr lang="en-US" altLang="en-US" dirty="0">
                <a:sym typeface="Symbol" panose="05050102010706020507" pitchFamily="18" charset="2"/>
              </a:rPr>
              <a:t>on all entries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Example of a page table snapshot: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/>
            </a:r>
            <a:br>
              <a:rPr lang="en-US" altLang="en-US" sz="1600" dirty="0">
                <a:sym typeface="Symbol" panose="05050102010706020507" pitchFamily="18" charset="2"/>
              </a:rPr>
            </a:br>
            <a:endParaRPr lang="en-US" altLang="en-US" sz="800" dirty="0">
              <a:sym typeface="Symbol" panose="05050102010706020507" pitchFamily="18" charset="2"/>
            </a:endParaRPr>
          </a:p>
          <a:p>
            <a:r>
              <a:rPr lang="en-US" altLang="en-US" dirty="0">
                <a:sym typeface="Symbol" panose="05050102010706020507" pitchFamily="18" charset="2"/>
              </a:rPr>
              <a:t>During MMU address translation, if valid–invalid bit in page table entry is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 i</a:t>
            </a:r>
            <a:r>
              <a:rPr lang="en-US" altLang="en-US" dirty="0">
                <a:sym typeface="Symbol" panose="05050102010706020507" pitchFamily="18" charset="2"/>
              </a:rPr>
              <a:t>  page fault</a:t>
            </a:r>
          </a:p>
        </p:txBody>
      </p:sp>
      <p:pic>
        <p:nvPicPr>
          <p:cNvPr id="16388" name="Picture 1">
            <a:extLst>
              <a:ext uri="{FF2B5EF4-FFF2-40B4-BE49-F238E27FC236}">
                <a16:creationId xmlns:a16="http://schemas.microsoft.com/office/drawing/2014/main" id="{6076F79C-4BBB-4218-90FB-18A6D83B8B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897" y="2623264"/>
            <a:ext cx="2370138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340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236</TotalTime>
  <Words>641</Words>
  <Application>Microsoft Office PowerPoint</Application>
  <PresentationFormat>Widescreen</PresentationFormat>
  <Paragraphs>113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MS PGothic</vt:lpstr>
      <vt:lpstr>Arial</vt:lpstr>
      <vt:lpstr>Calibri</vt:lpstr>
      <vt:lpstr>Corbel</vt:lpstr>
      <vt:lpstr>HGｺﾞｼｯｸM</vt:lpstr>
      <vt:lpstr>Monotype Sorts</vt:lpstr>
      <vt:lpstr>Symbol</vt:lpstr>
      <vt:lpstr>Times New Roman</vt:lpstr>
      <vt:lpstr>Parallax</vt:lpstr>
      <vt:lpstr>Week 12-13</vt:lpstr>
      <vt:lpstr>Lecture Contents</vt:lpstr>
      <vt:lpstr>Lecture Objectives</vt:lpstr>
      <vt:lpstr>Why Virtual memory </vt:lpstr>
      <vt:lpstr>Virtual memory  (Cont.)</vt:lpstr>
      <vt:lpstr>Virtual Memory That is Larger Than Physical Memory</vt:lpstr>
      <vt:lpstr>Demand Paging</vt:lpstr>
      <vt:lpstr>Basic Concepts</vt:lpstr>
      <vt:lpstr>Valid-Invalid Bit</vt:lpstr>
      <vt:lpstr>Page Table When Some Pages Are Not in Main Memory</vt:lpstr>
      <vt:lpstr>Page Replacement</vt:lpstr>
      <vt:lpstr>Need For Page Replacement</vt:lpstr>
      <vt:lpstr>Page and Frame Replacement Algorithms</vt:lpstr>
      <vt:lpstr>Graph of Page Faults Versus the Number of Frames</vt:lpstr>
      <vt:lpstr>Page and Frame Replacement Algorithms</vt:lpstr>
      <vt:lpstr>Global vs. Local Allocation</vt:lpstr>
      <vt:lpstr>Thrashing</vt:lpstr>
      <vt:lpstr>Thrashing (Cont.)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28</cp:revision>
  <dcterms:created xsi:type="dcterms:W3CDTF">2020-04-19T14:49:46Z</dcterms:created>
  <dcterms:modified xsi:type="dcterms:W3CDTF">2020-04-29T08:02:02Z</dcterms:modified>
</cp:coreProperties>
</file>