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0" r:id="rId1"/>
  </p:sldMasterIdLst>
  <p:notesMasterIdLst>
    <p:notesMasterId r:id="rId73"/>
  </p:notesMasterIdLst>
  <p:sldIdLst>
    <p:sldId id="256" r:id="rId2"/>
    <p:sldId id="657" r:id="rId3"/>
    <p:sldId id="708" r:id="rId4"/>
    <p:sldId id="709" r:id="rId5"/>
    <p:sldId id="710" r:id="rId6"/>
    <p:sldId id="711" r:id="rId7"/>
    <p:sldId id="712" r:id="rId8"/>
    <p:sldId id="713" r:id="rId9"/>
    <p:sldId id="714" r:id="rId10"/>
    <p:sldId id="715" r:id="rId11"/>
    <p:sldId id="716" r:id="rId12"/>
    <p:sldId id="717" r:id="rId13"/>
    <p:sldId id="718" r:id="rId14"/>
    <p:sldId id="719" r:id="rId15"/>
    <p:sldId id="720" r:id="rId16"/>
    <p:sldId id="721" r:id="rId17"/>
    <p:sldId id="722" r:id="rId18"/>
    <p:sldId id="723" r:id="rId19"/>
    <p:sldId id="724" r:id="rId20"/>
    <p:sldId id="725" r:id="rId21"/>
    <p:sldId id="726" r:id="rId22"/>
    <p:sldId id="727" r:id="rId23"/>
    <p:sldId id="728" r:id="rId24"/>
    <p:sldId id="729" r:id="rId25"/>
    <p:sldId id="730" r:id="rId26"/>
    <p:sldId id="731" r:id="rId27"/>
    <p:sldId id="732" r:id="rId28"/>
    <p:sldId id="733" r:id="rId29"/>
    <p:sldId id="734" r:id="rId30"/>
    <p:sldId id="735" r:id="rId31"/>
    <p:sldId id="736" r:id="rId32"/>
    <p:sldId id="737" r:id="rId33"/>
    <p:sldId id="738" r:id="rId34"/>
    <p:sldId id="739" r:id="rId35"/>
    <p:sldId id="740" r:id="rId36"/>
    <p:sldId id="741" r:id="rId37"/>
    <p:sldId id="742" r:id="rId38"/>
    <p:sldId id="743" r:id="rId39"/>
    <p:sldId id="744" r:id="rId40"/>
    <p:sldId id="745" r:id="rId41"/>
    <p:sldId id="746" r:id="rId42"/>
    <p:sldId id="747" r:id="rId43"/>
    <p:sldId id="748" r:id="rId44"/>
    <p:sldId id="749" r:id="rId45"/>
    <p:sldId id="700" r:id="rId46"/>
    <p:sldId id="701" r:id="rId47"/>
    <p:sldId id="702" r:id="rId48"/>
    <p:sldId id="703" r:id="rId49"/>
    <p:sldId id="704" r:id="rId50"/>
    <p:sldId id="705" r:id="rId51"/>
    <p:sldId id="706" r:id="rId52"/>
    <p:sldId id="707" r:id="rId53"/>
    <p:sldId id="766" r:id="rId54"/>
    <p:sldId id="787" r:id="rId55"/>
    <p:sldId id="767" r:id="rId56"/>
    <p:sldId id="768" r:id="rId57"/>
    <p:sldId id="776" r:id="rId58"/>
    <p:sldId id="777" r:id="rId59"/>
    <p:sldId id="780" r:id="rId60"/>
    <p:sldId id="782" r:id="rId61"/>
    <p:sldId id="783" r:id="rId62"/>
    <p:sldId id="786" r:id="rId63"/>
    <p:sldId id="788" r:id="rId64"/>
    <p:sldId id="789" r:id="rId65"/>
    <p:sldId id="791" r:id="rId66"/>
    <p:sldId id="792" r:id="rId67"/>
    <p:sldId id="793" r:id="rId68"/>
    <p:sldId id="794" r:id="rId69"/>
    <p:sldId id="795" r:id="rId70"/>
    <p:sldId id="797" r:id="rId71"/>
    <p:sldId id="798" r:id="rId72"/>
  </p:sldIdLst>
  <p:sldSz cx="9144000" cy="6858000" type="screen4x3"/>
  <p:notesSz cx="6858000" cy="9144000"/>
  <p:defaultTextStyle>
    <a:defPPr>
      <a:defRPr lang="en-US"/>
    </a:defPPr>
    <a:lvl1pPr algn="l" rtl="0" fontAlgn="base">
      <a:spcBef>
        <a:spcPct val="0"/>
      </a:spcBef>
      <a:spcAft>
        <a:spcPct val="0"/>
      </a:spcAft>
      <a:defRPr sz="3200" kern="1200">
        <a:solidFill>
          <a:schemeClr val="tx1"/>
        </a:solidFill>
        <a:latin typeface="Arial" pitchFamily="34" charset="0"/>
        <a:ea typeface="+mn-ea"/>
        <a:cs typeface="+mn-cs"/>
      </a:defRPr>
    </a:lvl1pPr>
    <a:lvl2pPr marL="457200" algn="l" rtl="0" fontAlgn="base">
      <a:spcBef>
        <a:spcPct val="0"/>
      </a:spcBef>
      <a:spcAft>
        <a:spcPct val="0"/>
      </a:spcAft>
      <a:defRPr sz="3200" kern="1200">
        <a:solidFill>
          <a:schemeClr val="tx1"/>
        </a:solidFill>
        <a:latin typeface="Arial" pitchFamily="34" charset="0"/>
        <a:ea typeface="+mn-ea"/>
        <a:cs typeface="+mn-cs"/>
      </a:defRPr>
    </a:lvl2pPr>
    <a:lvl3pPr marL="914400" algn="l" rtl="0" fontAlgn="base">
      <a:spcBef>
        <a:spcPct val="0"/>
      </a:spcBef>
      <a:spcAft>
        <a:spcPct val="0"/>
      </a:spcAft>
      <a:defRPr sz="3200" kern="1200">
        <a:solidFill>
          <a:schemeClr val="tx1"/>
        </a:solidFill>
        <a:latin typeface="Arial" pitchFamily="34" charset="0"/>
        <a:ea typeface="+mn-ea"/>
        <a:cs typeface="+mn-cs"/>
      </a:defRPr>
    </a:lvl3pPr>
    <a:lvl4pPr marL="1371600" algn="l" rtl="0" fontAlgn="base">
      <a:spcBef>
        <a:spcPct val="0"/>
      </a:spcBef>
      <a:spcAft>
        <a:spcPct val="0"/>
      </a:spcAft>
      <a:defRPr sz="3200" kern="1200">
        <a:solidFill>
          <a:schemeClr val="tx1"/>
        </a:solidFill>
        <a:latin typeface="Arial" pitchFamily="34" charset="0"/>
        <a:ea typeface="+mn-ea"/>
        <a:cs typeface="+mn-cs"/>
      </a:defRPr>
    </a:lvl4pPr>
    <a:lvl5pPr marL="1828800" algn="l" rtl="0" fontAlgn="base">
      <a:spcBef>
        <a:spcPct val="0"/>
      </a:spcBef>
      <a:spcAft>
        <a:spcPct val="0"/>
      </a:spcAft>
      <a:defRPr sz="3200" kern="1200">
        <a:solidFill>
          <a:schemeClr val="tx1"/>
        </a:solidFill>
        <a:latin typeface="Arial" pitchFamily="34" charset="0"/>
        <a:ea typeface="+mn-ea"/>
        <a:cs typeface="+mn-cs"/>
      </a:defRPr>
    </a:lvl5pPr>
    <a:lvl6pPr marL="2286000" algn="l" defTabSz="914400" rtl="0" eaLnBrk="1" latinLnBrk="0" hangingPunct="1">
      <a:defRPr sz="3200" kern="1200">
        <a:solidFill>
          <a:schemeClr val="tx1"/>
        </a:solidFill>
        <a:latin typeface="Arial" pitchFamily="34" charset="0"/>
        <a:ea typeface="+mn-ea"/>
        <a:cs typeface="+mn-cs"/>
      </a:defRPr>
    </a:lvl6pPr>
    <a:lvl7pPr marL="2743200" algn="l" defTabSz="914400" rtl="0" eaLnBrk="1" latinLnBrk="0" hangingPunct="1">
      <a:defRPr sz="3200" kern="1200">
        <a:solidFill>
          <a:schemeClr val="tx1"/>
        </a:solidFill>
        <a:latin typeface="Arial" pitchFamily="34" charset="0"/>
        <a:ea typeface="+mn-ea"/>
        <a:cs typeface="+mn-cs"/>
      </a:defRPr>
    </a:lvl7pPr>
    <a:lvl8pPr marL="3200400" algn="l" defTabSz="914400" rtl="0" eaLnBrk="1" latinLnBrk="0" hangingPunct="1">
      <a:defRPr sz="3200" kern="1200">
        <a:solidFill>
          <a:schemeClr val="tx1"/>
        </a:solidFill>
        <a:latin typeface="Arial" pitchFamily="34" charset="0"/>
        <a:ea typeface="+mn-ea"/>
        <a:cs typeface="+mn-cs"/>
      </a:defRPr>
    </a:lvl8pPr>
    <a:lvl9pPr marL="3657600" algn="l" defTabSz="914400" rtl="0" eaLnBrk="1" latinLnBrk="0" hangingPunct="1">
      <a:defRPr sz="32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A50021"/>
    <a:srgbClr val="008000"/>
    <a:srgbClr val="FF9966"/>
    <a:srgbClr val="CC00CC"/>
    <a:srgbClr val="742408"/>
    <a:srgbClr val="FFD767"/>
    <a:srgbClr val="A533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21" autoAdjust="0"/>
    <p:restoredTop sz="89588" autoAdjust="0"/>
  </p:normalViewPr>
  <p:slideViewPr>
    <p:cSldViewPr>
      <p:cViewPr varScale="1">
        <p:scale>
          <a:sx n="67" d="100"/>
          <a:sy n="67" d="100"/>
        </p:scale>
        <p:origin x="1452"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41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45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645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157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45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45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645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F206522-BC77-4D23-AB13-36AF15FB101C}" type="slidenum">
              <a:rPr lang="en-US"/>
              <a:pPr>
                <a:defRPr/>
              </a:pPr>
              <a:t>‹#›</a:t>
            </a:fld>
            <a:endParaRPr lang="en-US"/>
          </a:p>
        </p:txBody>
      </p:sp>
    </p:spTree>
    <p:extLst>
      <p:ext uri="{BB962C8B-B14F-4D97-AF65-F5344CB8AC3E}">
        <p14:creationId xmlns:p14="http://schemas.microsoft.com/office/powerpoint/2010/main" val="171342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lt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lt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9D7EF426-852D-467B-BCD2-F7729849D69C}"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ltLang="en-US"/>
          </a:p>
        </p:txBody>
      </p:sp>
      <p:sp>
        <p:nvSpPr>
          <p:cNvPr id="5" name="Footer Placeholder 21"/>
          <p:cNvSpPr>
            <a:spLocks noGrp="1"/>
          </p:cNvSpPr>
          <p:nvPr>
            <p:ph type="ftr" sz="quarter" idx="11"/>
          </p:nvPr>
        </p:nvSpPr>
        <p:spPr/>
        <p:txBody>
          <a:bodyPr/>
          <a:lstStyle>
            <a:lvl1pPr>
              <a:defRPr/>
            </a:lvl1pPr>
          </a:lstStyle>
          <a:p>
            <a:pPr>
              <a:defRPr/>
            </a:pPr>
            <a:endParaRPr lang="en-US" altLang="en-US"/>
          </a:p>
        </p:txBody>
      </p:sp>
      <p:sp>
        <p:nvSpPr>
          <p:cNvPr id="6" name="Slide Number Placeholder 17"/>
          <p:cNvSpPr>
            <a:spLocks noGrp="1"/>
          </p:cNvSpPr>
          <p:nvPr>
            <p:ph type="sldNum" sz="quarter" idx="12"/>
          </p:nvPr>
        </p:nvSpPr>
        <p:spPr/>
        <p:txBody>
          <a:bodyPr/>
          <a:lstStyle>
            <a:lvl1pPr>
              <a:defRPr/>
            </a:lvl1pPr>
          </a:lstStyle>
          <a:p>
            <a:pPr>
              <a:defRPr/>
            </a:pPr>
            <a:fld id="{205A59BF-2A86-417E-8070-90E2A69E9B12}"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ltLang="en-US"/>
          </a:p>
        </p:txBody>
      </p:sp>
      <p:sp>
        <p:nvSpPr>
          <p:cNvPr id="5" name="Footer Placeholder 21"/>
          <p:cNvSpPr>
            <a:spLocks noGrp="1"/>
          </p:cNvSpPr>
          <p:nvPr>
            <p:ph type="ftr" sz="quarter" idx="11"/>
          </p:nvPr>
        </p:nvSpPr>
        <p:spPr/>
        <p:txBody>
          <a:bodyPr/>
          <a:lstStyle>
            <a:lvl1pPr>
              <a:defRPr/>
            </a:lvl1pPr>
          </a:lstStyle>
          <a:p>
            <a:pPr>
              <a:defRPr/>
            </a:pPr>
            <a:endParaRPr lang="en-US" altLang="en-US"/>
          </a:p>
        </p:txBody>
      </p:sp>
      <p:sp>
        <p:nvSpPr>
          <p:cNvPr id="6" name="Slide Number Placeholder 17"/>
          <p:cNvSpPr>
            <a:spLocks noGrp="1"/>
          </p:cNvSpPr>
          <p:nvPr>
            <p:ph type="sldNum" sz="quarter" idx="12"/>
          </p:nvPr>
        </p:nvSpPr>
        <p:spPr/>
        <p:txBody>
          <a:bodyPr/>
          <a:lstStyle>
            <a:lvl1pPr>
              <a:defRPr/>
            </a:lvl1pPr>
          </a:lstStyle>
          <a:p>
            <a:pPr>
              <a:defRPr/>
            </a:pPr>
            <a:fld id="{6842F5B8-A188-45AA-B54E-47E5A15F7FAE}"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ltLang="en-US"/>
          </a:p>
        </p:txBody>
      </p:sp>
      <p:sp>
        <p:nvSpPr>
          <p:cNvPr id="5" name="Footer Placeholder 21"/>
          <p:cNvSpPr>
            <a:spLocks noGrp="1"/>
          </p:cNvSpPr>
          <p:nvPr>
            <p:ph type="ftr" sz="quarter" idx="11"/>
          </p:nvPr>
        </p:nvSpPr>
        <p:spPr/>
        <p:txBody>
          <a:bodyPr/>
          <a:lstStyle>
            <a:lvl1pPr>
              <a:defRPr/>
            </a:lvl1pPr>
          </a:lstStyle>
          <a:p>
            <a:pPr>
              <a:defRPr/>
            </a:pPr>
            <a:endParaRPr lang="en-US" altLang="en-US"/>
          </a:p>
        </p:txBody>
      </p:sp>
      <p:sp>
        <p:nvSpPr>
          <p:cNvPr id="6" name="Slide Number Placeholder 17"/>
          <p:cNvSpPr>
            <a:spLocks noGrp="1"/>
          </p:cNvSpPr>
          <p:nvPr>
            <p:ph type="sldNum" sz="quarter" idx="12"/>
          </p:nvPr>
        </p:nvSpPr>
        <p:spPr/>
        <p:txBody>
          <a:bodyPr/>
          <a:lstStyle>
            <a:lvl1pPr>
              <a:defRPr/>
            </a:lvl1pPr>
          </a:lstStyle>
          <a:p>
            <a:pPr>
              <a:defRPr/>
            </a:pPr>
            <a:fld id="{85E7F672-D714-43F2-8C37-C03D0B05E391}"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ltLang="en-US"/>
          </a:p>
        </p:txBody>
      </p:sp>
      <p:sp>
        <p:nvSpPr>
          <p:cNvPr id="7" name="Footer Placeholder 4"/>
          <p:cNvSpPr>
            <a:spLocks noGrp="1"/>
          </p:cNvSpPr>
          <p:nvPr>
            <p:ph type="ftr" sz="quarter" idx="11"/>
          </p:nvPr>
        </p:nvSpPr>
        <p:spPr/>
        <p:txBody>
          <a:bodyPr/>
          <a:lstStyle>
            <a:lvl1pPr>
              <a:defRPr/>
            </a:lvl1pPr>
            <a:extLst/>
          </a:lstStyle>
          <a:p>
            <a:pPr>
              <a:defRPr/>
            </a:pPr>
            <a:endParaRPr lang="en-US" altLang="en-US"/>
          </a:p>
        </p:txBody>
      </p:sp>
      <p:sp>
        <p:nvSpPr>
          <p:cNvPr id="8" name="Slide Number Placeholder 5"/>
          <p:cNvSpPr>
            <a:spLocks noGrp="1"/>
          </p:cNvSpPr>
          <p:nvPr>
            <p:ph type="sldNum" sz="quarter" idx="12"/>
          </p:nvPr>
        </p:nvSpPr>
        <p:spPr/>
        <p:txBody>
          <a:bodyPr/>
          <a:lstStyle>
            <a:lvl1pPr>
              <a:defRPr/>
            </a:lvl1pPr>
            <a:extLst/>
          </a:lstStyle>
          <a:p>
            <a:pPr>
              <a:defRPr/>
            </a:pPr>
            <a:fld id="{8CE7F008-0CE1-492E-89F1-7A41EF5BDDE1}" type="slidenum">
              <a:rPr lang="en-US" altLang="en-US"/>
              <a:pPr>
                <a:defRPr/>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ltLang="en-US"/>
          </a:p>
        </p:txBody>
      </p:sp>
      <p:sp>
        <p:nvSpPr>
          <p:cNvPr id="6" name="Footer Placeholder 5"/>
          <p:cNvSpPr>
            <a:spLocks noGrp="1"/>
          </p:cNvSpPr>
          <p:nvPr>
            <p:ph type="ftr" sz="quarter" idx="11"/>
          </p:nvPr>
        </p:nvSpPr>
        <p:spPr/>
        <p:txBody>
          <a:bodyPr/>
          <a:lstStyle>
            <a:lvl1pPr>
              <a:defRPr/>
            </a:lvl1pPr>
            <a:extLst/>
          </a:lstStyle>
          <a:p>
            <a:pPr>
              <a:defRPr/>
            </a:pPr>
            <a:endParaRPr lang="en-US" altLang="en-US"/>
          </a:p>
        </p:txBody>
      </p:sp>
      <p:sp>
        <p:nvSpPr>
          <p:cNvPr id="7" name="Slide Number Placeholder 6"/>
          <p:cNvSpPr>
            <a:spLocks noGrp="1"/>
          </p:cNvSpPr>
          <p:nvPr>
            <p:ph type="sldNum" sz="quarter" idx="12"/>
          </p:nvPr>
        </p:nvSpPr>
        <p:spPr/>
        <p:txBody>
          <a:bodyPr/>
          <a:lstStyle>
            <a:lvl1pPr>
              <a:defRPr/>
            </a:lvl1pPr>
            <a:extLst/>
          </a:lstStyle>
          <a:p>
            <a:pPr>
              <a:defRPr/>
            </a:pPr>
            <a:fld id="{FB98106B-3DA5-40F3-AC0D-546094D03837}" type="slidenum">
              <a:rPr lang="en-US" altLang="en-US"/>
              <a:pPr>
                <a:defRPr/>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ltLang="en-US"/>
          </a:p>
        </p:txBody>
      </p:sp>
      <p:sp>
        <p:nvSpPr>
          <p:cNvPr id="8" name="Footer Placeholder 7"/>
          <p:cNvSpPr>
            <a:spLocks noGrp="1"/>
          </p:cNvSpPr>
          <p:nvPr>
            <p:ph type="ftr" sz="quarter" idx="11"/>
          </p:nvPr>
        </p:nvSpPr>
        <p:spPr/>
        <p:txBody>
          <a:bodyPr/>
          <a:lstStyle>
            <a:lvl1pPr>
              <a:defRPr/>
            </a:lvl1pPr>
            <a:extLst/>
          </a:lstStyle>
          <a:p>
            <a:pPr>
              <a:defRPr/>
            </a:pPr>
            <a:endParaRPr lang="en-US" altLang="en-US"/>
          </a:p>
        </p:txBody>
      </p:sp>
      <p:sp>
        <p:nvSpPr>
          <p:cNvPr id="9" name="Slide Number Placeholder 8"/>
          <p:cNvSpPr>
            <a:spLocks noGrp="1"/>
          </p:cNvSpPr>
          <p:nvPr>
            <p:ph type="sldNum" sz="quarter" idx="12"/>
          </p:nvPr>
        </p:nvSpPr>
        <p:spPr/>
        <p:txBody>
          <a:bodyPr/>
          <a:lstStyle>
            <a:lvl1pPr>
              <a:defRPr/>
            </a:lvl1pPr>
            <a:extLst/>
          </a:lstStyle>
          <a:p>
            <a:pPr>
              <a:defRPr/>
            </a:pPr>
            <a:fld id="{D535BDCA-8CC2-4F55-9748-1BBF96627C6A}" type="slidenum">
              <a:rPr lang="en-US" altLang="en-US"/>
              <a:pPr>
                <a:defRPr/>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ltLang="en-US"/>
          </a:p>
        </p:txBody>
      </p:sp>
      <p:sp>
        <p:nvSpPr>
          <p:cNvPr id="4" name="Footer Placeholder 3"/>
          <p:cNvSpPr>
            <a:spLocks noGrp="1"/>
          </p:cNvSpPr>
          <p:nvPr>
            <p:ph type="ftr" sz="quarter" idx="11"/>
          </p:nvPr>
        </p:nvSpPr>
        <p:spPr/>
        <p:txBody>
          <a:bodyPr/>
          <a:lstStyle>
            <a:lvl1pPr>
              <a:defRPr/>
            </a:lvl1pPr>
            <a:extLst/>
          </a:lstStyle>
          <a:p>
            <a:pPr>
              <a:defRPr/>
            </a:pPr>
            <a:endParaRPr lang="en-US" altLang="en-US"/>
          </a:p>
        </p:txBody>
      </p:sp>
      <p:sp>
        <p:nvSpPr>
          <p:cNvPr id="5" name="Slide Number Placeholder 4"/>
          <p:cNvSpPr>
            <a:spLocks noGrp="1"/>
          </p:cNvSpPr>
          <p:nvPr>
            <p:ph type="sldNum" sz="quarter" idx="12"/>
          </p:nvPr>
        </p:nvSpPr>
        <p:spPr/>
        <p:txBody>
          <a:bodyPr/>
          <a:lstStyle>
            <a:lvl1pPr>
              <a:defRPr/>
            </a:lvl1pPr>
            <a:extLst/>
          </a:lstStyle>
          <a:p>
            <a:pPr>
              <a:defRPr/>
            </a:pPr>
            <a:fld id="{26DB93DF-7085-4A7D-B2A7-39B6BC4A547D}" type="slidenum">
              <a:rPr lang="en-US" altLang="en-US"/>
              <a:pPr>
                <a:defRPr/>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ltLang="en-US"/>
          </a:p>
        </p:txBody>
      </p:sp>
      <p:sp>
        <p:nvSpPr>
          <p:cNvPr id="3" name="Footer Placeholder 21"/>
          <p:cNvSpPr>
            <a:spLocks noGrp="1"/>
          </p:cNvSpPr>
          <p:nvPr>
            <p:ph type="ftr" sz="quarter" idx="11"/>
          </p:nvPr>
        </p:nvSpPr>
        <p:spPr/>
        <p:txBody>
          <a:bodyPr/>
          <a:lstStyle>
            <a:lvl1pPr>
              <a:defRPr/>
            </a:lvl1pPr>
          </a:lstStyle>
          <a:p>
            <a:pPr>
              <a:defRPr/>
            </a:pPr>
            <a:endParaRPr lang="en-US" altLang="en-US"/>
          </a:p>
        </p:txBody>
      </p:sp>
      <p:sp>
        <p:nvSpPr>
          <p:cNvPr id="4" name="Slide Number Placeholder 17"/>
          <p:cNvSpPr>
            <a:spLocks noGrp="1"/>
          </p:cNvSpPr>
          <p:nvPr>
            <p:ph type="sldNum" sz="quarter" idx="12"/>
          </p:nvPr>
        </p:nvSpPr>
        <p:spPr/>
        <p:txBody>
          <a:bodyPr/>
          <a:lstStyle>
            <a:lvl1pPr>
              <a:defRPr/>
            </a:lvl1pPr>
          </a:lstStyle>
          <a:p>
            <a:pPr>
              <a:defRPr/>
            </a:pPr>
            <a:fld id="{AF892553-C220-4ECF-8FE7-C0B9E22CCDC6}"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ltLang="en-US"/>
          </a:p>
        </p:txBody>
      </p:sp>
      <p:sp>
        <p:nvSpPr>
          <p:cNvPr id="6" name="Footer Placeholder 5"/>
          <p:cNvSpPr>
            <a:spLocks noGrp="1"/>
          </p:cNvSpPr>
          <p:nvPr>
            <p:ph type="ftr" sz="quarter" idx="11"/>
          </p:nvPr>
        </p:nvSpPr>
        <p:spPr/>
        <p:txBody>
          <a:bodyPr/>
          <a:lstStyle>
            <a:lvl1pPr>
              <a:defRPr/>
            </a:lvl1pPr>
            <a:extLst/>
          </a:lstStyle>
          <a:p>
            <a:pPr>
              <a:defRPr/>
            </a:pPr>
            <a:endParaRPr lang="en-US" altLang="en-US"/>
          </a:p>
        </p:txBody>
      </p:sp>
      <p:sp>
        <p:nvSpPr>
          <p:cNvPr id="7" name="Slide Number Placeholder 6"/>
          <p:cNvSpPr>
            <a:spLocks noGrp="1"/>
          </p:cNvSpPr>
          <p:nvPr>
            <p:ph type="sldNum" sz="quarter" idx="12"/>
          </p:nvPr>
        </p:nvSpPr>
        <p:spPr/>
        <p:txBody>
          <a:bodyPr/>
          <a:lstStyle>
            <a:lvl1pPr>
              <a:defRPr/>
            </a:lvl1pPr>
            <a:extLst/>
          </a:lstStyle>
          <a:p>
            <a:pPr>
              <a:defRPr/>
            </a:pPr>
            <a:fld id="{2A38B538-EA23-41C2-86B6-FEA946506CC3}" type="slidenum">
              <a:rPr lang="en-US" altLang="en-US"/>
              <a:pPr>
                <a:defRPr/>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lt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lt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94289A7C-E135-4ADA-81C5-9ADDFE624075}" type="slidenum">
              <a:rPr lang="en-US" altLang="en-US"/>
              <a:pPr>
                <a:defRPr/>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lt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lt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C1D694FB-8891-4EC1-A444-50C01D5D3A1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59" r:id="rId1"/>
    <p:sldLayoutId id="2147483955" r:id="rId2"/>
    <p:sldLayoutId id="2147483960" r:id="rId3"/>
    <p:sldLayoutId id="2147483961" r:id="rId4"/>
    <p:sldLayoutId id="2147483962" r:id="rId5"/>
    <p:sldLayoutId id="2147483963" r:id="rId6"/>
    <p:sldLayoutId id="2147483956" r:id="rId7"/>
    <p:sldLayoutId id="2147483964" r:id="rId8"/>
    <p:sldLayoutId id="2147483965" r:id="rId9"/>
    <p:sldLayoutId id="2147483957" r:id="rId10"/>
    <p:sldLayoutId id="2147483958"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 y="461744"/>
            <a:ext cx="8839200" cy="1295400"/>
          </a:xfrm>
        </p:spPr>
        <p:txBody>
          <a:bodyPr/>
          <a:lstStyle/>
          <a:p>
            <a:pPr algn="ctr" eaLnBrk="1" fontAlgn="auto" hangingPunct="1">
              <a:spcAft>
                <a:spcPts val="0"/>
              </a:spcAft>
              <a:defRPr/>
            </a:pPr>
            <a:r>
              <a:rPr lang="en-US" sz="3600" dirty="0">
                <a:solidFill>
                  <a:srgbClr val="00B0F0"/>
                </a:solidFill>
                <a:latin typeface="Book Antiqua" pitchFamily="18" charset="0"/>
              </a:rPr>
              <a:t>Baking Science and Technology </a:t>
            </a:r>
            <a:r>
              <a:rPr lang="en-US" sz="3600" dirty="0" smtClean="0">
                <a:solidFill>
                  <a:srgbClr val="00B0F0"/>
                </a:solidFill>
                <a:latin typeface="Book Antiqua" pitchFamily="18" charset="0"/>
              </a:rPr>
              <a:t> </a:t>
            </a:r>
            <a:r>
              <a:rPr lang="en-US" sz="3600" dirty="0">
                <a:solidFill>
                  <a:srgbClr val="00B0F0"/>
                </a:solidFill>
                <a:latin typeface="Book Antiqua" pitchFamily="18" charset="0"/>
              </a:rPr>
              <a:t/>
            </a:r>
            <a:br>
              <a:rPr lang="en-US" sz="3600" dirty="0">
                <a:solidFill>
                  <a:srgbClr val="00B0F0"/>
                </a:solidFill>
                <a:latin typeface="Book Antiqua" pitchFamily="18" charset="0"/>
              </a:rPr>
            </a:br>
            <a:endParaRPr lang="en-US" sz="3600" dirty="0">
              <a:solidFill>
                <a:srgbClr val="00B0F0"/>
              </a:solidFill>
              <a:latin typeface="Book Antiqua" pitchFamily="18" charset="0"/>
            </a:endParaRPr>
          </a:p>
        </p:txBody>
      </p:sp>
      <p:sp>
        <p:nvSpPr>
          <p:cNvPr id="9220" name="Rectangle 6"/>
          <p:cNvSpPr>
            <a:spLocks noGrp="1" noChangeArrowheads="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CEE60C9-5535-452C-9B1A-8B17E8E36A3B}" type="slidenum">
              <a:rPr lang="en-US" altLang="en-US" smtClean="0"/>
              <a:pPr/>
              <a:t>1</a:t>
            </a:fld>
            <a:endParaRPr lang="en-US" altLang="en-US" smtClean="0"/>
          </a:p>
        </p:txBody>
      </p:sp>
      <p:sp>
        <p:nvSpPr>
          <p:cNvPr id="6" name="Rectangle 2"/>
          <p:cNvSpPr txBox="1">
            <a:spLocks noChangeArrowheads="1"/>
          </p:cNvSpPr>
          <p:nvPr/>
        </p:nvSpPr>
        <p:spPr>
          <a:xfrm>
            <a:off x="76200" y="1600200"/>
            <a:ext cx="8839200" cy="3505200"/>
          </a:xfrm>
          <a:prstGeom prst="rect">
            <a:avLst/>
          </a:prstGeom>
        </p:spPr>
        <p:txBody>
          <a:bodyPr anchor="b">
            <a:normAutofit/>
            <a:scene3d>
              <a:camera prst="orthographicFront"/>
              <a:lightRig rig="soft" dir="t"/>
            </a:scene3d>
            <a:sp3d prstMaterial="softEdge">
              <a:bevelT w="25400" h="25400"/>
            </a:sp3d>
          </a:bodyPr>
          <a:lstStyle/>
          <a:p>
            <a:pPr algn="ctr" fontAlgn="auto">
              <a:spcAft>
                <a:spcPts val="0"/>
              </a:spcAft>
              <a:defRPr/>
            </a:pPr>
            <a:r>
              <a:rPr lang="en-US" sz="3600" b="1" dirty="0" smtClean="0">
                <a:solidFill>
                  <a:srgbClr val="00B0F0"/>
                </a:solidFill>
                <a:effectLst>
                  <a:outerShdw blurRad="31750" dist="25400" dir="5400000" algn="tl" rotWithShape="0">
                    <a:srgbClr val="000000">
                      <a:alpha val="25000"/>
                    </a:srgbClr>
                  </a:outerShdw>
                </a:effectLst>
                <a:latin typeface="Book Antiqua" pitchFamily="18" charset="0"/>
                <a:ea typeface="+mj-ea"/>
                <a:cs typeface="+mj-cs"/>
              </a:rPr>
              <a:t>Institute </a:t>
            </a:r>
            <a:r>
              <a:rPr lang="en-US" sz="3600" b="1" dirty="0">
                <a:solidFill>
                  <a:srgbClr val="00B0F0"/>
                </a:solidFill>
                <a:effectLst>
                  <a:outerShdw blurRad="31750" dist="25400" dir="5400000" algn="tl" rotWithShape="0">
                    <a:srgbClr val="000000">
                      <a:alpha val="25000"/>
                    </a:srgbClr>
                  </a:outerShdw>
                </a:effectLst>
                <a:latin typeface="Book Antiqua" pitchFamily="18" charset="0"/>
                <a:ea typeface="+mj-ea"/>
                <a:cs typeface="+mj-cs"/>
              </a:rPr>
              <a:t>of Food Science and </a:t>
            </a:r>
            <a:r>
              <a:rPr lang="en-US" sz="3600" b="1" dirty="0" smtClean="0">
                <a:solidFill>
                  <a:srgbClr val="00B0F0"/>
                </a:solidFill>
                <a:effectLst>
                  <a:outerShdw blurRad="31750" dist="25400" dir="5400000" algn="tl" rotWithShape="0">
                    <a:srgbClr val="000000">
                      <a:alpha val="25000"/>
                    </a:srgbClr>
                  </a:outerShdw>
                </a:effectLst>
                <a:latin typeface="Book Antiqua" pitchFamily="18" charset="0"/>
                <a:ea typeface="+mj-ea"/>
                <a:cs typeface="+mj-cs"/>
              </a:rPr>
              <a:t>Nutrition, </a:t>
            </a:r>
            <a:r>
              <a:rPr lang="en-US" sz="3600" b="1" dirty="0">
                <a:solidFill>
                  <a:srgbClr val="00B0F0"/>
                </a:solidFill>
                <a:effectLst>
                  <a:outerShdw blurRad="31750" dist="25400" dir="5400000" algn="tl" rotWithShape="0">
                    <a:srgbClr val="000000">
                      <a:alpha val="25000"/>
                    </a:srgbClr>
                  </a:outerShdw>
                </a:effectLst>
                <a:latin typeface="Book Antiqua" pitchFamily="18" charset="0"/>
                <a:ea typeface="+mj-ea"/>
                <a:cs typeface="+mj-cs"/>
              </a:rPr>
              <a:t>University of </a:t>
            </a:r>
            <a:r>
              <a:rPr lang="en-US" sz="3600" b="1" dirty="0" smtClean="0">
                <a:solidFill>
                  <a:srgbClr val="00B0F0"/>
                </a:solidFill>
                <a:effectLst>
                  <a:outerShdw blurRad="31750" dist="25400" dir="5400000" algn="tl" rotWithShape="0">
                    <a:srgbClr val="000000">
                      <a:alpha val="25000"/>
                    </a:srgbClr>
                  </a:outerShdw>
                </a:effectLst>
                <a:latin typeface="Book Antiqua" pitchFamily="18" charset="0"/>
                <a:ea typeface="+mj-ea"/>
                <a:cs typeface="+mj-cs"/>
              </a:rPr>
              <a:t>Sargodha,</a:t>
            </a:r>
            <a:endParaRPr lang="en-US" sz="3600" b="1" dirty="0">
              <a:solidFill>
                <a:srgbClr val="00B0F0"/>
              </a:solidFill>
              <a:effectLst>
                <a:outerShdw blurRad="31750" dist="25400" dir="5400000" algn="tl" rotWithShape="0">
                  <a:srgbClr val="000000">
                    <a:alpha val="25000"/>
                  </a:srgbClr>
                </a:outerShdw>
              </a:effectLst>
              <a:latin typeface="Book Antiqua" pitchFamily="18" charset="0"/>
              <a:ea typeface="+mj-ea"/>
              <a:cs typeface="+mj-cs"/>
            </a:endParaRPr>
          </a:p>
          <a:p>
            <a:pPr algn="ctr" fontAlgn="auto">
              <a:spcAft>
                <a:spcPts val="0"/>
              </a:spcAft>
              <a:defRPr/>
            </a:pPr>
            <a:r>
              <a:rPr lang="en-US" sz="3600" b="1" dirty="0" smtClean="0">
                <a:solidFill>
                  <a:srgbClr val="00B0F0"/>
                </a:solidFill>
                <a:effectLst>
                  <a:outerShdw blurRad="31750" dist="25400" dir="5400000" algn="tl" rotWithShape="0">
                    <a:srgbClr val="000000">
                      <a:alpha val="25000"/>
                    </a:srgbClr>
                  </a:outerShdw>
                </a:effectLst>
                <a:latin typeface="Book Antiqua" pitchFamily="18" charset="0"/>
              </a:rPr>
              <a:t>Sargodha </a:t>
            </a:r>
            <a:r>
              <a:rPr lang="en-US" sz="3600" b="1" dirty="0">
                <a:solidFill>
                  <a:srgbClr val="0070C0"/>
                </a:solidFill>
                <a:effectLst>
                  <a:outerShdw blurRad="31750" dist="25400" dir="5400000" algn="tl" rotWithShape="0">
                    <a:srgbClr val="000000">
                      <a:alpha val="25000"/>
                    </a:srgbClr>
                  </a:outerShdw>
                </a:effectLst>
                <a:latin typeface="Book Antiqua" pitchFamily="18" charset="0"/>
                <a:ea typeface="+mj-ea"/>
                <a:cs typeface="+mj-cs"/>
              </a:rPr>
              <a:t/>
            </a:r>
            <a:br>
              <a:rPr lang="en-US" sz="3600" b="1" dirty="0">
                <a:solidFill>
                  <a:srgbClr val="0070C0"/>
                </a:solidFill>
                <a:effectLst>
                  <a:outerShdw blurRad="31750" dist="25400" dir="5400000" algn="tl" rotWithShape="0">
                    <a:srgbClr val="000000">
                      <a:alpha val="25000"/>
                    </a:srgbClr>
                  </a:outerShdw>
                </a:effectLst>
                <a:latin typeface="Book Antiqua" pitchFamily="18" charset="0"/>
                <a:ea typeface="+mj-ea"/>
                <a:cs typeface="+mj-cs"/>
              </a:rPr>
            </a:br>
            <a:endParaRPr lang="en-US" sz="3600" b="1" dirty="0">
              <a:solidFill>
                <a:srgbClr val="0070C0"/>
              </a:solidFill>
              <a:effectLst>
                <a:outerShdw blurRad="31750" dist="25400" dir="5400000" algn="tl" rotWithShape="0">
                  <a:srgbClr val="000000">
                    <a:alpha val="25000"/>
                  </a:srgbClr>
                </a:outerShdw>
              </a:effectLst>
              <a:latin typeface="Book Antiqua" pitchFamily="18" charset="0"/>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457200" y="685800"/>
            <a:ext cx="8686800" cy="1600200"/>
          </a:xfrm>
        </p:spPr>
        <p:txBody>
          <a:bodyPr/>
          <a:lstStyle/>
          <a:p>
            <a:pPr eaLnBrk="1" hangingPunct="1">
              <a:buClr>
                <a:schemeClr val="tx1"/>
              </a:buClr>
              <a:buFont typeface="Wingdings" pitchFamily="2" charset="2"/>
              <a:buChar char="q"/>
            </a:pPr>
            <a:r>
              <a:rPr lang="en-US" smtClean="0"/>
              <a:t> </a:t>
            </a:r>
            <a:r>
              <a:rPr lang="en-US" sz="3200" b="1" smtClean="0">
                <a:solidFill>
                  <a:srgbClr val="00B0F0"/>
                </a:solidFill>
                <a:latin typeface="Book Antiqua" pitchFamily="18" charset="0"/>
              </a:rPr>
              <a:t>Cake flour</a:t>
            </a:r>
            <a:r>
              <a:rPr lang="en-US" sz="3200" smtClean="0">
                <a:solidFill>
                  <a:srgbClr val="00B0F0"/>
                </a:solidFill>
                <a:latin typeface="Book Antiqua" pitchFamily="18" charset="0"/>
              </a:rPr>
              <a:t> </a:t>
            </a:r>
            <a:r>
              <a:rPr lang="en-US" sz="3200" smtClean="0">
                <a:latin typeface="Book Antiqua" pitchFamily="18" charset="0"/>
              </a:rPr>
              <a:t>is fine-textured, silky flour milled from soft wheats with low protein content.</a:t>
            </a:r>
          </a:p>
        </p:txBody>
      </p:sp>
      <p:sp>
        <p:nvSpPr>
          <p:cNvPr id="2048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C16ED93-A3A6-48F9-9397-733D0946C00E}" type="slidenum">
              <a:rPr lang="en-US" altLang="en-US" smtClean="0"/>
              <a:pPr/>
              <a:t>10</a:t>
            </a:fld>
            <a:endParaRPr lang="en-US" altLang="en-US" smtClean="0"/>
          </a:p>
        </p:txBody>
      </p:sp>
      <p:sp>
        <p:nvSpPr>
          <p:cNvPr id="20484" name="Rectangle 4"/>
          <p:cNvSpPr>
            <a:spLocks noChangeArrowheads="1"/>
          </p:cNvSpPr>
          <p:nvPr/>
        </p:nvSpPr>
        <p:spPr bwMode="auto">
          <a:xfrm>
            <a:off x="838200" y="2225675"/>
            <a:ext cx="8305800" cy="1066800"/>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sz="2800">
                <a:solidFill>
                  <a:srgbClr val="742408"/>
                </a:solidFill>
                <a:latin typeface="Comic Sans MS" pitchFamily="66" charset="0"/>
              </a:rPr>
              <a:t> </a:t>
            </a:r>
            <a:r>
              <a:rPr lang="en-US">
                <a:solidFill>
                  <a:srgbClr val="742408"/>
                </a:solidFill>
                <a:latin typeface="Book Antiqua" pitchFamily="18" charset="0"/>
              </a:rPr>
              <a:t>It is used to make cakes, cookies, crackers, quick breads and some types of pastry. </a:t>
            </a:r>
          </a:p>
        </p:txBody>
      </p:sp>
      <p:sp>
        <p:nvSpPr>
          <p:cNvPr id="20485" name="Rectangle 5"/>
          <p:cNvSpPr>
            <a:spLocks noChangeArrowheads="1"/>
          </p:cNvSpPr>
          <p:nvPr/>
        </p:nvSpPr>
        <p:spPr bwMode="auto">
          <a:xfrm>
            <a:off x="762000" y="3398838"/>
            <a:ext cx="8382000" cy="1554162"/>
          </a:xfrm>
          <a:prstGeom prst="rect">
            <a:avLst/>
          </a:prstGeom>
          <a:noFill/>
          <a:ln w="9525">
            <a:noFill/>
            <a:miter lim="800000"/>
            <a:headEnd/>
            <a:tailEnd/>
          </a:ln>
        </p:spPr>
        <p:txBody>
          <a:bodyPr anchor="ctr">
            <a:spAutoFit/>
          </a:bodyPr>
          <a:lstStyle/>
          <a:p>
            <a:pPr algn="ctr">
              <a:buClr>
                <a:schemeClr val="tx1"/>
              </a:buClr>
              <a:buFont typeface="Wingdings" pitchFamily="2" charset="2"/>
              <a:buChar char="q"/>
            </a:pPr>
            <a:r>
              <a:rPr lang="en-US" sz="2800">
                <a:solidFill>
                  <a:srgbClr val="742408"/>
                </a:solidFill>
                <a:latin typeface="Comic Sans MS" pitchFamily="66" charset="0"/>
              </a:rPr>
              <a:t> </a:t>
            </a:r>
            <a:r>
              <a:rPr lang="en-US">
                <a:solidFill>
                  <a:srgbClr val="742408"/>
                </a:solidFill>
                <a:latin typeface="Book Antiqua" pitchFamily="18" charset="0"/>
              </a:rPr>
              <a:t>Cake flour has a greater percentage of starch and less protein, which keeps cakes and pastries tender and delicate. </a:t>
            </a:r>
          </a:p>
        </p:txBody>
      </p:sp>
      <p:sp>
        <p:nvSpPr>
          <p:cNvPr id="20486" name="Rectangle 6"/>
          <p:cNvSpPr>
            <a:spLocks noChangeArrowheads="1"/>
          </p:cNvSpPr>
          <p:nvPr/>
        </p:nvSpPr>
        <p:spPr bwMode="auto">
          <a:xfrm>
            <a:off x="0" y="5113338"/>
            <a:ext cx="9144000" cy="1006475"/>
          </a:xfrm>
          <a:prstGeom prst="rect">
            <a:avLst/>
          </a:prstGeom>
          <a:noFill/>
          <a:ln w="9525">
            <a:noFill/>
            <a:miter lim="800000"/>
            <a:headEnd/>
            <a:tailEnd/>
          </a:ln>
        </p:spPr>
        <p:txBody>
          <a:bodyPr anchor="ctr">
            <a:spAutoFit/>
          </a:bodyPr>
          <a:lstStyle/>
          <a:p>
            <a:pPr lvl="4">
              <a:buClr>
                <a:schemeClr val="tx1"/>
              </a:buClr>
              <a:buFont typeface="Wingdings" pitchFamily="2" charset="2"/>
              <a:buChar char="q"/>
              <a:tabLst>
                <a:tab pos="1917700" algn="l"/>
              </a:tabLst>
            </a:pPr>
            <a:r>
              <a:rPr lang="en-US" sz="2800">
                <a:solidFill>
                  <a:schemeClr val="tx2"/>
                </a:solidFill>
                <a:latin typeface="Comic Sans MS" pitchFamily="66" charset="0"/>
              </a:rPr>
              <a:t>   </a:t>
            </a:r>
            <a:r>
              <a:rPr lang="en-US">
                <a:solidFill>
                  <a:schemeClr val="tx2"/>
                </a:solidFill>
                <a:latin typeface="Book Antiqua" pitchFamily="18" charset="0"/>
              </a:rPr>
              <a:t>Protein</a:t>
            </a:r>
            <a:r>
              <a:rPr lang="en-US">
                <a:solidFill>
                  <a:srgbClr val="742408"/>
                </a:solidFill>
                <a:latin typeface="Book Antiqua" pitchFamily="18" charset="0"/>
              </a:rPr>
              <a:t> varies from  </a:t>
            </a:r>
            <a:r>
              <a:rPr lang="en-US">
                <a:solidFill>
                  <a:schemeClr val="tx2"/>
                </a:solidFill>
                <a:latin typeface="Book Antiqua" pitchFamily="18" charset="0"/>
              </a:rPr>
              <a:t>7 to 9 percent.</a:t>
            </a:r>
            <a:r>
              <a:rPr lang="en-US" sz="2800">
                <a:solidFill>
                  <a:srgbClr val="742408"/>
                </a:solidFill>
                <a:latin typeface="Comic Sans MS" pitchFamily="66" charset="0"/>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457200" y="304800"/>
            <a:ext cx="8686800" cy="1828800"/>
          </a:xfrm>
        </p:spPr>
        <p:txBody>
          <a:bodyPr/>
          <a:lstStyle/>
          <a:p>
            <a:pPr eaLnBrk="1" hangingPunct="1">
              <a:lnSpc>
                <a:spcPct val="80000"/>
              </a:lnSpc>
              <a:buClr>
                <a:schemeClr val="tx1"/>
              </a:buClr>
              <a:buFont typeface="Wingdings" pitchFamily="2" charset="2"/>
              <a:buChar char="q"/>
            </a:pPr>
            <a:r>
              <a:rPr lang="en-US" sz="2600" smtClean="0"/>
              <a:t> </a:t>
            </a:r>
            <a:r>
              <a:rPr lang="en-US" sz="3600" b="1" smtClean="0">
                <a:solidFill>
                  <a:srgbClr val="00B0F0"/>
                </a:solidFill>
                <a:latin typeface="Book Antiqua" pitchFamily="18" charset="0"/>
              </a:rPr>
              <a:t>Self-rising flour,</a:t>
            </a:r>
            <a:r>
              <a:rPr lang="en-US" sz="3200" smtClean="0">
                <a:latin typeface="Book Antiqua" pitchFamily="18" charset="0"/>
              </a:rPr>
              <a:t> also referred to as </a:t>
            </a:r>
            <a:r>
              <a:rPr lang="en-US" sz="3200" smtClean="0">
                <a:solidFill>
                  <a:schemeClr val="tx2"/>
                </a:solidFill>
                <a:latin typeface="Book Antiqua" pitchFamily="18" charset="0"/>
              </a:rPr>
              <a:t>phosphated flour</a:t>
            </a:r>
            <a:r>
              <a:rPr lang="en-US" sz="3200" smtClean="0">
                <a:latin typeface="Book Antiqua" pitchFamily="18" charset="0"/>
              </a:rPr>
              <a:t>, is a convenience product made be adding salt and leavening to all-purpose flour. </a:t>
            </a:r>
          </a:p>
        </p:txBody>
      </p:sp>
      <p:sp>
        <p:nvSpPr>
          <p:cNvPr id="2150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4D8884B-289A-4219-A935-896851793DA0}" type="slidenum">
              <a:rPr lang="en-US" altLang="en-US" smtClean="0"/>
              <a:pPr/>
              <a:t>11</a:t>
            </a:fld>
            <a:endParaRPr lang="en-US" altLang="en-US" smtClean="0"/>
          </a:p>
        </p:txBody>
      </p:sp>
      <p:sp>
        <p:nvSpPr>
          <p:cNvPr id="21508" name="Rectangle 4"/>
          <p:cNvSpPr>
            <a:spLocks noChangeArrowheads="1"/>
          </p:cNvSpPr>
          <p:nvPr/>
        </p:nvSpPr>
        <p:spPr bwMode="auto">
          <a:xfrm>
            <a:off x="381000" y="2286000"/>
            <a:ext cx="8763000" cy="1554163"/>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sz="2800">
                <a:solidFill>
                  <a:srgbClr val="742408"/>
                </a:solidFill>
                <a:latin typeface="Comic Sans MS" pitchFamily="66" charset="0"/>
              </a:rPr>
              <a:t> </a:t>
            </a:r>
            <a:r>
              <a:rPr lang="en-US">
                <a:solidFill>
                  <a:srgbClr val="742408"/>
                </a:solidFill>
                <a:latin typeface="Book Antiqua" pitchFamily="18" charset="0"/>
              </a:rPr>
              <a:t>It is commonly used in biscuits and quick breads, but is not recommended for yeast breads. </a:t>
            </a:r>
          </a:p>
        </p:txBody>
      </p:sp>
      <p:sp>
        <p:nvSpPr>
          <p:cNvPr id="21509" name="Rectangle 8"/>
          <p:cNvSpPr>
            <a:spLocks noChangeArrowheads="1"/>
          </p:cNvSpPr>
          <p:nvPr/>
        </p:nvSpPr>
        <p:spPr bwMode="auto">
          <a:xfrm>
            <a:off x="381000" y="4038600"/>
            <a:ext cx="8763000" cy="2041525"/>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Char char="q"/>
            </a:pPr>
            <a:r>
              <a:rPr lang="en-US">
                <a:solidFill>
                  <a:srgbClr val="742408"/>
                </a:solidFill>
                <a:latin typeface="Book Antiqua" pitchFamily="18" charset="0"/>
              </a:rPr>
              <a:t> A combination of sodium bicarbonate together with a suitable acid ingredient will produce a flour for a variety of uses, including manufacture of batters, cakes and scones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idx="1"/>
          </p:nvPr>
        </p:nvSpPr>
        <p:spPr>
          <a:xfrm>
            <a:off x="0" y="304800"/>
            <a:ext cx="9144000" cy="6553200"/>
          </a:xfrm>
        </p:spPr>
        <p:txBody>
          <a:bodyPr/>
          <a:lstStyle/>
          <a:p>
            <a:pPr algn="just" eaLnBrk="1" hangingPunct="1">
              <a:lnSpc>
                <a:spcPct val="90000"/>
              </a:lnSpc>
              <a:buClr>
                <a:schemeClr val="tx1"/>
              </a:buClr>
              <a:buFont typeface="Wingdings" pitchFamily="2" charset="2"/>
              <a:buChar char="q"/>
            </a:pPr>
            <a:r>
              <a:rPr lang="en-US" sz="2800" smtClean="0">
                <a:latin typeface="Book Antiqua" pitchFamily="18" charset="0"/>
              </a:rPr>
              <a:t> </a:t>
            </a:r>
            <a:r>
              <a:rPr lang="en-US" sz="3300" smtClean="0">
                <a:latin typeface="Book Antiqua" pitchFamily="18" charset="0"/>
              </a:rPr>
              <a:t>By varying the acid type the point in the process when the </a:t>
            </a:r>
            <a:r>
              <a:rPr lang="en-US" sz="2800" b="1" smtClean="0">
                <a:latin typeface="Book Antiqua" pitchFamily="18" charset="0"/>
              </a:rPr>
              <a:t>CO</a:t>
            </a:r>
            <a:r>
              <a:rPr lang="en-US" sz="2000" b="1" smtClean="0">
                <a:latin typeface="Book Antiqua" pitchFamily="18" charset="0"/>
              </a:rPr>
              <a:t>2</a:t>
            </a:r>
            <a:r>
              <a:rPr lang="en-US" sz="3300" smtClean="0">
                <a:latin typeface="Book Antiqua" pitchFamily="18" charset="0"/>
              </a:rPr>
              <a:t> is evolved can be varied</a:t>
            </a:r>
          </a:p>
          <a:p>
            <a:pPr algn="just" eaLnBrk="1" hangingPunct="1">
              <a:lnSpc>
                <a:spcPct val="90000"/>
              </a:lnSpc>
              <a:buClr>
                <a:schemeClr val="tx1"/>
              </a:buClr>
              <a:buFont typeface="Wingdings" pitchFamily="2" charset="2"/>
              <a:buChar char="q"/>
            </a:pPr>
            <a:r>
              <a:rPr lang="en-US" sz="3300" smtClean="0">
                <a:latin typeface="Book Antiqua" pitchFamily="18" charset="0"/>
              </a:rPr>
              <a:t> Mono-calcium phosphate results in 60% </a:t>
            </a:r>
            <a:r>
              <a:rPr lang="en-US" sz="2800" b="1" smtClean="0">
                <a:latin typeface="Book Antiqua" pitchFamily="18" charset="0"/>
              </a:rPr>
              <a:t>CO</a:t>
            </a:r>
            <a:r>
              <a:rPr lang="en-US" sz="2000" b="1" smtClean="0">
                <a:latin typeface="Book Antiqua" pitchFamily="18" charset="0"/>
              </a:rPr>
              <a:t>2</a:t>
            </a:r>
            <a:r>
              <a:rPr lang="en-US" sz="3300" smtClean="0">
                <a:latin typeface="Book Antiqua" pitchFamily="18" charset="0"/>
              </a:rPr>
              <a:t> generation at the time of mixing and 40% during baking</a:t>
            </a:r>
          </a:p>
          <a:p>
            <a:pPr algn="just" eaLnBrk="1" hangingPunct="1">
              <a:lnSpc>
                <a:spcPct val="90000"/>
              </a:lnSpc>
              <a:buClr>
                <a:schemeClr val="tx1"/>
              </a:buClr>
              <a:buFont typeface="Wingdings" pitchFamily="2" charset="2"/>
              <a:buChar char="q"/>
            </a:pPr>
            <a:r>
              <a:rPr lang="en-US" sz="3300" smtClean="0">
                <a:latin typeface="Book Antiqua" pitchFamily="18" charset="0"/>
              </a:rPr>
              <a:t> If the acid is changed to sodium aluminium phosphate then this can be changed to 30% at mixing and 70% during baking stage</a:t>
            </a:r>
          </a:p>
          <a:p>
            <a:pPr algn="just" eaLnBrk="1" hangingPunct="1">
              <a:lnSpc>
                <a:spcPct val="90000"/>
              </a:lnSpc>
              <a:buClr>
                <a:schemeClr val="tx1"/>
              </a:buClr>
              <a:buFont typeface="Wingdings" pitchFamily="2" charset="2"/>
              <a:buChar char="q"/>
            </a:pPr>
            <a:r>
              <a:rPr lang="en-US" sz="3300" smtClean="0">
                <a:latin typeface="Book Antiqua" pitchFamily="18" charset="0"/>
              </a:rPr>
              <a:t> The requirement for heat to be applied before the majority of the </a:t>
            </a:r>
            <a:r>
              <a:rPr lang="en-US" sz="2800" b="1" smtClean="0">
                <a:latin typeface="Book Antiqua" pitchFamily="18" charset="0"/>
              </a:rPr>
              <a:t>CO</a:t>
            </a:r>
            <a:r>
              <a:rPr lang="en-US" sz="2000" b="1" smtClean="0">
                <a:latin typeface="Book Antiqua" pitchFamily="18" charset="0"/>
              </a:rPr>
              <a:t>2</a:t>
            </a:r>
            <a:r>
              <a:rPr lang="en-US" sz="3300" smtClean="0">
                <a:latin typeface="Book Antiqua" pitchFamily="18" charset="0"/>
              </a:rPr>
              <a:t> is liberated can be useful if the product is required to stand before baking or if extended shelf life is required</a:t>
            </a:r>
          </a:p>
          <a:p>
            <a:pPr algn="just" eaLnBrk="1" hangingPunct="1">
              <a:lnSpc>
                <a:spcPct val="90000"/>
              </a:lnSpc>
              <a:buClr>
                <a:schemeClr val="tx1"/>
              </a:buClr>
              <a:buFont typeface="Wingdings" pitchFamily="2" charset="2"/>
              <a:buChar char="q"/>
            </a:pPr>
            <a:endParaRPr lang="en-US" sz="3300" smtClean="0">
              <a:latin typeface="Book Antiqua" pitchFamily="18" charset="0"/>
            </a:endParaRPr>
          </a:p>
          <a:p>
            <a:pPr algn="just" eaLnBrk="1" hangingPunct="1">
              <a:lnSpc>
                <a:spcPct val="90000"/>
              </a:lnSpc>
              <a:buClr>
                <a:schemeClr val="tx1"/>
              </a:buClr>
              <a:buFont typeface="Wingdings" pitchFamily="2" charset="2"/>
              <a:buChar char="q"/>
            </a:pPr>
            <a:endParaRPr lang="en-US" sz="3300" smtClean="0">
              <a:latin typeface="Book Antiqua" pitchFamily="18" charset="0"/>
            </a:endParaRPr>
          </a:p>
          <a:p>
            <a:pPr eaLnBrk="1" hangingPunct="1">
              <a:lnSpc>
                <a:spcPct val="90000"/>
              </a:lnSpc>
              <a:buClr>
                <a:schemeClr val="tx1"/>
              </a:buClr>
              <a:buFont typeface="Wingdings" pitchFamily="2" charset="2"/>
              <a:buChar char="q"/>
            </a:pPr>
            <a:endParaRPr lang="en-US" sz="3300" smtClean="0">
              <a:latin typeface="Book Antiqua" pitchFamily="18" charset="0"/>
            </a:endParaRPr>
          </a:p>
        </p:txBody>
      </p:sp>
      <p:sp>
        <p:nvSpPr>
          <p:cNvPr id="2253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E1A70FD-B2DE-43AA-9D01-E7514BD28AAA}" type="slidenum">
              <a:rPr lang="en-US" altLang="en-US" smtClean="0"/>
              <a:pPr/>
              <a:t>12</a:t>
            </a:fld>
            <a:endParaRPr lang="en-US"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idx="1"/>
          </p:nvPr>
        </p:nvSpPr>
        <p:spPr>
          <a:xfrm>
            <a:off x="0" y="685800"/>
            <a:ext cx="9144000" cy="2133600"/>
          </a:xfrm>
        </p:spPr>
        <p:txBody>
          <a:bodyPr/>
          <a:lstStyle/>
          <a:p>
            <a:pPr eaLnBrk="1" hangingPunct="1">
              <a:spcBef>
                <a:spcPct val="0"/>
              </a:spcBef>
              <a:buClr>
                <a:schemeClr val="tx1"/>
              </a:buClr>
              <a:buFont typeface="Wingdings" pitchFamily="2" charset="2"/>
              <a:buChar char="q"/>
            </a:pPr>
            <a:r>
              <a:rPr lang="en-US" smtClean="0"/>
              <a:t> </a:t>
            </a:r>
            <a:r>
              <a:rPr lang="en-US" sz="3600" b="1" smtClean="0">
                <a:solidFill>
                  <a:srgbClr val="00B0F0"/>
                </a:solidFill>
                <a:latin typeface="Book Antiqua" pitchFamily="18" charset="0"/>
              </a:rPr>
              <a:t>Pastry flour</a:t>
            </a:r>
            <a:r>
              <a:rPr lang="en-US" smtClean="0">
                <a:solidFill>
                  <a:srgbClr val="00B0F0"/>
                </a:solidFill>
              </a:rPr>
              <a:t> </a:t>
            </a:r>
            <a:r>
              <a:rPr lang="en-US" sz="3200" smtClean="0">
                <a:latin typeface="Book Antiqua" pitchFamily="18" charset="0"/>
              </a:rPr>
              <a:t>has properties intermediate between those of all-purpose and cake flours. </a:t>
            </a:r>
          </a:p>
        </p:txBody>
      </p:sp>
      <p:sp>
        <p:nvSpPr>
          <p:cNvPr id="2355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D4C990B-0B41-4F8F-BACC-143D3410AF81}" type="slidenum">
              <a:rPr lang="en-US" altLang="en-US" smtClean="0"/>
              <a:pPr/>
              <a:t>13</a:t>
            </a:fld>
            <a:endParaRPr lang="en-US" altLang="en-US" smtClean="0"/>
          </a:p>
        </p:txBody>
      </p:sp>
      <p:sp>
        <p:nvSpPr>
          <p:cNvPr id="23556" name="Rectangle 5"/>
          <p:cNvSpPr>
            <a:spLocks noChangeArrowheads="1"/>
          </p:cNvSpPr>
          <p:nvPr/>
        </p:nvSpPr>
        <p:spPr bwMode="auto">
          <a:xfrm>
            <a:off x="0" y="1981200"/>
            <a:ext cx="9144000" cy="1554163"/>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sz="2800">
                <a:solidFill>
                  <a:srgbClr val="742408"/>
                </a:solidFill>
                <a:latin typeface="Comic Sans MS" pitchFamily="66" charset="0"/>
              </a:rPr>
              <a:t> </a:t>
            </a:r>
            <a:r>
              <a:rPr lang="en-US">
                <a:solidFill>
                  <a:srgbClr val="742408"/>
                </a:solidFill>
                <a:latin typeface="Book Antiqua" pitchFamily="18" charset="0"/>
              </a:rPr>
              <a:t>It is usually milled from soft wheat for pastry-making, but can be used for cookies, cakes, crackers and similar products. </a:t>
            </a:r>
          </a:p>
        </p:txBody>
      </p:sp>
      <p:sp>
        <p:nvSpPr>
          <p:cNvPr id="23557" name="Rectangle 6"/>
          <p:cNvSpPr>
            <a:spLocks noChangeArrowheads="1"/>
          </p:cNvSpPr>
          <p:nvPr/>
        </p:nvSpPr>
        <p:spPr bwMode="auto">
          <a:xfrm>
            <a:off x="0" y="3733800"/>
            <a:ext cx="8763000" cy="1600200"/>
          </a:xfrm>
          <a:prstGeom prst="rect">
            <a:avLst/>
          </a:prstGeom>
          <a:noFill/>
          <a:ln w="9525">
            <a:noFill/>
            <a:miter lim="800000"/>
            <a:headEnd/>
            <a:tailEnd/>
          </a:ln>
        </p:spPr>
        <p:txBody>
          <a:bodyPr/>
          <a:lstStyle/>
          <a:p>
            <a:pPr marL="342900" indent="-342900">
              <a:spcBef>
                <a:spcPct val="20000"/>
              </a:spcBef>
              <a:buClr>
                <a:schemeClr val="tx1"/>
              </a:buClr>
              <a:buFont typeface="Wingdings" pitchFamily="2" charset="2"/>
              <a:buChar char="q"/>
            </a:pPr>
            <a:r>
              <a:rPr lang="en-US" sz="2600">
                <a:solidFill>
                  <a:srgbClr val="742408"/>
                </a:solidFill>
              </a:rPr>
              <a:t> </a:t>
            </a:r>
            <a:r>
              <a:rPr lang="en-US">
                <a:solidFill>
                  <a:srgbClr val="742408"/>
                </a:solidFill>
                <a:latin typeface="Book Antiqua" pitchFamily="18" charset="0"/>
              </a:rPr>
              <a:t>Pastry flour differs from hard wheat flour in that it has a finer texture and lighter consistency. </a:t>
            </a:r>
          </a:p>
        </p:txBody>
      </p:sp>
      <p:sp>
        <p:nvSpPr>
          <p:cNvPr id="23558" name="Rectangle 7"/>
          <p:cNvSpPr>
            <a:spLocks noChangeArrowheads="1"/>
          </p:cNvSpPr>
          <p:nvPr/>
        </p:nvSpPr>
        <p:spPr bwMode="auto">
          <a:xfrm>
            <a:off x="0" y="5486400"/>
            <a:ext cx="8610600" cy="579438"/>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sz="2800">
                <a:solidFill>
                  <a:srgbClr val="742408"/>
                </a:solidFill>
                <a:latin typeface="Comic Sans MS" pitchFamily="66" charset="0"/>
              </a:rPr>
              <a:t> </a:t>
            </a:r>
            <a:r>
              <a:rPr lang="en-US">
                <a:solidFill>
                  <a:schemeClr val="tx2"/>
                </a:solidFill>
                <a:latin typeface="Book Antiqua" pitchFamily="18" charset="0"/>
              </a:rPr>
              <a:t>Protein</a:t>
            </a:r>
            <a:r>
              <a:rPr lang="en-US">
                <a:solidFill>
                  <a:srgbClr val="742408"/>
                </a:solidFill>
                <a:latin typeface="Book Antiqua" pitchFamily="18" charset="0"/>
              </a:rPr>
              <a:t> varies from </a:t>
            </a:r>
            <a:r>
              <a:rPr lang="en-US">
                <a:solidFill>
                  <a:schemeClr val="tx2"/>
                </a:solidFill>
                <a:latin typeface="Book Antiqua" pitchFamily="18" charset="0"/>
              </a:rPr>
              <a:t>8 to 9 percent</a:t>
            </a:r>
            <a:r>
              <a:rPr lang="en-US" sz="1800">
                <a:solidFill>
                  <a:schemeClr val="tx2"/>
                </a:solidFill>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9"/>
          <p:cNvSpPr>
            <a:spLocks noGrp="1" noChangeArrowheads="1"/>
          </p:cNvSpPr>
          <p:nvPr>
            <p:ph idx="1"/>
          </p:nvPr>
        </p:nvSpPr>
        <p:spPr>
          <a:xfrm>
            <a:off x="0" y="4800600"/>
            <a:ext cx="8839200" cy="1143000"/>
          </a:xfrm>
        </p:spPr>
        <p:txBody>
          <a:bodyPr/>
          <a:lstStyle/>
          <a:p>
            <a:pPr eaLnBrk="1" hangingPunct="1">
              <a:buClr>
                <a:schemeClr val="tx1"/>
              </a:buClr>
              <a:buFont typeface="Wingdings" pitchFamily="2" charset="2"/>
              <a:buChar char="q"/>
            </a:pPr>
            <a:r>
              <a:rPr lang="en-US" smtClean="0"/>
              <a:t>    </a:t>
            </a:r>
            <a:r>
              <a:rPr lang="en-US" sz="3200" smtClean="0">
                <a:latin typeface="Book Antiqua" pitchFamily="18" charset="0"/>
              </a:rPr>
              <a:t>Except for some specialty products, breads are seldom made with semolina.</a:t>
            </a:r>
          </a:p>
        </p:txBody>
      </p:sp>
      <p:sp>
        <p:nvSpPr>
          <p:cNvPr id="2457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93DD726-4A33-4B42-8745-D534FE148381}" type="slidenum">
              <a:rPr lang="en-US" altLang="en-US" smtClean="0"/>
              <a:pPr/>
              <a:t>14</a:t>
            </a:fld>
            <a:endParaRPr lang="en-US" altLang="en-US" smtClean="0"/>
          </a:p>
        </p:txBody>
      </p:sp>
      <p:sp>
        <p:nvSpPr>
          <p:cNvPr id="24580" name="Rectangle 5"/>
          <p:cNvSpPr>
            <a:spLocks noChangeArrowheads="1"/>
          </p:cNvSpPr>
          <p:nvPr/>
        </p:nvSpPr>
        <p:spPr bwMode="auto">
          <a:xfrm>
            <a:off x="0" y="609600"/>
            <a:ext cx="8610600" cy="1616075"/>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sz="2800">
                <a:solidFill>
                  <a:schemeClr val="tx2"/>
                </a:solidFill>
                <a:latin typeface="Comic Sans MS" pitchFamily="66" charset="0"/>
              </a:rPr>
              <a:t> </a:t>
            </a:r>
            <a:r>
              <a:rPr lang="en-US" sz="3600" b="1">
                <a:solidFill>
                  <a:srgbClr val="00B0F0"/>
                </a:solidFill>
                <a:latin typeface="Book Antiqua" pitchFamily="18" charset="0"/>
              </a:rPr>
              <a:t>Semolina</a:t>
            </a:r>
            <a:r>
              <a:rPr lang="en-US">
                <a:latin typeface="Book Antiqua" pitchFamily="18" charset="0"/>
              </a:rPr>
              <a:t> </a:t>
            </a:r>
            <a:r>
              <a:rPr lang="en-US">
                <a:solidFill>
                  <a:srgbClr val="742408"/>
                </a:solidFill>
                <a:latin typeface="Book Antiqua" pitchFamily="18" charset="0"/>
              </a:rPr>
              <a:t>is the coarsely ground endosperm of durum, a hard spring wheat with a high gluten content and golden color. </a:t>
            </a:r>
          </a:p>
        </p:txBody>
      </p:sp>
      <p:sp>
        <p:nvSpPr>
          <p:cNvPr id="24581" name="Rectangle 7"/>
          <p:cNvSpPr>
            <a:spLocks noChangeArrowheads="1"/>
          </p:cNvSpPr>
          <p:nvPr/>
        </p:nvSpPr>
        <p:spPr bwMode="auto">
          <a:xfrm>
            <a:off x="304800" y="2438400"/>
            <a:ext cx="8458200" cy="2041525"/>
          </a:xfrm>
          <a:prstGeom prst="rect">
            <a:avLst/>
          </a:prstGeom>
          <a:noFill/>
          <a:ln w="9525">
            <a:noFill/>
            <a:miter lim="800000"/>
            <a:headEnd/>
            <a:tailEnd/>
          </a:ln>
        </p:spPr>
        <p:txBody>
          <a:bodyPr anchor="ctr">
            <a:spAutoFit/>
          </a:bodyPr>
          <a:lstStyle/>
          <a:p>
            <a:pPr algn="ctr">
              <a:buClr>
                <a:schemeClr val="tx1"/>
              </a:buClr>
              <a:buFont typeface="Wingdings" pitchFamily="2" charset="2"/>
              <a:buChar char="q"/>
            </a:pPr>
            <a:r>
              <a:rPr lang="en-US" sz="2800">
                <a:solidFill>
                  <a:srgbClr val="742408"/>
                </a:solidFill>
                <a:latin typeface="Comic Sans MS" pitchFamily="66" charset="0"/>
              </a:rPr>
              <a:t>  </a:t>
            </a:r>
            <a:r>
              <a:rPr lang="en-US">
                <a:solidFill>
                  <a:srgbClr val="742408"/>
                </a:solidFill>
                <a:latin typeface="Book Antiqua" pitchFamily="18" charset="0"/>
              </a:rPr>
              <a:t>Semolina is usually enriched and is used to make couscous and pasta products such as spaghetti, vermicelli, macaroni and lasagna noodles.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0FF9669-22FF-4C0F-B40D-101A7B8C64C5}" type="slidenum">
              <a:rPr lang="en-US" altLang="en-US" smtClean="0"/>
              <a:pPr/>
              <a:t>15</a:t>
            </a:fld>
            <a:endParaRPr lang="en-US" altLang="en-US" smtClean="0"/>
          </a:p>
        </p:txBody>
      </p:sp>
      <p:sp>
        <p:nvSpPr>
          <p:cNvPr id="25603" name="Rectangle 5"/>
          <p:cNvSpPr>
            <a:spLocks noChangeArrowheads="1"/>
          </p:cNvSpPr>
          <p:nvPr/>
        </p:nvSpPr>
        <p:spPr bwMode="auto">
          <a:xfrm>
            <a:off x="0" y="2963863"/>
            <a:ext cx="9144000" cy="1677987"/>
          </a:xfrm>
          <a:prstGeom prst="rect">
            <a:avLst/>
          </a:prstGeom>
          <a:noFill/>
          <a:ln w="9525">
            <a:noFill/>
            <a:miter lim="800000"/>
            <a:headEnd/>
            <a:tailEnd/>
          </a:ln>
        </p:spPr>
        <p:txBody>
          <a:bodyPr anchor="ctr">
            <a:spAutoFit/>
          </a:bodyPr>
          <a:lstStyle/>
          <a:p>
            <a:pPr algn="ctr">
              <a:buClr>
                <a:schemeClr val="tx1"/>
              </a:buClr>
              <a:buFont typeface="Wingdings" pitchFamily="2" charset="2"/>
              <a:buChar char="q"/>
            </a:pPr>
            <a:r>
              <a:rPr lang="en-US" sz="2800">
                <a:solidFill>
                  <a:srgbClr val="742408"/>
                </a:solidFill>
                <a:latin typeface="Comic Sans MS" pitchFamily="66" charset="0"/>
              </a:rPr>
              <a:t>  </a:t>
            </a:r>
            <a:r>
              <a:rPr lang="en-US" sz="3600" b="1">
                <a:solidFill>
                  <a:srgbClr val="00B0F0"/>
                </a:solidFill>
                <a:latin typeface="Book Antiqua" pitchFamily="18" charset="0"/>
              </a:rPr>
              <a:t>Whole wheat, stone-ground and graham flour can be used interchangeably;</a:t>
            </a:r>
            <a:r>
              <a:rPr lang="en-US">
                <a:solidFill>
                  <a:srgbClr val="742408"/>
                </a:solidFill>
                <a:latin typeface="Book Antiqua" pitchFamily="18" charset="0"/>
              </a:rPr>
              <a:t> nutrient values differ minimally. </a:t>
            </a:r>
          </a:p>
        </p:txBody>
      </p:sp>
      <p:sp>
        <p:nvSpPr>
          <p:cNvPr id="25604" name="Rectangle 6"/>
          <p:cNvSpPr>
            <a:spLocks noChangeArrowheads="1"/>
          </p:cNvSpPr>
          <p:nvPr/>
        </p:nvSpPr>
        <p:spPr bwMode="auto">
          <a:xfrm>
            <a:off x="762000" y="4686300"/>
            <a:ext cx="8382000" cy="2041525"/>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sz="2800">
                <a:solidFill>
                  <a:srgbClr val="742408"/>
                </a:solidFill>
                <a:latin typeface="Comic Sans MS" pitchFamily="66" charset="0"/>
              </a:rPr>
              <a:t>  </a:t>
            </a:r>
            <a:r>
              <a:rPr lang="en-US">
                <a:solidFill>
                  <a:srgbClr val="742408"/>
                </a:solidFill>
                <a:latin typeface="Book Antiqua" pitchFamily="18" charset="0"/>
              </a:rPr>
              <a:t>Either grinding the whole-wheat kernel or recombining the white flour, germ and bran that have been separated during milling produces them. </a:t>
            </a:r>
          </a:p>
        </p:txBody>
      </p:sp>
      <p:sp>
        <p:nvSpPr>
          <p:cNvPr id="25605" name="Rectangle 8"/>
          <p:cNvSpPr>
            <a:spLocks noChangeArrowheads="1"/>
          </p:cNvSpPr>
          <p:nvPr/>
        </p:nvSpPr>
        <p:spPr bwMode="auto">
          <a:xfrm>
            <a:off x="304800" y="141288"/>
            <a:ext cx="8839200" cy="2060575"/>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a:solidFill>
                  <a:srgbClr val="742408"/>
                </a:solidFill>
                <a:latin typeface="Book Antiqua" pitchFamily="18" charset="0"/>
              </a:rPr>
              <a:t> Durum wheat is commonly sold either as finely ground flour, called </a:t>
            </a:r>
            <a:r>
              <a:rPr lang="en-US" i="1">
                <a:solidFill>
                  <a:srgbClr val="00B0F0"/>
                </a:solidFill>
                <a:latin typeface="Book Antiqua" pitchFamily="18" charset="0"/>
              </a:rPr>
              <a:t>durum flour</a:t>
            </a:r>
            <a:r>
              <a:rPr lang="en-US" i="1">
                <a:solidFill>
                  <a:schemeClr val="tx2"/>
                </a:solidFill>
                <a:latin typeface="Book Antiqua" pitchFamily="18" charset="0"/>
              </a:rPr>
              <a:t>,</a:t>
            </a:r>
            <a:r>
              <a:rPr lang="en-US" i="1">
                <a:solidFill>
                  <a:srgbClr val="742408"/>
                </a:solidFill>
                <a:latin typeface="Book Antiqua" pitchFamily="18" charset="0"/>
              </a:rPr>
              <a:t> </a:t>
            </a:r>
            <a:r>
              <a:rPr lang="en-US">
                <a:solidFill>
                  <a:srgbClr val="742408"/>
                </a:solidFill>
                <a:latin typeface="Book Antiqua" pitchFamily="18" charset="0"/>
              </a:rPr>
              <a:t>or as a coarser granular product, called </a:t>
            </a:r>
            <a:r>
              <a:rPr lang="en-US" i="1">
                <a:solidFill>
                  <a:srgbClr val="00B0F0"/>
                </a:solidFill>
                <a:latin typeface="Book Antiqua" pitchFamily="18" charset="0"/>
              </a:rPr>
              <a:t>durum semolina</a:t>
            </a:r>
            <a:r>
              <a:rPr lang="en-US">
                <a:solidFill>
                  <a:srgbClr val="00B0F0"/>
                </a:solidFill>
                <a:latin typeface="Book Antiqua" pitchFamily="18" charset="0"/>
              </a:rPr>
              <a:t> </a:t>
            </a:r>
            <a:r>
              <a:rPr lang="en-US">
                <a:solidFill>
                  <a:srgbClr val="742408"/>
                </a:solidFill>
                <a:latin typeface="Book Antiqua" pitchFamily="18" charset="0"/>
              </a:rPr>
              <a:t>or simply </a:t>
            </a:r>
            <a:r>
              <a:rPr lang="en-US" i="1">
                <a:solidFill>
                  <a:srgbClr val="00B0F0"/>
                </a:solidFill>
                <a:latin typeface="Book Antiqua" pitchFamily="18" charset="0"/>
              </a:rPr>
              <a:t>semolina.</a:t>
            </a:r>
          </a:p>
        </p:txBody>
      </p:sp>
      <p:sp>
        <p:nvSpPr>
          <p:cNvPr id="25606" name="Rectangle 9"/>
          <p:cNvSpPr>
            <a:spLocks noChangeArrowheads="1"/>
          </p:cNvSpPr>
          <p:nvPr/>
        </p:nvSpPr>
        <p:spPr bwMode="auto">
          <a:xfrm>
            <a:off x="381000" y="2209800"/>
            <a:ext cx="8763000" cy="579438"/>
          </a:xfrm>
          <a:prstGeom prst="rect">
            <a:avLst/>
          </a:prstGeom>
          <a:noFill/>
          <a:ln w="9525">
            <a:noFill/>
            <a:miter lim="800000"/>
            <a:headEnd/>
            <a:tailEnd/>
          </a:ln>
        </p:spPr>
        <p:txBody>
          <a:bodyPr anchor="ctr">
            <a:spAutoFit/>
          </a:bodyPr>
          <a:lstStyle/>
          <a:p>
            <a:pPr>
              <a:buFont typeface="Wingdings" pitchFamily="2" charset="2"/>
              <a:buChar char="q"/>
            </a:pPr>
            <a:r>
              <a:rPr lang="en-US">
                <a:latin typeface="Book Antiqua" pitchFamily="18" charset="0"/>
              </a:rPr>
              <a:t> </a:t>
            </a:r>
            <a:r>
              <a:rPr lang="en-US">
                <a:solidFill>
                  <a:srgbClr val="742408"/>
                </a:solidFill>
                <a:latin typeface="Book Antiqua" pitchFamily="18" charset="0"/>
              </a:rPr>
              <a:t>It is also high in yellow carotenoid pigments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457200" y="304800"/>
            <a:ext cx="8686800" cy="1600200"/>
          </a:xfrm>
        </p:spPr>
        <p:txBody>
          <a:bodyPr/>
          <a:lstStyle/>
          <a:p>
            <a:pPr eaLnBrk="1" hangingPunct="1">
              <a:buClr>
                <a:schemeClr val="tx1"/>
              </a:buClr>
              <a:buFont typeface="Wingdings" pitchFamily="2" charset="2"/>
              <a:buChar char="q"/>
            </a:pPr>
            <a:r>
              <a:rPr lang="en-US" sz="3200" smtClean="0">
                <a:latin typeface="Book Antiqua" pitchFamily="18" charset="0"/>
              </a:rPr>
              <a:t> Their only differences may be in coarseness and protein content. Insoluble fiber content is higher than in white flours.</a:t>
            </a:r>
          </a:p>
        </p:txBody>
      </p:sp>
      <p:sp>
        <p:nvSpPr>
          <p:cNvPr id="2662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882B8DA-EFF8-424A-A764-EC2AD7A0CB19}" type="slidenum">
              <a:rPr lang="en-US" altLang="en-US" smtClean="0"/>
              <a:pPr/>
              <a:t>16</a:t>
            </a:fld>
            <a:endParaRPr lang="en-US" altLang="en-US" smtClean="0"/>
          </a:p>
        </p:txBody>
      </p:sp>
      <p:sp>
        <p:nvSpPr>
          <p:cNvPr id="26628" name="Rectangle 4"/>
          <p:cNvSpPr>
            <a:spLocks noChangeArrowheads="1"/>
          </p:cNvSpPr>
          <p:nvPr/>
        </p:nvSpPr>
        <p:spPr bwMode="auto">
          <a:xfrm>
            <a:off x="0" y="1806575"/>
            <a:ext cx="9144000" cy="1570038"/>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sz="2800">
                <a:solidFill>
                  <a:srgbClr val="742408"/>
                </a:solidFill>
                <a:latin typeface="Comic Sans MS" pitchFamily="66" charset="0"/>
              </a:rPr>
              <a:t>  </a:t>
            </a:r>
            <a:r>
              <a:rPr lang="en-US" b="1">
                <a:solidFill>
                  <a:srgbClr val="00B0F0"/>
                </a:solidFill>
                <a:latin typeface="Book Antiqua" pitchFamily="18" charset="0"/>
              </a:rPr>
              <a:t>Gluten flour</a:t>
            </a:r>
            <a:r>
              <a:rPr lang="en-US">
                <a:solidFill>
                  <a:srgbClr val="00B0F0"/>
                </a:solidFill>
                <a:latin typeface="Book Antiqua" pitchFamily="18" charset="0"/>
              </a:rPr>
              <a:t> </a:t>
            </a:r>
            <a:r>
              <a:rPr lang="en-US">
                <a:solidFill>
                  <a:srgbClr val="742408"/>
                </a:solidFill>
                <a:latin typeface="Book Antiqua" pitchFamily="18" charset="0"/>
              </a:rPr>
              <a:t>is usually milled from spring wheat and has a high protein (40-45 percent), low starch content.</a:t>
            </a:r>
          </a:p>
        </p:txBody>
      </p:sp>
      <p:sp>
        <p:nvSpPr>
          <p:cNvPr id="26629" name="Rectangle 5"/>
          <p:cNvSpPr>
            <a:spLocks noChangeArrowheads="1"/>
          </p:cNvSpPr>
          <p:nvPr/>
        </p:nvSpPr>
        <p:spPr bwMode="auto">
          <a:xfrm>
            <a:off x="381000" y="3352800"/>
            <a:ext cx="8763000" cy="2041525"/>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sz="2800">
                <a:solidFill>
                  <a:srgbClr val="742408"/>
                </a:solidFill>
                <a:latin typeface="Comic Sans MS" pitchFamily="66" charset="0"/>
              </a:rPr>
              <a:t>  </a:t>
            </a:r>
            <a:r>
              <a:rPr lang="en-US">
                <a:solidFill>
                  <a:srgbClr val="742408"/>
                </a:solidFill>
                <a:latin typeface="Book Antiqua" pitchFamily="18" charset="0"/>
              </a:rPr>
              <a:t>It is used primarily for diabetic breads, or mixed with other non-wheat or low-protein wheat flours to produce a stronger dough structure. </a:t>
            </a:r>
          </a:p>
        </p:txBody>
      </p:sp>
      <p:sp>
        <p:nvSpPr>
          <p:cNvPr id="26630" name="Rectangle 6"/>
          <p:cNvSpPr>
            <a:spLocks noChangeArrowheads="1"/>
          </p:cNvSpPr>
          <p:nvPr/>
        </p:nvSpPr>
        <p:spPr bwMode="auto">
          <a:xfrm>
            <a:off x="609600" y="5486400"/>
            <a:ext cx="8534400" cy="1066800"/>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sz="2800">
                <a:solidFill>
                  <a:srgbClr val="742408"/>
                </a:solidFill>
                <a:latin typeface="Comic Sans MS" pitchFamily="66" charset="0"/>
              </a:rPr>
              <a:t>  </a:t>
            </a:r>
            <a:r>
              <a:rPr lang="en-US">
                <a:solidFill>
                  <a:srgbClr val="742408"/>
                </a:solidFill>
                <a:latin typeface="Book Antiqua" pitchFamily="18" charset="0"/>
              </a:rPr>
              <a:t>Gluten flour improves baking quality and produces high-protein gluten breads.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idx="1"/>
          </p:nvPr>
        </p:nvSpPr>
        <p:spPr>
          <a:xfrm>
            <a:off x="0" y="304800"/>
            <a:ext cx="9144000" cy="6553200"/>
          </a:xfrm>
        </p:spPr>
        <p:txBody>
          <a:bodyPr/>
          <a:lstStyle/>
          <a:p>
            <a:pPr algn="just" eaLnBrk="1" hangingPunct="1">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Triticale</a:t>
            </a:r>
            <a:r>
              <a:rPr lang="en-US" sz="3600" b="1" smtClean="0">
                <a:solidFill>
                  <a:schemeClr val="tx2"/>
                </a:solidFill>
                <a:latin typeface="Book Antiqua" pitchFamily="18" charset="0"/>
              </a:rPr>
              <a:t> </a:t>
            </a:r>
          </a:p>
          <a:p>
            <a:pPr algn="just" eaLnBrk="1" hangingPunct="1">
              <a:buClr>
                <a:schemeClr val="tx1"/>
              </a:buClr>
              <a:buFont typeface="Wingdings" pitchFamily="2" charset="2"/>
              <a:buChar char="q"/>
            </a:pPr>
            <a:r>
              <a:rPr lang="en-US" sz="3200" smtClean="0">
                <a:latin typeface="Book Antiqua" pitchFamily="18" charset="0"/>
              </a:rPr>
              <a:t> It is the first man-made cereal, being a  crossbreed between wheat (</a:t>
            </a:r>
            <a:r>
              <a:rPr lang="en-US" sz="3200" i="1" smtClean="0">
                <a:solidFill>
                  <a:srgbClr val="00B0F0"/>
                </a:solidFill>
                <a:latin typeface="Book Antiqua" pitchFamily="18" charset="0"/>
              </a:rPr>
              <a:t>Triticum</a:t>
            </a:r>
            <a:r>
              <a:rPr lang="en-US" sz="3200" smtClean="0">
                <a:latin typeface="Book Antiqua" pitchFamily="18" charset="0"/>
              </a:rPr>
              <a:t>) and rye (</a:t>
            </a:r>
            <a:r>
              <a:rPr lang="en-US" sz="3200" i="1" smtClean="0">
                <a:solidFill>
                  <a:srgbClr val="00B0F0"/>
                </a:solidFill>
                <a:latin typeface="Book Antiqua" pitchFamily="18" charset="0"/>
              </a:rPr>
              <a:t>Secale</a:t>
            </a:r>
            <a:r>
              <a:rPr lang="en-US" sz="3200" smtClean="0">
                <a:latin typeface="Book Antiqua" pitchFamily="18" charset="0"/>
              </a:rPr>
              <a:t>)</a:t>
            </a:r>
          </a:p>
          <a:p>
            <a:pPr algn="just" eaLnBrk="1" hangingPunct="1">
              <a:buClr>
                <a:schemeClr val="tx1"/>
              </a:buClr>
              <a:buFont typeface="Wingdings" pitchFamily="2" charset="2"/>
              <a:buChar char="q"/>
            </a:pPr>
            <a:r>
              <a:rPr lang="en-US" sz="3200" smtClean="0">
                <a:latin typeface="Book Antiqua" pitchFamily="18" charset="0"/>
              </a:rPr>
              <a:t> Have protein contents in the range of 10.7-16.3%</a:t>
            </a:r>
          </a:p>
          <a:p>
            <a:pPr algn="just" eaLnBrk="1" hangingPunct="1">
              <a:buClr>
                <a:schemeClr val="tx1"/>
              </a:buClr>
              <a:buFont typeface="Wingdings" pitchFamily="2" charset="2"/>
              <a:buChar char="q"/>
            </a:pPr>
            <a:r>
              <a:rPr lang="en-US" sz="3200" smtClean="0">
                <a:latin typeface="Book Antiqua" pitchFamily="18" charset="0"/>
              </a:rPr>
              <a:t> Amino acid balance is nutritionally superior to that of wheat with an average lysine content of 3.7%</a:t>
            </a:r>
          </a:p>
          <a:p>
            <a:pPr algn="just" eaLnBrk="1" hangingPunct="1">
              <a:buClr>
                <a:schemeClr val="tx1"/>
              </a:buClr>
              <a:buFont typeface="Wingdings" pitchFamily="2" charset="2"/>
              <a:buChar char="q"/>
            </a:pPr>
            <a:r>
              <a:rPr lang="en-US" smtClean="0"/>
              <a:t> </a:t>
            </a:r>
            <a:r>
              <a:rPr lang="en-US" sz="3200" smtClean="0">
                <a:latin typeface="Book Antiqua" pitchFamily="18" charset="0"/>
              </a:rPr>
              <a:t>Major incentive for incorporating triticale in bakery products is its higher protein content and lysine content as compared to wheat</a:t>
            </a:r>
          </a:p>
          <a:p>
            <a:pPr algn="just" eaLnBrk="1" hangingPunct="1">
              <a:buClr>
                <a:schemeClr val="tx1"/>
              </a:buClr>
              <a:buFont typeface="Wingdings" pitchFamily="2" charset="2"/>
              <a:buChar char="q"/>
            </a:pPr>
            <a:endParaRPr lang="en-US" sz="3200" smtClean="0">
              <a:latin typeface="Book Antiqua" pitchFamily="18" charset="0"/>
            </a:endParaRPr>
          </a:p>
        </p:txBody>
      </p:sp>
      <p:sp>
        <p:nvSpPr>
          <p:cNvPr id="2765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7E34641-A5EA-4864-8937-C72EF4C40A65}" type="slidenum">
              <a:rPr lang="en-US" altLang="en-US" smtClean="0"/>
              <a:pPr/>
              <a:t>17</a:t>
            </a:fld>
            <a:endParaRPr lang="en-US" alt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idx="1"/>
          </p:nvPr>
        </p:nvSpPr>
        <p:spPr>
          <a:xfrm>
            <a:off x="0" y="304800"/>
            <a:ext cx="9144000" cy="6553200"/>
          </a:xfrm>
        </p:spPr>
        <p:txBody>
          <a:bodyPr/>
          <a:lstStyle/>
          <a:p>
            <a:pPr algn="just" eaLnBrk="1" hangingPunct="1">
              <a:buClr>
                <a:schemeClr val="tx1"/>
              </a:buClr>
              <a:buFont typeface="Wingdings" pitchFamily="2" charset="2"/>
              <a:buChar char="q"/>
            </a:pPr>
            <a:r>
              <a:rPr lang="en-US" sz="3200" smtClean="0">
                <a:latin typeface="Book Antiqua" pitchFamily="18" charset="0"/>
              </a:rPr>
              <a:t> However the protein advantage is negated by the low flour extraction rates obtained with most triticale cultivars </a:t>
            </a:r>
          </a:p>
          <a:p>
            <a:pPr algn="just" eaLnBrk="1" hangingPunct="1">
              <a:buClr>
                <a:schemeClr val="tx1"/>
              </a:buClr>
              <a:buFont typeface="Wingdings" pitchFamily="2" charset="2"/>
              <a:buChar char="q"/>
            </a:pPr>
            <a:r>
              <a:rPr lang="en-US" sz="3200" smtClean="0">
                <a:latin typeface="Book Antiqua" pitchFamily="18" charset="0"/>
              </a:rPr>
              <a:t> Extraction rates for triticale range from 56.4-64.0% as compared to 66.8-73.0% for wheat</a:t>
            </a:r>
          </a:p>
          <a:p>
            <a:pPr algn="just" eaLnBrk="1" hangingPunct="1">
              <a:buClr>
                <a:schemeClr val="tx1"/>
              </a:buClr>
              <a:buFont typeface="Wingdings" pitchFamily="2" charset="2"/>
              <a:buChar char="q"/>
            </a:pPr>
            <a:r>
              <a:rPr lang="en-US" sz="3200" smtClean="0">
                <a:latin typeface="Book Antiqua" pitchFamily="18" charset="0"/>
              </a:rPr>
              <a:t> Triticale flour doughs are more extensible and less elastic than wheat flour doughs</a:t>
            </a:r>
          </a:p>
          <a:p>
            <a:pPr algn="just" eaLnBrk="1" hangingPunct="1">
              <a:buClr>
                <a:schemeClr val="tx1"/>
              </a:buClr>
              <a:buFont typeface="Wingdings" pitchFamily="2" charset="2"/>
              <a:buChar char="q"/>
            </a:pPr>
            <a:r>
              <a:rPr lang="en-US" sz="3200" smtClean="0">
                <a:latin typeface="Book Antiqua" pitchFamily="18" charset="0"/>
              </a:rPr>
              <a:t> Triticale proteins resemble rye protein more than wheat proteins </a:t>
            </a:r>
          </a:p>
          <a:p>
            <a:pPr algn="just" eaLnBrk="1" hangingPunct="1">
              <a:buClr>
                <a:schemeClr val="tx1"/>
              </a:buClr>
              <a:buFont typeface="Wingdings" pitchFamily="2" charset="2"/>
              <a:buChar char="q"/>
            </a:pPr>
            <a:r>
              <a:rPr lang="en-US" sz="3200" smtClean="0">
                <a:latin typeface="Book Antiqua" pitchFamily="18" charset="0"/>
              </a:rPr>
              <a:t> Triticale flours are relatively high in -amylase activity, a trait they inherit from the rye parent</a:t>
            </a:r>
          </a:p>
          <a:p>
            <a:pPr algn="just" eaLnBrk="1" hangingPunct="1">
              <a:buClr>
                <a:schemeClr val="tx1"/>
              </a:buClr>
              <a:buFont typeface="Wingdings" pitchFamily="2" charset="2"/>
              <a:buChar char="q"/>
            </a:pPr>
            <a:endParaRPr lang="en-US" sz="3200" smtClean="0">
              <a:latin typeface="Book Antiqua" pitchFamily="18" charset="0"/>
            </a:endParaRPr>
          </a:p>
        </p:txBody>
      </p:sp>
      <p:sp>
        <p:nvSpPr>
          <p:cNvPr id="2867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D6824CC-0F77-4484-AE65-F05D832D8333}" type="slidenum">
              <a:rPr lang="en-US" altLang="en-US" smtClean="0"/>
              <a:pPr/>
              <a:t>18</a:t>
            </a:fld>
            <a:endParaRPr lang="en-US" alt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idx="1"/>
          </p:nvPr>
        </p:nvSpPr>
        <p:spPr>
          <a:xfrm>
            <a:off x="0" y="0"/>
            <a:ext cx="9144000" cy="6858000"/>
          </a:xfrm>
        </p:spPr>
        <p:txBody>
          <a:bodyPr/>
          <a:lstStyle/>
          <a:p>
            <a:pPr algn="just" eaLnBrk="1" hangingPunct="1">
              <a:lnSpc>
                <a:spcPct val="90000"/>
              </a:lnSpc>
              <a:buFont typeface="Wingdings" pitchFamily="2" charset="2"/>
              <a:buNone/>
            </a:pPr>
            <a:endParaRPr lang="en-US" sz="2600" b="1" smtClean="0"/>
          </a:p>
          <a:p>
            <a:pPr algn="just" eaLnBrk="1" hangingPunct="1">
              <a:lnSpc>
                <a:spcPct val="90000"/>
              </a:lnSpc>
              <a:buClr>
                <a:schemeClr val="tx1"/>
              </a:buClr>
              <a:buFont typeface="Wingdings" pitchFamily="2" charset="2"/>
              <a:buChar char="q"/>
            </a:pPr>
            <a:r>
              <a:rPr lang="en-US" smtClean="0">
                <a:latin typeface="Book Antiqua" pitchFamily="18" charset="0"/>
              </a:rPr>
              <a:t> The water binding capacity of starch in triticale doughs is reduced by the dextrinizing action of the amylase and this has an adverse effect on the flour’s baking quality</a:t>
            </a:r>
          </a:p>
          <a:p>
            <a:pPr algn="just" eaLnBrk="1" hangingPunct="1">
              <a:lnSpc>
                <a:spcPct val="90000"/>
              </a:lnSpc>
              <a:buClr>
                <a:schemeClr val="tx1"/>
              </a:buClr>
              <a:buFont typeface="Wingdings" pitchFamily="2" charset="2"/>
              <a:buChar char="q"/>
            </a:pPr>
            <a:r>
              <a:rPr lang="en-US" smtClean="0">
                <a:latin typeface="Book Antiqua" pitchFamily="18" charset="0"/>
              </a:rPr>
              <a:t> Triticale malt added to wheat flour doughs increases loaf volume and improve crumb grain and crust color</a:t>
            </a:r>
          </a:p>
          <a:p>
            <a:pPr algn="just" eaLnBrk="1" hangingPunct="1">
              <a:lnSpc>
                <a:spcPct val="90000"/>
              </a:lnSpc>
              <a:buClr>
                <a:schemeClr val="tx1"/>
              </a:buClr>
              <a:buFont typeface="Wingdings" pitchFamily="2" charset="2"/>
              <a:buChar char="q"/>
            </a:pPr>
            <a:r>
              <a:rPr lang="en-US" smtClean="0">
                <a:latin typeface="Book Antiqua" pitchFamily="18" charset="0"/>
              </a:rPr>
              <a:t> Proteolytic activity may be 20 - 53% higher than wheat flour </a:t>
            </a:r>
          </a:p>
          <a:p>
            <a:pPr algn="just" eaLnBrk="1" hangingPunct="1">
              <a:lnSpc>
                <a:spcPct val="90000"/>
              </a:lnSpc>
              <a:buClr>
                <a:schemeClr val="tx1"/>
              </a:buClr>
              <a:buFont typeface="Wingdings" pitchFamily="2" charset="2"/>
              <a:buChar char="q"/>
            </a:pPr>
            <a:r>
              <a:rPr lang="en-US" smtClean="0">
                <a:latin typeface="Book Antiqua" pitchFamily="18" charset="0"/>
              </a:rPr>
              <a:t> Lipid content of triticale endosperm flour range between 1.72 - 2.24% compared to 1.33 - 1.56% for rye and 1.53 - 1.57% for wheat</a:t>
            </a:r>
          </a:p>
          <a:p>
            <a:pPr algn="just" eaLnBrk="1" hangingPunct="1">
              <a:lnSpc>
                <a:spcPct val="90000"/>
              </a:lnSpc>
              <a:buClr>
                <a:schemeClr val="tx1"/>
              </a:buClr>
              <a:buFont typeface="Wingdings" pitchFamily="2" charset="2"/>
              <a:buChar char="q"/>
            </a:pPr>
            <a:r>
              <a:rPr lang="en-US" smtClean="0">
                <a:latin typeface="Book Antiqua" pitchFamily="18" charset="0"/>
              </a:rPr>
              <a:t> Triticale lipids occur  in a greater proportion as bound than as free lipids</a:t>
            </a:r>
          </a:p>
          <a:p>
            <a:pPr algn="just" eaLnBrk="1" hangingPunct="1">
              <a:lnSpc>
                <a:spcPct val="90000"/>
              </a:lnSpc>
              <a:buClr>
                <a:schemeClr val="tx1"/>
              </a:buClr>
              <a:buFont typeface="Wingdings" pitchFamily="2" charset="2"/>
              <a:buChar char="q"/>
            </a:pPr>
            <a:endParaRPr lang="en-US" smtClean="0">
              <a:latin typeface="Book Antiqua" pitchFamily="18" charset="0"/>
            </a:endParaRPr>
          </a:p>
          <a:p>
            <a:pPr algn="just" eaLnBrk="1" hangingPunct="1">
              <a:lnSpc>
                <a:spcPct val="90000"/>
              </a:lnSpc>
              <a:buClr>
                <a:schemeClr val="tx1"/>
              </a:buClr>
              <a:buFont typeface="Wingdings" pitchFamily="2" charset="2"/>
              <a:buChar char="q"/>
            </a:pPr>
            <a:endParaRPr lang="en-US" smtClean="0">
              <a:latin typeface="Book Antiqua" pitchFamily="18" charset="0"/>
            </a:endParaRPr>
          </a:p>
        </p:txBody>
      </p:sp>
      <p:sp>
        <p:nvSpPr>
          <p:cNvPr id="2969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C64DE1F-6A97-491C-8C5D-30EE163D24B4}" type="slidenum">
              <a:rPr lang="en-US" altLang="en-US" smtClean="0"/>
              <a:pPr/>
              <a:t>19</a:t>
            </a:fld>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8B7C958-2D14-4174-A300-83E4CB593729}" type="slidenum">
              <a:rPr lang="en-US" altLang="en-US" smtClean="0"/>
              <a:pPr/>
              <a:t>2</a:t>
            </a:fld>
            <a:endParaRPr lang="en-US" altLang="en-US" smtClean="0"/>
          </a:p>
        </p:txBody>
      </p:sp>
      <p:sp>
        <p:nvSpPr>
          <p:cNvPr id="417794" name="Rectangle 2"/>
          <p:cNvSpPr>
            <a:spLocks noGrp="1" noChangeArrowheads="1"/>
          </p:cNvSpPr>
          <p:nvPr>
            <p:ph type="title"/>
          </p:nvPr>
        </p:nvSpPr>
        <p:spPr>
          <a:xfrm>
            <a:off x="457200" y="1678"/>
            <a:ext cx="8229600" cy="1143000"/>
          </a:xfrm>
        </p:spPr>
        <p:txBody>
          <a:bodyPr/>
          <a:lstStyle/>
          <a:p>
            <a:pPr eaLnBrk="1" fontAlgn="auto" hangingPunct="1">
              <a:spcAft>
                <a:spcPts val="0"/>
              </a:spcAft>
              <a:buClr>
                <a:schemeClr val="tx1"/>
              </a:buClr>
              <a:defRPr/>
            </a:pPr>
            <a:r>
              <a:rPr lang="en-US" dirty="0" smtClean="0">
                <a:solidFill>
                  <a:srgbClr val="00B0F0"/>
                </a:solidFill>
                <a:latin typeface="Times New Roman" pitchFamily="18" charset="0"/>
                <a:cs typeface="Times New Roman" pitchFamily="18" charset="0"/>
              </a:rPr>
              <a:t>Bakery </a:t>
            </a:r>
            <a:r>
              <a:rPr lang="en-US" dirty="0">
                <a:solidFill>
                  <a:srgbClr val="00B0F0"/>
                </a:solidFill>
                <a:latin typeface="Times New Roman" pitchFamily="18" charset="0"/>
                <a:cs typeface="Times New Roman" pitchFamily="18" charset="0"/>
              </a:rPr>
              <a:t>Ingredients</a:t>
            </a:r>
          </a:p>
        </p:txBody>
      </p:sp>
      <p:grpSp>
        <p:nvGrpSpPr>
          <p:cNvPr id="12292" name="Group 11"/>
          <p:cNvGrpSpPr>
            <a:grpSpLocks/>
          </p:cNvGrpSpPr>
          <p:nvPr/>
        </p:nvGrpSpPr>
        <p:grpSpPr bwMode="auto">
          <a:xfrm>
            <a:off x="533400" y="1028700"/>
            <a:ext cx="8128000" cy="5711825"/>
            <a:chOff x="533400" y="1029272"/>
            <a:chExt cx="8128376" cy="5711584"/>
          </a:xfrm>
        </p:grpSpPr>
        <p:pic>
          <p:nvPicPr>
            <p:cNvPr id="12293" name="Picture 5" descr="SS04030"/>
            <p:cNvPicPr>
              <a:picLocks noChangeAspect="1" noChangeArrowheads="1"/>
            </p:cNvPicPr>
            <p:nvPr/>
          </p:nvPicPr>
          <p:blipFill>
            <a:blip r:embed="rId2"/>
            <a:srcRect/>
            <a:stretch>
              <a:fillRect/>
            </a:stretch>
          </p:blipFill>
          <p:spPr bwMode="auto">
            <a:xfrm>
              <a:off x="3581400" y="3480948"/>
              <a:ext cx="5080376" cy="3259908"/>
            </a:xfrm>
            <a:prstGeom prst="rect">
              <a:avLst/>
            </a:prstGeom>
            <a:noFill/>
            <a:ln w="9525">
              <a:noFill/>
              <a:miter lim="800000"/>
              <a:headEnd/>
              <a:tailEnd/>
            </a:ln>
          </p:spPr>
        </p:pic>
        <p:grpSp>
          <p:nvGrpSpPr>
            <p:cNvPr id="12294" name="Group 1038"/>
            <p:cNvGrpSpPr>
              <a:grpSpLocks/>
            </p:cNvGrpSpPr>
            <p:nvPr/>
          </p:nvGrpSpPr>
          <p:grpSpPr bwMode="auto">
            <a:xfrm>
              <a:off x="2807918" y="1029272"/>
              <a:ext cx="3776663" cy="2311400"/>
              <a:chOff x="2208" y="976"/>
              <a:chExt cx="2469" cy="1456"/>
            </a:xfrm>
          </p:grpSpPr>
          <p:pic>
            <p:nvPicPr>
              <p:cNvPr id="12297" name="Picture 1039" descr="ble2"/>
              <p:cNvPicPr>
                <a:picLocks noChangeAspect="1" noChangeArrowheads="1"/>
              </p:cNvPicPr>
              <p:nvPr/>
            </p:nvPicPr>
            <p:blipFill>
              <a:blip r:embed="rId3"/>
              <a:srcRect/>
              <a:stretch>
                <a:fillRect/>
              </a:stretch>
            </p:blipFill>
            <p:spPr bwMode="auto">
              <a:xfrm>
                <a:off x="2208" y="1760"/>
                <a:ext cx="756" cy="672"/>
              </a:xfrm>
              <a:prstGeom prst="rect">
                <a:avLst/>
              </a:prstGeom>
              <a:noFill/>
              <a:ln w="9525">
                <a:solidFill>
                  <a:srgbClr val="666699"/>
                </a:solidFill>
                <a:miter lim="800000"/>
                <a:headEnd/>
                <a:tailEnd/>
              </a:ln>
            </p:spPr>
          </p:pic>
          <p:pic>
            <p:nvPicPr>
              <p:cNvPr id="12298" name="Picture 1040" descr="db_tamiser01"/>
              <p:cNvPicPr>
                <a:picLocks noChangeAspect="1" noChangeArrowheads="1"/>
              </p:cNvPicPr>
              <p:nvPr/>
            </p:nvPicPr>
            <p:blipFill>
              <a:blip r:embed="rId4"/>
              <a:srcRect/>
              <a:stretch>
                <a:fillRect/>
              </a:stretch>
            </p:blipFill>
            <p:spPr bwMode="auto">
              <a:xfrm>
                <a:off x="2784" y="1520"/>
                <a:ext cx="668" cy="369"/>
              </a:xfrm>
              <a:prstGeom prst="rect">
                <a:avLst/>
              </a:prstGeom>
              <a:noFill/>
              <a:ln w="9525">
                <a:solidFill>
                  <a:srgbClr val="666699"/>
                </a:solidFill>
                <a:miter lim="800000"/>
                <a:headEnd/>
                <a:tailEnd/>
              </a:ln>
            </p:spPr>
          </p:pic>
          <p:pic>
            <p:nvPicPr>
              <p:cNvPr id="12299" name="Picture 1041" descr="glut9">
                <a:hlinkClick r:id=""/>
              </p:cNvPr>
              <p:cNvPicPr>
                <a:picLocks noChangeAspect="1" noChangeArrowheads="1"/>
              </p:cNvPicPr>
              <p:nvPr/>
            </p:nvPicPr>
            <p:blipFill>
              <a:blip r:embed="rId5"/>
              <a:srcRect/>
              <a:stretch>
                <a:fillRect/>
              </a:stretch>
            </p:blipFill>
            <p:spPr bwMode="auto">
              <a:xfrm>
                <a:off x="3360" y="1312"/>
                <a:ext cx="703" cy="384"/>
              </a:xfrm>
              <a:prstGeom prst="rect">
                <a:avLst/>
              </a:prstGeom>
              <a:noFill/>
              <a:ln w="9525">
                <a:solidFill>
                  <a:srgbClr val="666699"/>
                </a:solidFill>
                <a:miter lim="800000"/>
                <a:headEnd/>
                <a:tailEnd/>
              </a:ln>
            </p:spPr>
          </p:pic>
          <p:pic>
            <p:nvPicPr>
              <p:cNvPr id="12300" name="Picture 1042" descr="pain"/>
              <p:cNvPicPr>
                <a:picLocks noChangeAspect="1" noChangeArrowheads="1"/>
              </p:cNvPicPr>
              <p:nvPr/>
            </p:nvPicPr>
            <p:blipFill>
              <a:blip r:embed="rId6"/>
              <a:srcRect/>
              <a:stretch>
                <a:fillRect/>
              </a:stretch>
            </p:blipFill>
            <p:spPr bwMode="auto">
              <a:xfrm>
                <a:off x="3984" y="976"/>
                <a:ext cx="693" cy="611"/>
              </a:xfrm>
              <a:prstGeom prst="rect">
                <a:avLst/>
              </a:prstGeom>
              <a:noFill/>
              <a:ln w="9525">
                <a:solidFill>
                  <a:srgbClr val="666699"/>
                </a:solidFill>
                <a:miter lim="800000"/>
                <a:headEnd/>
                <a:tailEnd/>
              </a:ln>
            </p:spPr>
          </p:pic>
        </p:grpSp>
        <p:pic>
          <p:nvPicPr>
            <p:cNvPr id="12295" name="Picture 1043" descr="06"/>
            <p:cNvPicPr>
              <a:picLocks noChangeAspect="1" noChangeArrowheads="1"/>
            </p:cNvPicPr>
            <p:nvPr/>
          </p:nvPicPr>
          <p:blipFill>
            <a:blip r:embed="rId7"/>
            <a:srcRect/>
            <a:stretch>
              <a:fillRect/>
            </a:stretch>
          </p:blipFill>
          <p:spPr bwMode="auto">
            <a:xfrm>
              <a:off x="533400" y="3358135"/>
              <a:ext cx="1274763" cy="1176337"/>
            </a:xfrm>
            <a:prstGeom prst="rect">
              <a:avLst/>
            </a:prstGeom>
            <a:noFill/>
            <a:ln w="9525">
              <a:solidFill>
                <a:srgbClr val="666699"/>
              </a:solidFill>
              <a:miter lim="800000"/>
              <a:headEnd/>
              <a:tailEnd/>
            </a:ln>
          </p:spPr>
        </p:pic>
        <p:pic>
          <p:nvPicPr>
            <p:cNvPr id="12296" name="Picture 1044" descr="ble03"/>
            <p:cNvPicPr>
              <a:picLocks noChangeAspect="1" noChangeArrowheads="1"/>
            </p:cNvPicPr>
            <p:nvPr/>
          </p:nvPicPr>
          <p:blipFill>
            <a:blip r:embed="rId8"/>
            <a:srcRect/>
            <a:stretch>
              <a:fillRect/>
            </a:stretch>
          </p:blipFill>
          <p:spPr bwMode="auto">
            <a:xfrm>
              <a:off x="900113" y="2400872"/>
              <a:ext cx="1531937" cy="1060450"/>
            </a:xfrm>
            <a:prstGeom prst="rect">
              <a:avLst/>
            </a:prstGeom>
            <a:noFill/>
            <a:ln w="9525">
              <a:solidFill>
                <a:srgbClr val="666699"/>
              </a:solidFill>
              <a:miter lim="800000"/>
              <a:headEnd/>
              <a:tailEnd/>
            </a:ln>
          </p:spPr>
        </p:pic>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idx="1"/>
          </p:nvPr>
        </p:nvSpPr>
        <p:spPr>
          <a:xfrm>
            <a:off x="0" y="304800"/>
            <a:ext cx="9144000" cy="6553200"/>
          </a:xfrm>
        </p:spPr>
        <p:txBody>
          <a:bodyPr/>
          <a:lstStyle/>
          <a:p>
            <a:pPr algn="just" eaLnBrk="1" hangingPunct="1">
              <a:lnSpc>
                <a:spcPct val="90000"/>
              </a:lnSpc>
              <a:buClr>
                <a:schemeClr val="tx1"/>
              </a:buClr>
              <a:buFont typeface="Wingdings" pitchFamily="2" charset="2"/>
              <a:buChar char="q"/>
            </a:pPr>
            <a:r>
              <a:rPr lang="en-US" smtClean="0">
                <a:latin typeface="Book Antiqua" pitchFamily="18" charset="0"/>
              </a:rPr>
              <a:t> The free lipids contain 83-89% nonpolar triglycerides and 11-17% polar digalactosyl diglycerides and phosphatidyl cholines</a:t>
            </a:r>
          </a:p>
          <a:p>
            <a:pPr algn="just" eaLnBrk="1" hangingPunct="1">
              <a:lnSpc>
                <a:spcPct val="90000"/>
              </a:lnSpc>
              <a:buClr>
                <a:schemeClr val="tx1"/>
              </a:buClr>
              <a:buFont typeface="Wingdings" pitchFamily="2" charset="2"/>
              <a:buChar char="q"/>
            </a:pPr>
            <a:r>
              <a:rPr lang="en-US" smtClean="0">
                <a:latin typeface="Book Antiqua" pitchFamily="18" charset="0"/>
              </a:rPr>
              <a:t> Bound lipids contain 27-39% nonpolar and 61-73% polar components</a:t>
            </a:r>
          </a:p>
          <a:p>
            <a:pPr algn="just" eaLnBrk="1" hangingPunct="1">
              <a:lnSpc>
                <a:spcPct val="90000"/>
              </a:lnSpc>
              <a:buClr>
                <a:schemeClr val="tx1"/>
              </a:buClr>
              <a:buFont typeface="Wingdings" pitchFamily="2" charset="2"/>
              <a:buChar char="q"/>
            </a:pPr>
            <a:r>
              <a:rPr lang="en-US" smtClean="0">
                <a:latin typeface="Book Antiqua" pitchFamily="18" charset="0"/>
              </a:rPr>
              <a:t> Neither the quantity nor the general chemical composition of triticale lipids is intermediate between the analogous  components of the wheat and rye parents</a:t>
            </a:r>
          </a:p>
          <a:p>
            <a:pPr algn="just" eaLnBrk="1" hangingPunct="1">
              <a:lnSpc>
                <a:spcPct val="90000"/>
              </a:lnSpc>
              <a:buClr>
                <a:schemeClr val="tx1"/>
              </a:buClr>
              <a:buFont typeface="Wingdings" pitchFamily="2" charset="2"/>
              <a:buChar char="q"/>
            </a:pPr>
            <a:r>
              <a:rPr lang="en-US" smtClean="0">
                <a:latin typeface="Book Antiqua" pitchFamily="18" charset="0"/>
              </a:rPr>
              <a:t> Triticale flours yield doughs that lack smoothness and pliancy of wheat doughs</a:t>
            </a:r>
          </a:p>
          <a:p>
            <a:pPr algn="just" eaLnBrk="1" hangingPunct="1">
              <a:lnSpc>
                <a:spcPct val="90000"/>
              </a:lnSpc>
              <a:buClr>
                <a:schemeClr val="tx1"/>
              </a:buClr>
              <a:buFont typeface="Wingdings" pitchFamily="2" charset="2"/>
              <a:buChar char="q"/>
            </a:pPr>
            <a:r>
              <a:rPr lang="en-US" smtClean="0">
                <a:latin typeface="Book Antiqua" pitchFamily="18" charset="0"/>
              </a:rPr>
              <a:t> Generally Triticale flours doughs are not considered suitable as the sole flour ingredient in bakery products </a:t>
            </a:r>
          </a:p>
          <a:p>
            <a:pPr algn="just" eaLnBrk="1" hangingPunct="1">
              <a:lnSpc>
                <a:spcPct val="90000"/>
              </a:lnSpc>
              <a:buClr>
                <a:schemeClr val="tx1"/>
              </a:buClr>
              <a:buFont typeface="Wingdings" pitchFamily="2" charset="2"/>
              <a:buChar char="q"/>
            </a:pPr>
            <a:endParaRPr lang="en-US" smtClean="0">
              <a:latin typeface="Book Antiqua" pitchFamily="18" charset="0"/>
            </a:endParaRPr>
          </a:p>
          <a:p>
            <a:pPr algn="just" eaLnBrk="1" hangingPunct="1">
              <a:lnSpc>
                <a:spcPct val="90000"/>
              </a:lnSpc>
              <a:buClr>
                <a:schemeClr val="tx1"/>
              </a:buClr>
              <a:buFont typeface="Wingdings" pitchFamily="2" charset="2"/>
              <a:buChar char="q"/>
            </a:pPr>
            <a:endParaRPr lang="en-US" smtClean="0">
              <a:latin typeface="Book Antiqua" pitchFamily="18" charset="0"/>
            </a:endParaRPr>
          </a:p>
          <a:p>
            <a:pPr algn="just" eaLnBrk="1" hangingPunct="1">
              <a:lnSpc>
                <a:spcPct val="90000"/>
              </a:lnSpc>
              <a:buClr>
                <a:schemeClr val="tx1"/>
              </a:buClr>
              <a:buFont typeface="Wingdings" pitchFamily="2" charset="2"/>
              <a:buChar char="q"/>
            </a:pPr>
            <a:endParaRPr lang="en-US" smtClean="0">
              <a:latin typeface="Book Antiqua" pitchFamily="18" charset="0"/>
            </a:endParaRPr>
          </a:p>
        </p:txBody>
      </p:sp>
      <p:sp>
        <p:nvSpPr>
          <p:cNvPr id="3072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82B879E-DF0C-45B0-9A56-D6DCA04412FA}" type="slidenum">
              <a:rPr lang="en-US" altLang="en-US" smtClean="0"/>
              <a:pPr/>
              <a:t>20</a:t>
            </a:fld>
            <a:endParaRPr lang="en-US" alt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0" y="1463675"/>
            <a:ext cx="9144000" cy="5394325"/>
          </a:xfrm>
        </p:spPr>
        <p:txBody>
          <a:bodyPr/>
          <a:lstStyle/>
          <a:p>
            <a:pPr algn="just" eaLnBrk="1" hangingPunct="1">
              <a:buClr>
                <a:schemeClr val="tx1"/>
              </a:buClr>
              <a:buFont typeface="Wingdings" pitchFamily="2" charset="2"/>
              <a:buChar char="q"/>
            </a:pPr>
            <a:r>
              <a:rPr lang="en-US" sz="3200" smtClean="0">
                <a:latin typeface="Book Antiqua" pitchFamily="18" charset="0"/>
              </a:rPr>
              <a:t> The addition of malted grains, either kibbled or flaked, together with additional malt flours, either diastatic or non-diastatic produces very attractive bread with exceptional flavor characteristics</a:t>
            </a:r>
          </a:p>
          <a:p>
            <a:pPr algn="just" eaLnBrk="1" hangingPunct="1">
              <a:buClr>
                <a:schemeClr val="tx1"/>
              </a:buClr>
              <a:buFont typeface="Wingdings" pitchFamily="2" charset="2"/>
              <a:buChar char="q"/>
            </a:pPr>
            <a:r>
              <a:rPr lang="en-US" sz="3200" smtClean="0">
                <a:latin typeface="Book Antiqua" pitchFamily="18" charset="0"/>
              </a:rPr>
              <a:t> Other flours include wheat germ flour etc. and flour blends containing other cereals e.g. rye, oats and maize</a:t>
            </a:r>
          </a:p>
        </p:txBody>
      </p:sp>
      <p:sp>
        <p:nvSpPr>
          <p:cNvPr id="3174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C1AA0EA-3141-41A2-9083-CB03B1CF19A2}" type="slidenum">
              <a:rPr lang="en-US" altLang="en-US" smtClean="0"/>
              <a:pPr/>
              <a:t>21</a:t>
            </a:fld>
            <a:endParaRPr lang="en-US" altLang="en-US" smtClean="0"/>
          </a:p>
        </p:txBody>
      </p:sp>
      <p:sp>
        <p:nvSpPr>
          <p:cNvPr id="462850" name="Rectangle 2"/>
          <p:cNvSpPr>
            <a:spLocks noGrp="1" noChangeArrowheads="1"/>
          </p:cNvSpPr>
          <p:nvPr>
            <p:ph type="title"/>
          </p:nvPr>
        </p:nvSpPr>
        <p:spPr>
          <a:xfrm>
            <a:off x="685800" y="304800"/>
            <a:ext cx="7631113" cy="750888"/>
          </a:xfrm>
        </p:spPr>
        <p:txBody>
          <a:bodyPr/>
          <a:lstStyle/>
          <a:p>
            <a:pPr algn="just" eaLnBrk="1" fontAlgn="auto" hangingPunct="1">
              <a:spcAft>
                <a:spcPts val="0"/>
              </a:spcAft>
              <a:buClr>
                <a:schemeClr val="tx1"/>
              </a:buClr>
              <a:buFont typeface="Wingdings" pitchFamily="2" charset="2"/>
              <a:buChar char="q"/>
              <a:defRPr/>
            </a:pPr>
            <a:r>
              <a:rPr lang="en-US" sz="3600" dirty="0">
                <a:latin typeface="Book Antiqua" pitchFamily="18" charset="0"/>
              </a:rPr>
              <a:t> </a:t>
            </a:r>
            <a:r>
              <a:rPr lang="en-US" sz="3600" dirty="0">
                <a:solidFill>
                  <a:srgbClr val="00B0F0"/>
                </a:solidFill>
                <a:latin typeface="Book Antiqua" pitchFamily="18" charset="0"/>
              </a:rPr>
              <a:t>Malted Grain Flour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a:xfrm>
            <a:off x="0" y="762000"/>
            <a:ext cx="9144000" cy="5486400"/>
          </a:xfrm>
        </p:spPr>
        <p:txBody>
          <a:bodyPr/>
          <a:lstStyle/>
          <a:p>
            <a:pPr algn="just" eaLnBrk="1" hangingPunct="1">
              <a:lnSpc>
                <a:spcPct val="90000"/>
              </a:lnSpc>
              <a:buClr>
                <a:schemeClr val="tx1"/>
              </a:buClr>
              <a:buFont typeface="Wingdings" pitchFamily="2" charset="2"/>
              <a:buChar char="q"/>
            </a:pPr>
            <a:r>
              <a:rPr lang="en-US" sz="3200" b="1" smtClean="0">
                <a:solidFill>
                  <a:schemeClr val="tx2"/>
                </a:solidFill>
                <a:latin typeface="Book Antiqua" pitchFamily="18" charset="0"/>
              </a:rPr>
              <a:t>  </a:t>
            </a:r>
            <a:r>
              <a:rPr lang="en-US" sz="3600" b="1" smtClean="0">
                <a:solidFill>
                  <a:srgbClr val="00B0F0"/>
                </a:solidFill>
                <a:latin typeface="Book Antiqua" pitchFamily="18" charset="0"/>
              </a:rPr>
              <a:t>Brown flour</a:t>
            </a:r>
          </a:p>
          <a:p>
            <a:pPr algn="just" eaLnBrk="1" hangingPunct="1">
              <a:lnSpc>
                <a:spcPct val="90000"/>
              </a:lnSpc>
              <a:buClr>
                <a:schemeClr val="tx1"/>
              </a:buClr>
              <a:buFont typeface="Wingdings" pitchFamily="2" charset="2"/>
              <a:buChar char="q"/>
            </a:pPr>
            <a:r>
              <a:rPr lang="en-US" sz="3200" smtClean="0">
                <a:latin typeface="Book Antiqua" pitchFamily="18" charset="0"/>
              </a:rPr>
              <a:t>  If white flour has extraction rate of 76-78% then brown flour has equivalent of about 85-90%</a:t>
            </a:r>
          </a:p>
          <a:p>
            <a:pPr algn="just" eaLnBrk="1" hangingPunct="1">
              <a:lnSpc>
                <a:spcPct val="90000"/>
              </a:lnSpc>
              <a:buClr>
                <a:schemeClr val="tx1"/>
              </a:buClr>
              <a:buFont typeface="Wingdings" pitchFamily="2" charset="2"/>
              <a:buNone/>
            </a:pPr>
            <a:endParaRPr lang="en-US" sz="3200" smtClean="0">
              <a:latin typeface="Book Antiqua" pitchFamily="18" charset="0"/>
            </a:endParaRPr>
          </a:p>
          <a:p>
            <a:pPr algn="just" eaLnBrk="1" hangingPunct="1">
              <a:lnSpc>
                <a:spcPct val="90000"/>
              </a:lnSpc>
              <a:buClr>
                <a:schemeClr val="tx1"/>
              </a:buClr>
              <a:buFont typeface="Wingdings" pitchFamily="2" charset="2"/>
              <a:buChar char="q"/>
            </a:pPr>
            <a:r>
              <a:rPr lang="en-US" sz="3200" smtClean="0">
                <a:latin typeface="Book Antiqua" pitchFamily="18" charset="0"/>
              </a:rPr>
              <a:t> Produced during milling process by feeding back 10-15% of selected bran stocks into a white flour</a:t>
            </a:r>
          </a:p>
          <a:p>
            <a:pPr algn="just" eaLnBrk="1" hangingPunct="1">
              <a:lnSpc>
                <a:spcPct val="90000"/>
              </a:lnSpc>
              <a:buClr>
                <a:schemeClr val="tx1"/>
              </a:buClr>
              <a:buFont typeface="Wingdings" pitchFamily="2" charset="2"/>
              <a:buNone/>
            </a:pPr>
            <a:endParaRPr lang="en-US" sz="3200" smtClean="0">
              <a:latin typeface="Book Antiqua" pitchFamily="18" charset="0"/>
            </a:endParaRPr>
          </a:p>
          <a:p>
            <a:pPr algn="just" eaLnBrk="1" hangingPunct="1">
              <a:lnSpc>
                <a:spcPct val="90000"/>
              </a:lnSpc>
              <a:buClr>
                <a:schemeClr val="tx1"/>
              </a:buClr>
              <a:buFont typeface="Wingdings" pitchFamily="2" charset="2"/>
              <a:buChar char="q"/>
            </a:pPr>
            <a:r>
              <a:rPr lang="en-US" sz="3200" smtClean="0">
                <a:latin typeface="Book Antiqua" pitchFamily="18" charset="0"/>
              </a:rPr>
              <a:t> Also produced by mixing whole wheat flour and white flour in the ratio of 50:50</a:t>
            </a:r>
          </a:p>
        </p:txBody>
      </p:sp>
      <p:sp>
        <p:nvSpPr>
          <p:cNvPr id="3277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FD25804-CC90-426A-B0D0-D563A11DE14B}" type="slidenum">
              <a:rPr lang="en-US" altLang="en-US" smtClean="0"/>
              <a:pPr/>
              <a:t>22</a:t>
            </a:fld>
            <a:endParaRPr lang="en-US" alt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idx="1"/>
          </p:nvPr>
        </p:nvSpPr>
        <p:spPr>
          <a:xfrm>
            <a:off x="0" y="304800"/>
            <a:ext cx="9144000" cy="6553200"/>
          </a:xfrm>
        </p:spPr>
        <p:txBody>
          <a:bodyPr/>
          <a:lstStyle/>
          <a:p>
            <a:pPr algn="just" eaLnBrk="1" hangingPunct="1">
              <a:buClr>
                <a:schemeClr val="tx1"/>
              </a:buClr>
              <a:buFont typeface="Wingdings" pitchFamily="2" charset="2"/>
              <a:buChar char="q"/>
            </a:pPr>
            <a:r>
              <a:rPr lang="en-US" sz="3200" smtClean="0">
                <a:latin typeface="Book Antiqua" pitchFamily="18" charset="0"/>
              </a:rPr>
              <a:t> Particle size of bran is important to obtain best performance</a:t>
            </a:r>
          </a:p>
          <a:p>
            <a:pPr algn="just" eaLnBrk="1" hangingPunct="1">
              <a:buClr>
                <a:schemeClr val="tx1"/>
              </a:buClr>
              <a:buFont typeface="Wingdings" pitchFamily="2" charset="2"/>
              <a:buNone/>
            </a:pPr>
            <a:endParaRPr lang="en-US" sz="3200" smtClean="0">
              <a:latin typeface="Book Antiqua" pitchFamily="18" charset="0"/>
            </a:endParaRPr>
          </a:p>
          <a:p>
            <a:pPr algn="just" eaLnBrk="1" hangingPunct="1">
              <a:buClr>
                <a:schemeClr val="tx1"/>
              </a:buClr>
              <a:buFont typeface="Wingdings" pitchFamily="2" charset="2"/>
              <a:buChar char="q"/>
            </a:pPr>
            <a:r>
              <a:rPr lang="en-US" sz="3200" smtClean="0">
                <a:latin typeface="Book Antiqua" pitchFamily="18" charset="0"/>
              </a:rPr>
              <a:t> Coarse bran gives good visual effect both in the crumb and on the crust, however too much coarser bran can result in an open and unattractive structure</a:t>
            </a:r>
          </a:p>
          <a:p>
            <a:pPr algn="just" eaLnBrk="1" hangingPunct="1">
              <a:buClr>
                <a:schemeClr val="tx1"/>
              </a:buClr>
              <a:buFont typeface="Wingdings" pitchFamily="2" charset="2"/>
              <a:buNone/>
            </a:pPr>
            <a:endParaRPr lang="en-US" sz="3200" smtClean="0">
              <a:latin typeface="Book Antiqua" pitchFamily="18" charset="0"/>
            </a:endParaRPr>
          </a:p>
          <a:p>
            <a:pPr algn="just" eaLnBrk="1" hangingPunct="1">
              <a:buClr>
                <a:schemeClr val="tx1"/>
              </a:buClr>
              <a:buFont typeface="Wingdings" pitchFamily="2" charset="2"/>
              <a:buChar char="q"/>
            </a:pPr>
            <a:r>
              <a:rPr lang="en-US" sz="3200" smtClean="0">
                <a:latin typeface="Book Antiqua" pitchFamily="18" charset="0"/>
              </a:rPr>
              <a:t> Very fine bran on the other hand can have deadening effect on the bread, resulting in a bland, small loaf with a dull gray crumb</a:t>
            </a:r>
          </a:p>
          <a:p>
            <a:pPr algn="just" eaLnBrk="1" hangingPunct="1">
              <a:buClr>
                <a:schemeClr val="tx1"/>
              </a:buClr>
              <a:buFont typeface="Wingdings" pitchFamily="2" charset="2"/>
              <a:buChar char="q"/>
            </a:pPr>
            <a:endParaRPr lang="en-US" sz="3200" smtClean="0">
              <a:latin typeface="Book Antiqua" pitchFamily="18" charset="0"/>
            </a:endParaRPr>
          </a:p>
        </p:txBody>
      </p:sp>
      <p:sp>
        <p:nvSpPr>
          <p:cNvPr id="3379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BBF907A-ABD5-4DA5-8F0C-102CF0BFC649}" type="slidenum">
              <a:rPr lang="en-US" altLang="en-US" smtClean="0"/>
              <a:pPr/>
              <a:t>23</a:t>
            </a:fld>
            <a:endParaRPr lang="en-US" alt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14288" y="1066800"/>
            <a:ext cx="9144001" cy="3352800"/>
          </a:xfrm>
        </p:spPr>
        <p:txBody>
          <a:bodyPr/>
          <a:lstStyle/>
          <a:p>
            <a:pPr eaLnBrk="1" hangingPunct="1">
              <a:buClr>
                <a:schemeClr val="tx1"/>
              </a:buClr>
              <a:buFont typeface="Wingdings" pitchFamily="2" charset="2"/>
              <a:buChar char="q"/>
            </a:pPr>
            <a:r>
              <a:rPr lang="en-US" sz="2600" smtClean="0"/>
              <a:t> </a:t>
            </a:r>
            <a:r>
              <a:rPr lang="en-US" sz="3200" smtClean="0">
                <a:latin typeface="Book Antiqua" pitchFamily="18" charset="0"/>
              </a:rPr>
              <a:t>The Food and Drug Administration inspects and approves the use of flour treatments and additives that are used to improve the storage, appearance and baking performance of flour. </a:t>
            </a:r>
          </a:p>
          <a:p>
            <a:pPr eaLnBrk="1" hangingPunct="1">
              <a:buClr>
                <a:schemeClr val="tx1"/>
              </a:buClr>
              <a:buFont typeface="Wingdings" pitchFamily="2" charset="2"/>
              <a:buChar char="q"/>
            </a:pPr>
            <a:r>
              <a:rPr lang="en-US" sz="2600" smtClean="0"/>
              <a:t> </a:t>
            </a:r>
            <a:r>
              <a:rPr lang="en-US" sz="3200" smtClean="0">
                <a:latin typeface="Book Antiqua" pitchFamily="18" charset="0"/>
              </a:rPr>
              <a:t>The treatment additives are in no way harmful.</a:t>
            </a:r>
          </a:p>
        </p:txBody>
      </p:sp>
      <p:sp>
        <p:nvSpPr>
          <p:cNvPr id="3481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A8683AC-88F0-4B94-8357-8BF2EAF17E6D}" type="slidenum">
              <a:rPr lang="en-US" altLang="en-US" smtClean="0"/>
              <a:pPr/>
              <a:t>24</a:t>
            </a:fld>
            <a:endParaRPr lang="en-US" altLang="en-US" smtClean="0"/>
          </a:p>
        </p:txBody>
      </p:sp>
      <p:sp>
        <p:nvSpPr>
          <p:cNvPr id="434178" name="Rectangle 2"/>
          <p:cNvSpPr>
            <a:spLocks noGrp="1" noChangeArrowheads="1"/>
          </p:cNvSpPr>
          <p:nvPr>
            <p:ph type="title"/>
          </p:nvPr>
        </p:nvSpPr>
        <p:spPr>
          <a:xfrm>
            <a:off x="457200" y="228600"/>
            <a:ext cx="8686800" cy="914400"/>
          </a:xfrm>
        </p:spPr>
        <p:txBody>
          <a:bodyPr>
            <a:normAutofit fontScale="90000"/>
          </a:bodyPr>
          <a:lstStyle/>
          <a:p>
            <a:pPr eaLnBrk="1" fontAlgn="auto" hangingPunct="1">
              <a:spcAft>
                <a:spcPts val="0"/>
              </a:spcAft>
              <a:buClr>
                <a:schemeClr val="tx1"/>
              </a:buClr>
              <a:buFont typeface="Wingdings" pitchFamily="2" charset="2"/>
              <a:buChar char="q"/>
              <a:defRPr/>
            </a:pPr>
            <a:r>
              <a:rPr lang="en-US" sz="3600" dirty="0">
                <a:latin typeface="Book Antiqua" pitchFamily="18" charset="0"/>
              </a:rPr>
              <a:t> </a:t>
            </a:r>
            <a:r>
              <a:rPr lang="en-US" sz="3600" dirty="0">
                <a:solidFill>
                  <a:srgbClr val="00B0F0"/>
                </a:solidFill>
                <a:latin typeface="Book Antiqua" pitchFamily="18" charset="0"/>
              </a:rPr>
              <a:t>Wheat Flour Terminology Used In Bakery Products</a:t>
            </a:r>
          </a:p>
        </p:txBody>
      </p:sp>
      <p:sp>
        <p:nvSpPr>
          <p:cNvPr id="34821" name="Rectangle 4"/>
          <p:cNvSpPr>
            <a:spLocks noChangeArrowheads="1"/>
          </p:cNvSpPr>
          <p:nvPr/>
        </p:nvSpPr>
        <p:spPr bwMode="auto">
          <a:xfrm>
            <a:off x="0" y="3946525"/>
            <a:ext cx="9144000" cy="3046413"/>
          </a:xfrm>
          <a:prstGeom prst="rect">
            <a:avLst/>
          </a:prstGeom>
          <a:noFill/>
          <a:ln w="9525">
            <a:noFill/>
            <a:miter lim="800000"/>
            <a:headEnd/>
            <a:tailEnd/>
          </a:ln>
        </p:spPr>
        <p:txBody>
          <a:bodyPr anchor="ctr">
            <a:spAutoFit/>
          </a:bodyPr>
          <a:lstStyle/>
          <a:p>
            <a:r>
              <a:rPr lang="en-US" b="1">
                <a:solidFill>
                  <a:srgbClr val="00B0F0"/>
                </a:solidFill>
                <a:latin typeface="Book Antiqua" pitchFamily="18" charset="0"/>
              </a:rPr>
              <a:t>“Enriched” </a:t>
            </a:r>
            <a:r>
              <a:rPr lang="en-US">
                <a:solidFill>
                  <a:srgbClr val="742408"/>
                </a:solidFill>
                <a:latin typeface="Book Antiqua" pitchFamily="18" charset="0"/>
              </a:rPr>
              <a:t>flour supplemented with iron and four B-vitamins (thiamine, niacin, riboflavin and folic acid) and may be with calcium. Reconstituting the nutritional status of a processed food ingredient to match that of the original raw materials.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a:xfrm>
            <a:off x="0" y="762000"/>
            <a:ext cx="9144000" cy="1981200"/>
          </a:xfrm>
        </p:spPr>
        <p:txBody>
          <a:bodyPr/>
          <a:lstStyle/>
          <a:p>
            <a:pPr eaLnBrk="1" hangingPunct="1">
              <a:buFont typeface="Wingdings" pitchFamily="2" charset="2"/>
              <a:buNone/>
            </a:pPr>
            <a:r>
              <a:rPr lang="en-US" sz="3200" b="1" smtClean="0">
                <a:solidFill>
                  <a:srgbClr val="00B0F0"/>
                </a:solidFill>
                <a:latin typeface="Book Antiqua" pitchFamily="18" charset="0"/>
              </a:rPr>
              <a:t>“Fortified” </a:t>
            </a:r>
            <a:r>
              <a:rPr lang="en-US" sz="3200" smtClean="0">
                <a:latin typeface="Book Antiqua" pitchFamily="18" charset="0"/>
              </a:rPr>
              <a:t>implies that something is added to a product that makes its nutritional status higher than the product made from “unprocessed” raw materials. i.e. Cereals.</a:t>
            </a:r>
          </a:p>
        </p:txBody>
      </p:sp>
      <p:sp>
        <p:nvSpPr>
          <p:cNvPr id="3584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18007EE-A549-4F11-BF7D-D8FB37B6D4A3}" type="slidenum">
              <a:rPr lang="en-US" altLang="en-US" smtClean="0"/>
              <a:pPr/>
              <a:t>25</a:t>
            </a:fld>
            <a:endParaRPr lang="en-US" altLang="en-US" smtClean="0"/>
          </a:p>
        </p:txBody>
      </p:sp>
      <p:sp>
        <p:nvSpPr>
          <p:cNvPr id="35844" name="Rectangle 4"/>
          <p:cNvSpPr>
            <a:spLocks noChangeArrowheads="1"/>
          </p:cNvSpPr>
          <p:nvPr/>
        </p:nvSpPr>
        <p:spPr bwMode="auto">
          <a:xfrm>
            <a:off x="0" y="2835275"/>
            <a:ext cx="9144000" cy="1066800"/>
          </a:xfrm>
          <a:prstGeom prst="rect">
            <a:avLst/>
          </a:prstGeom>
          <a:noFill/>
          <a:ln w="9525">
            <a:noFill/>
            <a:miter lim="800000"/>
            <a:headEnd/>
            <a:tailEnd/>
          </a:ln>
        </p:spPr>
        <p:txBody>
          <a:bodyPr anchor="ctr">
            <a:spAutoFit/>
          </a:bodyPr>
          <a:lstStyle/>
          <a:p>
            <a:r>
              <a:rPr lang="en-US" b="1">
                <a:solidFill>
                  <a:srgbClr val="00B0F0"/>
                </a:solidFill>
                <a:latin typeface="Book Antiqua" pitchFamily="18" charset="0"/>
              </a:rPr>
              <a:t>“Pre-sifted” </a:t>
            </a:r>
            <a:r>
              <a:rPr lang="en-US">
                <a:solidFill>
                  <a:srgbClr val="742408"/>
                </a:solidFill>
                <a:latin typeface="Book Antiqua" pitchFamily="18" charset="0"/>
              </a:rPr>
              <a:t>flour is sifted at the mill, making it</a:t>
            </a:r>
          </a:p>
          <a:p>
            <a:r>
              <a:rPr lang="en-US">
                <a:solidFill>
                  <a:srgbClr val="742408"/>
                </a:solidFill>
                <a:latin typeface="Book Antiqua" pitchFamily="18" charset="0"/>
              </a:rPr>
              <a:t>unnecessary to sift before measuring.</a:t>
            </a:r>
          </a:p>
        </p:txBody>
      </p:sp>
      <p:sp>
        <p:nvSpPr>
          <p:cNvPr id="35845" name="Rectangle 5"/>
          <p:cNvSpPr>
            <a:spLocks noChangeArrowheads="1"/>
          </p:cNvSpPr>
          <p:nvPr/>
        </p:nvSpPr>
        <p:spPr bwMode="auto">
          <a:xfrm>
            <a:off x="4479925" y="3246438"/>
            <a:ext cx="184150" cy="366712"/>
          </a:xfrm>
          <a:prstGeom prst="rect">
            <a:avLst/>
          </a:prstGeom>
          <a:noFill/>
          <a:ln w="9525">
            <a:noFill/>
            <a:miter lim="800000"/>
            <a:headEnd/>
            <a:tailEnd/>
          </a:ln>
        </p:spPr>
        <p:txBody>
          <a:bodyPr wrap="none">
            <a:spAutoFit/>
          </a:bodyPr>
          <a:lstStyle/>
          <a:p>
            <a:endParaRPr lang="en-US" sz="1800"/>
          </a:p>
        </p:txBody>
      </p:sp>
      <p:sp>
        <p:nvSpPr>
          <p:cNvPr id="35846" name="Rectangle 6"/>
          <p:cNvSpPr>
            <a:spLocks noChangeArrowheads="1"/>
          </p:cNvSpPr>
          <p:nvPr/>
        </p:nvSpPr>
        <p:spPr bwMode="auto">
          <a:xfrm>
            <a:off x="0" y="4092575"/>
            <a:ext cx="9144000" cy="1570038"/>
          </a:xfrm>
          <a:prstGeom prst="rect">
            <a:avLst/>
          </a:prstGeom>
          <a:noFill/>
          <a:ln w="9525">
            <a:noFill/>
            <a:miter lim="800000"/>
            <a:headEnd/>
            <a:tailEnd/>
          </a:ln>
        </p:spPr>
        <p:txBody>
          <a:bodyPr anchor="ctr">
            <a:spAutoFit/>
          </a:bodyPr>
          <a:lstStyle/>
          <a:p>
            <a:r>
              <a:rPr lang="en-US" b="1">
                <a:solidFill>
                  <a:srgbClr val="00B0F0"/>
                </a:solidFill>
                <a:latin typeface="Book Antiqua" pitchFamily="18" charset="0"/>
              </a:rPr>
              <a:t>“Bromated” </a:t>
            </a:r>
            <a:r>
              <a:rPr lang="en-US">
                <a:solidFill>
                  <a:srgbClr val="742408"/>
                </a:solidFill>
                <a:latin typeface="Book Antiqua" pitchFamily="18" charset="0"/>
              </a:rPr>
              <a:t>flour is largely discontinued in the</a:t>
            </a:r>
          </a:p>
          <a:p>
            <a:r>
              <a:rPr lang="en-US">
                <a:solidFill>
                  <a:srgbClr val="742408"/>
                </a:solidFill>
                <a:latin typeface="Book Antiqua" pitchFamily="18" charset="0"/>
              </a:rPr>
              <a:t>United States. Ascorbic acid is now being added to strengthen the flour for bread dough’s.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a:xfrm>
            <a:off x="0" y="533400"/>
            <a:ext cx="9144000" cy="2590800"/>
          </a:xfrm>
        </p:spPr>
        <p:txBody>
          <a:bodyPr/>
          <a:lstStyle/>
          <a:p>
            <a:pPr eaLnBrk="1" hangingPunct="1">
              <a:buFont typeface="Wingdings" pitchFamily="2" charset="2"/>
              <a:buNone/>
            </a:pPr>
            <a:r>
              <a:rPr lang="en-US" sz="3200" b="1" smtClean="0">
                <a:solidFill>
                  <a:srgbClr val="00B0F0"/>
                </a:solidFill>
                <a:latin typeface="Book Antiqua" pitchFamily="18" charset="0"/>
              </a:rPr>
              <a:t>“Bleached”</a:t>
            </a:r>
            <a:r>
              <a:rPr lang="en-US" sz="3200" b="1" smtClean="0">
                <a:solidFill>
                  <a:srgbClr val="00B0F0"/>
                </a:solidFill>
              </a:rPr>
              <a:t> </a:t>
            </a:r>
            <a:r>
              <a:rPr lang="en-US" sz="3200" smtClean="0">
                <a:latin typeface="Book Antiqua" pitchFamily="18" charset="0"/>
              </a:rPr>
              <a:t>refers to flour that has been bleached chemically to whiten or improve the baking qualities. It is a process which speeds up the natural lightening and maturing of flour.</a:t>
            </a:r>
          </a:p>
        </p:txBody>
      </p:sp>
      <p:sp>
        <p:nvSpPr>
          <p:cNvPr id="3686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6502702-661C-48AC-89F6-3CA786148C33}" type="slidenum">
              <a:rPr lang="en-US" altLang="en-US" smtClean="0"/>
              <a:pPr/>
              <a:t>26</a:t>
            </a:fld>
            <a:endParaRPr lang="en-US" altLang="en-US" smtClean="0"/>
          </a:p>
        </p:txBody>
      </p:sp>
      <p:sp>
        <p:nvSpPr>
          <p:cNvPr id="36868" name="Rectangle 4"/>
          <p:cNvSpPr>
            <a:spLocks noChangeArrowheads="1"/>
          </p:cNvSpPr>
          <p:nvPr/>
        </p:nvSpPr>
        <p:spPr bwMode="auto">
          <a:xfrm>
            <a:off x="0" y="3068638"/>
            <a:ext cx="9144000" cy="3538537"/>
          </a:xfrm>
          <a:prstGeom prst="rect">
            <a:avLst/>
          </a:prstGeom>
          <a:noFill/>
          <a:ln w="9525">
            <a:noFill/>
            <a:miter lim="800000"/>
            <a:headEnd/>
            <a:tailEnd/>
          </a:ln>
        </p:spPr>
        <p:txBody>
          <a:bodyPr anchor="ctr">
            <a:spAutoFit/>
          </a:bodyPr>
          <a:lstStyle/>
          <a:p>
            <a:r>
              <a:rPr lang="en-US" b="1">
                <a:solidFill>
                  <a:srgbClr val="00B0F0"/>
                </a:solidFill>
                <a:latin typeface="Book Antiqua" pitchFamily="18" charset="0"/>
              </a:rPr>
              <a:t>“Unbleached” </a:t>
            </a:r>
            <a:r>
              <a:rPr lang="en-US">
                <a:solidFill>
                  <a:srgbClr val="742408"/>
                </a:solidFill>
                <a:latin typeface="Book Antiqua" pitchFamily="18" charset="0"/>
              </a:rPr>
              <a:t>flour is aged and bleached naturally by oxygen in the air. It is more golden in color, generally more expensive and may not have the consistency in baking qualities that bleached flour does. Unbleached is preferred for yeast breads because bleaching affects gluten strength.</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0" y="304800"/>
            <a:ext cx="9144000" cy="2438400"/>
          </a:xfrm>
        </p:spPr>
        <p:txBody>
          <a:bodyPr/>
          <a:lstStyle/>
          <a:p>
            <a:pPr eaLnBrk="1" hangingPunct="1">
              <a:buFont typeface="Wingdings" pitchFamily="2" charset="2"/>
              <a:buNone/>
            </a:pPr>
            <a:r>
              <a:rPr lang="en-US" sz="3200" b="1" smtClean="0">
                <a:solidFill>
                  <a:srgbClr val="00B0F0"/>
                </a:solidFill>
                <a:latin typeface="Book Antiqua" pitchFamily="18" charset="0"/>
              </a:rPr>
              <a:t>“Patent” </a:t>
            </a:r>
            <a:r>
              <a:rPr lang="en-US" sz="3200" smtClean="0">
                <a:latin typeface="Book Antiqua" pitchFamily="18" charset="0"/>
              </a:rPr>
              <a:t>flour, bleached or unbleached, is the highest grade of flour. It is lower in ash and protein with good color. Market-wise, it is considered the highest in value and mostly used by bakers.</a:t>
            </a:r>
          </a:p>
        </p:txBody>
      </p:sp>
      <p:sp>
        <p:nvSpPr>
          <p:cNvPr id="3789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62E6F7C-8EFD-469E-915F-0D7FB7C10607}" type="slidenum">
              <a:rPr lang="en-US" altLang="en-US" smtClean="0"/>
              <a:pPr/>
              <a:t>27</a:t>
            </a:fld>
            <a:endParaRPr lang="en-US" altLang="en-US" smtClean="0"/>
          </a:p>
        </p:txBody>
      </p:sp>
      <p:sp>
        <p:nvSpPr>
          <p:cNvPr id="37892" name="Rectangle 4"/>
          <p:cNvSpPr>
            <a:spLocks noChangeArrowheads="1"/>
          </p:cNvSpPr>
          <p:nvPr/>
        </p:nvSpPr>
        <p:spPr bwMode="auto">
          <a:xfrm>
            <a:off x="228600" y="2819400"/>
            <a:ext cx="8915400" cy="3538538"/>
          </a:xfrm>
          <a:prstGeom prst="rect">
            <a:avLst/>
          </a:prstGeom>
          <a:noFill/>
          <a:ln w="9525">
            <a:noFill/>
            <a:miter lim="800000"/>
            <a:headEnd/>
            <a:tailEnd/>
          </a:ln>
        </p:spPr>
        <p:txBody>
          <a:bodyPr anchor="ctr">
            <a:spAutoFit/>
          </a:bodyPr>
          <a:lstStyle/>
          <a:p>
            <a:r>
              <a:rPr lang="en-US" b="1">
                <a:solidFill>
                  <a:srgbClr val="00B0F0"/>
                </a:solidFill>
                <a:latin typeface="Book Antiqua" pitchFamily="18" charset="0"/>
              </a:rPr>
              <a:t>“Organic” </a:t>
            </a:r>
            <a:r>
              <a:rPr lang="en-US">
                <a:solidFill>
                  <a:srgbClr val="742408"/>
                </a:solidFill>
                <a:latin typeface="Book Antiqua" pitchFamily="18" charset="0"/>
              </a:rPr>
              <a:t>or chemical-free flour is not standardized, so its definition varies from state to state. It may be grown and stored without the use of synthetic herbicides or insecticides. It may also mean no toxic fumigants were used to kill pests in the grain and no preservatives were added to the flour, packaging, or food product.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457200" y="990600"/>
            <a:ext cx="8229600" cy="1219200"/>
          </a:xfrm>
        </p:spPr>
        <p:txBody>
          <a:bodyPr/>
          <a:lstStyle/>
          <a:p>
            <a:pPr eaLnBrk="1" hangingPunct="1">
              <a:buClr>
                <a:schemeClr val="tx1"/>
              </a:buClr>
              <a:buFont typeface="Wingdings" pitchFamily="2" charset="2"/>
              <a:buChar char="q"/>
            </a:pPr>
            <a:r>
              <a:rPr lang="en-US" sz="3600" b="1" i="1" smtClean="0">
                <a:solidFill>
                  <a:schemeClr val="tx2"/>
                </a:solidFill>
                <a:latin typeface="Book Antiqua" pitchFamily="18" charset="0"/>
              </a:rPr>
              <a:t> </a:t>
            </a:r>
            <a:r>
              <a:rPr lang="en-US" sz="3600" b="1" i="1" smtClean="0">
                <a:solidFill>
                  <a:srgbClr val="00B0F0"/>
                </a:solidFill>
                <a:latin typeface="Book Antiqua" pitchFamily="18" charset="0"/>
              </a:rPr>
              <a:t>Provides Structure</a:t>
            </a:r>
          </a:p>
        </p:txBody>
      </p:sp>
      <p:sp>
        <p:nvSpPr>
          <p:cNvPr id="3891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2C449E5-CB88-4C54-8D34-C8E8EF470630}" type="slidenum">
              <a:rPr lang="en-US" altLang="en-US" smtClean="0"/>
              <a:pPr/>
              <a:t>28</a:t>
            </a:fld>
            <a:endParaRPr lang="en-US" altLang="en-US" smtClean="0"/>
          </a:p>
        </p:txBody>
      </p:sp>
      <p:sp>
        <p:nvSpPr>
          <p:cNvPr id="440322" name="Rectangle 2"/>
          <p:cNvSpPr>
            <a:spLocks noGrp="1" noChangeArrowheads="1"/>
          </p:cNvSpPr>
          <p:nvPr>
            <p:ph type="title"/>
          </p:nvPr>
        </p:nvSpPr>
        <p:spPr>
          <a:xfrm>
            <a:off x="0" y="277813"/>
            <a:ext cx="9144000" cy="1139825"/>
          </a:xfrm>
        </p:spPr>
        <p:txBody>
          <a:bodyPr/>
          <a:lstStyle/>
          <a:p>
            <a:pPr eaLnBrk="1" fontAlgn="auto" hangingPunct="1">
              <a:spcAft>
                <a:spcPts val="0"/>
              </a:spcAft>
              <a:buClr>
                <a:schemeClr val="tx1"/>
              </a:buClr>
              <a:buFont typeface="Wingdings" pitchFamily="2" charset="2"/>
              <a:buChar char="q"/>
              <a:defRPr/>
            </a:pPr>
            <a:r>
              <a:rPr lang="en-US" sz="3800" dirty="0">
                <a:latin typeface="Book Antiqua" pitchFamily="18" charset="0"/>
              </a:rPr>
              <a:t> </a:t>
            </a:r>
            <a:r>
              <a:rPr lang="en-US" sz="3600" dirty="0">
                <a:solidFill>
                  <a:srgbClr val="00B0F0"/>
                </a:solidFill>
                <a:latin typeface="Book Antiqua" pitchFamily="18" charset="0"/>
              </a:rPr>
              <a:t>Functions of Flour In  Bakery Products</a:t>
            </a:r>
          </a:p>
        </p:txBody>
      </p:sp>
      <p:sp>
        <p:nvSpPr>
          <p:cNvPr id="38917" name="Rectangle 4"/>
          <p:cNvSpPr>
            <a:spLocks noChangeArrowheads="1"/>
          </p:cNvSpPr>
          <p:nvPr/>
        </p:nvSpPr>
        <p:spPr bwMode="auto">
          <a:xfrm>
            <a:off x="762000" y="1752600"/>
            <a:ext cx="8382000" cy="2041525"/>
          </a:xfrm>
          <a:prstGeom prst="rect">
            <a:avLst/>
          </a:prstGeom>
          <a:noFill/>
          <a:ln w="9525">
            <a:noFill/>
            <a:miter lim="800000"/>
            <a:headEnd/>
            <a:tailEnd/>
          </a:ln>
        </p:spPr>
        <p:txBody>
          <a:bodyPr anchor="ctr">
            <a:spAutoFit/>
          </a:bodyPr>
          <a:lstStyle/>
          <a:p>
            <a:pPr>
              <a:buFont typeface="Wingdings" pitchFamily="2" charset="2"/>
              <a:buChar char="q"/>
            </a:pPr>
            <a:r>
              <a:rPr lang="en-US">
                <a:latin typeface="Book Antiqua" pitchFamily="18" charset="0"/>
              </a:rPr>
              <a:t> </a:t>
            </a:r>
            <a:r>
              <a:rPr lang="en-US">
                <a:solidFill>
                  <a:srgbClr val="742408"/>
                </a:solidFill>
                <a:latin typeface="Book Antiqua" pitchFamily="18" charset="0"/>
              </a:rPr>
              <a:t>Flour is one of two bakeshop ingredients that contribute to the toughening or structure building in baked goods, eggs being the other. </a:t>
            </a:r>
          </a:p>
        </p:txBody>
      </p:sp>
      <p:sp>
        <p:nvSpPr>
          <p:cNvPr id="38918" name="Rectangle 5"/>
          <p:cNvSpPr>
            <a:spLocks noChangeArrowheads="1"/>
          </p:cNvSpPr>
          <p:nvPr/>
        </p:nvSpPr>
        <p:spPr bwMode="auto">
          <a:xfrm>
            <a:off x="990600" y="3810000"/>
            <a:ext cx="8153400" cy="1554163"/>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a:solidFill>
                  <a:srgbClr val="742408"/>
                </a:solidFill>
                <a:latin typeface="Book Antiqua" pitchFamily="18" charset="0"/>
              </a:rPr>
              <a:t> Structure allows products to hold a new, larger size and shape as gases expand and leaven. </a:t>
            </a:r>
          </a:p>
        </p:txBody>
      </p:sp>
      <p:sp>
        <p:nvSpPr>
          <p:cNvPr id="38919" name="Rectangle 6"/>
          <p:cNvSpPr>
            <a:spLocks noChangeArrowheads="1"/>
          </p:cNvSpPr>
          <p:nvPr/>
        </p:nvSpPr>
        <p:spPr bwMode="auto">
          <a:xfrm>
            <a:off x="914400" y="5562600"/>
            <a:ext cx="8229600" cy="1066800"/>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a:solidFill>
                  <a:srgbClr val="742408"/>
                </a:solidFill>
                <a:latin typeface="Book Antiqua" pitchFamily="18" charset="0"/>
              </a:rPr>
              <a:t> It prevents products from collapsing once they are cooled and removed from the pan.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idx="1"/>
          </p:nvPr>
        </p:nvSpPr>
        <p:spPr>
          <a:xfrm>
            <a:off x="457200" y="304800"/>
            <a:ext cx="8686800" cy="1295400"/>
          </a:xfrm>
        </p:spPr>
        <p:txBody>
          <a:bodyPr/>
          <a:lstStyle/>
          <a:p>
            <a:pPr eaLnBrk="1" hangingPunct="1">
              <a:buClr>
                <a:schemeClr val="tx1"/>
              </a:buClr>
              <a:buFont typeface="Wingdings" pitchFamily="2" charset="2"/>
              <a:buChar char="q"/>
            </a:pPr>
            <a:r>
              <a:rPr lang="en-US" sz="3200" smtClean="0">
                <a:latin typeface="Book Antiqua" pitchFamily="18" charset="0"/>
              </a:rPr>
              <a:t> Gluten and starch are responsible for much of the structure-building properties of flour. </a:t>
            </a:r>
          </a:p>
        </p:txBody>
      </p:sp>
      <p:sp>
        <p:nvSpPr>
          <p:cNvPr id="3993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83B330C-37BF-4245-ABA0-AE756F07AEA0}" type="slidenum">
              <a:rPr lang="en-US" altLang="en-US" smtClean="0"/>
              <a:pPr/>
              <a:t>29</a:t>
            </a:fld>
            <a:endParaRPr lang="en-US" altLang="en-US" smtClean="0"/>
          </a:p>
        </p:txBody>
      </p:sp>
      <p:sp>
        <p:nvSpPr>
          <p:cNvPr id="39940" name="Rectangle 6"/>
          <p:cNvSpPr>
            <a:spLocks noChangeArrowheads="1"/>
          </p:cNvSpPr>
          <p:nvPr/>
        </p:nvSpPr>
        <p:spPr bwMode="auto">
          <a:xfrm>
            <a:off x="457200" y="1447800"/>
            <a:ext cx="8686800" cy="1554163"/>
          </a:xfrm>
          <a:prstGeom prst="rect">
            <a:avLst/>
          </a:prstGeom>
          <a:noFill/>
          <a:ln w="9525">
            <a:noFill/>
            <a:miter lim="800000"/>
            <a:headEnd/>
            <a:tailEnd/>
          </a:ln>
        </p:spPr>
        <p:txBody>
          <a:bodyPr anchor="ctr">
            <a:spAutoFit/>
          </a:bodyPr>
          <a:lstStyle/>
          <a:p>
            <a:pPr>
              <a:buFont typeface="Wingdings" pitchFamily="2" charset="2"/>
              <a:buChar char="q"/>
            </a:pPr>
            <a:r>
              <a:rPr lang="en-US">
                <a:latin typeface="Book Antiqua" pitchFamily="18" charset="0"/>
              </a:rPr>
              <a:t> </a:t>
            </a:r>
            <a:r>
              <a:rPr lang="en-US">
                <a:solidFill>
                  <a:srgbClr val="742408"/>
                </a:solidFill>
                <a:latin typeface="Book Antiqua" pitchFamily="18" charset="0"/>
              </a:rPr>
              <a:t>While not as important as gluten and starch, pentosan gums also contribute to flour structure. </a:t>
            </a:r>
          </a:p>
        </p:txBody>
      </p:sp>
      <p:sp>
        <p:nvSpPr>
          <p:cNvPr id="39941" name="Rectangle 7"/>
          <p:cNvSpPr>
            <a:spLocks noChangeArrowheads="1"/>
          </p:cNvSpPr>
          <p:nvPr/>
        </p:nvSpPr>
        <p:spPr bwMode="auto">
          <a:xfrm>
            <a:off x="381000" y="3048000"/>
            <a:ext cx="8763000" cy="1066800"/>
          </a:xfrm>
          <a:prstGeom prst="rect">
            <a:avLst/>
          </a:prstGeom>
          <a:noFill/>
          <a:ln w="9525">
            <a:noFill/>
            <a:miter lim="800000"/>
            <a:headEnd/>
            <a:tailEnd/>
          </a:ln>
        </p:spPr>
        <p:txBody>
          <a:bodyPr anchor="ctr">
            <a:spAutoFit/>
          </a:bodyPr>
          <a:lstStyle/>
          <a:p>
            <a:pPr algn="just">
              <a:buClr>
                <a:schemeClr val="tx1"/>
              </a:buClr>
              <a:buFont typeface="Wingdings" pitchFamily="2" charset="2"/>
              <a:buChar char="q"/>
            </a:pPr>
            <a:r>
              <a:rPr lang="en-US">
                <a:solidFill>
                  <a:srgbClr val="742408"/>
                </a:solidFill>
                <a:latin typeface="Book Antiqua" pitchFamily="18" charset="0"/>
              </a:rPr>
              <a:t> Gums appear either to form their own structure or to interact with gluten.</a:t>
            </a:r>
          </a:p>
        </p:txBody>
      </p:sp>
      <p:sp>
        <p:nvSpPr>
          <p:cNvPr id="39942" name="Rectangle 8"/>
          <p:cNvSpPr>
            <a:spLocks noChangeArrowheads="1"/>
          </p:cNvSpPr>
          <p:nvPr/>
        </p:nvSpPr>
        <p:spPr bwMode="auto">
          <a:xfrm>
            <a:off x="381000" y="4114800"/>
            <a:ext cx="8763000" cy="2041525"/>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a:solidFill>
                  <a:srgbClr val="742408"/>
                </a:solidFill>
                <a:latin typeface="Book Antiqua" pitchFamily="18" charset="0"/>
              </a:rPr>
              <a:t> Which of these structure builders—gluten, starch, or gums—is most important to a particular baked product depends on the type of flour and the formula used.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0" y="838200"/>
            <a:ext cx="9144000" cy="6019800"/>
          </a:xfrm>
        </p:spPr>
        <p:txBody>
          <a:bodyPr/>
          <a:lstStyle/>
          <a:p>
            <a:pPr algn="just" eaLnBrk="1" hangingPunct="1"/>
            <a:endParaRPr lang="en-US" smtClean="0"/>
          </a:p>
          <a:p>
            <a:pPr algn="just" eaLnBrk="1" hangingPunct="1">
              <a:buClr>
                <a:schemeClr val="tx1"/>
              </a:buClr>
              <a:buFont typeface="Wingdings" pitchFamily="2" charset="2"/>
              <a:buChar char="q"/>
            </a:pPr>
            <a:r>
              <a:rPr lang="en-US" sz="3200" smtClean="0">
                <a:latin typeface="Book Antiqua" pitchFamily="18" charset="0"/>
              </a:rPr>
              <a:t> Minimum formula for bread is flour, yeast, salt and water</a:t>
            </a:r>
          </a:p>
          <a:p>
            <a:pPr algn="just" eaLnBrk="1" hangingPunct="1">
              <a:buClr>
                <a:schemeClr val="tx1"/>
              </a:buClr>
              <a:buFont typeface="Wingdings" pitchFamily="2" charset="2"/>
              <a:buChar char="q"/>
            </a:pPr>
            <a:endParaRPr lang="en-US" sz="3200" smtClean="0">
              <a:latin typeface="Book Antiqua" pitchFamily="18" charset="0"/>
            </a:endParaRPr>
          </a:p>
          <a:p>
            <a:pPr algn="just" eaLnBrk="1" hangingPunct="1">
              <a:buClr>
                <a:schemeClr val="tx1"/>
              </a:buClr>
              <a:buFont typeface="Wingdings" pitchFamily="2" charset="2"/>
              <a:buChar char="q"/>
            </a:pPr>
            <a:r>
              <a:rPr lang="en-US" sz="3200" smtClean="0">
                <a:latin typeface="Book Antiqua" pitchFamily="18" charset="0"/>
              </a:rPr>
              <a:t> Other ingredients often used in the formula are fat, sugar, milk or milk solids, oxidants, enzymes, surfactants and additives to protect against molds</a:t>
            </a:r>
          </a:p>
          <a:p>
            <a:pPr algn="just" eaLnBrk="1" hangingPunct="1">
              <a:buClr>
                <a:schemeClr val="tx1"/>
              </a:buClr>
              <a:buFont typeface="Wingdings" pitchFamily="2" charset="2"/>
              <a:buChar char="q"/>
            </a:pPr>
            <a:endParaRPr lang="en-US" sz="3200" smtClean="0">
              <a:latin typeface="Book Antiqua" pitchFamily="18" charset="0"/>
            </a:endParaRPr>
          </a:p>
          <a:p>
            <a:pPr algn="just" eaLnBrk="1" hangingPunct="1">
              <a:buClr>
                <a:schemeClr val="tx1"/>
              </a:buClr>
              <a:buFont typeface="Wingdings" pitchFamily="2" charset="2"/>
              <a:buChar char="q"/>
            </a:pPr>
            <a:r>
              <a:rPr lang="en-US" sz="3200" smtClean="0">
                <a:latin typeface="Book Antiqua" pitchFamily="18" charset="0"/>
              </a:rPr>
              <a:t> Each of the ingredient performs a special function in the production of bread loaf</a:t>
            </a:r>
          </a:p>
        </p:txBody>
      </p:sp>
      <p:sp>
        <p:nvSpPr>
          <p:cNvPr id="1331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BE16E01-2617-4698-A656-0241F66F338E}" type="slidenum">
              <a:rPr lang="en-US" altLang="en-US" smtClean="0"/>
              <a:pPr/>
              <a:t>3</a:t>
            </a:fld>
            <a:endParaRPr lang="en-US" altLang="en-US" smtClean="0"/>
          </a:p>
        </p:txBody>
      </p:sp>
      <p:sp>
        <p:nvSpPr>
          <p:cNvPr id="71682" name="Rectangle 2"/>
          <p:cNvSpPr>
            <a:spLocks noGrp="1" noChangeArrowheads="1"/>
          </p:cNvSpPr>
          <p:nvPr>
            <p:ph type="title"/>
          </p:nvPr>
        </p:nvSpPr>
        <p:spPr>
          <a:xfrm>
            <a:off x="762000" y="381000"/>
            <a:ext cx="8885238" cy="1155700"/>
          </a:xfrm>
        </p:spPr>
        <p:txBody>
          <a:bodyPr/>
          <a:lstStyle/>
          <a:p>
            <a:pPr eaLnBrk="1" fontAlgn="auto" hangingPunct="1">
              <a:spcAft>
                <a:spcPts val="0"/>
              </a:spcAft>
              <a:buClr>
                <a:schemeClr val="tx1"/>
              </a:buClr>
              <a:buFont typeface="Wingdings" pitchFamily="2" charset="2"/>
              <a:buChar char="q"/>
              <a:defRPr/>
            </a:pPr>
            <a:r>
              <a:rPr lang="en-US" dirty="0">
                <a:latin typeface="Book Antiqua" pitchFamily="18" charset="0"/>
              </a:rPr>
              <a:t> </a:t>
            </a:r>
            <a:r>
              <a:rPr lang="en-US" dirty="0">
                <a:solidFill>
                  <a:srgbClr val="00B0F0"/>
                </a:solidFill>
                <a:latin typeface="Book Antiqua" pitchFamily="18" charset="0"/>
              </a:rPr>
              <a:t>Bread Formula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idx="1"/>
          </p:nvPr>
        </p:nvSpPr>
        <p:spPr>
          <a:xfrm>
            <a:off x="381000" y="3352800"/>
            <a:ext cx="8763000" cy="1981200"/>
          </a:xfrm>
        </p:spPr>
        <p:txBody>
          <a:bodyPr/>
          <a:lstStyle/>
          <a:p>
            <a:pPr algn="just" eaLnBrk="1" hangingPunct="1">
              <a:lnSpc>
                <a:spcPct val="90000"/>
              </a:lnSpc>
              <a:spcBef>
                <a:spcPct val="0"/>
              </a:spcBef>
              <a:buClr>
                <a:schemeClr val="tx1"/>
              </a:buClr>
              <a:buFont typeface="Wingdings" pitchFamily="2" charset="2"/>
              <a:buChar char="q"/>
            </a:pPr>
            <a:r>
              <a:rPr lang="en-US" sz="3200" smtClean="0">
                <a:latin typeface="Book Antiqua" pitchFamily="18" charset="0"/>
              </a:rPr>
              <a:t> Gluten certainly is most important for developing structure in unbaked dough, but starch is arguably more important to the structure of the final baked product.</a:t>
            </a:r>
          </a:p>
        </p:txBody>
      </p:sp>
      <p:sp>
        <p:nvSpPr>
          <p:cNvPr id="4096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FD3C670-1A9E-4057-9E6F-6CD03F19578C}" type="slidenum">
              <a:rPr lang="en-US" altLang="en-US" smtClean="0"/>
              <a:pPr/>
              <a:t>30</a:t>
            </a:fld>
            <a:endParaRPr lang="en-US" altLang="en-US" smtClean="0"/>
          </a:p>
        </p:txBody>
      </p:sp>
      <p:sp>
        <p:nvSpPr>
          <p:cNvPr id="40964" name="Rectangle 5"/>
          <p:cNvSpPr>
            <a:spLocks noChangeArrowheads="1"/>
          </p:cNvSpPr>
          <p:nvPr/>
        </p:nvSpPr>
        <p:spPr bwMode="auto">
          <a:xfrm>
            <a:off x="381000" y="381000"/>
            <a:ext cx="8763000" cy="2528888"/>
          </a:xfrm>
          <a:prstGeom prst="rect">
            <a:avLst/>
          </a:prstGeom>
          <a:noFill/>
          <a:ln w="9525">
            <a:noFill/>
            <a:miter lim="800000"/>
            <a:headEnd/>
            <a:tailEnd/>
          </a:ln>
        </p:spPr>
        <p:txBody>
          <a:bodyPr anchor="ctr">
            <a:spAutoFit/>
          </a:bodyPr>
          <a:lstStyle/>
          <a:p>
            <a:pPr algn="ctr">
              <a:buFont typeface="Wingdings" pitchFamily="2" charset="2"/>
              <a:buChar char="q"/>
            </a:pPr>
            <a:r>
              <a:rPr lang="en-US">
                <a:latin typeface="Book Antiqua" pitchFamily="18" charset="0"/>
              </a:rPr>
              <a:t>  </a:t>
            </a:r>
            <a:r>
              <a:rPr lang="en-US">
                <a:solidFill>
                  <a:srgbClr val="742408"/>
                </a:solidFill>
                <a:latin typeface="Book Antiqua" pitchFamily="18" charset="0"/>
              </a:rPr>
              <a:t>On the other hand, products low in moisture, like piecrust and crisp cookies, inevitably rely on gluten alone for structure, because starch gelatinization cannot occur in the absence of sufficient water.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idx="1"/>
          </p:nvPr>
        </p:nvSpPr>
        <p:spPr>
          <a:xfrm>
            <a:off x="0" y="914400"/>
            <a:ext cx="9144000" cy="2667000"/>
          </a:xfrm>
        </p:spPr>
        <p:txBody>
          <a:bodyPr/>
          <a:lstStyle/>
          <a:p>
            <a:pPr eaLnBrk="1" hangingPunct="1">
              <a:buClr>
                <a:schemeClr val="tx1"/>
              </a:buClr>
              <a:buFont typeface="Wingdings" pitchFamily="2" charset="2"/>
              <a:buChar char="q"/>
            </a:pPr>
            <a:r>
              <a:rPr lang="en-US" sz="3200" smtClean="0">
                <a:latin typeface="Book Antiqua" pitchFamily="18" charset="0"/>
              </a:rPr>
              <a:t> Ingredients like flour that absorb liquids are also called </a:t>
            </a:r>
            <a:r>
              <a:rPr lang="en-US" sz="3200" b="1" i="1" smtClean="0">
                <a:solidFill>
                  <a:schemeClr val="tx2"/>
                </a:solidFill>
                <a:latin typeface="Book Antiqua" pitchFamily="18" charset="0"/>
              </a:rPr>
              <a:t>driers.</a:t>
            </a:r>
            <a:r>
              <a:rPr lang="en-US" sz="3200" smtClean="0">
                <a:latin typeface="Book Antiqua" pitchFamily="18" charset="0"/>
              </a:rPr>
              <a:t> Starches, proteins, and gums are the three main components in flour that absorb moisture (water) and oil, helping to bind ingredients together. </a:t>
            </a:r>
          </a:p>
        </p:txBody>
      </p:sp>
      <p:sp>
        <p:nvSpPr>
          <p:cNvPr id="4198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F32A09F-277E-4EBE-9AC7-ED2B79AEBAA0}" type="slidenum">
              <a:rPr lang="en-US" altLang="en-US" smtClean="0"/>
              <a:pPr/>
              <a:t>31</a:t>
            </a:fld>
            <a:endParaRPr lang="en-US" altLang="en-US" smtClean="0"/>
          </a:p>
        </p:txBody>
      </p:sp>
      <p:sp>
        <p:nvSpPr>
          <p:cNvPr id="443394" name="Rectangle 2"/>
          <p:cNvSpPr>
            <a:spLocks noGrp="1" noChangeArrowheads="1"/>
          </p:cNvSpPr>
          <p:nvPr>
            <p:ph type="title"/>
          </p:nvPr>
        </p:nvSpPr>
        <p:spPr>
          <a:xfrm>
            <a:off x="457200" y="277813"/>
            <a:ext cx="8229600" cy="788987"/>
          </a:xfrm>
        </p:spPr>
        <p:txBody>
          <a:bodyPr/>
          <a:lstStyle/>
          <a:p>
            <a:pPr eaLnBrk="1" fontAlgn="auto" hangingPunct="1">
              <a:spcAft>
                <a:spcPts val="0"/>
              </a:spcAft>
              <a:buClr>
                <a:schemeClr val="tx1"/>
              </a:buClr>
              <a:buFont typeface="Wingdings" pitchFamily="2" charset="2"/>
              <a:buChar char="q"/>
              <a:defRPr/>
            </a:pPr>
            <a:r>
              <a:rPr lang="en-US" sz="3600" i="1" dirty="0"/>
              <a:t> </a:t>
            </a:r>
            <a:r>
              <a:rPr lang="en-US" sz="3600" i="1" dirty="0">
                <a:solidFill>
                  <a:srgbClr val="00B0F0"/>
                </a:solidFill>
              </a:rPr>
              <a:t>Absorbs Liquids</a:t>
            </a:r>
          </a:p>
        </p:txBody>
      </p:sp>
      <p:sp>
        <p:nvSpPr>
          <p:cNvPr id="41989" name="Rectangle 4"/>
          <p:cNvSpPr>
            <a:spLocks noChangeArrowheads="1"/>
          </p:cNvSpPr>
          <p:nvPr/>
        </p:nvSpPr>
        <p:spPr bwMode="auto">
          <a:xfrm>
            <a:off x="0" y="3429000"/>
            <a:ext cx="9144000" cy="1066800"/>
          </a:xfrm>
          <a:prstGeom prst="rect">
            <a:avLst/>
          </a:prstGeom>
          <a:noFill/>
          <a:ln w="9525">
            <a:noFill/>
            <a:miter lim="800000"/>
            <a:headEnd/>
            <a:tailEnd/>
          </a:ln>
        </p:spPr>
        <p:txBody>
          <a:bodyPr anchor="ctr">
            <a:spAutoFit/>
          </a:bodyPr>
          <a:lstStyle/>
          <a:p>
            <a:pPr>
              <a:buFont typeface="Wingdings" pitchFamily="2" charset="2"/>
              <a:buChar char="q"/>
            </a:pPr>
            <a:r>
              <a:rPr lang="en-US">
                <a:latin typeface="Book Antiqua" pitchFamily="18" charset="0"/>
              </a:rPr>
              <a:t> </a:t>
            </a:r>
            <a:r>
              <a:rPr lang="en-US">
                <a:solidFill>
                  <a:srgbClr val="742408"/>
                </a:solidFill>
                <a:latin typeface="Book Antiqua" pitchFamily="18" charset="0"/>
              </a:rPr>
              <a:t>Same components that form structure are also driers. </a:t>
            </a:r>
          </a:p>
        </p:txBody>
      </p:sp>
      <p:sp>
        <p:nvSpPr>
          <p:cNvPr id="41990" name="Rectangle 5"/>
          <p:cNvSpPr>
            <a:spLocks noChangeArrowheads="1"/>
          </p:cNvSpPr>
          <p:nvPr/>
        </p:nvSpPr>
        <p:spPr bwMode="auto">
          <a:xfrm>
            <a:off x="0" y="4495800"/>
            <a:ext cx="9144000" cy="1554163"/>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a:solidFill>
                  <a:srgbClr val="742408"/>
                </a:solidFill>
                <a:latin typeface="Book Antiqua" pitchFamily="18" charset="0"/>
              </a:rPr>
              <a:t> The difference is that all proteins in flour—not just glutenin and gliadin—absorb moisture, while only glutenin and gliadin form structure.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a:xfrm>
            <a:off x="0" y="381000"/>
            <a:ext cx="9144000" cy="1066800"/>
          </a:xfrm>
        </p:spPr>
        <p:txBody>
          <a:bodyPr/>
          <a:lstStyle/>
          <a:p>
            <a:pPr eaLnBrk="1" hangingPunct="1">
              <a:buClr>
                <a:schemeClr val="tx1"/>
              </a:buClr>
              <a:buFont typeface="Wingdings" pitchFamily="2" charset="2"/>
              <a:buChar char="q"/>
            </a:pPr>
            <a:r>
              <a:rPr lang="en-US" sz="3200" smtClean="0">
                <a:latin typeface="Book Antiqua" pitchFamily="18" charset="0"/>
              </a:rPr>
              <a:t> The absorption value of flour is an important quality factor in bread baking. </a:t>
            </a:r>
          </a:p>
        </p:txBody>
      </p:sp>
      <p:sp>
        <p:nvSpPr>
          <p:cNvPr id="4301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AE7C6C2-8E8C-42A9-B07B-B45C0D72F267}" type="slidenum">
              <a:rPr lang="en-US" altLang="en-US" smtClean="0"/>
              <a:pPr/>
              <a:t>32</a:t>
            </a:fld>
            <a:endParaRPr lang="en-US" altLang="en-US" smtClean="0"/>
          </a:p>
        </p:txBody>
      </p:sp>
      <p:sp>
        <p:nvSpPr>
          <p:cNvPr id="43012" name="Rectangle 4"/>
          <p:cNvSpPr>
            <a:spLocks noChangeArrowheads="1"/>
          </p:cNvSpPr>
          <p:nvPr/>
        </p:nvSpPr>
        <p:spPr bwMode="auto">
          <a:xfrm>
            <a:off x="0" y="1676400"/>
            <a:ext cx="9144000" cy="1066800"/>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a:solidFill>
                  <a:srgbClr val="742408"/>
                </a:solidFill>
                <a:latin typeface="Book Antiqua" pitchFamily="18" charset="0"/>
              </a:rPr>
              <a:t> It is defined as the amount of water absorbed by flour when forming bread dough.</a:t>
            </a:r>
            <a:r>
              <a:rPr lang="en-US" sz="1800">
                <a:solidFill>
                  <a:srgbClr val="742408"/>
                </a:solidFill>
              </a:rPr>
              <a:t> </a:t>
            </a:r>
          </a:p>
        </p:txBody>
      </p:sp>
      <p:sp>
        <p:nvSpPr>
          <p:cNvPr id="43013" name="Rectangle 5"/>
          <p:cNvSpPr>
            <a:spLocks noChangeArrowheads="1"/>
          </p:cNvSpPr>
          <p:nvPr/>
        </p:nvSpPr>
        <p:spPr bwMode="auto">
          <a:xfrm>
            <a:off x="0" y="2971800"/>
            <a:ext cx="9144000" cy="1066800"/>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a:solidFill>
                  <a:srgbClr val="742408"/>
                </a:solidFill>
                <a:latin typeface="Book Antiqua" pitchFamily="18" charset="0"/>
              </a:rPr>
              <a:t> High absorption values are desirable in bread baking because the added moisture slows staling. </a:t>
            </a:r>
          </a:p>
        </p:txBody>
      </p:sp>
      <p:sp>
        <p:nvSpPr>
          <p:cNvPr id="43014" name="Rectangle 6"/>
          <p:cNvSpPr>
            <a:spLocks noChangeArrowheads="1"/>
          </p:cNvSpPr>
          <p:nvPr/>
        </p:nvSpPr>
        <p:spPr bwMode="auto">
          <a:xfrm>
            <a:off x="0" y="4191000"/>
            <a:ext cx="9144000" cy="1554163"/>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a:solidFill>
                  <a:srgbClr val="742408"/>
                </a:solidFill>
                <a:latin typeface="Book Antiqua" pitchFamily="18" charset="0"/>
              </a:rPr>
              <a:t> Higher water absorption also means that less flour is needed to make a loaf of bread, so if cost is a factor, this is an important point.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1"/>
          </p:nvPr>
        </p:nvSpPr>
        <p:spPr>
          <a:xfrm>
            <a:off x="0" y="304800"/>
            <a:ext cx="9144000" cy="2057400"/>
          </a:xfrm>
        </p:spPr>
        <p:txBody>
          <a:bodyPr/>
          <a:lstStyle/>
          <a:p>
            <a:pPr eaLnBrk="1" hangingPunct="1">
              <a:buClr>
                <a:schemeClr val="tx1"/>
              </a:buClr>
              <a:buFont typeface="Wingdings" pitchFamily="2" charset="2"/>
              <a:buChar char="q"/>
            </a:pPr>
            <a:r>
              <a:rPr lang="en-US" sz="3200" smtClean="0">
                <a:latin typeface="Book Antiqua" pitchFamily="18" charset="0"/>
              </a:rPr>
              <a:t> Water absorption values of most bread flours range around </a:t>
            </a:r>
            <a:r>
              <a:rPr lang="en-US" sz="3200" smtClean="0">
                <a:solidFill>
                  <a:schemeClr val="tx2"/>
                </a:solidFill>
                <a:latin typeface="Book Antiqua" pitchFamily="18" charset="0"/>
              </a:rPr>
              <a:t>50–65 percent.</a:t>
            </a:r>
            <a:endParaRPr lang="en-US" sz="3200" smtClean="0">
              <a:latin typeface="Book Antiqua" pitchFamily="18" charset="0"/>
            </a:endParaRPr>
          </a:p>
        </p:txBody>
      </p:sp>
      <p:sp>
        <p:nvSpPr>
          <p:cNvPr id="4403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11F8A63-49B2-4164-9078-7A55DD711AE7}" type="slidenum">
              <a:rPr lang="en-US" altLang="en-US" smtClean="0"/>
              <a:pPr/>
              <a:t>33</a:t>
            </a:fld>
            <a:endParaRPr lang="en-US" altLang="en-US" smtClean="0"/>
          </a:p>
        </p:txBody>
      </p:sp>
      <p:sp>
        <p:nvSpPr>
          <p:cNvPr id="44036" name="Rectangle 4"/>
          <p:cNvSpPr>
            <a:spLocks noChangeArrowheads="1"/>
          </p:cNvSpPr>
          <p:nvPr/>
        </p:nvSpPr>
        <p:spPr bwMode="auto">
          <a:xfrm>
            <a:off x="0" y="1447800"/>
            <a:ext cx="9144000" cy="1066800"/>
          </a:xfrm>
          <a:prstGeom prst="rect">
            <a:avLst/>
          </a:prstGeom>
          <a:noFill/>
          <a:ln w="9525">
            <a:noFill/>
            <a:miter lim="800000"/>
            <a:headEnd/>
            <a:tailEnd/>
          </a:ln>
        </p:spPr>
        <p:txBody>
          <a:bodyPr anchor="ctr">
            <a:spAutoFit/>
          </a:bodyPr>
          <a:lstStyle/>
          <a:p>
            <a:pPr algn="just">
              <a:buClr>
                <a:schemeClr val="tx1"/>
              </a:buClr>
              <a:buFont typeface="Wingdings" pitchFamily="2" charset="2"/>
              <a:buChar char="q"/>
            </a:pPr>
            <a:r>
              <a:rPr lang="en-US">
                <a:solidFill>
                  <a:srgbClr val="742408"/>
                </a:solidFill>
                <a:latin typeface="Book Antiqua" pitchFamily="18" charset="0"/>
              </a:rPr>
              <a:t> While doughs that absorb more water typically have a higher protein content.</a:t>
            </a:r>
          </a:p>
        </p:txBody>
      </p:sp>
      <p:sp>
        <p:nvSpPr>
          <p:cNvPr id="44037" name="Rectangle 6"/>
          <p:cNvSpPr>
            <a:spLocks noChangeArrowheads="1"/>
          </p:cNvSpPr>
          <p:nvPr/>
        </p:nvSpPr>
        <p:spPr bwMode="auto">
          <a:xfrm>
            <a:off x="0" y="2743200"/>
            <a:ext cx="9096375" cy="579438"/>
          </a:xfrm>
          <a:prstGeom prst="rect">
            <a:avLst/>
          </a:prstGeom>
          <a:noFill/>
          <a:ln w="9525">
            <a:noFill/>
            <a:miter lim="800000"/>
            <a:headEnd/>
            <a:tailEnd/>
          </a:ln>
        </p:spPr>
        <p:txBody>
          <a:bodyPr wrap="none" anchor="ctr">
            <a:spAutoFit/>
          </a:bodyPr>
          <a:lstStyle/>
          <a:p>
            <a:pPr>
              <a:buClr>
                <a:schemeClr val="tx1"/>
              </a:buClr>
              <a:buFont typeface="Wingdings" pitchFamily="2" charset="2"/>
              <a:buChar char="q"/>
            </a:pPr>
            <a:r>
              <a:rPr lang="en-US" b="1">
                <a:solidFill>
                  <a:srgbClr val="00B0F0"/>
                </a:solidFill>
                <a:latin typeface="Book Antiqua" pitchFamily="18" charset="0"/>
              </a:rPr>
              <a:t>  Why Do Flours Differ in Absorption Values?</a:t>
            </a:r>
          </a:p>
        </p:txBody>
      </p:sp>
      <p:sp>
        <p:nvSpPr>
          <p:cNvPr id="44038" name="Rectangle 7"/>
          <p:cNvSpPr>
            <a:spLocks noChangeArrowheads="1"/>
          </p:cNvSpPr>
          <p:nvPr/>
        </p:nvSpPr>
        <p:spPr bwMode="auto">
          <a:xfrm>
            <a:off x="609600" y="3581400"/>
            <a:ext cx="8229600" cy="2528888"/>
          </a:xfrm>
          <a:prstGeom prst="rect">
            <a:avLst/>
          </a:prstGeom>
          <a:noFill/>
          <a:ln w="9525">
            <a:noFill/>
            <a:miter lim="800000"/>
            <a:headEnd/>
            <a:tailEnd/>
          </a:ln>
        </p:spPr>
        <p:txBody>
          <a:bodyPr anchor="ctr">
            <a:spAutoFit/>
          </a:bodyPr>
          <a:lstStyle/>
          <a:p>
            <a:pPr>
              <a:buFont typeface="Wingdings" pitchFamily="2" charset="2"/>
              <a:buChar char="q"/>
            </a:pPr>
            <a:r>
              <a:rPr lang="en-US">
                <a:latin typeface="Book Antiqua" pitchFamily="18" charset="0"/>
              </a:rPr>
              <a:t> </a:t>
            </a:r>
            <a:r>
              <a:rPr lang="en-US">
                <a:solidFill>
                  <a:srgbClr val="742408"/>
                </a:solidFill>
                <a:latin typeface="Book Antiqua" pitchFamily="18" charset="0"/>
              </a:rPr>
              <a:t>By one estimate, almost half the water in bread dough is held by starch, about one-third by flour proteins, and close to one-quarter by the small amount of gums in white flour.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idx="1"/>
          </p:nvPr>
        </p:nvSpPr>
        <p:spPr>
          <a:xfrm>
            <a:off x="381000" y="381000"/>
            <a:ext cx="8763000" cy="1524000"/>
          </a:xfrm>
        </p:spPr>
        <p:txBody>
          <a:bodyPr/>
          <a:lstStyle/>
          <a:p>
            <a:pPr eaLnBrk="1" hangingPunct="1">
              <a:buClr>
                <a:schemeClr val="tx1"/>
              </a:buClr>
              <a:buFont typeface="Wingdings" pitchFamily="2" charset="2"/>
              <a:buChar char="q"/>
            </a:pPr>
            <a:r>
              <a:rPr lang="en-US" sz="3200" smtClean="0">
                <a:latin typeface="Book Antiqua" pitchFamily="18" charset="0"/>
              </a:rPr>
              <a:t>  Starch absorbs most of the water in doughs because there is so much starch in flour. </a:t>
            </a:r>
          </a:p>
        </p:txBody>
      </p:sp>
      <p:sp>
        <p:nvSpPr>
          <p:cNvPr id="4505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A4F6842-8626-4934-B833-D2E1FDE48D06}" type="slidenum">
              <a:rPr lang="en-US" altLang="en-US" smtClean="0"/>
              <a:pPr/>
              <a:t>34</a:t>
            </a:fld>
            <a:endParaRPr lang="en-US" altLang="en-US" smtClean="0"/>
          </a:p>
        </p:txBody>
      </p:sp>
      <p:sp>
        <p:nvSpPr>
          <p:cNvPr id="45060" name="Rectangle 4"/>
          <p:cNvSpPr>
            <a:spLocks noChangeArrowheads="1"/>
          </p:cNvSpPr>
          <p:nvPr/>
        </p:nvSpPr>
        <p:spPr bwMode="auto">
          <a:xfrm>
            <a:off x="381000" y="1752600"/>
            <a:ext cx="8763000" cy="1554163"/>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a:solidFill>
                  <a:srgbClr val="742408"/>
                </a:solidFill>
                <a:latin typeface="Book Antiqua" pitchFamily="18" charset="0"/>
              </a:rPr>
              <a:t>  Yet, the best way to predict which of two flours will absorb more water is by comparing the amount of protein each contains.</a:t>
            </a:r>
            <a:r>
              <a:rPr lang="en-US">
                <a:latin typeface="Book Antiqua" pitchFamily="18" charset="0"/>
              </a:rPr>
              <a:t> </a:t>
            </a:r>
          </a:p>
        </p:txBody>
      </p:sp>
      <p:sp>
        <p:nvSpPr>
          <p:cNvPr id="45061" name="Rectangle 5"/>
          <p:cNvSpPr>
            <a:spLocks noChangeArrowheads="1"/>
          </p:cNvSpPr>
          <p:nvPr/>
        </p:nvSpPr>
        <p:spPr bwMode="auto">
          <a:xfrm>
            <a:off x="304800" y="3657600"/>
            <a:ext cx="8839200" cy="2041525"/>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a:solidFill>
                  <a:srgbClr val="742408"/>
                </a:solidFill>
                <a:latin typeface="Book Antiqua" pitchFamily="18" charset="0"/>
              </a:rPr>
              <a:t>   Proteins, including gluten-forming proteins, absorb fully one to two times their weight in water, while starch absorbs only about one-quarter to one-half its weight in water.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a:xfrm>
            <a:off x="304800" y="381000"/>
            <a:ext cx="8839200" cy="1600200"/>
          </a:xfrm>
        </p:spPr>
        <p:txBody>
          <a:bodyPr/>
          <a:lstStyle/>
          <a:p>
            <a:pPr eaLnBrk="1" hangingPunct="1">
              <a:buClr>
                <a:schemeClr val="tx1"/>
              </a:buClr>
              <a:buFont typeface="Wingdings" pitchFamily="2" charset="2"/>
              <a:buChar char="q"/>
            </a:pPr>
            <a:r>
              <a:rPr lang="en-US" sz="3200" smtClean="0">
                <a:latin typeface="Book Antiqua" pitchFamily="18" charset="0"/>
              </a:rPr>
              <a:t> This means that a small increase in protein has a noticeable increase in the amount of water absorbed in doughs. </a:t>
            </a:r>
          </a:p>
        </p:txBody>
      </p:sp>
      <p:sp>
        <p:nvSpPr>
          <p:cNvPr id="4608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5299FEB-F506-4F61-904A-DD5C43A495BA}" type="slidenum">
              <a:rPr lang="en-US" altLang="en-US" smtClean="0"/>
              <a:pPr/>
              <a:t>35</a:t>
            </a:fld>
            <a:endParaRPr lang="en-US" altLang="en-US" smtClean="0"/>
          </a:p>
        </p:txBody>
      </p:sp>
      <p:sp>
        <p:nvSpPr>
          <p:cNvPr id="46084" name="Rectangle 4"/>
          <p:cNvSpPr>
            <a:spLocks noChangeArrowheads="1"/>
          </p:cNvSpPr>
          <p:nvPr/>
        </p:nvSpPr>
        <p:spPr bwMode="auto">
          <a:xfrm>
            <a:off x="304800" y="2209800"/>
            <a:ext cx="8839200" cy="1554163"/>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a:solidFill>
                  <a:srgbClr val="742408"/>
                </a:solidFill>
                <a:latin typeface="Book Antiqua" pitchFamily="18" charset="0"/>
              </a:rPr>
              <a:t> High-gluten flour absorbs more water than bread flour, and bread flour absorbs more than pastry flour.</a:t>
            </a:r>
            <a:r>
              <a:rPr lang="en-US" sz="1800">
                <a:solidFill>
                  <a:srgbClr val="742408"/>
                </a:solidFill>
              </a:rPr>
              <a:t> </a:t>
            </a:r>
          </a:p>
        </p:txBody>
      </p:sp>
      <p:sp>
        <p:nvSpPr>
          <p:cNvPr id="46085" name="Rectangle 5"/>
          <p:cNvSpPr>
            <a:spLocks noChangeArrowheads="1"/>
          </p:cNvSpPr>
          <p:nvPr/>
        </p:nvSpPr>
        <p:spPr bwMode="auto">
          <a:xfrm>
            <a:off x="304800" y="3962400"/>
            <a:ext cx="8839200" cy="1066800"/>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a:solidFill>
                  <a:srgbClr val="742408"/>
                </a:solidFill>
                <a:latin typeface="Book Antiqua" pitchFamily="18" charset="0"/>
              </a:rPr>
              <a:t> This prediction works as long as the flour is not bleached with chlorine or otherwise treated. </a:t>
            </a:r>
          </a:p>
        </p:txBody>
      </p:sp>
      <p:sp>
        <p:nvSpPr>
          <p:cNvPr id="46086" name="Rectangle 6"/>
          <p:cNvSpPr>
            <a:spLocks noChangeArrowheads="1"/>
          </p:cNvSpPr>
          <p:nvPr/>
        </p:nvSpPr>
        <p:spPr bwMode="auto">
          <a:xfrm>
            <a:off x="304800" y="5257800"/>
            <a:ext cx="8839200" cy="1066800"/>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a:solidFill>
                  <a:srgbClr val="742408"/>
                </a:solidFill>
                <a:latin typeface="Book Antiqua" pitchFamily="18" charset="0"/>
              </a:rPr>
              <a:t> Chlorine changes starch, so that it absorbs more water.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idx="1"/>
          </p:nvPr>
        </p:nvSpPr>
        <p:spPr>
          <a:xfrm>
            <a:off x="0" y="1143000"/>
            <a:ext cx="9144000" cy="5715000"/>
          </a:xfrm>
        </p:spPr>
        <p:txBody>
          <a:bodyPr/>
          <a:lstStyle/>
          <a:p>
            <a:pPr algn="just" eaLnBrk="1" hangingPunct="1">
              <a:buClr>
                <a:schemeClr val="tx1"/>
              </a:buClr>
              <a:buFont typeface="Wingdings" pitchFamily="2" charset="2"/>
              <a:buChar char="q"/>
            </a:pPr>
            <a:r>
              <a:rPr lang="en-US" sz="3200" smtClean="0">
                <a:latin typeface="Book Antiqua" pitchFamily="18" charset="0"/>
              </a:rPr>
              <a:t> Four flour components absorb water; protein, native starch, damaged starch and pentosans</a:t>
            </a:r>
          </a:p>
        </p:txBody>
      </p:sp>
      <p:sp>
        <p:nvSpPr>
          <p:cNvPr id="4710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E0EDF0E-99D8-469B-93C4-7AB3BB3E32D7}" type="slidenum">
              <a:rPr lang="en-US" altLang="en-US" smtClean="0"/>
              <a:pPr/>
              <a:t>36</a:t>
            </a:fld>
            <a:endParaRPr lang="en-US" altLang="en-US" smtClean="0"/>
          </a:p>
        </p:txBody>
      </p:sp>
      <p:sp>
        <p:nvSpPr>
          <p:cNvPr id="454658" name="Rectangle 2"/>
          <p:cNvSpPr>
            <a:spLocks noGrp="1" noChangeArrowheads="1"/>
          </p:cNvSpPr>
          <p:nvPr>
            <p:ph type="title"/>
          </p:nvPr>
        </p:nvSpPr>
        <p:spPr>
          <a:xfrm>
            <a:off x="0" y="381000"/>
            <a:ext cx="9144000" cy="1143000"/>
          </a:xfrm>
        </p:spPr>
        <p:txBody>
          <a:bodyPr/>
          <a:lstStyle/>
          <a:p>
            <a:pPr eaLnBrk="1" fontAlgn="auto" hangingPunct="1">
              <a:spcAft>
                <a:spcPts val="0"/>
              </a:spcAft>
              <a:buClr>
                <a:schemeClr val="tx1"/>
              </a:buClr>
              <a:buFont typeface="Wingdings" pitchFamily="2" charset="2"/>
              <a:buChar char="q"/>
              <a:defRPr/>
            </a:pPr>
            <a:r>
              <a:rPr lang="en-US" sz="3600" dirty="0">
                <a:latin typeface="Book Antiqua" pitchFamily="18" charset="0"/>
              </a:rPr>
              <a:t> </a:t>
            </a:r>
            <a:r>
              <a:rPr lang="en-US" sz="3600" dirty="0">
                <a:solidFill>
                  <a:srgbClr val="00B0F0"/>
                </a:solidFill>
                <a:latin typeface="Book Antiqua" pitchFamily="18" charset="0"/>
              </a:rPr>
              <a:t>Flour components and water absorption</a:t>
            </a:r>
          </a:p>
        </p:txBody>
      </p:sp>
      <p:graphicFrame>
        <p:nvGraphicFramePr>
          <p:cNvPr id="454695" name="Group 39"/>
          <p:cNvGraphicFramePr>
            <a:graphicFrameLocks noGrp="1"/>
          </p:cNvGraphicFramePr>
          <p:nvPr/>
        </p:nvGraphicFramePr>
        <p:xfrm>
          <a:off x="0" y="2133600"/>
          <a:ext cx="9144000" cy="4724401"/>
        </p:xfrm>
        <a:graphic>
          <a:graphicData uri="http://schemas.openxmlformats.org/drawingml/2006/table">
            <a:tbl>
              <a:tblPr/>
              <a:tblGrid>
                <a:gridCol w="2457450"/>
                <a:gridCol w="2262188"/>
                <a:gridCol w="2162175"/>
                <a:gridCol w="2262187"/>
              </a:tblGrid>
              <a:tr h="153193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1" i="0" u="none" strike="noStrike" cap="none" normalizeH="0" baseline="0" dirty="0" smtClean="0">
                          <a:ln>
                            <a:noFill/>
                          </a:ln>
                          <a:solidFill>
                            <a:schemeClr val="tx2"/>
                          </a:solidFill>
                          <a:effectLst/>
                          <a:latin typeface="Book Antiqua" pitchFamily="18" charset="0"/>
                        </a:rPr>
                        <a:t>Components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1" i="0" u="none" strike="noStrike" cap="none" normalizeH="0" baseline="0" smtClean="0">
                          <a:ln>
                            <a:noFill/>
                          </a:ln>
                          <a:solidFill>
                            <a:schemeClr val="tx2"/>
                          </a:solidFill>
                          <a:effectLst/>
                          <a:latin typeface="Book Antiqua" pitchFamily="18" charset="0"/>
                        </a:rPr>
                        <a:t>Water/g of component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1" i="0" u="none" strike="noStrike" cap="none" normalizeH="0" baseline="0" smtClean="0">
                          <a:ln>
                            <a:noFill/>
                          </a:ln>
                          <a:solidFill>
                            <a:schemeClr val="tx2"/>
                          </a:solidFill>
                          <a:effectLst/>
                          <a:latin typeface="Book Antiqua" pitchFamily="18" charset="0"/>
                        </a:rPr>
                        <a:t>Amount/ 100g flour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1" i="0" u="none" strike="noStrike" cap="none" normalizeH="0" baseline="0" smtClean="0">
                          <a:ln>
                            <a:noFill/>
                          </a:ln>
                          <a:solidFill>
                            <a:schemeClr val="tx2"/>
                          </a:solidFill>
                          <a:effectLst/>
                          <a:latin typeface="Book Antiqua" pitchFamily="18" charset="0"/>
                        </a:rPr>
                        <a:t>Absorption/ 100g flour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215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chemeClr val="tx2"/>
                          </a:solidFill>
                          <a:effectLst/>
                          <a:latin typeface="Book Antiqua" pitchFamily="18" charset="0"/>
                        </a:rPr>
                        <a:t>Protein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rgbClr val="742408"/>
                          </a:solidFill>
                          <a:effectLst/>
                          <a:latin typeface="Book Antiqua" pitchFamily="18" charset="0"/>
                        </a:rPr>
                        <a:t>      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rgbClr val="742408"/>
                          </a:solidFill>
                          <a:effectLst/>
                          <a:latin typeface="Book Antiqua" pitchFamily="18" charset="0"/>
                        </a:rPr>
                        <a:t>       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rgbClr val="742408"/>
                          </a:solidFill>
                          <a:effectLst/>
                          <a:latin typeface="Book Antiqua" pitchFamily="18" charset="0"/>
                        </a:rPr>
                        <a:t>      15.6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0563">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chemeClr val="tx2"/>
                          </a:solidFill>
                          <a:effectLst/>
                          <a:latin typeface="Book Antiqua" pitchFamily="18" charset="0"/>
                        </a:rPr>
                        <a:t>Intact starch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rgbClr val="742408"/>
                          </a:solidFill>
                          <a:effectLst/>
                          <a:latin typeface="Book Antiqua" pitchFamily="18" charset="0"/>
                        </a:rPr>
                        <a:t>     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rgbClr val="742408"/>
                          </a:solidFill>
                          <a:effectLst/>
                          <a:latin typeface="Book Antiqua" pitchFamily="18" charset="0"/>
                        </a:rPr>
                        <a:t>       57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rgbClr val="742408"/>
                          </a:solidFill>
                          <a:effectLst/>
                          <a:latin typeface="Book Antiqua" pitchFamily="18" charset="0"/>
                        </a:rPr>
                        <a:t>      22.8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9537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chemeClr val="tx2"/>
                          </a:solidFill>
                          <a:effectLst/>
                          <a:latin typeface="Book Antiqua" pitchFamily="18" charset="0"/>
                        </a:rPr>
                        <a:t>Damaged starch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rgbClr val="742408"/>
                          </a:solidFill>
                          <a:effectLst/>
                          <a:latin typeface="Book Antiqua" pitchFamily="18" charset="0"/>
                        </a:rPr>
                        <a:t>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rgbClr val="742408"/>
                          </a:solidFill>
                          <a:effectLst/>
                          <a:latin typeface="Book Antiqua" pitchFamily="18" charset="0"/>
                        </a:rPr>
                        <a:t>       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rgbClr val="742408"/>
                          </a:solidFill>
                          <a:effectLst/>
                          <a:latin typeface="Book Antiqua" pitchFamily="18" charset="0"/>
                        </a:rPr>
                        <a:t>      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437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chemeClr val="tx2"/>
                          </a:solidFill>
                          <a:effectLst/>
                          <a:latin typeface="Book Antiqua" pitchFamily="18" charset="0"/>
                        </a:rPr>
                        <a:t>Pentosans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rgbClr val="742408"/>
                          </a:solidFill>
                          <a:effectLst/>
                          <a:latin typeface="Book Antiqua" pitchFamily="18" charset="0"/>
                        </a:rPr>
                        <a:t>       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rgbClr val="742408"/>
                          </a:solidFill>
                          <a:effectLst/>
                          <a:latin typeface="Book Antiqua" pitchFamily="18" charset="0"/>
                        </a:rPr>
                        <a:t>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0" i="0" u="none" strike="noStrike" cap="none" normalizeH="0" baseline="0" smtClean="0">
                          <a:ln>
                            <a:noFill/>
                          </a:ln>
                          <a:solidFill>
                            <a:srgbClr val="742408"/>
                          </a:solidFill>
                          <a:effectLst/>
                          <a:latin typeface="Book Antiqua" pitchFamily="18" charset="0"/>
                        </a:rPr>
                        <a:t>      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idx="1"/>
          </p:nvPr>
        </p:nvSpPr>
        <p:spPr>
          <a:xfrm>
            <a:off x="0" y="381000"/>
            <a:ext cx="9144000" cy="6477000"/>
          </a:xfrm>
        </p:spPr>
        <p:txBody>
          <a:bodyPr/>
          <a:lstStyle/>
          <a:p>
            <a:pPr algn="just" eaLnBrk="1" hangingPunct="1">
              <a:buClr>
                <a:schemeClr val="tx1"/>
              </a:buClr>
              <a:buFont typeface="Wingdings" pitchFamily="2" charset="2"/>
              <a:buChar char="q"/>
            </a:pPr>
            <a:r>
              <a:rPr lang="en-US" sz="3200" smtClean="0">
                <a:latin typeface="Book Antiqua" pitchFamily="18" charset="0"/>
              </a:rPr>
              <a:t> The native starch is relatively impermeable to the water due in part to the lipids and proteins found on the surface of the granules, derived from cell walls of the amyloplasts of the ripening wheat berry</a:t>
            </a:r>
          </a:p>
          <a:p>
            <a:pPr algn="just" eaLnBrk="1" hangingPunct="1">
              <a:buClr>
                <a:schemeClr val="tx1"/>
              </a:buClr>
              <a:buFont typeface="Wingdings" pitchFamily="2" charset="2"/>
              <a:buChar char="q"/>
            </a:pPr>
            <a:r>
              <a:rPr lang="en-US" sz="3200" smtClean="0">
                <a:latin typeface="Book Antiqua" pitchFamily="18" charset="0"/>
              </a:rPr>
              <a:t> While native starch is the largest single contributor to the absorption, this is due to its preponderance in the flour</a:t>
            </a:r>
          </a:p>
          <a:p>
            <a:pPr algn="just" eaLnBrk="1" hangingPunct="1">
              <a:buClr>
                <a:schemeClr val="tx1"/>
              </a:buClr>
              <a:buFont typeface="Wingdings" pitchFamily="2" charset="2"/>
              <a:buChar char="q"/>
            </a:pPr>
            <a:r>
              <a:rPr lang="en-US" sz="3200" smtClean="0">
                <a:latin typeface="Book Antiqua" pitchFamily="18" charset="0"/>
              </a:rPr>
              <a:t> During baking these granules swell, gelatinize and become hydratable main water binding species in baked bread</a:t>
            </a:r>
          </a:p>
        </p:txBody>
      </p:sp>
      <p:sp>
        <p:nvSpPr>
          <p:cNvPr id="4813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CBA92C4-9B06-4448-81B9-62FC82B4833D}" type="slidenum">
              <a:rPr lang="en-US" altLang="en-US" smtClean="0"/>
              <a:pPr/>
              <a:t>37</a:t>
            </a:fld>
            <a:endParaRPr lang="en-US" alt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idx="1"/>
          </p:nvPr>
        </p:nvSpPr>
        <p:spPr>
          <a:xfrm>
            <a:off x="0" y="838200"/>
            <a:ext cx="9144000" cy="6019800"/>
          </a:xfrm>
        </p:spPr>
        <p:txBody>
          <a:bodyPr/>
          <a:lstStyle/>
          <a:p>
            <a:pPr algn="just" eaLnBrk="1" hangingPunct="1">
              <a:buClr>
                <a:schemeClr val="tx1"/>
              </a:buClr>
              <a:buFont typeface="Wingdings" pitchFamily="2" charset="2"/>
              <a:buChar char="q"/>
            </a:pPr>
            <a:r>
              <a:rPr lang="en-US" sz="3200" smtClean="0">
                <a:latin typeface="Book Antiqua" pitchFamily="18" charset="0"/>
              </a:rPr>
              <a:t> Most damaged starch is formed during milling, during which the particles are subjected to high pressure</a:t>
            </a:r>
          </a:p>
          <a:p>
            <a:pPr algn="just" eaLnBrk="1" hangingPunct="1">
              <a:buClr>
                <a:schemeClr val="tx1"/>
              </a:buClr>
              <a:buFont typeface="Wingdings" pitchFamily="2" charset="2"/>
              <a:buNone/>
            </a:pPr>
            <a:endParaRPr lang="en-US" sz="3200" smtClean="0">
              <a:latin typeface="Book Antiqua" pitchFamily="18" charset="0"/>
            </a:endParaRPr>
          </a:p>
          <a:p>
            <a:pPr algn="just" eaLnBrk="1" hangingPunct="1">
              <a:buClr>
                <a:schemeClr val="tx1"/>
              </a:buClr>
              <a:buFont typeface="Wingdings" pitchFamily="2" charset="2"/>
              <a:buChar char="q"/>
            </a:pPr>
            <a:r>
              <a:rPr lang="en-US" sz="3200" smtClean="0">
                <a:latin typeface="Book Antiqua" pitchFamily="18" charset="0"/>
              </a:rPr>
              <a:t> Due to high pressure exerted some of the the starch granule are left with cracks and fissures</a:t>
            </a:r>
          </a:p>
          <a:p>
            <a:pPr algn="just" eaLnBrk="1" hangingPunct="1">
              <a:buClr>
                <a:schemeClr val="tx1"/>
              </a:buClr>
              <a:buFont typeface="Wingdings" pitchFamily="2" charset="2"/>
              <a:buNone/>
            </a:pPr>
            <a:endParaRPr lang="en-US" sz="3200" smtClean="0">
              <a:latin typeface="Book Antiqua" pitchFamily="18" charset="0"/>
            </a:endParaRPr>
          </a:p>
          <a:p>
            <a:pPr algn="just" eaLnBrk="1" hangingPunct="1">
              <a:buClr>
                <a:schemeClr val="tx1"/>
              </a:buClr>
              <a:buFont typeface="Wingdings" pitchFamily="2" charset="2"/>
              <a:buChar char="q"/>
            </a:pPr>
            <a:r>
              <a:rPr lang="en-US" sz="3200" smtClean="0">
                <a:latin typeface="Book Antiqua" pitchFamily="18" charset="0"/>
              </a:rPr>
              <a:t> Water penetrate through these cracks and move towards interior where it interacts with the amorphous regions</a:t>
            </a:r>
          </a:p>
        </p:txBody>
      </p:sp>
      <p:sp>
        <p:nvSpPr>
          <p:cNvPr id="4915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6B403F2-77F1-4736-A489-331AA663B766}" type="slidenum">
              <a:rPr lang="en-US" altLang="en-US" smtClean="0"/>
              <a:pPr/>
              <a:t>38</a:t>
            </a:fld>
            <a:endParaRPr lang="en-US" alt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idx="1"/>
          </p:nvPr>
        </p:nvSpPr>
        <p:spPr>
          <a:xfrm>
            <a:off x="0" y="457200"/>
            <a:ext cx="9144000" cy="6400800"/>
          </a:xfrm>
        </p:spPr>
        <p:txBody>
          <a:bodyPr/>
          <a:lstStyle/>
          <a:p>
            <a:pPr algn="just" eaLnBrk="1" hangingPunct="1">
              <a:lnSpc>
                <a:spcPct val="90000"/>
              </a:lnSpc>
              <a:buClr>
                <a:schemeClr val="tx1"/>
              </a:buClr>
              <a:buFont typeface="Wingdings" pitchFamily="2" charset="2"/>
              <a:buChar char="q"/>
            </a:pPr>
            <a:r>
              <a:rPr lang="en-US" sz="3200" smtClean="0">
                <a:latin typeface="Book Antiqua" pitchFamily="18" charset="0"/>
              </a:rPr>
              <a:t> Hard wheat flours have higher damaged starch content (6-12%) as compared to the soft wheat flours (2-4%) as more more pressure used to break up hard wheat</a:t>
            </a:r>
          </a:p>
          <a:p>
            <a:pPr algn="just" eaLnBrk="1" hangingPunct="1">
              <a:lnSpc>
                <a:spcPct val="90000"/>
              </a:lnSpc>
              <a:buClr>
                <a:schemeClr val="tx1"/>
              </a:buClr>
              <a:buFont typeface="Wingdings" pitchFamily="2" charset="2"/>
              <a:buNone/>
            </a:pPr>
            <a:endParaRPr lang="en-US" sz="3200" smtClean="0">
              <a:latin typeface="Book Antiqua" pitchFamily="18" charset="0"/>
            </a:endParaRPr>
          </a:p>
          <a:p>
            <a:pPr algn="just" eaLnBrk="1" hangingPunct="1">
              <a:lnSpc>
                <a:spcPct val="90000"/>
              </a:lnSpc>
              <a:buClr>
                <a:schemeClr val="tx1"/>
              </a:buClr>
              <a:buFont typeface="Wingdings" pitchFamily="2" charset="2"/>
              <a:buChar char="q"/>
            </a:pPr>
            <a:r>
              <a:rPr lang="en-US" sz="3200" smtClean="0">
                <a:latin typeface="Book Antiqua" pitchFamily="18" charset="0"/>
              </a:rPr>
              <a:t> The damaged starch is more susceptible to  amylase attack</a:t>
            </a:r>
          </a:p>
          <a:p>
            <a:pPr algn="just" eaLnBrk="1" hangingPunct="1">
              <a:lnSpc>
                <a:spcPct val="90000"/>
              </a:lnSpc>
              <a:buClr>
                <a:schemeClr val="tx1"/>
              </a:buClr>
              <a:buFont typeface="Wingdings" pitchFamily="2" charset="2"/>
              <a:buNone/>
            </a:pPr>
            <a:endParaRPr lang="en-US" sz="3200" smtClean="0">
              <a:latin typeface="Book Antiqua" pitchFamily="18" charset="0"/>
            </a:endParaRPr>
          </a:p>
          <a:p>
            <a:pPr algn="just" eaLnBrk="1" hangingPunct="1">
              <a:lnSpc>
                <a:spcPct val="90000"/>
              </a:lnSpc>
              <a:buClr>
                <a:schemeClr val="tx1"/>
              </a:buClr>
              <a:buFont typeface="Wingdings" pitchFamily="2" charset="2"/>
              <a:buChar char="q"/>
            </a:pPr>
            <a:r>
              <a:rPr lang="en-US" sz="3200" smtClean="0">
                <a:latin typeface="Book Antiqua" pitchFamily="18" charset="0"/>
              </a:rPr>
              <a:t> During proofing , digestion of the damaged starch decreases its water holding capacity, releasing more water into dough matrix and increasing pan flow</a:t>
            </a:r>
          </a:p>
        </p:txBody>
      </p:sp>
      <p:sp>
        <p:nvSpPr>
          <p:cNvPr id="5017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C80BA4B-7F12-4100-971A-BE9ED9CEFFB3}" type="slidenum">
              <a:rPr lang="en-US" altLang="en-US" smtClean="0"/>
              <a:pPr/>
              <a:t>39</a:t>
            </a:fld>
            <a:endParaRPr lang="en-US" alt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0" y="1143000"/>
            <a:ext cx="7086600" cy="5715000"/>
          </a:xfrm>
        </p:spPr>
        <p:txBody>
          <a:bodyPr/>
          <a:lstStyle/>
          <a:p>
            <a:pPr eaLnBrk="1" hangingPunct="1">
              <a:lnSpc>
                <a:spcPct val="90000"/>
              </a:lnSpc>
              <a:buClr>
                <a:schemeClr val="tx1"/>
              </a:buClr>
              <a:buFont typeface="Wingdings" pitchFamily="2" charset="2"/>
              <a:buChar char="q"/>
            </a:pPr>
            <a:r>
              <a:rPr lang="en-US" sz="3200" smtClean="0">
                <a:latin typeface="Book Antiqua" pitchFamily="18" charset="0"/>
              </a:rPr>
              <a:t> Flour is the product obtained by grinding wheat kernels or “berries.”</a:t>
            </a:r>
          </a:p>
          <a:p>
            <a:pPr algn="just" eaLnBrk="1" hangingPunct="1">
              <a:lnSpc>
                <a:spcPct val="90000"/>
              </a:lnSpc>
              <a:buClr>
                <a:schemeClr val="tx1"/>
              </a:buClr>
              <a:buFont typeface="Wingdings" pitchFamily="2" charset="2"/>
              <a:buChar char="q"/>
            </a:pPr>
            <a:r>
              <a:rPr lang="en-US" sz="3200" smtClean="0">
                <a:latin typeface="Book Antiqua" pitchFamily="18" charset="0"/>
              </a:rPr>
              <a:t> Major structural component to form viscoelastic dough to retain gas</a:t>
            </a:r>
          </a:p>
          <a:p>
            <a:pPr algn="just" eaLnBrk="1" hangingPunct="1">
              <a:lnSpc>
                <a:spcPct val="90000"/>
              </a:lnSpc>
              <a:buClr>
                <a:schemeClr val="tx1"/>
              </a:buClr>
              <a:buFont typeface="Wingdings" pitchFamily="2" charset="2"/>
              <a:buChar char="q"/>
            </a:pPr>
            <a:r>
              <a:rPr lang="en-US" sz="3200" smtClean="0">
                <a:latin typeface="Book Antiqua" pitchFamily="18" charset="0"/>
              </a:rPr>
              <a:t> Usually hard wheat with relatively high protein content is preferred for bread making</a:t>
            </a:r>
          </a:p>
          <a:p>
            <a:pPr algn="just" eaLnBrk="1" hangingPunct="1">
              <a:lnSpc>
                <a:spcPct val="90000"/>
              </a:lnSpc>
              <a:buClr>
                <a:schemeClr val="tx1"/>
              </a:buClr>
              <a:buFont typeface="Wingdings" pitchFamily="2" charset="2"/>
              <a:buChar char="q"/>
            </a:pPr>
            <a:r>
              <a:rPr lang="en-US" sz="3200" smtClean="0">
                <a:latin typeface="Book Antiqua" pitchFamily="18" charset="0"/>
              </a:rPr>
              <a:t> The flour components play important role in the preparation of good quality bread</a:t>
            </a:r>
          </a:p>
          <a:p>
            <a:pPr algn="just" eaLnBrk="1" hangingPunct="1">
              <a:lnSpc>
                <a:spcPct val="90000"/>
              </a:lnSpc>
            </a:pPr>
            <a:endParaRPr lang="en-US" sz="3200" smtClean="0">
              <a:latin typeface="Book Antiqua" pitchFamily="18" charset="0"/>
            </a:endParaRPr>
          </a:p>
        </p:txBody>
      </p:sp>
      <p:sp>
        <p:nvSpPr>
          <p:cNvPr id="1433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8B7D398-635A-42F7-8389-E5D182DB0CD7}" type="slidenum">
              <a:rPr lang="en-US" altLang="en-US" smtClean="0"/>
              <a:pPr/>
              <a:t>4</a:t>
            </a:fld>
            <a:endParaRPr lang="en-US" altLang="en-US" smtClean="0"/>
          </a:p>
        </p:txBody>
      </p:sp>
      <p:sp>
        <p:nvSpPr>
          <p:cNvPr id="72706" name="Rectangle 2"/>
          <p:cNvSpPr>
            <a:spLocks noGrp="1" noChangeArrowheads="1"/>
          </p:cNvSpPr>
          <p:nvPr>
            <p:ph type="title"/>
          </p:nvPr>
        </p:nvSpPr>
        <p:spPr>
          <a:xfrm>
            <a:off x="196744" y="83016"/>
            <a:ext cx="8885238" cy="1155700"/>
          </a:xfrm>
        </p:spPr>
        <p:txBody>
          <a:bodyPr>
            <a:normAutofit fontScale="90000"/>
          </a:bodyPr>
          <a:lstStyle/>
          <a:p>
            <a:pPr eaLnBrk="1" fontAlgn="auto" hangingPunct="1">
              <a:spcAft>
                <a:spcPts val="0"/>
              </a:spcAft>
              <a:buClr>
                <a:schemeClr val="tx1"/>
              </a:buClr>
              <a:buFont typeface="Wingdings" pitchFamily="2" charset="2"/>
              <a:buChar char="q"/>
              <a:defRPr/>
            </a:pPr>
            <a:r>
              <a:rPr lang="en-US" dirty="0">
                <a:latin typeface="Book Antiqua" pitchFamily="18" charset="0"/>
              </a:rPr>
              <a:t> </a:t>
            </a:r>
            <a:r>
              <a:rPr lang="en-US" dirty="0" smtClean="0">
                <a:solidFill>
                  <a:srgbClr val="00B0F0"/>
                </a:solidFill>
                <a:latin typeface="Book Antiqua" pitchFamily="18" charset="0"/>
              </a:rPr>
              <a:t>Major Ingredients</a:t>
            </a:r>
            <a:br>
              <a:rPr lang="en-US" dirty="0" smtClean="0">
                <a:solidFill>
                  <a:srgbClr val="00B0F0"/>
                </a:solidFill>
                <a:latin typeface="Book Antiqua" pitchFamily="18" charset="0"/>
              </a:rPr>
            </a:br>
            <a:r>
              <a:rPr lang="en-US" dirty="0" smtClean="0">
                <a:solidFill>
                  <a:srgbClr val="00B0F0"/>
                </a:solidFill>
                <a:latin typeface="Book Antiqua" pitchFamily="18" charset="0"/>
              </a:rPr>
              <a:t>Flour</a:t>
            </a:r>
            <a:endParaRPr lang="en-US" dirty="0">
              <a:solidFill>
                <a:srgbClr val="00B0F0"/>
              </a:solidFill>
              <a:latin typeface="Book Antiqua" pitchFamily="18" charset="0"/>
            </a:endParaRPr>
          </a:p>
        </p:txBody>
      </p:sp>
      <p:pic>
        <p:nvPicPr>
          <p:cNvPr id="14341" name="Picture 5" descr="bxp239384"/>
          <p:cNvPicPr>
            <a:picLocks noChangeAspect="1" noChangeArrowheads="1"/>
          </p:cNvPicPr>
          <p:nvPr/>
        </p:nvPicPr>
        <p:blipFill>
          <a:blip r:embed="rId2"/>
          <a:srcRect/>
          <a:stretch>
            <a:fillRect/>
          </a:stretch>
        </p:blipFill>
        <p:spPr bwMode="auto">
          <a:xfrm>
            <a:off x="7162800" y="0"/>
            <a:ext cx="1981200" cy="2133600"/>
          </a:xfrm>
          <a:prstGeom prst="rect">
            <a:avLst/>
          </a:prstGeom>
          <a:noFill/>
          <a:ln w="9525">
            <a:noFill/>
            <a:miter lim="800000"/>
            <a:headEnd/>
            <a:tailEnd/>
          </a:ln>
        </p:spPr>
      </p:pic>
      <p:pic>
        <p:nvPicPr>
          <p:cNvPr id="14342" name="Picture 6" descr="03113CS-U"/>
          <p:cNvPicPr>
            <a:picLocks noChangeAspect="1" noChangeArrowheads="1"/>
          </p:cNvPicPr>
          <p:nvPr/>
        </p:nvPicPr>
        <p:blipFill>
          <a:blip r:embed="rId3"/>
          <a:srcRect/>
          <a:stretch>
            <a:fillRect/>
          </a:stretch>
        </p:blipFill>
        <p:spPr bwMode="auto">
          <a:xfrm>
            <a:off x="7162800" y="2133600"/>
            <a:ext cx="1981200" cy="2514600"/>
          </a:xfrm>
          <a:prstGeom prst="rect">
            <a:avLst/>
          </a:prstGeom>
          <a:noFill/>
          <a:ln w="9525">
            <a:noFill/>
            <a:miter lim="800000"/>
            <a:headEnd/>
            <a:tailEnd/>
          </a:ln>
        </p:spPr>
      </p:pic>
      <p:pic>
        <p:nvPicPr>
          <p:cNvPr id="14343" name="Picture 7" descr="k0745373"/>
          <p:cNvPicPr>
            <a:picLocks noChangeAspect="1" noChangeArrowheads="1"/>
          </p:cNvPicPr>
          <p:nvPr/>
        </p:nvPicPr>
        <p:blipFill>
          <a:blip r:embed="rId4"/>
          <a:srcRect/>
          <a:stretch>
            <a:fillRect/>
          </a:stretch>
        </p:blipFill>
        <p:spPr bwMode="auto">
          <a:xfrm>
            <a:off x="7162800" y="4648200"/>
            <a:ext cx="1981200" cy="220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idx="1"/>
          </p:nvPr>
        </p:nvSpPr>
        <p:spPr>
          <a:xfrm>
            <a:off x="457200" y="1066800"/>
            <a:ext cx="8686800" cy="4530725"/>
          </a:xfrm>
        </p:spPr>
        <p:txBody>
          <a:bodyPr/>
          <a:lstStyle/>
          <a:p>
            <a:pPr eaLnBrk="1" hangingPunct="1">
              <a:buClr>
                <a:schemeClr val="tx1"/>
              </a:buClr>
              <a:buFont typeface="Wingdings" pitchFamily="2" charset="2"/>
              <a:buChar char="q"/>
            </a:pPr>
            <a:r>
              <a:rPr lang="en-US" sz="3200" smtClean="0">
                <a:latin typeface="Book Antiqua" pitchFamily="18" charset="0"/>
              </a:rPr>
              <a:t> Wheat flours have a relatively mild, slightly nutty flavor that is generally considered desirable. </a:t>
            </a:r>
          </a:p>
          <a:p>
            <a:pPr eaLnBrk="1" hangingPunct="1">
              <a:buClr>
                <a:schemeClr val="tx1"/>
              </a:buClr>
              <a:buFont typeface="Wingdings" pitchFamily="2" charset="2"/>
              <a:buChar char="q"/>
            </a:pPr>
            <a:r>
              <a:rPr lang="en-US" smtClean="0"/>
              <a:t>  </a:t>
            </a:r>
            <a:r>
              <a:rPr lang="en-US" sz="3200" smtClean="0">
                <a:latin typeface="Book Antiqua" pitchFamily="18" charset="0"/>
              </a:rPr>
              <a:t>Clear flour, for example, with its higher protein and ash content, to have a stronger flavor than a fancy patent flour, like cake flour. </a:t>
            </a:r>
          </a:p>
        </p:txBody>
      </p:sp>
      <p:sp>
        <p:nvSpPr>
          <p:cNvPr id="5120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555E651-0AB8-4632-9F78-643B3738CAB7}" type="slidenum">
              <a:rPr lang="en-US" altLang="en-US" smtClean="0"/>
              <a:pPr/>
              <a:t>40</a:t>
            </a:fld>
            <a:endParaRPr lang="en-US" altLang="en-US" smtClean="0"/>
          </a:p>
        </p:txBody>
      </p:sp>
      <p:sp>
        <p:nvSpPr>
          <p:cNvPr id="449538" name="Rectangle 2"/>
          <p:cNvSpPr>
            <a:spLocks noGrp="1" noChangeArrowheads="1"/>
          </p:cNvSpPr>
          <p:nvPr>
            <p:ph type="title"/>
          </p:nvPr>
        </p:nvSpPr>
        <p:spPr/>
        <p:txBody>
          <a:bodyPr>
            <a:normAutofit fontScale="90000"/>
          </a:bodyPr>
          <a:lstStyle/>
          <a:p>
            <a:pPr eaLnBrk="1" fontAlgn="auto" hangingPunct="1">
              <a:spcAft>
                <a:spcPts val="0"/>
              </a:spcAft>
              <a:buClr>
                <a:schemeClr val="tx1"/>
              </a:buClr>
              <a:buFont typeface="Wingdings" pitchFamily="2" charset="2"/>
              <a:buChar char="q"/>
              <a:defRPr/>
            </a:pPr>
            <a:r>
              <a:rPr lang="en-US" sz="3600" i="1" dirty="0">
                <a:latin typeface="Book Antiqua" pitchFamily="18" charset="0"/>
              </a:rPr>
              <a:t> </a:t>
            </a:r>
            <a:r>
              <a:rPr lang="en-US" sz="3600" i="1" dirty="0">
                <a:solidFill>
                  <a:srgbClr val="00B0F0"/>
                </a:solidFill>
                <a:latin typeface="Book Antiqua" pitchFamily="18" charset="0"/>
              </a:rPr>
              <a:t>Contributes Flavor</a:t>
            </a:r>
            <a:br>
              <a:rPr lang="en-US" sz="3600" i="1" dirty="0">
                <a:solidFill>
                  <a:srgbClr val="00B0F0"/>
                </a:solidFill>
                <a:latin typeface="Book Antiqua" pitchFamily="18" charset="0"/>
              </a:rPr>
            </a:br>
            <a:endParaRPr lang="en-US" sz="3600" i="1" dirty="0">
              <a:solidFill>
                <a:srgbClr val="00B0F0"/>
              </a:solidFill>
              <a:latin typeface="Book Antiqua" pitchFamily="18" charset="0"/>
            </a:endParaRPr>
          </a:p>
        </p:txBody>
      </p:sp>
      <p:sp>
        <p:nvSpPr>
          <p:cNvPr id="51205" name="Rectangle 8"/>
          <p:cNvSpPr>
            <a:spLocks noChangeArrowheads="1"/>
          </p:cNvSpPr>
          <p:nvPr/>
        </p:nvSpPr>
        <p:spPr bwMode="auto">
          <a:xfrm>
            <a:off x="381000" y="4800600"/>
            <a:ext cx="8763000" cy="1066800"/>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a:solidFill>
                  <a:srgbClr val="742408"/>
                </a:solidFill>
                <a:latin typeface="Book Antiqua" pitchFamily="18" charset="0"/>
                <a:ea typeface="Times New Roman" pitchFamily="18" charset="0"/>
                <a:cs typeface="Berkeley-Book" charset="0"/>
              </a:rPr>
              <a:t>  Whole wheat flour to have the strongest flavor of all.</a:t>
            </a:r>
          </a:p>
        </p:txBody>
      </p:sp>
      <p:grpSp>
        <p:nvGrpSpPr>
          <p:cNvPr id="51206" name="Group 6"/>
          <p:cNvGrpSpPr>
            <a:grpSpLocks noChangeAspect="1"/>
          </p:cNvGrpSpPr>
          <p:nvPr/>
        </p:nvGrpSpPr>
        <p:grpSpPr bwMode="auto">
          <a:xfrm>
            <a:off x="0" y="1951038"/>
            <a:ext cx="5486400" cy="3200400"/>
            <a:chOff x="2458" y="1660"/>
            <a:chExt cx="7200" cy="4320"/>
          </a:xfrm>
        </p:grpSpPr>
        <p:sp>
          <p:nvSpPr>
            <p:cNvPr id="51208" name="AutoShape 7"/>
            <p:cNvSpPr>
              <a:spLocks noChangeAspect="1" noChangeArrowheads="1" noTextEdit="1"/>
            </p:cNvSpPr>
            <p:nvPr/>
          </p:nvSpPr>
          <p:spPr bwMode="auto">
            <a:xfrm>
              <a:off x="2458" y="1660"/>
              <a:ext cx="7200" cy="4320"/>
            </a:xfrm>
            <a:prstGeom prst="rect">
              <a:avLst/>
            </a:prstGeom>
            <a:noFill/>
            <a:ln w="9525">
              <a:noFill/>
              <a:miter lim="800000"/>
              <a:headEnd/>
              <a:tailEnd/>
            </a:ln>
          </p:spPr>
          <p:txBody>
            <a:bodyPr/>
            <a:lstStyle/>
            <a:p>
              <a:endParaRPr lang="en-US"/>
            </a:p>
          </p:txBody>
        </p:sp>
      </p:grpSp>
      <p:sp>
        <p:nvSpPr>
          <p:cNvPr id="51207" name="Rectangle 9"/>
          <p:cNvSpPr>
            <a:spLocks noChangeArrowheads="1"/>
          </p:cNvSpPr>
          <p:nvPr/>
        </p:nvSpPr>
        <p:spPr bwMode="auto">
          <a:xfrm>
            <a:off x="0" y="5151438"/>
            <a:ext cx="9144000" cy="0"/>
          </a:xfrm>
          <a:prstGeom prst="rect">
            <a:avLst/>
          </a:prstGeom>
          <a:noFill/>
          <a:ln w="9525">
            <a:noFill/>
            <a:miter lim="800000"/>
            <a:headEnd/>
            <a:tailEnd/>
          </a:ln>
        </p:spPr>
        <p:txBody>
          <a:bodyPr wrap="none" anchor="ctr">
            <a:spAutoFit/>
          </a:bodyPr>
          <a:lstStyle/>
          <a:p>
            <a:endParaRPr lang="en-US" sz="180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idx="1"/>
          </p:nvPr>
        </p:nvSpPr>
        <p:spPr>
          <a:xfrm>
            <a:off x="0" y="1219200"/>
            <a:ext cx="9144000" cy="3311525"/>
          </a:xfrm>
        </p:spPr>
        <p:txBody>
          <a:bodyPr/>
          <a:lstStyle/>
          <a:p>
            <a:pPr eaLnBrk="1" hangingPunct="1">
              <a:buClr>
                <a:schemeClr val="tx1"/>
              </a:buClr>
              <a:buFont typeface="Wingdings" pitchFamily="2" charset="2"/>
              <a:buChar char="q"/>
            </a:pPr>
            <a:r>
              <a:rPr lang="en-US" sz="3200" smtClean="0">
                <a:solidFill>
                  <a:schemeClr val="tx2"/>
                </a:solidFill>
                <a:latin typeface="Book Antiqua" pitchFamily="18" charset="0"/>
              </a:rPr>
              <a:t> Flours vary in color. For example,</a:t>
            </a:r>
          </a:p>
          <a:p>
            <a:pPr eaLnBrk="1" hangingPunct="1">
              <a:buClr>
                <a:schemeClr val="tx1"/>
              </a:buClr>
              <a:buFont typeface="Wingdings" pitchFamily="2" charset="2"/>
              <a:buChar char="q"/>
            </a:pPr>
            <a:r>
              <a:rPr lang="en-US" sz="3200" smtClean="0">
                <a:latin typeface="Book Antiqua" pitchFamily="18" charset="0"/>
              </a:rPr>
              <a:t> Regular whole wheat has a nut-brown color </a:t>
            </a:r>
          </a:p>
          <a:p>
            <a:pPr eaLnBrk="1" hangingPunct="1">
              <a:buClr>
                <a:schemeClr val="tx1"/>
              </a:buClr>
              <a:buFont typeface="Wingdings" pitchFamily="2" charset="2"/>
              <a:buChar char="q"/>
            </a:pPr>
            <a:r>
              <a:rPr lang="en-US" sz="3200" smtClean="0">
                <a:latin typeface="Book Antiqua" pitchFamily="18" charset="0"/>
              </a:rPr>
              <a:t> Whole white wheat flour has a golden color</a:t>
            </a:r>
          </a:p>
          <a:p>
            <a:pPr eaLnBrk="1" hangingPunct="1">
              <a:buClr>
                <a:schemeClr val="tx1"/>
              </a:buClr>
              <a:buFont typeface="Wingdings" pitchFamily="2" charset="2"/>
              <a:buChar char="q"/>
            </a:pPr>
            <a:r>
              <a:rPr lang="en-US" sz="3200" smtClean="0">
                <a:latin typeface="Book Antiqua" pitchFamily="18" charset="0"/>
              </a:rPr>
              <a:t> Durum has a pale yellow color</a:t>
            </a:r>
          </a:p>
          <a:p>
            <a:pPr eaLnBrk="1" hangingPunct="1">
              <a:buClr>
                <a:schemeClr val="tx1"/>
              </a:buClr>
              <a:buFont typeface="Wingdings" pitchFamily="2" charset="2"/>
              <a:buChar char="q"/>
            </a:pPr>
            <a:r>
              <a:rPr lang="en-US" sz="3200" smtClean="0">
                <a:latin typeface="Book Antiqua" pitchFamily="18" charset="0"/>
              </a:rPr>
              <a:t> Unbleached white flour a creamy color</a:t>
            </a:r>
          </a:p>
          <a:p>
            <a:pPr eaLnBrk="1" hangingPunct="1">
              <a:buClr>
                <a:schemeClr val="tx1"/>
              </a:buClr>
              <a:buFont typeface="Wingdings" pitchFamily="2" charset="2"/>
              <a:buChar char="q"/>
            </a:pPr>
            <a:r>
              <a:rPr lang="en-US" sz="3200" smtClean="0">
                <a:latin typeface="Book Antiqua" pitchFamily="18" charset="0"/>
              </a:rPr>
              <a:t> Cake flour a stark white color.</a:t>
            </a:r>
          </a:p>
          <a:p>
            <a:pPr eaLnBrk="1" hangingPunct="1">
              <a:buClr>
                <a:schemeClr val="tx1"/>
              </a:buClr>
              <a:buFont typeface="Wingdings" pitchFamily="2" charset="2"/>
              <a:buChar char="q"/>
            </a:pPr>
            <a:r>
              <a:rPr lang="en-US" sz="3200" smtClean="0">
                <a:latin typeface="Book Antiqua" pitchFamily="18" charset="0"/>
              </a:rPr>
              <a:t> These colors carry over to the color of baked goods. </a:t>
            </a:r>
          </a:p>
        </p:txBody>
      </p:sp>
      <p:sp>
        <p:nvSpPr>
          <p:cNvPr id="5222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68949B9-AC84-466A-9F12-9DBBC910AABA}" type="slidenum">
              <a:rPr lang="en-US" altLang="en-US" smtClean="0"/>
              <a:pPr/>
              <a:t>41</a:t>
            </a:fld>
            <a:endParaRPr lang="en-US" altLang="en-US" smtClean="0"/>
          </a:p>
        </p:txBody>
      </p:sp>
      <p:sp>
        <p:nvSpPr>
          <p:cNvPr id="446466" name="Rectangle 2"/>
          <p:cNvSpPr>
            <a:spLocks noGrp="1" noChangeArrowheads="1"/>
          </p:cNvSpPr>
          <p:nvPr>
            <p:ph type="title"/>
          </p:nvPr>
        </p:nvSpPr>
        <p:spPr>
          <a:xfrm>
            <a:off x="457200" y="523477"/>
            <a:ext cx="8229600" cy="712787"/>
          </a:xfrm>
        </p:spPr>
        <p:txBody>
          <a:bodyPr>
            <a:normAutofit fontScale="90000"/>
          </a:bodyPr>
          <a:lstStyle/>
          <a:p>
            <a:pPr eaLnBrk="1" fontAlgn="auto" hangingPunct="1">
              <a:spcAft>
                <a:spcPts val="0"/>
              </a:spcAft>
              <a:buClr>
                <a:schemeClr val="tx1"/>
              </a:buClr>
              <a:buFont typeface="Wingdings" pitchFamily="2" charset="2"/>
              <a:buChar char="q"/>
              <a:defRPr/>
            </a:pPr>
            <a:r>
              <a:rPr lang="en-US" sz="3600" i="1" dirty="0"/>
              <a:t> </a:t>
            </a:r>
            <a:r>
              <a:rPr lang="en-US" sz="3600" i="1" dirty="0">
                <a:solidFill>
                  <a:srgbClr val="00B0F0"/>
                </a:solidFill>
                <a:latin typeface="Book Antiqua" pitchFamily="18" charset="0"/>
              </a:rPr>
              <a:t>Contributes Color</a:t>
            </a:r>
            <a:r>
              <a:rPr lang="en-US" sz="3800" dirty="0">
                <a:latin typeface="Book Antiqua" pitchFamily="18" charset="0"/>
              </a:rPr>
              <a:t/>
            </a:r>
            <a:br>
              <a:rPr lang="en-US" sz="3800" dirty="0">
                <a:latin typeface="Book Antiqua" pitchFamily="18" charset="0"/>
              </a:rPr>
            </a:br>
            <a:endParaRPr lang="en-US" sz="3800" dirty="0">
              <a:latin typeface="Book Antiqua"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0" y="304800"/>
            <a:ext cx="9144000" cy="3352800"/>
          </a:xfrm>
        </p:spPr>
        <p:txBody>
          <a:bodyPr/>
          <a:lstStyle/>
          <a:p>
            <a:pPr lvl="2" eaLnBrk="1" hangingPunct="1">
              <a:lnSpc>
                <a:spcPct val="90000"/>
              </a:lnSpc>
              <a:buClr>
                <a:schemeClr val="tx1"/>
              </a:buClr>
              <a:buFont typeface="Wingdings" pitchFamily="2" charset="2"/>
              <a:buChar char="q"/>
            </a:pPr>
            <a:r>
              <a:rPr lang="en-US" sz="3200" smtClean="0">
                <a:latin typeface="Book Antiqua" pitchFamily="18" charset="0"/>
              </a:rPr>
              <a:t> Flour also contributes protein, small amounts of sugar, and starches for Maillard browning—the breakdown of sugars and proteins—to a dark color on crusts. </a:t>
            </a:r>
          </a:p>
          <a:p>
            <a:pPr lvl="2" eaLnBrk="1" hangingPunct="1">
              <a:lnSpc>
                <a:spcPct val="90000"/>
              </a:lnSpc>
              <a:buClr>
                <a:schemeClr val="tx1"/>
              </a:buClr>
              <a:buFont typeface="Wingdings" pitchFamily="2" charset="2"/>
              <a:buChar char="q"/>
            </a:pPr>
            <a:r>
              <a:rPr lang="en-US" sz="3200" smtClean="0">
                <a:latin typeface="Book Antiqua" pitchFamily="18" charset="0"/>
              </a:rPr>
              <a:t> High-protein flours typically undergo more Maillard browning than low-protein flours.</a:t>
            </a:r>
          </a:p>
          <a:p>
            <a:pPr eaLnBrk="1" hangingPunct="1">
              <a:lnSpc>
                <a:spcPct val="90000"/>
              </a:lnSpc>
              <a:buClr>
                <a:schemeClr val="tx1"/>
              </a:buClr>
              <a:buFont typeface="Wingdings" pitchFamily="2" charset="2"/>
              <a:buChar char="§"/>
            </a:pPr>
            <a:endParaRPr lang="en-US" sz="3200" smtClean="0">
              <a:latin typeface="Book Antiqua" pitchFamily="18" charset="0"/>
            </a:endParaRPr>
          </a:p>
        </p:txBody>
      </p:sp>
      <p:sp>
        <p:nvSpPr>
          <p:cNvPr id="5325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60A1D17-32CE-4B36-9B35-BD3FA9C32DD9}" type="slidenum">
              <a:rPr lang="en-US" altLang="en-US" smtClean="0"/>
              <a:pPr/>
              <a:t>42</a:t>
            </a:fld>
            <a:endParaRPr lang="en-US" altLang="en-US" smtClean="0"/>
          </a:p>
        </p:txBody>
      </p:sp>
      <p:sp>
        <p:nvSpPr>
          <p:cNvPr id="53252" name="Rectangle 4"/>
          <p:cNvSpPr>
            <a:spLocks noChangeArrowheads="1"/>
          </p:cNvSpPr>
          <p:nvPr/>
        </p:nvSpPr>
        <p:spPr bwMode="auto">
          <a:xfrm>
            <a:off x="685800" y="3657600"/>
            <a:ext cx="4913313" cy="579438"/>
          </a:xfrm>
          <a:prstGeom prst="rect">
            <a:avLst/>
          </a:prstGeom>
          <a:noFill/>
          <a:ln w="9525">
            <a:noFill/>
            <a:miter lim="800000"/>
            <a:headEnd/>
            <a:tailEnd/>
          </a:ln>
        </p:spPr>
        <p:txBody>
          <a:bodyPr wrap="none" anchor="ctr">
            <a:spAutoFit/>
          </a:bodyPr>
          <a:lstStyle/>
          <a:p>
            <a:pPr>
              <a:buClr>
                <a:schemeClr val="tx1"/>
              </a:buClr>
              <a:buFont typeface="Wingdings" pitchFamily="2" charset="2"/>
              <a:buChar char="q"/>
            </a:pPr>
            <a:r>
              <a:rPr lang="en-US" b="1" i="1">
                <a:solidFill>
                  <a:schemeClr val="tx2"/>
                </a:solidFill>
                <a:latin typeface="Book Antiqua" pitchFamily="18" charset="0"/>
              </a:rPr>
              <a:t> </a:t>
            </a:r>
            <a:r>
              <a:rPr lang="en-US" b="1" i="1">
                <a:solidFill>
                  <a:srgbClr val="00B0F0"/>
                </a:solidFill>
                <a:latin typeface="Book Antiqua" pitchFamily="18" charset="0"/>
              </a:rPr>
              <a:t>Adds Nutritional Value</a:t>
            </a:r>
          </a:p>
        </p:txBody>
      </p:sp>
      <p:sp>
        <p:nvSpPr>
          <p:cNvPr id="53253" name="Rectangle 5"/>
          <p:cNvSpPr>
            <a:spLocks noChangeArrowheads="1"/>
          </p:cNvSpPr>
          <p:nvPr/>
        </p:nvSpPr>
        <p:spPr bwMode="auto">
          <a:xfrm>
            <a:off x="914400" y="4419600"/>
            <a:ext cx="8229600" cy="1554163"/>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a:solidFill>
                  <a:srgbClr val="742408"/>
                </a:solidFill>
                <a:latin typeface="Book Antiqua" pitchFamily="18" charset="0"/>
              </a:rPr>
              <a:t> Essentially all flours and grain products contribute complex carbohydrates (starch), vitamins, minerals, and protein.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idx="1"/>
          </p:nvPr>
        </p:nvSpPr>
        <p:spPr>
          <a:xfrm>
            <a:off x="0" y="304800"/>
            <a:ext cx="9144000" cy="1600200"/>
          </a:xfrm>
        </p:spPr>
        <p:txBody>
          <a:bodyPr/>
          <a:lstStyle/>
          <a:p>
            <a:pPr eaLnBrk="1" hangingPunct="1">
              <a:buClr>
                <a:schemeClr val="tx1"/>
              </a:buClr>
              <a:buFont typeface="Wingdings" pitchFamily="2" charset="2"/>
              <a:buChar char="q"/>
            </a:pPr>
            <a:r>
              <a:rPr lang="en-US" sz="3200" smtClean="0">
                <a:latin typeface="Book Antiqua" pitchFamily="18" charset="0"/>
              </a:rPr>
              <a:t> However, the protein in wheat is low in </a:t>
            </a:r>
            <a:r>
              <a:rPr lang="en-US" sz="3200" b="1" i="1" smtClean="0">
                <a:solidFill>
                  <a:schemeClr val="tx2"/>
                </a:solidFill>
                <a:latin typeface="Book Antiqua" pitchFamily="18" charset="0"/>
              </a:rPr>
              <a:t>lysine</a:t>
            </a:r>
            <a:r>
              <a:rPr lang="en-US" sz="3200" b="1" smtClean="0">
                <a:solidFill>
                  <a:schemeClr val="tx2"/>
                </a:solidFill>
                <a:latin typeface="Book Antiqua" pitchFamily="18" charset="0"/>
              </a:rPr>
              <a:t>,</a:t>
            </a:r>
            <a:r>
              <a:rPr lang="en-US" sz="3200" smtClean="0">
                <a:latin typeface="Book Antiqua" pitchFamily="18" charset="0"/>
              </a:rPr>
              <a:t> an essential amino acid.</a:t>
            </a:r>
            <a:r>
              <a:rPr lang="en-US" smtClean="0"/>
              <a:t> </a:t>
            </a:r>
          </a:p>
        </p:txBody>
      </p:sp>
      <p:sp>
        <p:nvSpPr>
          <p:cNvPr id="5427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3134665-6A52-4BC2-BF3D-C95B20183554}" type="slidenum">
              <a:rPr lang="en-US" altLang="en-US" smtClean="0"/>
              <a:pPr/>
              <a:t>43</a:t>
            </a:fld>
            <a:endParaRPr lang="en-US" altLang="en-US" smtClean="0"/>
          </a:p>
        </p:txBody>
      </p:sp>
      <p:sp>
        <p:nvSpPr>
          <p:cNvPr id="54276" name="Rectangle 4"/>
          <p:cNvSpPr>
            <a:spLocks noChangeArrowheads="1"/>
          </p:cNvSpPr>
          <p:nvPr/>
        </p:nvSpPr>
        <p:spPr bwMode="auto">
          <a:xfrm>
            <a:off x="0" y="1447800"/>
            <a:ext cx="9144000" cy="2041525"/>
          </a:xfrm>
          <a:prstGeom prst="rect">
            <a:avLst/>
          </a:prstGeom>
          <a:noFill/>
          <a:ln w="9525">
            <a:noFill/>
            <a:miter lim="800000"/>
            <a:headEnd/>
            <a:tailEnd/>
          </a:ln>
        </p:spPr>
        <p:txBody>
          <a:bodyPr anchor="ctr">
            <a:spAutoFit/>
          </a:bodyPr>
          <a:lstStyle/>
          <a:p>
            <a:pPr algn="ctr">
              <a:buClr>
                <a:schemeClr val="tx1"/>
              </a:buClr>
              <a:buFont typeface="Wingdings" pitchFamily="2" charset="2"/>
              <a:buChar char="q"/>
            </a:pPr>
            <a:r>
              <a:rPr lang="en-US">
                <a:solidFill>
                  <a:srgbClr val="742408"/>
                </a:solidFill>
                <a:latin typeface="Book Antiqua" pitchFamily="18" charset="0"/>
              </a:rPr>
              <a:t> This means that wheat protein is not as nutritionally “complete” as egg or milk protein and is best supplemented with other protein sources for good health. </a:t>
            </a:r>
          </a:p>
        </p:txBody>
      </p:sp>
      <p:sp>
        <p:nvSpPr>
          <p:cNvPr id="54277" name="Rectangle 5"/>
          <p:cNvSpPr>
            <a:spLocks noChangeArrowheads="1"/>
          </p:cNvSpPr>
          <p:nvPr/>
        </p:nvSpPr>
        <p:spPr bwMode="auto">
          <a:xfrm>
            <a:off x="0" y="3505200"/>
            <a:ext cx="9144000" cy="2528888"/>
          </a:xfrm>
          <a:prstGeom prst="rect">
            <a:avLst/>
          </a:prstGeom>
          <a:noFill/>
          <a:ln w="9525">
            <a:noFill/>
            <a:miter lim="800000"/>
            <a:headEnd/>
            <a:tailEnd/>
          </a:ln>
        </p:spPr>
        <p:txBody>
          <a:bodyPr anchor="ctr">
            <a:spAutoFit/>
          </a:bodyPr>
          <a:lstStyle/>
          <a:p>
            <a:pPr algn="ctr">
              <a:buClr>
                <a:schemeClr val="tx1"/>
              </a:buClr>
              <a:buFont typeface="Wingdings" pitchFamily="2" charset="2"/>
              <a:buChar char="q"/>
            </a:pPr>
            <a:r>
              <a:rPr lang="en-US">
                <a:solidFill>
                  <a:srgbClr val="742408"/>
                </a:solidFill>
                <a:latin typeface="Book Antiqua" pitchFamily="18" charset="0"/>
              </a:rPr>
              <a:t> White flour is a poor source of fiber, but whole wheat flour and whole white wheat flour, being whole grain products, are good sources of insoluble dietary fiber from the bran, important in the diet</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AC4389D-C931-451F-A4D6-E1767B377461}" type="slidenum">
              <a:rPr lang="en-US" altLang="en-US" smtClean="0"/>
              <a:pPr/>
              <a:t>44</a:t>
            </a:fld>
            <a:endParaRPr lang="en-US" altLang="en-US" smtClean="0"/>
          </a:p>
        </p:txBody>
      </p:sp>
      <p:sp>
        <p:nvSpPr>
          <p:cNvPr id="88066" name="Rectangle 2"/>
          <p:cNvSpPr>
            <a:spLocks noChangeArrowheads="1"/>
          </p:cNvSpPr>
          <p:nvPr/>
        </p:nvSpPr>
        <p:spPr bwMode="auto">
          <a:xfrm>
            <a:off x="762000" y="304800"/>
            <a:ext cx="7772400" cy="1143000"/>
          </a:xfrm>
          <a:prstGeom prst="rect">
            <a:avLst/>
          </a:prstGeom>
          <a:noFill/>
          <a:ln w="9525" algn="ctr">
            <a:noFill/>
            <a:miter lim="800000"/>
            <a:headEnd/>
            <a:tailEnd/>
          </a:ln>
          <a:effectLst/>
        </p:spPr>
        <p:txBody>
          <a:bodyPr/>
          <a:lstStyle/>
          <a:p>
            <a:pPr marL="342900" indent="-342900" algn="just">
              <a:lnSpc>
                <a:spcPct val="90000"/>
              </a:lnSpc>
              <a:spcBef>
                <a:spcPct val="20000"/>
              </a:spcBef>
              <a:buClr>
                <a:schemeClr val="tx1"/>
              </a:buClr>
              <a:buFont typeface="Wingdings" pitchFamily="2" charset="2"/>
              <a:buChar char="q"/>
              <a:defRPr/>
            </a:pPr>
            <a:r>
              <a:rPr lang="en-US" sz="3600" dirty="0">
                <a:solidFill>
                  <a:schemeClr val="tx2"/>
                </a:solidFill>
                <a:effectLst>
                  <a:outerShdw blurRad="38100" dist="38100" dir="2700000" algn="tl">
                    <a:srgbClr val="000000"/>
                  </a:outerShdw>
                </a:effectLst>
                <a:latin typeface="Book Antiqua" pitchFamily="18" charset="0"/>
              </a:rPr>
              <a:t> </a:t>
            </a:r>
            <a:r>
              <a:rPr lang="en-US" sz="3600" b="1" dirty="0">
                <a:solidFill>
                  <a:srgbClr val="00B0F0"/>
                </a:solidFill>
                <a:latin typeface="Book Antiqua" pitchFamily="18" charset="0"/>
              </a:rPr>
              <a:t>Flour Quality for Breadmaking</a:t>
            </a:r>
          </a:p>
        </p:txBody>
      </p:sp>
      <p:sp>
        <p:nvSpPr>
          <p:cNvPr id="55300" name="Rectangle 3"/>
          <p:cNvSpPr>
            <a:spLocks noChangeArrowheads="1"/>
          </p:cNvSpPr>
          <p:nvPr/>
        </p:nvSpPr>
        <p:spPr bwMode="auto">
          <a:xfrm>
            <a:off x="0" y="1066800"/>
            <a:ext cx="9144000" cy="5791200"/>
          </a:xfrm>
          <a:prstGeom prst="rect">
            <a:avLst/>
          </a:prstGeom>
          <a:noFill/>
          <a:ln w="9525" algn="ctr">
            <a:noFill/>
            <a:miter lim="800000"/>
            <a:headEnd/>
            <a:tailEnd/>
          </a:ln>
        </p:spPr>
        <p:txBody>
          <a:bodyPr/>
          <a:lstStyle/>
          <a:p>
            <a:pPr marL="342900" indent="-342900" algn="just">
              <a:lnSpc>
                <a:spcPct val="90000"/>
              </a:lnSpc>
              <a:spcBef>
                <a:spcPct val="20000"/>
              </a:spcBef>
              <a:buClr>
                <a:schemeClr val="tx1"/>
              </a:buClr>
              <a:buFont typeface="Wingdings" pitchFamily="2" charset="2"/>
              <a:buChar char="q"/>
            </a:pPr>
            <a:r>
              <a:rPr lang="en-US">
                <a:solidFill>
                  <a:srgbClr val="742408"/>
                </a:solidFill>
                <a:latin typeface="Book Antiqua" pitchFamily="18" charset="0"/>
              </a:rPr>
              <a:t> Breadmaking requires flour of specific characteristics</a:t>
            </a:r>
          </a:p>
          <a:p>
            <a:pPr marL="342900" indent="-342900" algn="just">
              <a:lnSpc>
                <a:spcPct val="90000"/>
              </a:lnSpc>
              <a:spcBef>
                <a:spcPct val="20000"/>
              </a:spcBef>
              <a:buClr>
                <a:schemeClr val="tx1"/>
              </a:buClr>
              <a:buFont typeface="Wingdings" pitchFamily="2" charset="2"/>
              <a:buChar char="q"/>
            </a:pPr>
            <a:r>
              <a:rPr lang="en-US">
                <a:solidFill>
                  <a:srgbClr val="742408"/>
                </a:solidFill>
                <a:latin typeface="Book Antiqua" pitchFamily="18" charset="0"/>
              </a:rPr>
              <a:t> A flour suitable for the production of cookies may not be suitable for breadmaking</a:t>
            </a:r>
          </a:p>
          <a:p>
            <a:pPr marL="342900" indent="-342900" algn="just">
              <a:lnSpc>
                <a:spcPct val="90000"/>
              </a:lnSpc>
              <a:spcBef>
                <a:spcPct val="20000"/>
              </a:spcBef>
              <a:buClr>
                <a:schemeClr val="tx1"/>
              </a:buClr>
              <a:buFont typeface="Wingdings" pitchFamily="2" charset="2"/>
              <a:buNone/>
            </a:pPr>
            <a:endParaRPr lang="en-US">
              <a:solidFill>
                <a:srgbClr val="742408"/>
              </a:solidFill>
              <a:latin typeface="Book Antiqua" pitchFamily="18" charset="0"/>
            </a:endParaRPr>
          </a:p>
          <a:p>
            <a:pPr marL="342900" indent="-342900" algn="just">
              <a:lnSpc>
                <a:spcPct val="90000"/>
              </a:lnSpc>
              <a:spcBef>
                <a:spcPct val="20000"/>
              </a:spcBef>
              <a:buClr>
                <a:schemeClr val="tx1"/>
              </a:buClr>
              <a:buFont typeface="Wingdings" pitchFamily="2" charset="2"/>
              <a:buChar char="q"/>
            </a:pPr>
            <a:r>
              <a:rPr lang="en-US">
                <a:solidFill>
                  <a:srgbClr val="742408"/>
                </a:solidFill>
                <a:latin typeface="Book Antiqua" pitchFamily="18" charset="0"/>
              </a:rPr>
              <a:t> Being good for one use may not automatically mean it is not not good for another</a:t>
            </a:r>
          </a:p>
          <a:p>
            <a:pPr marL="342900" indent="-342900" algn="just">
              <a:lnSpc>
                <a:spcPct val="90000"/>
              </a:lnSpc>
              <a:spcBef>
                <a:spcPct val="20000"/>
              </a:spcBef>
              <a:buClr>
                <a:schemeClr val="tx1"/>
              </a:buClr>
              <a:buFont typeface="Wingdings" pitchFamily="2" charset="2"/>
              <a:buChar char="q"/>
            </a:pPr>
            <a:r>
              <a:rPr lang="en-US">
                <a:solidFill>
                  <a:srgbClr val="742408"/>
                </a:solidFill>
                <a:latin typeface="Book Antiqua" pitchFamily="18" charset="0"/>
              </a:rPr>
              <a:t> Normally hard wheat flour with protein contents about 10-14% is considered to be good for the production of good quality bread</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idx="1"/>
          </p:nvPr>
        </p:nvSpPr>
        <p:spPr>
          <a:xfrm>
            <a:off x="0" y="685800"/>
            <a:ext cx="9144000" cy="6172200"/>
          </a:xfrm>
        </p:spPr>
        <p:txBody>
          <a:bodyPr/>
          <a:lstStyle/>
          <a:p>
            <a:pPr algn="just" eaLnBrk="1" hangingPunct="1">
              <a:lnSpc>
                <a:spcPct val="90000"/>
              </a:lnSpc>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Minor ingredients</a:t>
            </a:r>
          </a:p>
          <a:p>
            <a:pPr algn="just" eaLnBrk="1" hangingPunct="1">
              <a:lnSpc>
                <a:spcPct val="90000"/>
              </a:lnSpc>
              <a:buClr>
                <a:schemeClr val="tx1"/>
              </a:buClr>
              <a:buFont typeface="Wingdings" pitchFamily="2" charset="2"/>
              <a:buChar char="q"/>
            </a:pPr>
            <a:r>
              <a:rPr lang="en-US" sz="3600" b="1" smtClean="0">
                <a:solidFill>
                  <a:srgbClr val="00B0F0"/>
                </a:solidFill>
                <a:latin typeface="Book Antiqua" pitchFamily="18" charset="0"/>
              </a:rPr>
              <a:t> Salt</a:t>
            </a:r>
          </a:p>
          <a:p>
            <a:pPr algn="just" eaLnBrk="1" hangingPunct="1">
              <a:lnSpc>
                <a:spcPct val="90000"/>
              </a:lnSpc>
              <a:buClr>
                <a:schemeClr val="tx1"/>
              </a:buClr>
              <a:buFont typeface="Wingdings" pitchFamily="2" charset="2"/>
              <a:buChar char="q"/>
            </a:pPr>
            <a:r>
              <a:rPr lang="en-US" sz="3200" smtClean="0">
                <a:latin typeface="Book Antiqua" pitchFamily="18" charset="0"/>
              </a:rPr>
              <a:t> This not only adds flavor, but helps to bring out the natural flavors</a:t>
            </a:r>
          </a:p>
          <a:p>
            <a:pPr algn="just" eaLnBrk="1" hangingPunct="1">
              <a:lnSpc>
                <a:spcPct val="90000"/>
              </a:lnSpc>
              <a:buClr>
                <a:schemeClr val="tx1"/>
              </a:buClr>
              <a:buFont typeface="Wingdings" pitchFamily="2" charset="2"/>
              <a:buChar char="q"/>
            </a:pPr>
            <a:r>
              <a:rPr lang="en-US" sz="3200" smtClean="0">
                <a:latin typeface="Book Antiqua" pitchFamily="18" charset="0"/>
              </a:rPr>
              <a:t> Bread made without salt is quite bland flat &amp; almost inedible</a:t>
            </a:r>
          </a:p>
          <a:p>
            <a:pPr algn="just" eaLnBrk="1" hangingPunct="1">
              <a:lnSpc>
                <a:spcPct val="90000"/>
              </a:lnSpc>
              <a:buClr>
                <a:schemeClr val="tx1"/>
              </a:buClr>
              <a:buFont typeface="Wingdings" pitchFamily="2" charset="2"/>
              <a:buChar char="q"/>
            </a:pPr>
            <a:r>
              <a:rPr lang="en-US" sz="3200" smtClean="0">
                <a:latin typeface="Book Antiqua" pitchFamily="18" charset="0"/>
              </a:rPr>
              <a:t> Never add it to the liquid in which the yeast is dissolving as it inhibits yeast growth</a:t>
            </a:r>
          </a:p>
          <a:p>
            <a:pPr algn="just" eaLnBrk="1" hangingPunct="1">
              <a:lnSpc>
                <a:spcPct val="90000"/>
              </a:lnSpc>
              <a:buClr>
                <a:schemeClr val="tx1"/>
              </a:buClr>
              <a:buFont typeface="Wingdings" pitchFamily="2" charset="2"/>
              <a:buChar char="q"/>
            </a:pPr>
            <a:r>
              <a:rPr lang="en-US" sz="3200" smtClean="0">
                <a:latin typeface="Book Antiqua" pitchFamily="18" charset="0"/>
              </a:rPr>
              <a:t> It also assists with the fermentation process by strengthening the protein network so that it traps more gas, which makes for a larger loaf</a:t>
            </a:r>
          </a:p>
        </p:txBody>
      </p:sp>
      <p:sp>
        <p:nvSpPr>
          <p:cNvPr id="5632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8DD010C-CA8A-45E3-A9BA-19FFDBC38275}" type="slidenum">
              <a:rPr lang="en-US" altLang="en-US" smtClean="0"/>
              <a:pPr/>
              <a:t>45</a:t>
            </a:fld>
            <a:endParaRPr lang="en-US" altLang="en-US"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idx="1"/>
          </p:nvPr>
        </p:nvSpPr>
        <p:spPr>
          <a:xfrm>
            <a:off x="0" y="685800"/>
            <a:ext cx="9144000" cy="6172200"/>
          </a:xfrm>
        </p:spPr>
        <p:txBody>
          <a:bodyPr/>
          <a:lstStyle/>
          <a:p>
            <a:pPr algn="just" eaLnBrk="1" hangingPunct="1">
              <a:lnSpc>
                <a:spcPct val="80000"/>
              </a:lnSpc>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Eggs</a:t>
            </a:r>
          </a:p>
          <a:p>
            <a:pPr algn="just" eaLnBrk="1" hangingPunct="1">
              <a:lnSpc>
                <a:spcPct val="80000"/>
              </a:lnSpc>
              <a:buClr>
                <a:schemeClr val="tx1"/>
              </a:buClr>
              <a:buFont typeface="Wingdings" pitchFamily="2" charset="2"/>
              <a:buChar char="q"/>
            </a:pPr>
            <a:r>
              <a:rPr lang="en-US" sz="3200" smtClean="0">
                <a:latin typeface="Book Antiqua" pitchFamily="18" charset="0"/>
              </a:rPr>
              <a:t> Add protein, color &amp; loft</a:t>
            </a:r>
          </a:p>
          <a:p>
            <a:pPr algn="just" eaLnBrk="1" hangingPunct="1">
              <a:lnSpc>
                <a:spcPct val="80000"/>
              </a:lnSpc>
              <a:buClr>
                <a:schemeClr val="tx1"/>
              </a:buClr>
              <a:buFont typeface="Wingdings" pitchFamily="2" charset="2"/>
              <a:buChar char="q"/>
            </a:pPr>
            <a:r>
              <a:rPr lang="en-US" sz="3200" smtClean="0">
                <a:latin typeface="Book Antiqua" pitchFamily="18" charset="0"/>
              </a:rPr>
              <a:t> They also add to the keeping quality of bread; due to the preserving quality in the lecithin in the egg</a:t>
            </a:r>
          </a:p>
          <a:p>
            <a:pPr algn="just" eaLnBrk="1" hangingPunct="1">
              <a:lnSpc>
                <a:spcPct val="80000"/>
              </a:lnSpc>
              <a:buClr>
                <a:schemeClr val="tx1"/>
              </a:buClr>
              <a:buFont typeface="Wingdings" pitchFamily="2" charset="2"/>
              <a:buChar char="q"/>
            </a:pPr>
            <a:r>
              <a:rPr lang="en-US" sz="3200" smtClean="0">
                <a:latin typeface="Book Antiqua" pitchFamily="18" charset="0"/>
              </a:rPr>
              <a:t> If eggs are added in addition to required liquid amount, then decrease liquid in the recipe  </a:t>
            </a:r>
          </a:p>
          <a:p>
            <a:pPr algn="just" eaLnBrk="1" hangingPunct="1">
              <a:lnSpc>
                <a:spcPct val="80000"/>
              </a:lnSpc>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Acidity regulators</a:t>
            </a:r>
          </a:p>
          <a:p>
            <a:pPr algn="just" eaLnBrk="1" hangingPunct="1">
              <a:lnSpc>
                <a:spcPct val="80000"/>
              </a:lnSpc>
              <a:buClr>
                <a:schemeClr val="tx1"/>
              </a:buClr>
              <a:buFont typeface="Wingdings" pitchFamily="2" charset="2"/>
              <a:buChar char="q"/>
            </a:pPr>
            <a:r>
              <a:rPr lang="en-US" sz="3200" smtClean="0">
                <a:latin typeface="Book Antiqua" pitchFamily="18" charset="0"/>
              </a:rPr>
              <a:t> Used to increase the acidity in the dough; which helps to prevent the growth of mould or bacteria in the bread</a:t>
            </a:r>
          </a:p>
          <a:p>
            <a:pPr algn="just" eaLnBrk="1" hangingPunct="1">
              <a:lnSpc>
                <a:spcPct val="80000"/>
              </a:lnSpc>
              <a:buClr>
                <a:schemeClr val="tx1"/>
              </a:buClr>
              <a:buFont typeface="Wingdings" pitchFamily="2" charset="2"/>
              <a:buChar char="q"/>
            </a:pPr>
            <a:r>
              <a:rPr lang="en-US" sz="3200" smtClean="0">
                <a:latin typeface="Book Antiqua" pitchFamily="18" charset="0"/>
              </a:rPr>
              <a:t> These regulators might be vinegar, acetic acid, citric acid or sodium diacetate</a:t>
            </a:r>
          </a:p>
        </p:txBody>
      </p:sp>
      <p:sp>
        <p:nvSpPr>
          <p:cNvPr id="5734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E17668E-84EB-4DC2-9CC6-C80F740A8E44}" type="slidenum">
              <a:rPr lang="en-US" altLang="en-US" smtClean="0"/>
              <a:pPr/>
              <a:t>46</a:t>
            </a:fld>
            <a:endParaRPr lang="en-US" altLang="en-US"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idx="1"/>
          </p:nvPr>
        </p:nvSpPr>
        <p:spPr>
          <a:xfrm>
            <a:off x="0" y="228600"/>
            <a:ext cx="9144000" cy="6629400"/>
          </a:xfrm>
        </p:spPr>
        <p:txBody>
          <a:bodyPr/>
          <a:lstStyle/>
          <a:p>
            <a:pPr algn="just" eaLnBrk="1" hangingPunct="1">
              <a:lnSpc>
                <a:spcPct val="80000"/>
              </a:lnSpc>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Emulsifiers</a:t>
            </a:r>
          </a:p>
          <a:p>
            <a:pPr algn="just" eaLnBrk="1" hangingPunct="1">
              <a:lnSpc>
                <a:spcPct val="80000"/>
              </a:lnSpc>
              <a:buClr>
                <a:schemeClr val="tx1"/>
              </a:buClr>
              <a:buFont typeface="Wingdings" pitchFamily="2" charset="2"/>
              <a:buChar char="q"/>
            </a:pPr>
            <a:r>
              <a:rPr lang="en-US" sz="3200" smtClean="0">
                <a:latin typeface="Book Antiqua" pitchFamily="18" charset="0"/>
              </a:rPr>
              <a:t> These improve the volume, texture, crumb color &amp; softness of the bread</a:t>
            </a:r>
          </a:p>
          <a:p>
            <a:pPr algn="just" eaLnBrk="1" hangingPunct="1">
              <a:lnSpc>
                <a:spcPct val="80000"/>
              </a:lnSpc>
              <a:buClr>
                <a:schemeClr val="tx1"/>
              </a:buClr>
              <a:buFont typeface="Wingdings" pitchFamily="2" charset="2"/>
              <a:buChar char="q"/>
            </a:pPr>
            <a:r>
              <a:rPr lang="en-US" sz="3200" smtClean="0">
                <a:latin typeface="Book Antiqua" pitchFamily="18" charset="0"/>
              </a:rPr>
              <a:t> Also improve the slicing characteristics, the amount of oven-spring (how much the dough rises) &amp; also helps in the prolonging of shelf life</a:t>
            </a:r>
          </a:p>
          <a:p>
            <a:pPr algn="just" eaLnBrk="1" hangingPunct="1">
              <a:lnSpc>
                <a:spcPct val="80000"/>
              </a:lnSpc>
              <a:buClr>
                <a:schemeClr val="tx1"/>
              </a:buClr>
              <a:buFont typeface="Wingdings" pitchFamily="2" charset="2"/>
              <a:buChar char="q"/>
            </a:pPr>
            <a:r>
              <a:rPr lang="en-US" sz="3200" smtClean="0">
                <a:latin typeface="Book Antiqua" pitchFamily="18" charset="0"/>
              </a:rPr>
              <a:t> Lecithin is a common emulsifier, which is produced commercially from the soya bean</a:t>
            </a:r>
          </a:p>
          <a:p>
            <a:pPr algn="just" eaLnBrk="1" hangingPunct="1">
              <a:lnSpc>
                <a:spcPct val="80000"/>
              </a:lnSpc>
              <a:buClr>
                <a:schemeClr val="tx1"/>
              </a:buClr>
              <a:buFont typeface="Wingdings" pitchFamily="2" charset="2"/>
              <a:buChar char="q"/>
            </a:pPr>
            <a:r>
              <a:rPr lang="en-US" sz="3200" smtClean="0">
                <a:latin typeface="Book Antiqua" pitchFamily="18" charset="0"/>
              </a:rPr>
              <a:t> It may be added to bread recipes to help with combining the mixture of water &amp; vegetable oils present in the dough</a:t>
            </a:r>
          </a:p>
          <a:p>
            <a:pPr algn="just" eaLnBrk="1" hangingPunct="1">
              <a:lnSpc>
                <a:spcPct val="80000"/>
              </a:lnSpc>
              <a:buClr>
                <a:schemeClr val="tx1"/>
              </a:buClr>
              <a:buFont typeface="Wingdings" pitchFamily="2" charset="2"/>
              <a:buChar char="q"/>
            </a:pPr>
            <a:r>
              <a:rPr lang="en-US" sz="3200" smtClean="0">
                <a:latin typeface="Book Antiqua" pitchFamily="18" charset="0"/>
              </a:rPr>
              <a:t> Fats have the power of controlling how fast the essential protein (gluten) network develops during bread making &amp; also can make the dough easier to work with</a:t>
            </a:r>
          </a:p>
        </p:txBody>
      </p:sp>
      <p:sp>
        <p:nvSpPr>
          <p:cNvPr id="5837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ED88F12-A37F-4EC7-9229-7D696E01E0C0}" type="slidenum">
              <a:rPr lang="en-US" altLang="en-US" smtClean="0"/>
              <a:pPr/>
              <a:t>47</a:t>
            </a:fld>
            <a:endParaRPr lang="en-US" altLang="en-US"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idx="1"/>
          </p:nvPr>
        </p:nvSpPr>
        <p:spPr>
          <a:xfrm>
            <a:off x="0" y="685800"/>
            <a:ext cx="9144000" cy="6172200"/>
          </a:xfrm>
        </p:spPr>
        <p:txBody>
          <a:bodyPr/>
          <a:lstStyle/>
          <a:p>
            <a:pPr algn="just" eaLnBrk="1" hangingPunct="1">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Milk &amp; milk powder</a:t>
            </a:r>
          </a:p>
          <a:p>
            <a:pPr algn="just" eaLnBrk="1" hangingPunct="1">
              <a:buClr>
                <a:schemeClr val="tx1"/>
              </a:buClr>
              <a:buFont typeface="Wingdings" pitchFamily="2" charset="2"/>
              <a:buChar char="q"/>
            </a:pPr>
            <a:r>
              <a:rPr lang="en-US" sz="3200" smtClean="0">
                <a:latin typeface="Book Antiqua" pitchFamily="18" charset="0"/>
              </a:rPr>
              <a:t> Make bread rise higher, toast more evenly &amp; quickly</a:t>
            </a:r>
          </a:p>
          <a:p>
            <a:pPr algn="just" eaLnBrk="1" hangingPunct="1">
              <a:buClr>
                <a:schemeClr val="tx1"/>
              </a:buClr>
              <a:buFont typeface="Wingdings" pitchFamily="2" charset="2"/>
              <a:buChar char="q"/>
            </a:pPr>
            <a:r>
              <a:rPr lang="en-US" sz="3200" smtClean="0">
                <a:latin typeface="Book Antiqua" pitchFamily="18" charset="0"/>
              </a:rPr>
              <a:t> Bread will have a finer texture &amp; keep longer</a:t>
            </a:r>
          </a:p>
          <a:p>
            <a:pPr algn="just" eaLnBrk="1" hangingPunct="1">
              <a:buClr>
                <a:schemeClr val="tx1"/>
              </a:buClr>
              <a:buFont typeface="Wingdings" pitchFamily="2" charset="2"/>
              <a:buChar char="q"/>
            </a:pPr>
            <a:r>
              <a:rPr lang="en-US" sz="3200" smtClean="0">
                <a:latin typeface="Book Antiqua" pitchFamily="18" charset="0"/>
              </a:rPr>
              <a:t> All milk types should be scalded (heat to just below boiling), except canned milk, to kill enzymes that interfere with the activity of the yeast</a:t>
            </a:r>
          </a:p>
          <a:p>
            <a:pPr algn="just" eaLnBrk="1" hangingPunct="1">
              <a:buClr>
                <a:schemeClr val="tx1"/>
              </a:buClr>
              <a:buFont typeface="Wingdings" pitchFamily="2" charset="2"/>
              <a:buChar char="q"/>
            </a:pPr>
            <a:r>
              <a:rPr lang="en-US" sz="3200" smtClean="0">
                <a:latin typeface="Book Antiqua" pitchFamily="18" charset="0"/>
              </a:rPr>
              <a:t> Milk proteins also compliment the protein in wheat for added nutritional value  </a:t>
            </a:r>
          </a:p>
        </p:txBody>
      </p:sp>
      <p:sp>
        <p:nvSpPr>
          <p:cNvPr id="5939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B2484E9-E712-45C9-AC39-7418CA1E632F}" type="slidenum">
              <a:rPr lang="en-US" altLang="en-US" smtClean="0"/>
              <a:pPr/>
              <a:t>48</a:t>
            </a:fld>
            <a:endParaRPr lang="en-US" altLang="en-US"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idx="1"/>
          </p:nvPr>
        </p:nvSpPr>
        <p:spPr>
          <a:xfrm>
            <a:off x="0" y="685800"/>
            <a:ext cx="9144000" cy="6172200"/>
          </a:xfrm>
        </p:spPr>
        <p:txBody>
          <a:bodyPr/>
          <a:lstStyle/>
          <a:p>
            <a:pPr algn="just" eaLnBrk="1" hangingPunct="1">
              <a:lnSpc>
                <a:spcPct val="90000"/>
              </a:lnSpc>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Buttermilk</a:t>
            </a:r>
          </a:p>
          <a:p>
            <a:pPr algn="just" eaLnBrk="1" hangingPunct="1">
              <a:lnSpc>
                <a:spcPct val="90000"/>
              </a:lnSpc>
              <a:buClr>
                <a:schemeClr val="tx1"/>
              </a:buClr>
              <a:buFont typeface="Wingdings" pitchFamily="2" charset="2"/>
              <a:buChar char="q"/>
            </a:pPr>
            <a:r>
              <a:rPr lang="en-US" sz="3200" smtClean="0">
                <a:latin typeface="Book Antiqua" pitchFamily="18" charset="0"/>
              </a:rPr>
              <a:t> Make the dough tenderer &amp; give a nice flavor</a:t>
            </a:r>
          </a:p>
          <a:p>
            <a:pPr algn="just" eaLnBrk="1" hangingPunct="1">
              <a:lnSpc>
                <a:spcPct val="90000"/>
              </a:lnSpc>
              <a:buClr>
                <a:schemeClr val="tx1"/>
              </a:buClr>
              <a:buFont typeface="Wingdings" pitchFamily="2" charset="2"/>
              <a:buChar char="q"/>
            </a:pPr>
            <a:r>
              <a:rPr lang="en-US" sz="3200" smtClean="0">
                <a:latin typeface="Book Antiqua" pitchFamily="18" charset="0"/>
              </a:rPr>
              <a:t> Scalded like regular milk &amp; use no more than ½ liquid requirement or it can make the bread too tender</a:t>
            </a:r>
          </a:p>
          <a:p>
            <a:pPr algn="just" eaLnBrk="1" hangingPunct="1">
              <a:lnSpc>
                <a:spcPct val="90000"/>
              </a:lnSpc>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Whey</a:t>
            </a:r>
          </a:p>
          <a:p>
            <a:pPr algn="just" eaLnBrk="1" hangingPunct="1">
              <a:lnSpc>
                <a:spcPct val="90000"/>
              </a:lnSpc>
              <a:buClr>
                <a:schemeClr val="tx1"/>
              </a:buClr>
              <a:buFont typeface="Wingdings" pitchFamily="2" charset="2"/>
              <a:buChar char="q"/>
            </a:pPr>
            <a:r>
              <a:rPr lang="en-US" sz="3200" smtClean="0">
                <a:latin typeface="Book Antiqua" pitchFamily="18" charset="0"/>
              </a:rPr>
              <a:t> Rich in protein, minerals &amp; milk sugar</a:t>
            </a:r>
          </a:p>
          <a:p>
            <a:pPr algn="just" eaLnBrk="1" hangingPunct="1">
              <a:lnSpc>
                <a:spcPct val="90000"/>
              </a:lnSpc>
              <a:buClr>
                <a:schemeClr val="tx1"/>
              </a:buClr>
              <a:buFont typeface="Wingdings" pitchFamily="2" charset="2"/>
              <a:buChar char="q"/>
            </a:pPr>
            <a:r>
              <a:rPr lang="en-US" sz="3200" smtClean="0">
                <a:latin typeface="Book Antiqua" pitchFamily="18" charset="0"/>
              </a:rPr>
              <a:t> Aids in browning, adds nutrition, adds flavor &amp; slightly sweetens</a:t>
            </a:r>
          </a:p>
          <a:p>
            <a:pPr algn="just" eaLnBrk="1" hangingPunct="1">
              <a:lnSpc>
                <a:spcPct val="90000"/>
              </a:lnSpc>
              <a:buClr>
                <a:schemeClr val="tx1"/>
              </a:buClr>
              <a:buFont typeface="Wingdings" pitchFamily="2" charset="2"/>
              <a:buChar char="q"/>
            </a:pPr>
            <a:r>
              <a:rPr lang="en-US" sz="3200" smtClean="0">
                <a:latin typeface="Book Antiqua" pitchFamily="18" charset="0"/>
              </a:rPr>
              <a:t> Good for promoting beneficial bacteria in colon (like yogurt)</a:t>
            </a:r>
          </a:p>
        </p:txBody>
      </p:sp>
      <p:sp>
        <p:nvSpPr>
          <p:cNvPr id="6041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65A3B04-F19B-4D71-B3CB-A13E1DE6DF19}" type="slidenum">
              <a:rPr lang="en-US" altLang="en-US" smtClean="0"/>
              <a:pPr/>
              <a:t>49</a:t>
            </a:fld>
            <a:endParaRPr lang="en-US"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0" y="990600"/>
            <a:ext cx="9144000" cy="1143000"/>
          </a:xfrm>
        </p:spPr>
        <p:txBody>
          <a:bodyPr/>
          <a:lstStyle/>
          <a:p>
            <a:pPr eaLnBrk="1" hangingPunct="1">
              <a:buClr>
                <a:schemeClr val="tx1"/>
              </a:buClr>
              <a:buFont typeface="Wingdings" pitchFamily="2" charset="2"/>
              <a:buChar char="q"/>
            </a:pPr>
            <a:r>
              <a:rPr lang="en-US" smtClean="0"/>
              <a:t> </a:t>
            </a:r>
            <a:r>
              <a:rPr lang="en-US" sz="3200" smtClean="0">
                <a:latin typeface="Book Antiqua" pitchFamily="18" charset="0"/>
              </a:rPr>
              <a:t>Wheat flour is an excellent source of complex carbohydrates. </a:t>
            </a:r>
          </a:p>
          <a:p>
            <a:pPr eaLnBrk="1" hangingPunct="1">
              <a:buFont typeface="Wingdings" pitchFamily="2" charset="2"/>
              <a:buNone/>
            </a:pPr>
            <a:endParaRPr lang="en-US" sz="3200" smtClean="0">
              <a:latin typeface="Book Antiqua" pitchFamily="18" charset="0"/>
            </a:endParaRPr>
          </a:p>
          <a:p>
            <a:pPr eaLnBrk="1" hangingPunct="1"/>
            <a:endParaRPr lang="en-US" sz="3200" smtClean="0">
              <a:latin typeface="Book Antiqua" pitchFamily="18" charset="0"/>
            </a:endParaRPr>
          </a:p>
        </p:txBody>
      </p:sp>
      <p:sp>
        <p:nvSpPr>
          <p:cNvPr id="1536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CB1C3DB-216F-4191-858D-44C1293D03A0}" type="slidenum">
              <a:rPr lang="en-US" altLang="en-US" smtClean="0"/>
              <a:pPr/>
              <a:t>5</a:t>
            </a:fld>
            <a:endParaRPr lang="en-US" altLang="en-US" smtClean="0"/>
          </a:p>
        </p:txBody>
      </p:sp>
      <p:sp>
        <p:nvSpPr>
          <p:cNvPr id="424962" name="Rectangle 2"/>
          <p:cNvSpPr>
            <a:spLocks noGrp="1" noChangeArrowheads="1"/>
          </p:cNvSpPr>
          <p:nvPr>
            <p:ph type="title"/>
          </p:nvPr>
        </p:nvSpPr>
        <p:spPr/>
        <p:txBody>
          <a:bodyPr/>
          <a:lstStyle/>
          <a:p>
            <a:pPr eaLnBrk="1" fontAlgn="auto" hangingPunct="1">
              <a:spcAft>
                <a:spcPts val="0"/>
              </a:spcAft>
              <a:buClr>
                <a:schemeClr val="tx1"/>
              </a:buClr>
              <a:buFont typeface="Wingdings" pitchFamily="2" charset="2"/>
              <a:buChar char="q"/>
              <a:defRPr/>
            </a:pPr>
            <a:r>
              <a:rPr lang="en-US" dirty="0">
                <a:latin typeface="Book Antiqua" pitchFamily="18" charset="0"/>
              </a:rPr>
              <a:t> </a:t>
            </a:r>
            <a:r>
              <a:rPr lang="en-US" dirty="0">
                <a:solidFill>
                  <a:srgbClr val="00B0F0"/>
                </a:solidFill>
                <a:latin typeface="Book Antiqua" pitchFamily="18" charset="0"/>
              </a:rPr>
              <a:t>Nutritional Value of Flour</a:t>
            </a:r>
          </a:p>
        </p:txBody>
      </p:sp>
      <p:sp>
        <p:nvSpPr>
          <p:cNvPr id="15365" name="Rectangle 5"/>
          <p:cNvSpPr>
            <a:spLocks noChangeArrowheads="1"/>
          </p:cNvSpPr>
          <p:nvPr/>
        </p:nvSpPr>
        <p:spPr bwMode="auto">
          <a:xfrm>
            <a:off x="0" y="2133600"/>
            <a:ext cx="9144000" cy="1554163"/>
          </a:xfrm>
          <a:prstGeom prst="rect">
            <a:avLst/>
          </a:prstGeom>
          <a:noFill/>
          <a:ln w="9525">
            <a:noFill/>
            <a:miter lim="800000"/>
            <a:headEnd/>
            <a:tailEnd/>
          </a:ln>
        </p:spPr>
        <p:txBody>
          <a:bodyPr anchor="ctr">
            <a:spAutoFit/>
          </a:bodyPr>
          <a:lstStyle/>
          <a:p>
            <a:pPr>
              <a:buFont typeface="Wingdings" pitchFamily="2" charset="2"/>
              <a:buChar char="q"/>
            </a:pPr>
            <a:r>
              <a:rPr lang="en-US" sz="2800">
                <a:latin typeface="Comic Sans MS" pitchFamily="66" charset="0"/>
              </a:rPr>
              <a:t> </a:t>
            </a:r>
            <a:r>
              <a:rPr lang="en-US">
                <a:solidFill>
                  <a:srgbClr val="742408"/>
                </a:solidFill>
                <a:latin typeface="Book Antiqua" pitchFamily="18" charset="0"/>
              </a:rPr>
              <a:t>Other than gluten flour, all types of wheat flour derive at least 80 percent of their calories from carbohydrates. </a:t>
            </a:r>
          </a:p>
        </p:txBody>
      </p:sp>
      <p:sp>
        <p:nvSpPr>
          <p:cNvPr id="15366" name="Rectangle 6"/>
          <p:cNvSpPr>
            <a:spLocks noChangeArrowheads="1"/>
          </p:cNvSpPr>
          <p:nvPr/>
        </p:nvSpPr>
        <p:spPr bwMode="auto">
          <a:xfrm>
            <a:off x="0" y="3886200"/>
            <a:ext cx="9144000" cy="2041525"/>
          </a:xfrm>
          <a:prstGeom prst="rect">
            <a:avLst/>
          </a:prstGeom>
          <a:noFill/>
          <a:ln w="9525">
            <a:noFill/>
            <a:miter lim="800000"/>
            <a:headEnd/>
            <a:tailEnd/>
          </a:ln>
        </p:spPr>
        <p:txBody>
          <a:bodyPr anchor="ctr">
            <a:spAutoFit/>
          </a:bodyPr>
          <a:lstStyle/>
          <a:p>
            <a:pPr>
              <a:buFont typeface="Wingdings" pitchFamily="2" charset="2"/>
              <a:buChar char="q"/>
            </a:pPr>
            <a:r>
              <a:rPr lang="en-US" sz="2800">
                <a:latin typeface="Comic Sans MS" pitchFamily="66" charset="0"/>
              </a:rPr>
              <a:t> </a:t>
            </a:r>
            <a:r>
              <a:rPr lang="en-US">
                <a:solidFill>
                  <a:srgbClr val="742408"/>
                </a:solidFill>
                <a:latin typeface="Book Antiqua" pitchFamily="18" charset="0"/>
              </a:rPr>
              <a:t>Depending on the flour type, the percent of calories from protein ranges from 9 to 15 percent, except from gluten, which has 45 percent protein content.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idx="1"/>
          </p:nvPr>
        </p:nvSpPr>
        <p:spPr>
          <a:xfrm>
            <a:off x="0" y="685800"/>
            <a:ext cx="9144000" cy="6172200"/>
          </a:xfrm>
        </p:spPr>
        <p:txBody>
          <a:bodyPr/>
          <a:lstStyle/>
          <a:p>
            <a:pPr algn="just" eaLnBrk="1" hangingPunct="1">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Malt &amp; malt extracts</a:t>
            </a:r>
          </a:p>
          <a:p>
            <a:pPr algn="just" eaLnBrk="1" hangingPunct="1">
              <a:buClr>
                <a:schemeClr val="tx1"/>
              </a:buClr>
              <a:buFont typeface="Wingdings" pitchFamily="2" charset="2"/>
              <a:buChar char="q"/>
            </a:pPr>
            <a:r>
              <a:rPr lang="en-US" sz="3200" smtClean="0">
                <a:latin typeface="Book Antiqua" pitchFamily="18" charset="0"/>
              </a:rPr>
              <a:t> Malt flour is made from carefully sprouted, then kiln dried barley kernels</a:t>
            </a:r>
          </a:p>
          <a:p>
            <a:pPr algn="just" eaLnBrk="1" hangingPunct="1">
              <a:buClr>
                <a:schemeClr val="tx1"/>
              </a:buClr>
              <a:buFont typeface="Wingdings" pitchFamily="2" charset="2"/>
              <a:buChar char="q"/>
            </a:pPr>
            <a:r>
              <a:rPr lang="en-US" sz="3200" smtClean="0">
                <a:latin typeface="Book Antiqua" pitchFamily="18" charset="0"/>
              </a:rPr>
              <a:t> Some malt extracts are used to give taste &amp; color to the bread; especially grain &amp; whole-meal breads</a:t>
            </a:r>
          </a:p>
          <a:p>
            <a:pPr algn="just" eaLnBrk="1" hangingPunct="1">
              <a:buClr>
                <a:schemeClr val="tx1"/>
              </a:buClr>
              <a:buFont typeface="Wingdings" pitchFamily="2" charset="2"/>
              <a:buChar char="q"/>
            </a:pPr>
            <a:r>
              <a:rPr lang="en-US" sz="3200" smtClean="0">
                <a:latin typeface="Book Antiqua" pitchFamily="18" charset="0"/>
              </a:rPr>
              <a:t> Other malt flours can be used to produce sugar from the starch in flour, due to amylase action, so that the yeast has more sugar to work on, they also help bread to stay soft &amp; moist</a:t>
            </a:r>
          </a:p>
        </p:txBody>
      </p:sp>
      <p:sp>
        <p:nvSpPr>
          <p:cNvPr id="6144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ED9F1C3-486A-44D4-8ED2-4DA24F207F18}" type="slidenum">
              <a:rPr lang="en-US" altLang="en-US" smtClean="0"/>
              <a:pPr/>
              <a:t>50</a:t>
            </a:fld>
            <a:endParaRPr lang="en-US" altLang="en-US"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idx="1"/>
          </p:nvPr>
        </p:nvSpPr>
        <p:spPr>
          <a:xfrm>
            <a:off x="0" y="204788"/>
            <a:ext cx="9144000" cy="6858000"/>
          </a:xfrm>
        </p:spPr>
        <p:txBody>
          <a:bodyPr/>
          <a:lstStyle/>
          <a:p>
            <a:pPr algn="just" eaLnBrk="1" hangingPunct="1">
              <a:lnSpc>
                <a:spcPct val="90000"/>
              </a:lnSpc>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Flour treatment agents</a:t>
            </a:r>
          </a:p>
          <a:p>
            <a:pPr algn="just" eaLnBrk="1" hangingPunct="1">
              <a:lnSpc>
                <a:spcPct val="90000"/>
              </a:lnSpc>
              <a:buClr>
                <a:schemeClr val="tx1"/>
              </a:buClr>
              <a:buFont typeface="Wingdings" pitchFamily="2" charset="2"/>
              <a:buChar char="q"/>
            </a:pPr>
            <a:r>
              <a:rPr lang="en-US" sz="3200" smtClean="0">
                <a:latin typeface="Book Antiqua" pitchFamily="18" charset="0"/>
              </a:rPr>
              <a:t> A major flour treatment agent used is Ascorbic acid (vitamin C)</a:t>
            </a:r>
          </a:p>
          <a:p>
            <a:pPr algn="just" eaLnBrk="1" hangingPunct="1">
              <a:lnSpc>
                <a:spcPct val="90000"/>
              </a:lnSpc>
              <a:buClr>
                <a:schemeClr val="tx1"/>
              </a:buClr>
              <a:buFont typeface="Wingdings" pitchFamily="2" charset="2"/>
              <a:buChar char="q"/>
            </a:pPr>
            <a:r>
              <a:rPr lang="en-US" sz="3200" smtClean="0">
                <a:latin typeface="Book Antiqua" pitchFamily="18" charset="0"/>
              </a:rPr>
              <a:t> Helps to counteract the negative effects of Glutathione</a:t>
            </a:r>
          </a:p>
          <a:p>
            <a:pPr algn="just" eaLnBrk="1" hangingPunct="1">
              <a:lnSpc>
                <a:spcPct val="90000"/>
              </a:lnSpc>
              <a:buClr>
                <a:schemeClr val="tx1"/>
              </a:buClr>
              <a:buFont typeface="Wingdings" pitchFamily="2" charset="2"/>
              <a:buChar char="q"/>
            </a:pPr>
            <a:r>
              <a:rPr lang="en-US" sz="3200" smtClean="0">
                <a:latin typeface="Book Antiqua" pitchFamily="18" charset="0"/>
              </a:rPr>
              <a:t> Vitamin C will not only help prevent the gluten bonds from breaking down; but will help repair gluten bonds that have already been broken</a:t>
            </a:r>
          </a:p>
          <a:p>
            <a:pPr algn="just" eaLnBrk="1" hangingPunct="1">
              <a:lnSpc>
                <a:spcPct val="90000"/>
              </a:lnSpc>
              <a:buClr>
                <a:schemeClr val="tx1"/>
              </a:buClr>
              <a:buFont typeface="Wingdings" pitchFamily="2" charset="2"/>
              <a:buChar char="q"/>
            </a:pPr>
            <a:r>
              <a:rPr lang="en-US" sz="3200" smtClean="0">
                <a:latin typeface="Book Antiqua" pitchFamily="18" charset="0"/>
              </a:rPr>
              <a:t> It helps sustain the leavening of bread loaves during baking</a:t>
            </a:r>
          </a:p>
          <a:p>
            <a:pPr algn="just" eaLnBrk="1" hangingPunct="1">
              <a:lnSpc>
                <a:spcPct val="90000"/>
              </a:lnSpc>
              <a:buClr>
                <a:schemeClr val="tx1"/>
              </a:buClr>
              <a:buFont typeface="Wingdings" pitchFamily="2" charset="2"/>
              <a:buChar char="q"/>
            </a:pPr>
            <a:r>
              <a:rPr lang="en-US" sz="3200" smtClean="0">
                <a:latin typeface="Book Antiqua" pitchFamily="18" charset="0"/>
              </a:rPr>
              <a:t> It also promotes yeast growth causing yeast to work longer &amp; faster &amp; helps produce the acidic atmosphere in which yeast grows best  </a:t>
            </a:r>
          </a:p>
        </p:txBody>
      </p:sp>
      <p:sp>
        <p:nvSpPr>
          <p:cNvPr id="6246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165C9B2-D715-4E58-A1CC-89C0244D3B8F}" type="slidenum">
              <a:rPr lang="en-US" altLang="en-US" smtClean="0"/>
              <a:pPr/>
              <a:t>51</a:t>
            </a:fld>
            <a:endParaRPr lang="en-US" altLang="en-US"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idx="1"/>
          </p:nvPr>
        </p:nvSpPr>
        <p:spPr>
          <a:xfrm>
            <a:off x="0" y="304800"/>
            <a:ext cx="9144000" cy="6553200"/>
          </a:xfrm>
        </p:spPr>
        <p:txBody>
          <a:bodyPr/>
          <a:lstStyle/>
          <a:p>
            <a:pPr algn="just" eaLnBrk="1" hangingPunct="1">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Enzymes</a:t>
            </a:r>
          </a:p>
          <a:p>
            <a:pPr algn="just" eaLnBrk="1" hangingPunct="1">
              <a:buClr>
                <a:schemeClr val="tx1"/>
              </a:buClr>
              <a:buFont typeface="Wingdings" pitchFamily="2" charset="2"/>
              <a:buChar char="q"/>
            </a:pPr>
            <a:r>
              <a:rPr lang="en-US" sz="3200" smtClean="0">
                <a:latin typeface="Book Antiqua" pitchFamily="18" charset="0"/>
              </a:rPr>
              <a:t> These are used to speed up the breakdown of starch into sugars that the yeast can use, which will help the dough to rise quicker</a:t>
            </a:r>
          </a:p>
          <a:p>
            <a:pPr algn="just" eaLnBrk="1" hangingPunct="1">
              <a:buClr>
                <a:schemeClr val="tx1"/>
              </a:buClr>
              <a:buFont typeface="Wingdings" pitchFamily="2" charset="2"/>
              <a:buChar char="q"/>
            </a:pPr>
            <a:r>
              <a:rPr lang="en-US" sz="3200" smtClean="0">
                <a:latin typeface="Book Antiqua" pitchFamily="18" charset="0"/>
              </a:rPr>
              <a:t> They will also improve the volume &amp; crumb softness</a:t>
            </a:r>
          </a:p>
          <a:p>
            <a:pPr algn="just" eaLnBrk="1" hangingPunct="1">
              <a:buClr>
                <a:schemeClr val="tx1"/>
              </a:buClr>
              <a:buFont typeface="Wingdings" pitchFamily="2" charset="2"/>
              <a:buChar char="q"/>
            </a:pPr>
            <a:r>
              <a:rPr lang="en-US" sz="3200" smtClean="0">
                <a:latin typeface="Book Antiqua" pitchFamily="18" charset="0"/>
              </a:rPr>
              <a:t> The enzymes used include amylase; both alpha-amylase &amp; beta-amylase (the two naturally occurring enzymes in flour), xylanases, proteinases &amp; cellulases etc. </a:t>
            </a:r>
          </a:p>
        </p:txBody>
      </p:sp>
      <p:sp>
        <p:nvSpPr>
          <p:cNvPr id="6349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8E186E4-C729-4FAB-BE50-0ACD094A4494}" type="slidenum">
              <a:rPr lang="en-US" altLang="en-US" smtClean="0"/>
              <a:pPr/>
              <a:t>52</a:t>
            </a:fld>
            <a:endParaRPr lang="en-US" altLang="en-US"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idx="1"/>
          </p:nvPr>
        </p:nvSpPr>
        <p:spPr>
          <a:xfrm>
            <a:off x="0" y="261938"/>
            <a:ext cx="9144000" cy="6367462"/>
          </a:xfrm>
        </p:spPr>
        <p:txBody>
          <a:bodyPr/>
          <a:lstStyle/>
          <a:p>
            <a:pPr algn="just" eaLnBrk="1" hangingPunct="1">
              <a:lnSpc>
                <a:spcPct val="90000"/>
              </a:lnSpc>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Characterizing ingredients</a:t>
            </a:r>
          </a:p>
          <a:p>
            <a:pPr algn="just" eaLnBrk="1" hangingPunct="1">
              <a:lnSpc>
                <a:spcPct val="90000"/>
              </a:lnSpc>
              <a:buClr>
                <a:schemeClr val="tx1"/>
              </a:buClr>
              <a:buFont typeface="Wingdings" pitchFamily="2" charset="2"/>
              <a:buChar char="q"/>
            </a:pPr>
            <a:r>
              <a:rPr lang="en-US" sz="3600" b="1" smtClean="0">
                <a:solidFill>
                  <a:srgbClr val="00B0F0"/>
                </a:solidFill>
                <a:latin typeface="Book Antiqua" pitchFamily="18" charset="0"/>
              </a:rPr>
              <a:t> Fruits </a:t>
            </a:r>
          </a:p>
          <a:p>
            <a:pPr algn="just"/>
            <a:r>
              <a:rPr lang="en-US" sz="3200" smtClean="0">
                <a:latin typeface="Book Antiqua" pitchFamily="18" charset="0"/>
              </a:rPr>
              <a:t>Considerable variety of both flavor, appearance and texture can be achieved by the use of dried fruits </a:t>
            </a:r>
          </a:p>
          <a:p>
            <a:pPr algn="just"/>
            <a:r>
              <a:rPr lang="en-US" sz="3200" smtClean="0">
                <a:latin typeface="Book Antiqua" pitchFamily="18" charset="0"/>
              </a:rPr>
              <a:t>Raisins, sultanas and currants are added to flavour many products</a:t>
            </a:r>
          </a:p>
          <a:p>
            <a:pPr algn="just"/>
            <a:r>
              <a:rPr lang="en-US" sz="3200" smtClean="0">
                <a:latin typeface="Book Antiqua" pitchFamily="18" charset="0"/>
              </a:rPr>
              <a:t>Dried vine fruits have relatively high levels of sugar present and so contribute to product sweetness</a:t>
            </a:r>
          </a:p>
          <a:p>
            <a:pPr algn="just"/>
            <a:r>
              <a:rPr lang="en-US" sz="3200" smtClean="0">
                <a:latin typeface="Book Antiqua" pitchFamily="18" charset="0"/>
              </a:rPr>
              <a:t>They have a relatively low moisture content and high sugar concentration</a:t>
            </a:r>
          </a:p>
          <a:p>
            <a:pPr algn="just" eaLnBrk="1" hangingPunct="1">
              <a:lnSpc>
                <a:spcPct val="90000"/>
              </a:lnSpc>
              <a:buClr>
                <a:schemeClr val="tx1"/>
              </a:buClr>
              <a:buFont typeface="Wingdings 3" pitchFamily="18" charset="2"/>
              <a:buNone/>
            </a:pPr>
            <a:endParaRPr lang="en-US" sz="3200" smtClean="0">
              <a:latin typeface="Book Antiqua" pitchFamily="18" charset="0"/>
            </a:endParaRPr>
          </a:p>
        </p:txBody>
      </p:sp>
      <p:sp>
        <p:nvSpPr>
          <p:cNvPr id="6451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6A8EBE1-07DB-4F61-93A0-B88192D5C72C}" type="slidenum">
              <a:rPr lang="en-US" altLang="en-US" smtClean="0"/>
              <a:pPr/>
              <a:t>53</a:t>
            </a:fld>
            <a:endParaRPr lang="en-US" altLang="en-US"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idx="1"/>
          </p:nvPr>
        </p:nvSpPr>
        <p:spPr>
          <a:xfrm>
            <a:off x="0" y="261938"/>
            <a:ext cx="9144000" cy="6367462"/>
          </a:xfrm>
        </p:spPr>
        <p:txBody>
          <a:bodyPr/>
          <a:lstStyle/>
          <a:p>
            <a:pPr algn="just" eaLnBrk="1" hangingPunct="1">
              <a:lnSpc>
                <a:spcPct val="90000"/>
              </a:lnSpc>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Glace´ cherries </a:t>
            </a:r>
          </a:p>
          <a:p>
            <a:pPr algn="just"/>
            <a:r>
              <a:rPr lang="en-US" sz="3200" smtClean="0">
                <a:solidFill>
                  <a:srgbClr val="0070C0"/>
                </a:solidFill>
                <a:latin typeface="Book Antiqua" pitchFamily="18" charset="0"/>
              </a:rPr>
              <a:t>Glace´ cherries </a:t>
            </a:r>
            <a:r>
              <a:rPr lang="en-US" sz="3200" smtClean="0">
                <a:latin typeface="Book Antiqua" pitchFamily="18" charset="0"/>
              </a:rPr>
              <a:t>are produced principally in </a:t>
            </a:r>
            <a:r>
              <a:rPr lang="en-US" sz="3200" smtClean="0">
                <a:solidFill>
                  <a:srgbClr val="0070C0"/>
                </a:solidFill>
                <a:latin typeface="Book Antiqua" pitchFamily="18" charset="0"/>
              </a:rPr>
              <a:t>France</a:t>
            </a:r>
            <a:r>
              <a:rPr lang="en-US" sz="3200" smtClean="0">
                <a:latin typeface="Book Antiqua" pitchFamily="18" charset="0"/>
              </a:rPr>
              <a:t> </a:t>
            </a:r>
          </a:p>
          <a:p>
            <a:pPr algn="just"/>
            <a:r>
              <a:rPr lang="en-US" sz="3200" smtClean="0">
                <a:latin typeface="Book Antiqua" pitchFamily="18" charset="0"/>
              </a:rPr>
              <a:t>They are strongly </a:t>
            </a:r>
            <a:r>
              <a:rPr lang="en-US" sz="3200" smtClean="0">
                <a:solidFill>
                  <a:srgbClr val="0070C0"/>
                </a:solidFill>
                <a:latin typeface="Book Antiqua" pitchFamily="18" charset="0"/>
              </a:rPr>
              <a:t>dyed</a:t>
            </a:r>
            <a:r>
              <a:rPr lang="en-US" sz="3200" smtClean="0">
                <a:latin typeface="Book Antiqua" pitchFamily="18" charset="0"/>
              </a:rPr>
              <a:t> and are sold in a heavy </a:t>
            </a:r>
            <a:r>
              <a:rPr lang="en-US" sz="3200" smtClean="0">
                <a:solidFill>
                  <a:srgbClr val="0070C0"/>
                </a:solidFill>
                <a:latin typeface="Book Antiqua" pitchFamily="18" charset="0"/>
              </a:rPr>
              <a:t>sugar syrup </a:t>
            </a:r>
          </a:p>
          <a:p>
            <a:pPr algn="just"/>
            <a:r>
              <a:rPr lang="en-US" sz="3200" smtClean="0">
                <a:latin typeface="Book Antiqua" pitchFamily="18" charset="0"/>
              </a:rPr>
              <a:t>It is necessary to </a:t>
            </a:r>
            <a:r>
              <a:rPr lang="en-US" sz="3200" smtClean="0">
                <a:solidFill>
                  <a:srgbClr val="0070C0"/>
                </a:solidFill>
                <a:latin typeface="Book Antiqua" pitchFamily="18" charset="0"/>
              </a:rPr>
              <a:t>wash away </a:t>
            </a:r>
            <a:r>
              <a:rPr lang="en-US" sz="3200" smtClean="0">
                <a:latin typeface="Book Antiqua" pitchFamily="18" charset="0"/>
              </a:rPr>
              <a:t>the syrup before using these cherries in a dough and this represents a large </a:t>
            </a:r>
            <a:r>
              <a:rPr lang="en-US" sz="3200" smtClean="0">
                <a:solidFill>
                  <a:srgbClr val="0070C0"/>
                </a:solidFill>
                <a:latin typeface="Book Antiqua" pitchFamily="18" charset="0"/>
              </a:rPr>
              <a:t>loss in weight</a:t>
            </a:r>
          </a:p>
          <a:p>
            <a:pPr algn="just"/>
            <a:r>
              <a:rPr lang="en-US" sz="3200" smtClean="0">
                <a:latin typeface="Book Antiqua" pitchFamily="18" charset="0"/>
              </a:rPr>
              <a:t>The important characteristics of cherries are:</a:t>
            </a:r>
          </a:p>
          <a:p>
            <a:pPr lvl="1" algn="just">
              <a:buFont typeface="Wingdings" pitchFamily="2" charset="2"/>
              <a:buChar char="§"/>
            </a:pPr>
            <a:r>
              <a:rPr lang="en-US" sz="2800" smtClean="0">
                <a:latin typeface="Book Antiqua" pitchFamily="18" charset="0"/>
              </a:rPr>
              <a:t>Add only </a:t>
            </a:r>
            <a:r>
              <a:rPr lang="en-US" sz="2800" smtClean="0">
                <a:solidFill>
                  <a:srgbClr val="0070C0"/>
                </a:solidFill>
                <a:latin typeface="Book Antiqua" pitchFamily="18" charset="0"/>
              </a:rPr>
              <a:t>colored pieces </a:t>
            </a:r>
            <a:r>
              <a:rPr lang="en-US" sz="2800" smtClean="0">
                <a:latin typeface="Book Antiqua" pitchFamily="18" charset="0"/>
              </a:rPr>
              <a:t>to the dough</a:t>
            </a:r>
          </a:p>
          <a:p>
            <a:pPr lvl="1" algn="just">
              <a:buFont typeface="Wingdings" pitchFamily="2" charset="2"/>
              <a:buChar char="§"/>
            </a:pPr>
            <a:r>
              <a:rPr lang="en-US" sz="2800" smtClean="0">
                <a:solidFill>
                  <a:srgbClr val="0070C0"/>
                </a:solidFill>
                <a:latin typeface="Book Antiqua" pitchFamily="18" charset="0"/>
              </a:rPr>
              <a:t>No</a:t>
            </a:r>
            <a:r>
              <a:rPr lang="en-US" sz="2800" smtClean="0">
                <a:latin typeface="Book Antiqua" pitchFamily="18" charset="0"/>
              </a:rPr>
              <a:t> contribution towards </a:t>
            </a:r>
            <a:r>
              <a:rPr lang="en-US" sz="2800" smtClean="0">
                <a:solidFill>
                  <a:srgbClr val="0070C0"/>
                </a:solidFill>
                <a:latin typeface="Book Antiqua" pitchFamily="18" charset="0"/>
              </a:rPr>
              <a:t>flavor</a:t>
            </a:r>
          </a:p>
          <a:p>
            <a:pPr lvl="1" algn="just">
              <a:buFont typeface="Wingdings" pitchFamily="2" charset="2"/>
              <a:buChar char="§"/>
            </a:pPr>
            <a:r>
              <a:rPr lang="en-US" sz="2800" smtClean="0">
                <a:latin typeface="Book Antiqua" pitchFamily="18" charset="0"/>
              </a:rPr>
              <a:t>Are an </a:t>
            </a:r>
            <a:r>
              <a:rPr lang="en-US" sz="2800" smtClean="0">
                <a:solidFill>
                  <a:srgbClr val="0070C0"/>
                </a:solidFill>
                <a:latin typeface="Book Antiqua" pitchFamily="18" charset="0"/>
              </a:rPr>
              <a:t>expensive</a:t>
            </a:r>
            <a:r>
              <a:rPr lang="en-US" sz="2800" smtClean="0">
                <a:latin typeface="Book Antiqua" pitchFamily="18" charset="0"/>
              </a:rPr>
              <a:t> ingredient</a:t>
            </a:r>
          </a:p>
          <a:p>
            <a:pPr algn="just" eaLnBrk="1" hangingPunct="1">
              <a:lnSpc>
                <a:spcPct val="90000"/>
              </a:lnSpc>
              <a:buClr>
                <a:schemeClr val="tx1"/>
              </a:buClr>
              <a:buFont typeface="Wingdings 3" pitchFamily="18" charset="2"/>
              <a:buNone/>
            </a:pPr>
            <a:endParaRPr lang="en-US" sz="3200" smtClean="0">
              <a:latin typeface="Book Antiqua" pitchFamily="18" charset="0"/>
            </a:endParaRPr>
          </a:p>
        </p:txBody>
      </p:sp>
      <p:sp>
        <p:nvSpPr>
          <p:cNvPr id="6553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B2F9E2C-98B0-4B82-8FB1-79FE6DE8CC2B}" type="slidenum">
              <a:rPr lang="en-US" altLang="en-US" smtClean="0"/>
              <a:pPr/>
              <a:t>54</a:t>
            </a:fld>
            <a:endParaRPr lang="en-US" altLang="en-US"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idx="1"/>
          </p:nvPr>
        </p:nvSpPr>
        <p:spPr>
          <a:xfrm>
            <a:off x="0" y="261938"/>
            <a:ext cx="9144000" cy="6367462"/>
          </a:xfrm>
        </p:spPr>
        <p:txBody>
          <a:bodyPr/>
          <a:lstStyle/>
          <a:p>
            <a:pPr algn="just" eaLnBrk="1" hangingPunct="1">
              <a:lnSpc>
                <a:spcPct val="90000"/>
              </a:lnSpc>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Other dried fruits</a:t>
            </a:r>
          </a:p>
          <a:p>
            <a:pPr algn="just" eaLnBrk="1" hangingPunct="1">
              <a:lnSpc>
                <a:spcPct val="90000"/>
              </a:lnSpc>
              <a:buClr>
                <a:schemeClr val="tx1"/>
              </a:buClr>
              <a:buFont typeface="Wingdings" pitchFamily="2" charset="2"/>
              <a:buChar char="q"/>
            </a:pPr>
            <a:r>
              <a:rPr lang="en-US" sz="3600" b="1" smtClean="0">
                <a:solidFill>
                  <a:srgbClr val="00B0F0"/>
                </a:solidFill>
                <a:latin typeface="Book Antiqua" pitchFamily="18" charset="0"/>
              </a:rPr>
              <a:t> Dates </a:t>
            </a:r>
          </a:p>
          <a:p>
            <a:pPr algn="just"/>
            <a:r>
              <a:rPr lang="en-US" sz="3200" smtClean="0">
                <a:latin typeface="Book Antiqua" pitchFamily="18" charset="0"/>
              </a:rPr>
              <a:t>Dates are sometimes used in the form of </a:t>
            </a:r>
            <a:r>
              <a:rPr lang="en-US" sz="3200" smtClean="0">
                <a:solidFill>
                  <a:srgbClr val="0070C0"/>
                </a:solidFill>
                <a:latin typeface="Book Antiqua" pitchFamily="18" charset="0"/>
              </a:rPr>
              <a:t>paste,</a:t>
            </a:r>
            <a:r>
              <a:rPr lang="en-US" sz="3200" smtClean="0">
                <a:latin typeface="Book Antiqua" pitchFamily="18" charset="0"/>
              </a:rPr>
              <a:t> in a similar way to </a:t>
            </a:r>
            <a:r>
              <a:rPr lang="en-US" sz="3200" smtClean="0">
                <a:solidFill>
                  <a:srgbClr val="0070C0"/>
                </a:solidFill>
                <a:latin typeface="Book Antiqua" pitchFamily="18" charset="0"/>
              </a:rPr>
              <a:t>fig paste </a:t>
            </a:r>
            <a:r>
              <a:rPr lang="en-US" sz="3200" smtClean="0">
                <a:latin typeface="Book Antiqua" pitchFamily="18" charset="0"/>
              </a:rPr>
              <a:t>but also as chopped pieces of fruit </a:t>
            </a:r>
            <a:r>
              <a:rPr lang="en-US" sz="3200" smtClean="0">
                <a:solidFill>
                  <a:srgbClr val="0070C0"/>
                </a:solidFill>
                <a:latin typeface="Book Antiqua" pitchFamily="18" charset="0"/>
              </a:rPr>
              <a:t>(used in biscuits)</a:t>
            </a:r>
          </a:p>
          <a:p>
            <a:pPr algn="just"/>
            <a:r>
              <a:rPr lang="en-US" sz="3200" smtClean="0">
                <a:latin typeface="Book Antiqua" pitchFamily="18" charset="0"/>
              </a:rPr>
              <a:t>The paste is higher in sugars and lower in fibre than figs</a:t>
            </a:r>
          </a:p>
          <a:p>
            <a:pPr algn="just"/>
            <a:r>
              <a:rPr lang="en-US" sz="3200" smtClean="0">
                <a:latin typeface="Book Antiqua" pitchFamily="18" charset="0"/>
              </a:rPr>
              <a:t>The </a:t>
            </a:r>
            <a:r>
              <a:rPr lang="en-US" sz="3200" smtClean="0">
                <a:solidFill>
                  <a:srgbClr val="0070C0"/>
                </a:solidFill>
                <a:latin typeface="Book Antiqua" pitchFamily="18" charset="0"/>
              </a:rPr>
              <a:t>flavor</a:t>
            </a:r>
            <a:r>
              <a:rPr lang="en-US" sz="3200" smtClean="0">
                <a:latin typeface="Book Antiqua" pitchFamily="18" charset="0"/>
              </a:rPr>
              <a:t> is less distinct and mostly </a:t>
            </a:r>
            <a:r>
              <a:rPr lang="en-US" sz="3200" smtClean="0">
                <a:solidFill>
                  <a:srgbClr val="0070C0"/>
                </a:solidFill>
                <a:latin typeface="Book Antiqua" pitchFamily="18" charset="0"/>
              </a:rPr>
              <a:t>‘sweet’</a:t>
            </a:r>
          </a:p>
          <a:p>
            <a:pPr algn="just"/>
            <a:r>
              <a:rPr lang="en-US" sz="3200" smtClean="0">
                <a:latin typeface="Book Antiqua" pitchFamily="18" charset="0"/>
              </a:rPr>
              <a:t>Chopped dates may be used in wire cut doughs but it is often difficult to cut the pieces either small enough or of uniform size</a:t>
            </a:r>
          </a:p>
          <a:p>
            <a:pPr algn="just" eaLnBrk="1" hangingPunct="1">
              <a:lnSpc>
                <a:spcPct val="90000"/>
              </a:lnSpc>
              <a:buClr>
                <a:schemeClr val="tx1"/>
              </a:buClr>
              <a:buFont typeface="Wingdings 3" pitchFamily="18" charset="2"/>
              <a:buNone/>
            </a:pPr>
            <a:endParaRPr lang="en-US" sz="3200" smtClean="0">
              <a:latin typeface="Book Antiqua" pitchFamily="18" charset="0"/>
            </a:endParaRPr>
          </a:p>
        </p:txBody>
      </p:sp>
      <p:sp>
        <p:nvSpPr>
          <p:cNvPr id="6656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C34E6EF-315A-4BA7-8394-44BF3E03F0AB}" type="slidenum">
              <a:rPr lang="en-US" altLang="en-US" smtClean="0"/>
              <a:pPr/>
              <a:t>55</a:t>
            </a:fld>
            <a:endParaRPr lang="en-US" altLang="en-US"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idx="1"/>
          </p:nvPr>
        </p:nvSpPr>
        <p:spPr>
          <a:xfrm>
            <a:off x="0" y="261938"/>
            <a:ext cx="9144000" cy="6367462"/>
          </a:xfrm>
        </p:spPr>
        <p:txBody>
          <a:bodyPr/>
          <a:lstStyle/>
          <a:p>
            <a:endParaRPr lang="en-US" sz="3200" smtClean="0">
              <a:latin typeface="Book Antiqua" pitchFamily="18" charset="0"/>
            </a:endParaRPr>
          </a:p>
          <a:p>
            <a:r>
              <a:rPr lang="en-US" sz="3200" smtClean="0">
                <a:latin typeface="Book Antiqua" pitchFamily="18" charset="0"/>
              </a:rPr>
              <a:t>Chopped pieces of date must be rolled in rice flour:</a:t>
            </a:r>
          </a:p>
          <a:p>
            <a:pPr lvl="1" algn="just">
              <a:buFont typeface="Wingdings" pitchFamily="2" charset="2"/>
              <a:buChar char="§"/>
            </a:pPr>
            <a:r>
              <a:rPr lang="en-US" sz="3200" smtClean="0">
                <a:latin typeface="Book Antiqua" pitchFamily="18" charset="0"/>
              </a:rPr>
              <a:t>To prevent them sticking together</a:t>
            </a:r>
          </a:p>
          <a:p>
            <a:pPr lvl="1" algn="just">
              <a:buFont typeface="Wingdings" pitchFamily="2" charset="2"/>
              <a:buChar char="§"/>
            </a:pPr>
            <a:r>
              <a:rPr lang="en-US" sz="3200" smtClean="0">
                <a:latin typeface="Book Antiqua" pitchFamily="18" charset="0"/>
              </a:rPr>
              <a:t>To prevent lump formation</a:t>
            </a:r>
          </a:p>
        </p:txBody>
      </p:sp>
      <p:sp>
        <p:nvSpPr>
          <p:cNvPr id="6758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ACB2CE3-23FC-41E3-887C-43E4E5E2F9D3}" type="slidenum">
              <a:rPr lang="en-US" altLang="en-US" smtClean="0"/>
              <a:pPr/>
              <a:t>56</a:t>
            </a:fld>
            <a:endParaRPr lang="en-US" altLang="en-US"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idx="1"/>
          </p:nvPr>
        </p:nvSpPr>
        <p:spPr>
          <a:xfrm>
            <a:off x="0" y="261938"/>
            <a:ext cx="9144000" cy="6367462"/>
          </a:xfrm>
        </p:spPr>
        <p:txBody>
          <a:bodyPr/>
          <a:lstStyle/>
          <a:p>
            <a:pPr algn="just" eaLnBrk="1" hangingPunct="1">
              <a:lnSpc>
                <a:spcPct val="90000"/>
              </a:lnSpc>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Tree nuts</a:t>
            </a:r>
          </a:p>
          <a:p>
            <a:pPr algn="just"/>
            <a:r>
              <a:rPr lang="en-US" sz="3200" smtClean="0">
                <a:latin typeface="Book Antiqua" pitchFamily="18" charset="0"/>
              </a:rPr>
              <a:t>Nuts may be used whole, kibbled to coarse pieces or sliced</a:t>
            </a:r>
          </a:p>
          <a:p>
            <a:pPr algn="just"/>
            <a:r>
              <a:rPr lang="en-US" sz="3200" smtClean="0">
                <a:latin typeface="Book Antiqua" pitchFamily="18" charset="0"/>
              </a:rPr>
              <a:t>An exception is coconut where, because of the size of the whole edible part within the nut, after drying (to form copra) it is shredded to a desired size</a:t>
            </a:r>
          </a:p>
          <a:p>
            <a:pPr algn="just"/>
            <a:r>
              <a:rPr lang="en-US" sz="3200" smtClean="0">
                <a:latin typeface="Book Antiqua" pitchFamily="18" charset="0"/>
              </a:rPr>
              <a:t>Nuts, being living seeds, will not store well in damp or humid conditions</a:t>
            </a:r>
          </a:p>
          <a:p>
            <a:pPr algn="just"/>
            <a:r>
              <a:rPr lang="en-US" sz="3200" smtClean="0">
                <a:latin typeface="Book Antiqua" pitchFamily="18" charset="0"/>
              </a:rPr>
              <a:t>When they have been shelled and damaged, the fat splitting enzyme, lipase, is released which will rapidly result in the development of fat rancidity </a:t>
            </a:r>
          </a:p>
          <a:p>
            <a:pPr algn="just" eaLnBrk="1" hangingPunct="1">
              <a:lnSpc>
                <a:spcPct val="90000"/>
              </a:lnSpc>
              <a:buClr>
                <a:schemeClr val="tx1"/>
              </a:buClr>
              <a:buFont typeface="Wingdings 3" pitchFamily="18" charset="2"/>
              <a:buNone/>
            </a:pPr>
            <a:endParaRPr lang="en-US" sz="3200" smtClean="0">
              <a:latin typeface="Book Antiqua" pitchFamily="18" charset="0"/>
            </a:endParaRPr>
          </a:p>
        </p:txBody>
      </p:sp>
      <p:sp>
        <p:nvSpPr>
          <p:cNvPr id="6861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D59FC43-1919-4722-89BC-6180A7934A0F}" type="slidenum">
              <a:rPr lang="en-US" altLang="en-US" smtClean="0"/>
              <a:pPr/>
              <a:t>57</a:t>
            </a:fld>
            <a:endParaRPr lang="en-US" altLang="en-US"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idx="1"/>
          </p:nvPr>
        </p:nvSpPr>
        <p:spPr>
          <a:xfrm>
            <a:off x="0" y="261938"/>
            <a:ext cx="9144000" cy="6367462"/>
          </a:xfrm>
        </p:spPr>
        <p:txBody>
          <a:bodyPr/>
          <a:lstStyle/>
          <a:p>
            <a:pPr algn="just"/>
            <a:r>
              <a:rPr lang="en-US" sz="3200" smtClean="0">
                <a:latin typeface="Book Antiqua" pitchFamily="18" charset="0"/>
              </a:rPr>
              <a:t>To prevent rancidity and also to improve the flavour, it is common to roast or deep fry nuts</a:t>
            </a:r>
          </a:p>
          <a:p>
            <a:pPr algn="just" eaLnBrk="1" hangingPunct="1">
              <a:lnSpc>
                <a:spcPct val="90000"/>
              </a:lnSpc>
              <a:buClr>
                <a:schemeClr val="tx1"/>
              </a:buClr>
              <a:buFont typeface="Wingdings" pitchFamily="2" charset="2"/>
              <a:buChar char="q"/>
            </a:pPr>
            <a:r>
              <a:rPr lang="en-US" sz="3600" b="1" smtClean="0">
                <a:solidFill>
                  <a:srgbClr val="00B0F0"/>
                </a:solidFill>
                <a:latin typeface="Book Antiqua" pitchFamily="18" charset="0"/>
              </a:rPr>
              <a:t> Coconuts</a:t>
            </a:r>
          </a:p>
          <a:p>
            <a:pPr algn="just"/>
            <a:r>
              <a:rPr lang="en-US" sz="3200" smtClean="0">
                <a:latin typeface="Book Antiqua" pitchFamily="18" charset="0"/>
              </a:rPr>
              <a:t>Coconut is the most used nut in bakery products</a:t>
            </a:r>
          </a:p>
          <a:p>
            <a:pPr algn="just"/>
            <a:r>
              <a:rPr lang="en-US" sz="3200" smtClean="0">
                <a:latin typeface="Book Antiqua" pitchFamily="18" charset="0"/>
              </a:rPr>
              <a:t>It is obtained principally from Sri Lanka (formerly Ceylon), Philippines and Indonesia in desiccated form</a:t>
            </a:r>
          </a:p>
          <a:p>
            <a:pPr algn="just"/>
            <a:r>
              <a:rPr lang="en-US" sz="3200" smtClean="0">
                <a:latin typeface="Book Antiqua" pitchFamily="18" charset="0"/>
              </a:rPr>
              <a:t>Ceylonese coconut is considered to have a better flavor</a:t>
            </a:r>
          </a:p>
          <a:p>
            <a:pPr algn="just"/>
            <a:r>
              <a:rPr lang="en-US" sz="3200" smtClean="0">
                <a:latin typeface="Book Antiqua" pitchFamily="18" charset="0"/>
              </a:rPr>
              <a:t>For </a:t>
            </a:r>
            <a:r>
              <a:rPr lang="en-US" sz="3200" smtClean="0">
                <a:solidFill>
                  <a:srgbClr val="0070C0"/>
                </a:solidFill>
                <a:latin typeface="Book Antiqua" pitchFamily="18" charset="0"/>
              </a:rPr>
              <a:t>biscuit doughs </a:t>
            </a:r>
            <a:r>
              <a:rPr lang="en-US" sz="3200" smtClean="0">
                <a:latin typeface="Book Antiqua" pitchFamily="18" charset="0"/>
              </a:rPr>
              <a:t>it is best to use very fine coconut, known as </a:t>
            </a:r>
            <a:r>
              <a:rPr lang="en-US" sz="3200" smtClean="0">
                <a:solidFill>
                  <a:srgbClr val="0070C0"/>
                </a:solidFill>
                <a:latin typeface="Book Antiqua" pitchFamily="18" charset="0"/>
              </a:rPr>
              <a:t>coconut flour</a:t>
            </a:r>
          </a:p>
          <a:p>
            <a:pPr algn="just">
              <a:buFont typeface="Wingdings 3" pitchFamily="18" charset="2"/>
              <a:buNone/>
            </a:pPr>
            <a:endParaRPr lang="en-US" sz="3200" smtClean="0">
              <a:latin typeface="Book Antiqua" pitchFamily="18" charset="0"/>
            </a:endParaRPr>
          </a:p>
        </p:txBody>
      </p:sp>
      <p:sp>
        <p:nvSpPr>
          <p:cNvPr id="6963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3570716-222F-4B9E-AF9A-0EC208D80D9C}" type="slidenum">
              <a:rPr lang="en-US" altLang="en-US" smtClean="0"/>
              <a:pPr/>
              <a:t>58</a:t>
            </a:fld>
            <a:endParaRPr lang="en-US" altLang="en-US"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idx="1"/>
          </p:nvPr>
        </p:nvSpPr>
        <p:spPr>
          <a:xfrm>
            <a:off x="0" y="261938"/>
            <a:ext cx="9144000" cy="6367462"/>
          </a:xfrm>
        </p:spPr>
        <p:txBody>
          <a:bodyPr/>
          <a:lstStyle/>
          <a:p>
            <a:pPr algn="just"/>
            <a:r>
              <a:rPr lang="en-US" sz="3200" smtClean="0">
                <a:latin typeface="Book Antiqua" pitchFamily="18" charset="0"/>
              </a:rPr>
              <a:t>Coconut should have:</a:t>
            </a:r>
          </a:p>
          <a:p>
            <a:pPr lvl="1" algn="just">
              <a:buFont typeface="Wingdings" pitchFamily="2" charset="2"/>
              <a:buChar char="§"/>
            </a:pPr>
            <a:r>
              <a:rPr lang="en-US" sz="2800" smtClean="0">
                <a:latin typeface="Book Antiqua" pitchFamily="18" charset="0"/>
              </a:rPr>
              <a:t>a </a:t>
            </a:r>
            <a:r>
              <a:rPr lang="en-US" sz="2800" smtClean="0">
                <a:solidFill>
                  <a:srgbClr val="0070C0"/>
                </a:solidFill>
                <a:latin typeface="Book Antiqua" pitchFamily="18" charset="0"/>
              </a:rPr>
              <a:t>moisture content </a:t>
            </a:r>
            <a:r>
              <a:rPr lang="en-US" sz="2800" smtClean="0">
                <a:latin typeface="Book Antiqua" pitchFamily="18" charset="0"/>
              </a:rPr>
              <a:t>maximum of </a:t>
            </a:r>
            <a:r>
              <a:rPr lang="en-US" sz="2800" smtClean="0">
                <a:solidFill>
                  <a:srgbClr val="0070C0"/>
                </a:solidFill>
                <a:latin typeface="Book Antiqua" pitchFamily="18" charset="0"/>
              </a:rPr>
              <a:t>3%</a:t>
            </a:r>
          </a:p>
          <a:p>
            <a:pPr lvl="1">
              <a:buFont typeface="Wingdings" pitchFamily="2" charset="2"/>
              <a:buChar char="§"/>
            </a:pPr>
            <a:r>
              <a:rPr lang="en-US" sz="2400" smtClean="0">
                <a:latin typeface="Book Antiqua" pitchFamily="18" charset="0"/>
              </a:rPr>
              <a:t>and a </a:t>
            </a:r>
            <a:r>
              <a:rPr lang="en-US" sz="2400" smtClean="0">
                <a:solidFill>
                  <a:srgbClr val="0070C0"/>
                </a:solidFill>
                <a:latin typeface="Book Antiqua" pitchFamily="18" charset="0"/>
              </a:rPr>
              <a:t>fat content </a:t>
            </a:r>
            <a:r>
              <a:rPr lang="en-US" sz="2400" smtClean="0">
                <a:latin typeface="Book Antiqua" pitchFamily="18" charset="0"/>
              </a:rPr>
              <a:t>minimum of </a:t>
            </a:r>
            <a:r>
              <a:rPr lang="en-US" sz="2400" smtClean="0">
                <a:solidFill>
                  <a:srgbClr val="0070C0"/>
                </a:solidFill>
                <a:latin typeface="Book Antiqua" pitchFamily="18" charset="0"/>
              </a:rPr>
              <a:t>55%</a:t>
            </a:r>
            <a:r>
              <a:rPr lang="en-US" sz="2400" smtClean="0">
                <a:latin typeface="Book Antiqua" pitchFamily="18" charset="0"/>
              </a:rPr>
              <a:t> (it is normally about </a:t>
            </a:r>
            <a:r>
              <a:rPr lang="en-US" sz="2400" smtClean="0">
                <a:solidFill>
                  <a:srgbClr val="0070C0"/>
                </a:solidFill>
                <a:latin typeface="Book Antiqua" pitchFamily="18" charset="0"/>
              </a:rPr>
              <a:t>62%</a:t>
            </a:r>
            <a:r>
              <a:rPr lang="en-US" sz="2400" smtClean="0">
                <a:latin typeface="Book Antiqua" pitchFamily="18" charset="0"/>
              </a:rPr>
              <a:t>)</a:t>
            </a:r>
          </a:p>
          <a:p>
            <a:pPr algn="just" eaLnBrk="1" hangingPunct="1">
              <a:lnSpc>
                <a:spcPct val="90000"/>
              </a:lnSpc>
              <a:buClr>
                <a:schemeClr val="tx1"/>
              </a:buClr>
              <a:buFont typeface="Wingdings" pitchFamily="2" charset="2"/>
              <a:buChar char="q"/>
            </a:pPr>
            <a:r>
              <a:rPr lang="en-US" sz="3600" b="1" smtClean="0">
                <a:solidFill>
                  <a:srgbClr val="00B0F0"/>
                </a:solidFill>
                <a:latin typeface="Book Antiqua" pitchFamily="18" charset="0"/>
              </a:rPr>
              <a:t> Hazelnuts</a:t>
            </a:r>
          </a:p>
          <a:p>
            <a:pPr algn="just"/>
            <a:r>
              <a:rPr lang="en-US" sz="3200" smtClean="0">
                <a:latin typeface="Book Antiqua" pitchFamily="18" charset="0"/>
              </a:rPr>
              <a:t>Hazelnuts (filberts) are commonly used in baking</a:t>
            </a:r>
          </a:p>
          <a:p>
            <a:pPr algn="just"/>
            <a:r>
              <a:rPr lang="en-US" sz="3200" smtClean="0">
                <a:latin typeface="Book Antiqua" pitchFamily="18" charset="0"/>
              </a:rPr>
              <a:t>They are particularly popular in European and Mediterranean countries which is where most are grown (particularly Turkey and Italy)</a:t>
            </a:r>
          </a:p>
          <a:p>
            <a:pPr algn="just"/>
            <a:r>
              <a:rPr lang="en-US" sz="3200" smtClean="0">
                <a:latin typeface="Book Antiqua" pitchFamily="18" charset="0"/>
              </a:rPr>
              <a:t>Strangely, these nuts are not popular in the USA</a:t>
            </a:r>
          </a:p>
          <a:p>
            <a:pPr algn="just"/>
            <a:r>
              <a:rPr lang="en-US" sz="3200" smtClean="0">
                <a:latin typeface="Book Antiqua" pitchFamily="18" charset="0"/>
              </a:rPr>
              <a:t>The </a:t>
            </a:r>
            <a:r>
              <a:rPr lang="en-US" sz="3200" smtClean="0">
                <a:solidFill>
                  <a:srgbClr val="0070C0"/>
                </a:solidFill>
                <a:latin typeface="Book Antiqua" pitchFamily="18" charset="0"/>
              </a:rPr>
              <a:t>fat content </a:t>
            </a:r>
            <a:r>
              <a:rPr lang="en-US" sz="3200" smtClean="0">
                <a:latin typeface="Book Antiqua" pitchFamily="18" charset="0"/>
              </a:rPr>
              <a:t>of hazelnut is about </a:t>
            </a:r>
            <a:r>
              <a:rPr lang="en-US" sz="3200" smtClean="0">
                <a:solidFill>
                  <a:srgbClr val="0070C0"/>
                </a:solidFill>
                <a:latin typeface="Book Antiqua" pitchFamily="18" charset="0"/>
              </a:rPr>
              <a:t>63.5%</a:t>
            </a:r>
          </a:p>
          <a:p>
            <a:pPr lvl="1">
              <a:buFont typeface="Verdana" pitchFamily="34" charset="0"/>
              <a:buNone/>
            </a:pPr>
            <a:endParaRPr lang="en-US" sz="2400" smtClean="0">
              <a:latin typeface="Book Antiqua" pitchFamily="18" charset="0"/>
            </a:endParaRPr>
          </a:p>
        </p:txBody>
      </p:sp>
      <p:sp>
        <p:nvSpPr>
          <p:cNvPr id="7065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61FFD3E-942C-433C-B882-A2BA28B979BC}" type="slidenum">
              <a:rPr lang="en-US" altLang="en-US" smtClean="0"/>
              <a:pPr/>
              <a:t>59</a:t>
            </a:fld>
            <a:endParaRPr lang="en-US" alt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0" y="2209800"/>
            <a:ext cx="9144000" cy="1600200"/>
          </a:xfrm>
        </p:spPr>
        <p:txBody>
          <a:bodyPr/>
          <a:lstStyle/>
          <a:p>
            <a:pPr eaLnBrk="1" hangingPunct="1">
              <a:buClr>
                <a:schemeClr val="tx1"/>
              </a:buClr>
              <a:buFont typeface="Wingdings" pitchFamily="2" charset="2"/>
              <a:buChar char="q"/>
            </a:pPr>
            <a:r>
              <a:rPr lang="en-US" smtClean="0"/>
              <a:t>  </a:t>
            </a:r>
            <a:r>
              <a:rPr lang="en-US" sz="3200" smtClean="0">
                <a:latin typeface="Book Antiqua" pitchFamily="18" charset="0"/>
              </a:rPr>
              <a:t>In addition, wheat flour provides from 3 g (cake flour) to 15 g (whole-wheat flour) of dietary fiber per 1- cup serving. </a:t>
            </a:r>
          </a:p>
        </p:txBody>
      </p:sp>
      <p:sp>
        <p:nvSpPr>
          <p:cNvPr id="1638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03F83C2-D99B-49C7-8D85-1ED2A7C43B93}" type="slidenum">
              <a:rPr lang="en-US" altLang="en-US" smtClean="0"/>
              <a:pPr/>
              <a:t>6</a:t>
            </a:fld>
            <a:endParaRPr lang="en-US" altLang="en-US" smtClean="0"/>
          </a:p>
        </p:txBody>
      </p:sp>
      <p:sp>
        <p:nvSpPr>
          <p:cNvPr id="16388" name="Rectangle 4"/>
          <p:cNvSpPr>
            <a:spLocks noChangeArrowheads="1"/>
          </p:cNvSpPr>
          <p:nvPr/>
        </p:nvSpPr>
        <p:spPr bwMode="auto">
          <a:xfrm>
            <a:off x="0" y="3810000"/>
            <a:ext cx="9144000" cy="2041525"/>
          </a:xfrm>
          <a:prstGeom prst="rect">
            <a:avLst/>
          </a:prstGeom>
          <a:noFill/>
          <a:ln w="9525">
            <a:noFill/>
            <a:miter lim="800000"/>
            <a:headEnd/>
            <a:tailEnd/>
          </a:ln>
        </p:spPr>
        <p:txBody>
          <a:bodyPr anchor="ctr">
            <a:spAutoFit/>
          </a:bodyPr>
          <a:lstStyle/>
          <a:p>
            <a:pPr>
              <a:buFont typeface="Wingdings" pitchFamily="2" charset="2"/>
              <a:buChar char="q"/>
            </a:pPr>
            <a:r>
              <a:rPr lang="en-US" sz="2800">
                <a:latin typeface="Comic Sans MS" pitchFamily="66" charset="0"/>
              </a:rPr>
              <a:t> </a:t>
            </a:r>
            <a:r>
              <a:rPr lang="en-US">
                <a:solidFill>
                  <a:srgbClr val="742408"/>
                </a:solidFill>
                <a:latin typeface="Book Antiqua" pitchFamily="18" charset="0"/>
              </a:rPr>
              <a:t>Wheat flour contains B-vitamins, calcium, folacin, iron, magnesium, phosphorus, potassium, zinc, minimal amounts of sodium and other trace elements.</a:t>
            </a:r>
          </a:p>
        </p:txBody>
      </p:sp>
      <p:sp>
        <p:nvSpPr>
          <p:cNvPr id="16389" name="Rectangle 5"/>
          <p:cNvSpPr>
            <a:spLocks noChangeArrowheads="1"/>
          </p:cNvSpPr>
          <p:nvPr/>
        </p:nvSpPr>
        <p:spPr bwMode="auto">
          <a:xfrm>
            <a:off x="0" y="838200"/>
            <a:ext cx="9144000" cy="1066800"/>
          </a:xfrm>
          <a:prstGeom prst="rect">
            <a:avLst/>
          </a:prstGeom>
          <a:noFill/>
          <a:ln w="9525">
            <a:noFill/>
            <a:miter lim="800000"/>
            <a:headEnd/>
            <a:tailEnd/>
          </a:ln>
        </p:spPr>
        <p:txBody>
          <a:bodyPr anchor="ctr">
            <a:spAutoFit/>
          </a:bodyPr>
          <a:lstStyle/>
          <a:p>
            <a:pPr>
              <a:buFont typeface="Wingdings" pitchFamily="2" charset="2"/>
              <a:buChar char="q"/>
            </a:pPr>
            <a:r>
              <a:rPr lang="en-US" sz="2800">
                <a:latin typeface="Comic Sans MS" pitchFamily="66" charset="0"/>
              </a:rPr>
              <a:t> </a:t>
            </a:r>
            <a:r>
              <a:rPr lang="en-US">
                <a:solidFill>
                  <a:srgbClr val="742408"/>
                </a:solidFill>
                <a:latin typeface="Book Antiqua" pitchFamily="18" charset="0"/>
              </a:rPr>
              <a:t>Calories from fat are never more than 5 percent.</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idx="1"/>
          </p:nvPr>
        </p:nvSpPr>
        <p:spPr>
          <a:xfrm>
            <a:off x="0" y="261938"/>
            <a:ext cx="9144000" cy="6367462"/>
          </a:xfrm>
        </p:spPr>
        <p:txBody>
          <a:bodyPr/>
          <a:lstStyle/>
          <a:p>
            <a:r>
              <a:rPr lang="en-US" sz="3200" smtClean="0">
                <a:latin typeface="Book Antiqua" pitchFamily="18" charset="0"/>
              </a:rPr>
              <a:t>The nuts may be used:</a:t>
            </a:r>
          </a:p>
          <a:p>
            <a:pPr lvl="1" algn="just">
              <a:buFont typeface="Wingdings" pitchFamily="2" charset="2"/>
              <a:buChar char="§"/>
            </a:pPr>
            <a:r>
              <a:rPr lang="en-US" sz="2800" smtClean="0">
                <a:latin typeface="Book Antiqua" pitchFamily="18" charset="0"/>
              </a:rPr>
              <a:t>Whole (in exceptional circumstances)</a:t>
            </a:r>
          </a:p>
          <a:p>
            <a:pPr lvl="1" algn="just">
              <a:buFont typeface="Wingdings" pitchFamily="2" charset="2"/>
              <a:buChar char="§"/>
            </a:pPr>
            <a:r>
              <a:rPr lang="en-US" sz="2800" smtClean="0">
                <a:latin typeface="Book Antiqua" pitchFamily="18" charset="0"/>
              </a:rPr>
              <a:t>Roasted</a:t>
            </a:r>
          </a:p>
          <a:p>
            <a:pPr lvl="1" algn="just">
              <a:buFont typeface="Wingdings" pitchFamily="2" charset="2"/>
              <a:buChar char="§"/>
            </a:pPr>
            <a:r>
              <a:rPr lang="en-US" sz="2800" smtClean="0">
                <a:latin typeface="Book Antiqua" pitchFamily="18" charset="0"/>
              </a:rPr>
              <a:t>As a very well refined paste in biscuit creams</a:t>
            </a:r>
          </a:p>
          <a:p>
            <a:pPr algn="just" eaLnBrk="1" hangingPunct="1">
              <a:lnSpc>
                <a:spcPct val="90000"/>
              </a:lnSpc>
              <a:buClr>
                <a:schemeClr val="tx1"/>
              </a:buClr>
              <a:buFont typeface="Wingdings" pitchFamily="2" charset="2"/>
              <a:buChar char="q"/>
            </a:pPr>
            <a:r>
              <a:rPr lang="en-US" sz="3600" b="1" smtClean="0">
                <a:solidFill>
                  <a:srgbClr val="00B0F0"/>
                </a:solidFill>
                <a:latin typeface="Book Antiqua" pitchFamily="18" charset="0"/>
              </a:rPr>
              <a:t> Walnuts and pecans</a:t>
            </a:r>
          </a:p>
          <a:p>
            <a:pPr algn="just"/>
            <a:r>
              <a:rPr lang="en-US" sz="3200" smtClean="0">
                <a:latin typeface="Book Antiqua" pitchFamily="18" charset="0"/>
              </a:rPr>
              <a:t>Walnuts are by far the most popular nut used for bakery products in the USA</a:t>
            </a:r>
          </a:p>
          <a:p>
            <a:pPr algn="just"/>
            <a:r>
              <a:rPr lang="en-US" sz="3200" smtClean="0">
                <a:latin typeface="Book Antiqua" pitchFamily="18" charset="0"/>
              </a:rPr>
              <a:t>They are available for </a:t>
            </a:r>
            <a:r>
              <a:rPr lang="en-US" sz="3200" smtClean="0">
                <a:solidFill>
                  <a:srgbClr val="0070C0"/>
                </a:solidFill>
                <a:latin typeface="Book Antiqua" pitchFamily="18" charset="0"/>
              </a:rPr>
              <a:t>biscuits </a:t>
            </a:r>
            <a:r>
              <a:rPr lang="en-US" sz="3200" smtClean="0">
                <a:latin typeface="Book Antiqua" pitchFamily="18" charset="0"/>
              </a:rPr>
              <a:t>as pieces and slices</a:t>
            </a:r>
          </a:p>
          <a:p>
            <a:pPr algn="just"/>
            <a:r>
              <a:rPr lang="en-US" sz="3200" smtClean="0">
                <a:latin typeface="Book Antiqua" pitchFamily="18" charset="0"/>
              </a:rPr>
              <a:t>Walnut is never roasted before use so there is a spoilage problem if the </a:t>
            </a:r>
            <a:r>
              <a:rPr lang="en-US" sz="3200" smtClean="0">
                <a:solidFill>
                  <a:srgbClr val="0070C0"/>
                </a:solidFill>
                <a:latin typeface="Book Antiqua" pitchFamily="18" charset="0"/>
              </a:rPr>
              <a:t>lipase</a:t>
            </a:r>
            <a:r>
              <a:rPr lang="en-US" sz="3200" smtClean="0">
                <a:latin typeface="Book Antiqua" pitchFamily="18" charset="0"/>
              </a:rPr>
              <a:t> is not fully destroyed during baking</a:t>
            </a:r>
          </a:p>
          <a:p>
            <a:pPr algn="just"/>
            <a:endParaRPr lang="en-US" sz="3200" smtClean="0">
              <a:latin typeface="Book Antiqua" pitchFamily="18" charset="0"/>
            </a:endParaRPr>
          </a:p>
          <a:p>
            <a:pPr lvl="1" algn="just">
              <a:buFont typeface="Verdana" pitchFamily="34" charset="0"/>
              <a:buNone/>
            </a:pPr>
            <a:endParaRPr lang="en-US" sz="2800" smtClean="0">
              <a:latin typeface="Book Antiqua" pitchFamily="18" charset="0"/>
            </a:endParaRPr>
          </a:p>
          <a:p>
            <a:pPr lvl="1" algn="just">
              <a:buFont typeface="Wingdings" pitchFamily="2" charset="2"/>
              <a:buChar char="§"/>
            </a:pPr>
            <a:endParaRPr lang="en-US" sz="2800" smtClean="0">
              <a:latin typeface="Book Antiqua" pitchFamily="18" charset="0"/>
            </a:endParaRPr>
          </a:p>
        </p:txBody>
      </p:sp>
      <p:sp>
        <p:nvSpPr>
          <p:cNvPr id="7168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DF03821-B43F-4B85-86BB-63FCFF20468D}" type="slidenum">
              <a:rPr lang="en-US" altLang="en-US" smtClean="0"/>
              <a:pPr/>
              <a:t>60</a:t>
            </a:fld>
            <a:endParaRPr lang="en-US" altLang="en-US"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idx="1"/>
          </p:nvPr>
        </p:nvSpPr>
        <p:spPr>
          <a:xfrm>
            <a:off x="0" y="193675"/>
            <a:ext cx="9144000" cy="6367463"/>
          </a:xfrm>
        </p:spPr>
        <p:txBody>
          <a:bodyPr/>
          <a:lstStyle/>
          <a:p>
            <a:pPr algn="just"/>
            <a:r>
              <a:rPr lang="en-US" sz="3200" smtClean="0">
                <a:solidFill>
                  <a:srgbClr val="0070C0"/>
                </a:solidFill>
                <a:latin typeface="Book Antiqua" pitchFamily="18" charset="0"/>
              </a:rPr>
              <a:t>Pecans</a:t>
            </a:r>
            <a:r>
              <a:rPr lang="en-US" sz="3200" smtClean="0">
                <a:latin typeface="Book Antiqua" pitchFamily="18" charset="0"/>
              </a:rPr>
              <a:t> are similar to walnuts but of </a:t>
            </a:r>
            <a:r>
              <a:rPr lang="en-US" sz="3200" smtClean="0">
                <a:solidFill>
                  <a:srgbClr val="0070C0"/>
                </a:solidFill>
                <a:latin typeface="Book Antiqua" pitchFamily="18" charset="0"/>
              </a:rPr>
              <a:t>milder flavor</a:t>
            </a:r>
          </a:p>
          <a:p>
            <a:pPr algn="just"/>
            <a:r>
              <a:rPr lang="en-US" sz="3200" smtClean="0">
                <a:latin typeface="Book Antiqua" pitchFamily="18" charset="0"/>
              </a:rPr>
              <a:t>The </a:t>
            </a:r>
            <a:r>
              <a:rPr lang="en-US" sz="3200" smtClean="0">
                <a:solidFill>
                  <a:srgbClr val="0070C0"/>
                </a:solidFill>
                <a:latin typeface="Book Antiqua" pitchFamily="18" charset="0"/>
              </a:rPr>
              <a:t>fat</a:t>
            </a:r>
            <a:r>
              <a:rPr lang="en-US" sz="3200" smtClean="0">
                <a:latin typeface="Book Antiqua" pitchFamily="18" charset="0"/>
              </a:rPr>
              <a:t> content of walnut is about </a:t>
            </a:r>
            <a:r>
              <a:rPr lang="en-US" sz="3200" smtClean="0">
                <a:solidFill>
                  <a:srgbClr val="0070C0"/>
                </a:solidFill>
                <a:latin typeface="Book Antiqua" pitchFamily="18" charset="0"/>
              </a:rPr>
              <a:t>68.5%</a:t>
            </a:r>
            <a:r>
              <a:rPr lang="en-US" sz="3200" smtClean="0">
                <a:latin typeface="Book Antiqua" pitchFamily="18" charset="0"/>
              </a:rPr>
              <a:t> and pecan about </a:t>
            </a:r>
            <a:r>
              <a:rPr lang="en-US" sz="3200" smtClean="0">
                <a:solidFill>
                  <a:srgbClr val="0070C0"/>
                </a:solidFill>
                <a:latin typeface="Book Antiqua" pitchFamily="18" charset="0"/>
              </a:rPr>
              <a:t>70.1%</a:t>
            </a:r>
          </a:p>
          <a:p>
            <a:pPr algn="just" eaLnBrk="1" hangingPunct="1">
              <a:lnSpc>
                <a:spcPct val="90000"/>
              </a:lnSpc>
              <a:buClr>
                <a:schemeClr val="tx1"/>
              </a:buClr>
              <a:buFont typeface="Wingdings" pitchFamily="2" charset="2"/>
              <a:buChar char="q"/>
            </a:pPr>
            <a:r>
              <a:rPr lang="en-US" sz="3600" b="1" smtClean="0">
                <a:solidFill>
                  <a:srgbClr val="00B0F0"/>
                </a:solidFill>
                <a:latin typeface="Book Antiqua" pitchFamily="18" charset="0"/>
              </a:rPr>
              <a:t>Almonds</a:t>
            </a:r>
          </a:p>
          <a:p>
            <a:pPr algn="just"/>
            <a:r>
              <a:rPr lang="en-US" sz="3200" smtClean="0">
                <a:latin typeface="Book Antiqua" pitchFamily="18" charset="0"/>
              </a:rPr>
              <a:t>There are two species of almond, the bitter almond and the sweet variety</a:t>
            </a:r>
          </a:p>
          <a:p>
            <a:pPr algn="just"/>
            <a:r>
              <a:rPr lang="en-US" sz="3200" smtClean="0">
                <a:latin typeface="Book Antiqua" pitchFamily="18" charset="0"/>
              </a:rPr>
              <a:t>The </a:t>
            </a:r>
            <a:r>
              <a:rPr lang="en-US" sz="3200" smtClean="0">
                <a:solidFill>
                  <a:srgbClr val="0070C0"/>
                </a:solidFill>
                <a:latin typeface="Book Antiqua" pitchFamily="18" charset="0"/>
              </a:rPr>
              <a:t>bitter almond </a:t>
            </a:r>
            <a:r>
              <a:rPr lang="en-US" sz="3200" smtClean="0">
                <a:latin typeface="Book Antiqua" pitchFamily="18" charset="0"/>
              </a:rPr>
              <a:t>is only a very small crop and is harvested in </a:t>
            </a:r>
            <a:r>
              <a:rPr lang="en-US" sz="3200" smtClean="0">
                <a:solidFill>
                  <a:srgbClr val="0070C0"/>
                </a:solidFill>
                <a:latin typeface="Book Antiqua" pitchFamily="18" charset="0"/>
              </a:rPr>
              <a:t>Morocco</a:t>
            </a:r>
            <a:r>
              <a:rPr lang="en-US" sz="3200" smtClean="0">
                <a:latin typeface="Book Antiqua" pitchFamily="18" charset="0"/>
              </a:rPr>
              <a:t> and </a:t>
            </a:r>
            <a:r>
              <a:rPr lang="en-US" sz="3200" smtClean="0">
                <a:solidFill>
                  <a:srgbClr val="0070C0"/>
                </a:solidFill>
                <a:latin typeface="Book Antiqua" pitchFamily="18" charset="0"/>
              </a:rPr>
              <a:t>Israel</a:t>
            </a:r>
          </a:p>
          <a:p>
            <a:r>
              <a:rPr lang="en-US" sz="3200" smtClean="0">
                <a:solidFill>
                  <a:srgbClr val="0070C0"/>
                </a:solidFill>
                <a:latin typeface="Book Antiqua" pitchFamily="18" charset="0"/>
              </a:rPr>
              <a:t>Californian</a:t>
            </a:r>
            <a:r>
              <a:rPr lang="en-US" sz="3200" smtClean="0">
                <a:latin typeface="Book Antiqua" pitchFamily="18" charset="0"/>
              </a:rPr>
              <a:t> almonds are </a:t>
            </a:r>
            <a:r>
              <a:rPr lang="en-US" sz="3200" smtClean="0">
                <a:solidFill>
                  <a:srgbClr val="0070C0"/>
                </a:solidFill>
                <a:latin typeface="Book Antiqua" pitchFamily="18" charset="0"/>
              </a:rPr>
              <a:t>100%</a:t>
            </a:r>
            <a:r>
              <a:rPr lang="en-US" sz="3200" smtClean="0">
                <a:latin typeface="Book Antiqua" pitchFamily="18" charset="0"/>
              </a:rPr>
              <a:t> sweet variety</a:t>
            </a:r>
          </a:p>
          <a:p>
            <a:r>
              <a:rPr lang="en-US" sz="3200" smtClean="0">
                <a:latin typeface="Book Antiqua" pitchFamily="18" charset="0"/>
              </a:rPr>
              <a:t>Almonds are highly prized for biscuits</a:t>
            </a:r>
          </a:p>
          <a:p>
            <a:pPr algn="just"/>
            <a:r>
              <a:rPr lang="en-US" sz="3200" smtClean="0">
                <a:latin typeface="Book Antiqua" pitchFamily="18" charset="0"/>
              </a:rPr>
              <a:t>They may be used as pieces or slices and are usually roasted</a:t>
            </a:r>
          </a:p>
          <a:p>
            <a:pPr algn="just">
              <a:buFont typeface="Wingdings 3" pitchFamily="18" charset="2"/>
              <a:buNone/>
            </a:pPr>
            <a:endParaRPr lang="en-US" sz="3200" smtClean="0">
              <a:solidFill>
                <a:srgbClr val="0070C0"/>
              </a:solidFill>
              <a:latin typeface="Book Antiqua" pitchFamily="18" charset="0"/>
            </a:endParaRPr>
          </a:p>
        </p:txBody>
      </p:sp>
      <p:sp>
        <p:nvSpPr>
          <p:cNvPr id="7270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28306A2-E22D-4EB6-9306-FCCADEB0B62B}" type="slidenum">
              <a:rPr lang="en-US" altLang="en-US" smtClean="0"/>
              <a:pPr/>
              <a:t>61</a:t>
            </a:fld>
            <a:endParaRPr lang="en-US" altLang="en-US"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idx="1"/>
          </p:nvPr>
        </p:nvSpPr>
        <p:spPr>
          <a:xfrm>
            <a:off x="0" y="261938"/>
            <a:ext cx="9144000" cy="6367462"/>
          </a:xfrm>
        </p:spPr>
        <p:txBody>
          <a:bodyPr/>
          <a:lstStyle/>
          <a:p>
            <a:pPr algn="just" eaLnBrk="1" hangingPunct="1">
              <a:lnSpc>
                <a:spcPct val="90000"/>
              </a:lnSpc>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Other nuts</a:t>
            </a:r>
          </a:p>
          <a:p>
            <a:pPr algn="just"/>
            <a:r>
              <a:rPr lang="en-US" sz="3200" smtClean="0">
                <a:solidFill>
                  <a:srgbClr val="0070C0"/>
                </a:solidFill>
                <a:latin typeface="Book Antiqua" pitchFamily="18" charset="0"/>
              </a:rPr>
              <a:t>Amazonia</a:t>
            </a:r>
            <a:r>
              <a:rPr lang="en-US" sz="3200" smtClean="0">
                <a:latin typeface="Book Antiqua" pitchFamily="18" charset="0"/>
              </a:rPr>
              <a:t> (Brazil) nuts are rarely used for biscuits because of their </a:t>
            </a:r>
            <a:r>
              <a:rPr lang="en-US" sz="3200" smtClean="0">
                <a:solidFill>
                  <a:srgbClr val="0070C0"/>
                </a:solidFill>
                <a:latin typeface="Book Antiqua" pitchFamily="18" charset="0"/>
              </a:rPr>
              <a:t>higher price</a:t>
            </a:r>
          </a:p>
          <a:p>
            <a:pPr algn="just"/>
            <a:r>
              <a:rPr lang="en-US" sz="3200" smtClean="0">
                <a:latin typeface="Book Antiqua" pitchFamily="18" charset="0"/>
              </a:rPr>
              <a:t>Their </a:t>
            </a:r>
            <a:r>
              <a:rPr lang="en-US" sz="3200" smtClean="0">
                <a:solidFill>
                  <a:srgbClr val="0070C0"/>
                </a:solidFill>
                <a:latin typeface="Book Antiqua" pitchFamily="18" charset="0"/>
              </a:rPr>
              <a:t>large size </a:t>
            </a:r>
            <a:r>
              <a:rPr lang="en-US" sz="3200" smtClean="0">
                <a:latin typeface="Book Antiqua" pitchFamily="18" charset="0"/>
              </a:rPr>
              <a:t>makes them very suitable for slicing and use as surface decoration</a:t>
            </a:r>
          </a:p>
          <a:p>
            <a:r>
              <a:rPr lang="en-US" sz="3200" smtClean="0">
                <a:latin typeface="Book Antiqua" pitchFamily="18" charset="0"/>
              </a:rPr>
              <a:t>Cashew nuts are produced in India, Brazil and East Africa</a:t>
            </a:r>
          </a:p>
          <a:p>
            <a:pPr algn="just"/>
            <a:r>
              <a:rPr lang="en-US" sz="3200" smtClean="0">
                <a:latin typeface="Book Antiqua" pitchFamily="18" charset="0"/>
              </a:rPr>
              <a:t>Their high cost has meant that they have rarely been used in biscuits</a:t>
            </a:r>
          </a:p>
          <a:p>
            <a:pPr algn="just" eaLnBrk="1" hangingPunct="1">
              <a:lnSpc>
                <a:spcPct val="90000"/>
              </a:lnSpc>
              <a:buClr>
                <a:schemeClr val="tx1"/>
              </a:buClr>
              <a:buFont typeface="Wingdings" pitchFamily="2" charset="2"/>
              <a:buChar char="q"/>
            </a:pPr>
            <a:r>
              <a:rPr lang="en-US" sz="3600" b="1" smtClean="0">
                <a:solidFill>
                  <a:srgbClr val="00B0F0"/>
                </a:solidFill>
                <a:latin typeface="Book Antiqua" pitchFamily="18" charset="0"/>
              </a:rPr>
              <a:t> Peanuts, Arachis or ground nut</a:t>
            </a:r>
          </a:p>
          <a:p>
            <a:pPr algn="just"/>
            <a:r>
              <a:rPr lang="en-US" sz="3200" smtClean="0">
                <a:latin typeface="Book Antiqua" pitchFamily="18" charset="0"/>
              </a:rPr>
              <a:t>Peanuts are extremely popular in the USA</a:t>
            </a:r>
          </a:p>
          <a:p>
            <a:pPr algn="just">
              <a:buFont typeface="Wingdings 3" pitchFamily="18" charset="2"/>
              <a:buNone/>
            </a:pPr>
            <a:endParaRPr lang="en-US" sz="3200" smtClean="0">
              <a:latin typeface="Book Antiqua" pitchFamily="18" charset="0"/>
            </a:endParaRPr>
          </a:p>
          <a:p>
            <a:pPr algn="just">
              <a:buFont typeface="Wingdings 3" pitchFamily="18" charset="2"/>
              <a:buNone/>
            </a:pPr>
            <a:endParaRPr lang="en-US" sz="3200" smtClean="0">
              <a:latin typeface="Book Antiqua" pitchFamily="18" charset="0"/>
            </a:endParaRPr>
          </a:p>
        </p:txBody>
      </p:sp>
      <p:sp>
        <p:nvSpPr>
          <p:cNvPr id="7373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5A9751F-02D5-45D5-B0C2-907AA782BB27}" type="slidenum">
              <a:rPr lang="en-US" altLang="en-US" smtClean="0"/>
              <a:pPr/>
              <a:t>62</a:t>
            </a:fld>
            <a:endParaRPr lang="en-US" altLang="en-US"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idx="1"/>
          </p:nvPr>
        </p:nvSpPr>
        <p:spPr>
          <a:xfrm>
            <a:off x="0" y="261938"/>
            <a:ext cx="9144000" cy="6367462"/>
          </a:xfrm>
        </p:spPr>
        <p:txBody>
          <a:bodyPr/>
          <a:lstStyle/>
          <a:p>
            <a:pPr algn="just"/>
            <a:r>
              <a:rPr lang="en-US" sz="3200" smtClean="0">
                <a:latin typeface="Book Antiqua" pitchFamily="18" charset="0"/>
              </a:rPr>
              <a:t>They are usually roasted and may be used as ‘halves’ to decorate the biscuit surface</a:t>
            </a:r>
          </a:p>
          <a:p>
            <a:pPr algn="just"/>
            <a:r>
              <a:rPr lang="en-US" sz="3200" smtClean="0">
                <a:latin typeface="Book Antiqua" pitchFamily="18" charset="0"/>
              </a:rPr>
              <a:t>In certain cases peanut butter is useful</a:t>
            </a:r>
          </a:p>
          <a:p>
            <a:pPr algn="just"/>
            <a:r>
              <a:rPr lang="en-US" sz="3200" smtClean="0">
                <a:latin typeface="Book Antiqua" pitchFamily="18" charset="0"/>
              </a:rPr>
              <a:t>The fat content of dry roasted peanut is about 49.8%</a:t>
            </a:r>
          </a:p>
        </p:txBody>
      </p:sp>
      <p:sp>
        <p:nvSpPr>
          <p:cNvPr id="7475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43953E4-247A-4C0F-81C0-BB3BEAF9CDF4}" type="slidenum">
              <a:rPr lang="en-US" altLang="en-US" smtClean="0"/>
              <a:pPr/>
              <a:t>63</a:t>
            </a:fld>
            <a:endParaRPr lang="en-US" altLang="en-US"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idx="1"/>
          </p:nvPr>
        </p:nvSpPr>
        <p:spPr>
          <a:xfrm>
            <a:off x="0" y="146050"/>
            <a:ext cx="9144000" cy="6367463"/>
          </a:xfrm>
        </p:spPr>
        <p:txBody>
          <a:bodyPr/>
          <a:lstStyle/>
          <a:p>
            <a:pPr algn="just" eaLnBrk="1" hangingPunct="1">
              <a:lnSpc>
                <a:spcPct val="90000"/>
              </a:lnSpc>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Anaphylatic shock</a:t>
            </a:r>
          </a:p>
          <a:p>
            <a:pPr algn="just"/>
            <a:r>
              <a:rPr lang="en-US" sz="3200" smtClean="0">
                <a:latin typeface="Book Antiqua" pitchFamily="18" charset="0"/>
              </a:rPr>
              <a:t>A health problem, which is an antibody-antigen reaction which may produce a state of profound collapse</a:t>
            </a:r>
          </a:p>
          <a:p>
            <a:pPr algn="just"/>
            <a:r>
              <a:rPr lang="en-US" sz="3200" smtClean="0">
                <a:latin typeface="Book Antiqua" pitchFamily="18" charset="0"/>
              </a:rPr>
              <a:t>A desperate emergency which may prove fatal</a:t>
            </a:r>
          </a:p>
          <a:p>
            <a:pPr algn="just"/>
            <a:r>
              <a:rPr lang="en-US" sz="3200" smtClean="0">
                <a:latin typeface="Book Antiqua" pitchFamily="18" charset="0"/>
              </a:rPr>
              <a:t>Rare condition but recently it seems that more people are sensitive in this way to nut products which is very concerning</a:t>
            </a:r>
          </a:p>
          <a:p>
            <a:pPr algn="just"/>
            <a:r>
              <a:rPr lang="en-US" sz="3200" smtClean="0">
                <a:latin typeface="Book Antiqua" pitchFamily="18" charset="0"/>
              </a:rPr>
              <a:t>These people can react when they eat even traces of nut products</a:t>
            </a:r>
          </a:p>
          <a:p>
            <a:pPr algn="just"/>
            <a:r>
              <a:rPr lang="en-US" sz="3200" smtClean="0">
                <a:latin typeface="Book Antiqua" pitchFamily="18" charset="0"/>
              </a:rPr>
              <a:t>Manufacturers who may be worried should control the handling of nuts extremely carefully</a:t>
            </a:r>
          </a:p>
        </p:txBody>
      </p:sp>
      <p:sp>
        <p:nvSpPr>
          <p:cNvPr id="7577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44C088A-6325-42F4-A88C-68269CFE5BE7}" type="slidenum">
              <a:rPr lang="en-US" altLang="en-US" smtClean="0"/>
              <a:pPr/>
              <a:t>64</a:t>
            </a:fld>
            <a:endParaRPr lang="en-US" altLang="en-US"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idx="1"/>
          </p:nvPr>
        </p:nvSpPr>
        <p:spPr>
          <a:xfrm>
            <a:off x="0" y="261938"/>
            <a:ext cx="9144000" cy="6367462"/>
          </a:xfrm>
        </p:spPr>
        <p:txBody>
          <a:bodyPr/>
          <a:lstStyle/>
          <a:p>
            <a:pPr algn="just" eaLnBrk="1" hangingPunct="1">
              <a:lnSpc>
                <a:spcPct val="90000"/>
              </a:lnSpc>
              <a:buClr>
                <a:schemeClr val="tx1"/>
              </a:buClr>
              <a:buFont typeface="Wingdings" pitchFamily="2" charset="2"/>
              <a:buChar char="q"/>
            </a:pPr>
            <a:r>
              <a:rPr lang="en-US" sz="3600" b="1" smtClean="0">
                <a:solidFill>
                  <a:schemeClr val="tx2"/>
                </a:solidFill>
                <a:latin typeface="Book Antiqua" pitchFamily="18" charset="0"/>
              </a:rPr>
              <a:t> </a:t>
            </a:r>
            <a:r>
              <a:rPr lang="en-US" sz="3600" b="1" smtClean="0">
                <a:solidFill>
                  <a:srgbClr val="00B0F0"/>
                </a:solidFill>
                <a:latin typeface="Book Antiqua" pitchFamily="18" charset="0"/>
              </a:rPr>
              <a:t>Flavors, spices and colors</a:t>
            </a:r>
            <a:r>
              <a:rPr lang="en-US" sz="3600" b="1" smtClean="0">
                <a:solidFill>
                  <a:schemeClr val="tx2"/>
                </a:solidFill>
                <a:latin typeface="Book Antiqua" pitchFamily="18" charset="0"/>
              </a:rPr>
              <a:t> </a:t>
            </a:r>
          </a:p>
          <a:p>
            <a:pPr algn="just"/>
            <a:r>
              <a:rPr lang="en-US" sz="3200" smtClean="0">
                <a:latin typeface="Book Antiqua" pitchFamily="18" charset="0"/>
              </a:rPr>
              <a:t>The largest group of flavors originate from plant materials, usually the </a:t>
            </a:r>
            <a:r>
              <a:rPr lang="en-US" sz="3200" smtClean="0">
                <a:solidFill>
                  <a:srgbClr val="0070C0"/>
                </a:solidFill>
                <a:latin typeface="Book Antiqua" pitchFamily="18" charset="0"/>
              </a:rPr>
              <a:t>fruits</a:t>
            </a:r>
            <a:r>
              <a:rPr lang="en-US" sz="3200" smtClean="0">
                <a:latin typeface="Book Antiqua" pitchFamily="18" charset="0"/>
              </a:rPr>
              <a:t> or </a:t>
            </a:r>
            <a:r>
              <a:rPr lang="en-US" sz="3200" smtClean="0">
                <a:solidFill>
                  <a:srgbClr val="0070C0"/>
                </a:solidFill>
                <a:latin typeface="Book Antiqua" pitchFamily="18" charset="0"/>
              </a:rPr>
              <a:t>leaves</a:t>
            </a:r>
            <a:r>
              <a:rPr lang="en-US" sz="3200" smtClean="0">
                <a:latin typeface="Book Antiqua" pitchFamily="18" charset="0"/>
              </a:rPr>
              <a:t> of plants </a:t>
            </a:r>
          </a:p>
          <a:p>
            <a:pPr algn="just"/>
            <a:r>
              <a:rPr lang="en-US" sz="3200" smtClean="0">
                <a:latin typeface="Book Antiqua" pitchFamily="18" charset="0"/>
              </a:rPr>
              <a:t>Crust flavors, burnt flavors and roast flavors which include those from meats come from cooking </a:t>
            </a:r>
          </a:p>
          <a:p>
            <a:pPr algn="just"/>
            <a:r>
              <a:rPr lang="en-US" sz="3200" smtClean="0">
                <a:latin typeface="Book Antiqua" pitchFamily="18" charset="0"/>
              </a:rPr>
              <a:t>It is important that flavor ingredients are convenient to use and of standard strength and quality</a:t>
            </a:r>
          </a:p>
          <a:p>
            <a:pPr algn="just" eaLnBrk="1" hangingPunct="1">
              <a:lnSpc>
                <a:spcPct val="90000"/>
              </a:lnSpc>
              <a:buClr>
                <a:schemeClr val="tx1"/>
              </a:buClr>
              <a:buFont typeface="Wingdings 3" pitchFamily="18" charset="2"/>
              <a:buNone/>
            </a:pPr>
            <a:endParaRPr lang="en-US" sz="3200" smtClean="0">
              <a:latin typeface="Book Antiqua" pitchFamily="18" charset="0"/>
            </a:endParaRPr>
          </a:p>
        </p:txBody>
      </p:sp>
      <p:sp>
        <p:nvSpPr>
          <p:cNvPr id="7680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BECE666-5173-4297-B000-C73DC849FDBD}" type="slidenum">
              <a:rPr lang="en-US" altLang="en-US" smtClean="0"/>
              <a:pPr/>
              <a:t>65</a:t>
            </a:fld>
            <a:endParaRPr lang="en-US" altLang="en-US"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idx="1"/>
          </p:nvPr>
        </p:nvSpPr>
        <p:spPr>
          <a:xfrm>
            <a:off x="0" y="261938"/>
            <a:ext cx="9144000" cy="6367462"/>
          </a:xfrm>
        </p:spPr>
        <p:txBody>
          <a:bodyPr/>
          <a:lstStyle/>
          <a:p>
            <a:pPr algn="just" eaLnBrk="1" hangingPunct="1">
              <a:lnSpc>
                <a:spcPct val="90000"/>
              </a:lnSpc>
              <a:buClr>
                <a:schemeClr val="tx1"/>
              </a:buClr>
              <a:buFont typeface="Wingdings" pitchFamily="2" charset="2"/>
              <a:buChar char="q"/>
            </a:pPr>
            <a:r>
              <a:rPr lang="en-US" sz="3600" b="1" smtClean="0">
                <a:solidFill>
                  <a:srgbClr val="00B0F0"/>
                </a:solidFill>
                <a:latin typeface="Book Antiqua" pitchFamily="18" charset="0"/>
              </a:rPr>
              <a:t> Spices and herbs</a:t>
            </a:r>
            <a:r>
              <a:rPr lang="en-US" sz="3600" b="1" smtClean="0">
                <a:solidFill>
                  <a:schemeClr val="tx2"/>
                </a:solidFill>
                <a:latin typeface="Book Antiqua" pitchFamily="18" charset="0"/>
              </a:rPr>
              <a:t> </a:t>
            </a:r>
          </a:p>
          <a:p>
            <a:pPr algn="just"/>
            <a:r>
              <a:rPr lang="en-US" sz="3200" smtClean="0">
                <a:latin typeface="Book Antiqua" pitchFamily="18" charset="0"/>
              </a:rPr>
              <a:t>Parts of plants which have been </a:t>
            </a:r>
            <a:r>
              <a:rPr lang="en-US" sz="3200" smtClean="0">
                <a:solidFill>
                  <a:srgbClr val="0070C0"/>
                </a:solidFill>
                <a:latin typeface="Book Antiqua" pitchFamily="18" charset="0"/>
              </a:rPr>
              <a:t>collected, dried </a:t>
            </a:r>
            <a:r>
              <a:rPr lang="en-US" sz="3200" smtClean="0">
                <a:latin typeface="Book Antiqua" pitchFamily="18" charset="0"/>
              </a:rPr>
              <a:t>and </a:t>
            </a:r>
            <a:r>
              <a:rPr lang="en-US" sz="3200" smtClean="0">
                <a:solidFill>
                  <a:srgbClr val="0070C0"/>
                </a:solidFill>
                <a:latin typeface="Book Antiqua" pitchFamily="18" charset="0"/>
              </a:rPr>
              <a:t>ground</a:t>
            </a:r>
            <a:r>
              <a:rPr lang="en-US" sz="3200" smtClean="0">
                <a:latin typeface="Book Antiqua" pitchFamily="18" charset="0"/>
              </a:rPr>
              <a:t> to form a strongly aromatic powder</a:t>
            </a:r>
          </a:p>
          <a:p>
            <a:pPr algn="just"/>
            <a:r>
              <a:rPr lang="en-US" sz="3200" smtClean="0">
                <a:latin typeface="Book Antiqua" pitchFamily="18" charset="0"/>
              </a:rPr>
              <a:t>May be used directly in or on a food</a:t>
            </a:r>
          </a:p>
          <a:p>
            <a:pPr algn="just"/>
            <a:r>
              <a:rPr lang="en-US" sz="3200" smtClean="0">
                <a:latin typeface="Book Antiqua" pitchFamily="18" charset="0"/>
              </a:rPr>
              <a:t>Ground herbs and spices carry the </a:t>
            </a:r>
            <a:r>
              <a:rPr lang="en-US" sz="3200" smtClean="0">
                <a:solidFill>
                  <a:srgbClr val="0070C0"/>
                </a:solidFill>
                <a:latin typeface="Book Antiqua" pitchFamily="18" charset="0"/>
              </a:rPr>
              <a:t>aromatic elements</a:t>
            </a:r>
            <a:r>
              <a:rPr lang="en-US" sz="3200" smtClean="0">
                <a:latin typeface="Book Antiqua" pitchFamily="18" charset="0"/>
              </a:rPr>
              <a:t> in the cells of the plant tissues often as </a:t>
            </a:r>
            <a:r>
              <a:rPr lang="en-US" sz="3200" smtClean="0">
                <a:solidFill>
                  <a:srgbClr val="0070C0"/>
                </a:solidFill>
                <a:latin typeface="Book Antiqua" pitchFamily="18" charset="0"/>
              </a:rPr>
              <a:t>volatile oils </a:t>
            </a:r>
          </a:p>
          <a:p>
            <a:pPr algn="just"/>
            <a:r>
              <a:rPr lang="en-US" sz="3200" smtClean="0">
                <a:latin typeface="Book Antiqua" pitchFamily="18" charset="0"/>
              </a:rPr>
              <a:t>Finer the material is ground the more of the flavor is released from the damaged cells and this will evaporate during storage</a:t>
            </a:r>
          </a:p>
          <a:p>
            <a:pPr algn="just" eaLnBrk="1" hangingPunct="1">
              <a:lnSpc>
                <a:spcPct val="90000"/>
              </a:lnSpc>
              <a:buClr>
                <a:schemeClr val="tx1"/>
              </a:buClr>
              <a:buFont typeface="Wingdings 3" pitchFamily="18" charset="2"/>
              <a:buNone/>
            </a:pPr>
            <a:endParaRPr lang="en-US" sz="3200" smtClean="0">
              <a:latin typeface="Book Antiqua" pitchFamily="18" charset="0"/>
            </a:endParaRPr>
          </a:p>
        </p:txBody>
      </p:sp>
      <p:sp>
        <p:nvSpPr>
          <p:cNvPr id="7782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2A75651-3273-4B2E-8685-41007A378554}" type="slidenum">
              <a:rPr lang="en-US" altLang="en-US" smtClean="0"/>
              <a:pPr/>
              <a:t>66</a:t>
            </a:fld>
            <a:endParaRPr lang="en-US" altLang="en-US"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idx="1"/>
          </p:nvPr>
        </p:nvSpPr>
        <p:spPr>
          <a:xfrm>
            <a:off x="0" y="261938"/>
            <a:ext cx="9144000" cy="6596062"/>
          </a:xfrm>
        </p:spPr>
        <p:txBody>
          <a:bodyPr/>
          <a:lstStyle/>
          <a:p>
            <a:pPr algn="just" eaLnBrk="1" hangingPunct="1">
              <a:lnSpc>
                <a:spcPct val="90000"/>
              </a:lnSpc>
              <a:buClr>
                <a:schemeClr val="tx1"/>
              </a:buClr>
              <a:buFont typeface="Wingdings" pitchFamily="2" charset="2"/>
              <a:buChar char="q"/>
            </a:pPr>
            <a:r>
              <a:rPr lang="en-US" sz="3600" b="1" smtClean="0">
                <a:solidFill>
                  <a:srgbClr val="00B0F0"/>
                </a:solidFill>
                <a:latin typeface="Book Antiqua" pitchFamily="18" charset="0"/>
              </a:rPr>
              <a:t> Essential oils</a:t>
            </a:r>
            <a:endParaRPr lang="en-US" sz="3600" b="1" smtClean="0">
              <a:solidFill>
                <a:schemeClr val="tx2"/>
              </a:solidFill>
              <a:latin typeface="Book Antiqua" pitchFamily="18" charset="0"/>
            </a:endParaRPr>
          </a:p>
          <a:p>
            <a:pPr algn="just"/>
            <a:r>
              <a:rPr lang="en-US" sz="3200" smtClean="0">
                <a:latin typeface="Book Antiqua" pitchFamily="18" charset="0"/>
              </a:rPr>
              <a:t>An essential oil is a </a:t>
            </a:r>
            <a:r>
              <a:rPr lang="en-US" sz="3200" smtClean="0">
                <a:solidFill>
                  <a:srgbClr val="0070C0"/>
                </a:solidFill>
                <a:latin typeface="Book Antiqua" pitchFamily="18" charset="0"/>
              </a:rPr>
              <a:t>volatile</a:t>
            </a:r>
            <a:r>
              <a:rPr lang="en-US" sz="3200" smtClean="0">
                <a:latin typeface="Book Antiqua" pitchFamily="18" charset="0"/>
              </a:rPr>
              <a:t> mixture of </a:t>
            </a:r>
            <a:r>
              <a:rPr lang="en-US" sz="3200" smtClean="0">
                <a:solidFill>
                  <a:srgbClr val="0070C0"/>
                </a:solidFill>
                <a:latin typeface="Book Antiqua" pitchFamily="18" charset="0"/>
              </a:rPr>
              <a:t>organic compounds </a:t>
            </a:r>
          </a:p>
          <a:p>
            <a:pPr algn="just"/>
            <a:r>
              <a:rPr lang="en-US" sz="3200" smtClean="0">
                <a:latin typeface="Book Antiqua" pitchFamily="18" charset="0"/>
              </a:rPr>
              <a:t>These oils may be extracted from plant materials by some physical process like:</a:t>
            </a:r>
          </a:p>
          <a:p>
            <a:pPr lvl="1" algn="just"/>
            <a:r>
              <a:rPr lang="en-US" sz="2800" smtClean="0">
                <a:latin typeface="Book Antiqua" pitchFamily="18" charset="0"/>
              </a:rPr>
              <a:t>Distillation</a:t>
            </a:r>
          </a:p>
          <a:p>
            <a:pPr lvl="1" algn="just"/>
            <a:r>
              <a:rPr lang="en-US" sz="2800" smtClean="0">
                <a:latin typeface="Book Antiqua" pitchFamily="18" charset="0"/>
              </a:rPr>
              <a:t>Compression or solvent extraction </a:t>
            </a:r>
          </a:p>
          <a:p>
            <a:pPr algn="just"/>
            <a:r>
              <a:rPr lang="en-US" sz="3200" smtClean="0">
                <a:latin typeface="Book Antiqua" pitchFamily="18" charset="0"/>
              </a:rPr>
              <a:t>Chemically they are very complex and may include alcohols, aldehydes, esters, ethers, ketones, phenols and hydrocarbons</a:t>
            </a:r>
          </a:p>
          <a:p>
            <a:pPr algn="just" eaLnBrk="1" hangingPunct="1">
              <a:lnSpc>
                <a:spcPct val="90000"/>
              </a:lnSpc>
              <a:buClr>
                <a:schemeClr val="tx1"/>
              </a:buClr>
              <a:buFont typeface="Wingdings" pitchFamily="2" charset="2"/>
              <a:buChar char="q"/>
            </a:pPr>
            <a:r>
              <a:rPr lang="en-US" sz="3600" b="1" smtClean="0">
                <a:solidFill>
                  <a:srgbClr val="00B0F0"/>
                </a:solidFill>
                <a:latin typeface="Book Antiqua" pitchFamily="18" charset="0"/>
              </a:rPr>
              <a:t> Oleo resins</a:t>
            </a:r>
            <a:endParaRPr lang="en-US" sz="3600" b="1" smtClean="0">
              <a:solidFill>
                <a:schemeClr val="tx2"/>
              </a:solidFill>
              <a:latin typeface="Book Antiqua" pitchFamily="18" charset="0"/>
            </a:endParaRPr>
          </a:p>
          <a:p>
            <a:pPr algn="just"/>
            <a:r>
              <a:rPr lang="en-US" sz="3200" smtClean="0">
                <a:latin typeface="Book Antiqua" pitchFamily="18" charset="0"/>
              </a:rPr>
              <a:t>Solvent extracted compounds remaining when the solvent has been evaporated</a:t>
            </a:r>
          </a:p>
        </p:txBody>
      </p:sp>
      <p:sp>
        <p:nvSpPr>
          <p:cNvPr id="7885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BAD92D8-B33D-4D44-877C-C3B03CF54212}" type="slidenum">
              <a:rPr lang="en-US" altLang="en-US" smtClean="0"/>
              <a:pPr/>
              <a:t>67</a:t>
            </a:fld>
            <a:endParaRPr lang="en-US" altLang="en-US"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idx="1"/>
          </p:nvPr>
        </p:nvSpPr>
        <p:spPr>
          <a:xfrm>
            <a:off x="0" y="261938"/>
            <a:ext cx="9144000" cy="6596062"/>
          </a:xfrm>
        </p:spPr>
        <p:txBody>
          <a:bodyPr/>
          <a:lstStyle/>
          <a:p>
            <a:pPr algn="just"/>
            <a:r>
              <a:rPr lang="en-US" sz="3200" smtClean="0">
                <a:latin typeface="Book Antiqua" pitchFamily="18" charset="0"/>
              </a:rPr>
              <a:t>They are very concentrated and often caustic, even more caustic than some of the essential oils</a:t>
            </a:r>
          </a:p>
          <a:p>
            <a:r>
              <a:rPr lang="en-US" sz="3600" b="1" smtClean="0">
                <a:solidFill>
                  <a:srgbClr val="00B0F0"/>
                </a:solidFill>
                <a:latin typeface="Book Antiqua" pitchFamily="18" charset="0"/>
              </a:rPr>
              <a:t>Synthetic flavors</a:t>
            </a:r>
            <a:endParaRPr lang="en-US" sz="3600" b="1" smtClean="0">
              <a:solidFill>
                <a:schemeClr val="tx2"/>
              </a:solidFill>
              <a:latin typeface="Book Antiqua" pitchFamily="18" charset="0"/>
            </a:endParaRPr>
          </a:p>
          <a:p>
            <a:pPr algn="just"/>
            <a:r>
              <a:rPr lang="en-US" sz="3200" smtClean="0">
                <a:latin typeface="Book Antiqua" pitchFamily="18" charset="0"/>
              </a:rPr>
              <a:t>Chemically synthesized ingredients can be blended in the same proportions as were found in the </a:t>
            </a:r>
            <a:r>
              <a:rPr lang="en-US" sz="3200" smtClean="0">
                <a:solidFill>
                  <a:srgbClr val="0070C0"/>
                </a:solidFill>
                <a:latin typeface="Book Antiqua" pitchFamily="18" charset="0"/>
              </a:rPr>
              <a:t>natural</a:t>
            </a:r>
            <a:r>
              <a:rPr lang="en-US" sz="3200" smtClean="0">
                <a:latin typeface="Book Antiqua" pitchFamily="18" charset="0"/>
              </a:rPr>
              <a:t> flavor</a:t>
            </a:r>
          </a:p>
          <a:p>
            <a:pPr algn="just"/>
            <a:r>
              <a:rPr lang="en-US" sz="3200" smtClean="0">
                <a:latin typeface="Book Antiqua" pitchFamily="18" charset="0"/>
              </a:rPr>
              <a:t>Flavors made in this way are described as </a:t>
            </a:r>
            <a:r>
              <a:rPr lang="en-US" sz="3200" smtClean="0">
                <a:solidFill>
                  <a:srgbClr val="0070C0"/>
                </a:solidFill>
                <a:latin typeface="Book Antiqua" pitchFamily="18" charset="0"/>
              </a:rPr>
              <a:t>‘nature identical flavors’</a:t>
            </a:r>
          </a:p>
          <a:p>
            <a:pPr algn="just"/>
            <a:r>
              <a:rPr lang="en-US" sz="3200" smtClean="0">
                <a:latin typeface="Book Antiqua" pitchFamily="18" charset="0"/>
              </a:rPr>
              <a:t>The chemicals used for flavors must have an acceptability for use in food</a:t>
            </a:r>
          </a:p>
        </p:txBody>
      </p:sp>
      <p:sp>
        <p:nvSpPr>
          <p:cNvPr id="7987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7EC4439-6484-4D6B-91B5-7EA82D5902EE}" type="slidenum">
              <a:rPr lang="en-US" altLang="en-US" smtClean="0"/>
              <a:pPr/>
              <a:t>68</a:t>
            </a:fld>
            <a:endParaRPr lang="en-US" altLang="en-US"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idx="1"/>
          </p:nvPr>
        </p:nvSpPr>
        <p:spPr>
          <a:xfrm>
            <a:off x="0" y="261938"/>
            <a:ext cx="9144000" cy="6596062"/>
          </a:xfrm>
        </p:spPr>
        <p:txBody>
          <a:bodyPr/>
          <a:lstStyle/>
          <a:p>
            <a:pPr algn="just"/>
            <a:r>
              <a:rPr lang="en-US" sz="3200" smtClean="0">
                <a:latin typeface="Book Antiqua" pitchFamily="18" charset="0"/>
              </a:rPr>
              <a:t>Term ‘generally accepted as safe’ </a:t>
            </a:r>
            <a:r>
              <a:rPr lang="en-US" sz="3200" b="1" smtClean="0">
                <a:solidFill>
                  <a:srgbClr val="0070C0"/>
                </a:solidFill>
                <a:latin typeface="Book Antiqua" pitchFamily="18" charset="0"/>
              </a:rPr>
              <a:t>(GRAS) </a:t>
            </a:r>
            <a:r>
              <a:rPr lang="en-US" sz="3200" smtClean="0">
                <a:latin typeface="Book Antiqua" pitchFamily="18" charset="0"/>
              </a:rPr>
              <a:t>is frequently seen in connection with </a:t>
            </a:r>
            <a:r>
              <a:rPr lang="en-US" sz="3200" b="1" smtClean="0">
                <a:solidFill>
                  <a:srgbClr val="0070C0"/>
                </a:solidFill>
                <a:latin typeface="Book Antiqua" pitchFamily="18" charset="0"/>
              </a:rPr>
              <a:t>synthetic flavors</a:t>
            </a:r>
          </a:p>
          <a:p>
            <a:r>
              <a:rPr lang="en-US" sz="3600" b="1" smtClean="0">
                <a:solidFill>
                  <a:srgbClr val="00B0F0"/>
                </a:solidFill>
                <a:latin typeface="Book Antiqua" pitchFamily="18" charset="0"/>
              </a:rPr>
              <a:t>Flavor enhancer</a:t>
            </a:r>
            <a:endParaRPr lang="en-US" sz="3600" b="1" smtClean="0">
              <a:solidFill>
                <a:schemeClr val="tx2"/>
              </a:solidFill>
              <a:latin typeface="Book Antiqua" pitchFamily="18" charset="0"/>
            </a:endParaRPr>
          </a:p>
          <a:p>
            <a:pPr algn="just"/>
            <a:r>
              <a:rPr lang="en-US" sz="3200" smtClean="0">
                <a:latin typeface="Book Antiqua" pitchFamily="18" charset="0"/>
              </a:rPr>
              <a:t>These fall into two main groups:</a:t>
            </a:r>
          </a:p>
          <a:p>
            <a:pPr lvl="1" algn="just"/>
            <a:r>
              <a:rPr lang="en-US" sz="2800" smtClean="0">
                <a:latin typeface="Book Antiqua" pitchFamily="18" charset="0"/>
              </a:rPr>
              <a:t>Simple salts</a:t>
            </a:r>
          </a:p>
          <a:p>
            <a:pPr lvl="1" algn="just"/>
            <a:r>
              <a:rPr lang="en-US" sz="2800" smtClean="0">
                <a:latin typeface="Book Antiqua" pitchFamily="18" charset="0"/>
              </a:rPr>
              <a:t>Acids</a:t>
            </a:r>
          </a:p>
          <a:p>
            <a:pPr algn="just"/>
            <a:r>
              <a:rPr lang="en-US" sz="3200" smtClean="0">
                <a:latin typeface="Book Antiqua" pitchFamily="18" charset="0"/>
              </a:rPr>
              <a:t>The most important flavor enhancer is common salt</a:t>
            </a:r>
          </a:p>
          <a:p>
            <a:pPr algn="just"/>
            <a:r>
              <a:rPr lang="en-US" sz="3200" smtClean="0">
                <a:latin typeface="Book Antiqua" pitchFamily="18" charset="0"/>
              </a:rPr>
              <a:t>Monosodium glutamate </a:t>
            </a:r>
            <a:r>
              <a:rPr lang="en-US" sz="3200" smtClean="0">
                <a:solidFill>
                  <a:srgbClr val="0070C0"/>
                </a:solidFill>
                <a:latin typeface="Book Antiqua" pitchFamily="18" charset="0"/>
              </a:rPr>
              <a:t>(MSG) </a:t>
            </a:r>
            <a:r>
              <a:rPr lang="en-US" sz="3200" smtClean="0">
                <a:latin typeface="Book Antiqua" pitchFamily="18" charset="0"/>
              </a:rPr>
              <a:t>is a commonly used savory flavor enhancer</a:t>
            </a:r>
          </a:p>
        </p:txBody>
      </p:sp>
      <p:sp>
        <p:nvSpPr>
          <p:cNvPr id="8089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3F360D8-CEED-4D0F-A361-4CFF2DB13C31}" type="slidenum">
              <a:rPr lang="en-US" altLang="en-US" smtClean="0"/>
              <a:pPr/>
              <a:t>69</a:t>
            </a:fld>
            <a:endParaRPr lang="en-US" alt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0" y="1524000"/>
            <a:ext cx="9144000" cy="5334000"/>
          </a:xfrm>
        </p:spPr>
        <p:txBody>
          <a:bodyPr/>
          <a:lstStyle/>
          <a:p>
            <a:pPr eaLnBrk="1" hangingPunct="1">
              <a:buClr>
                <a:schemeClr val="tx1"/>
              </a:buClr>
              <a:buFont typeface="Wingdings" pitchFamily="2" charset="2"/>
              <a:buChar char="q"/>
            </a:pPr>
            <a:r>
              <a:rPr lang="en-US" sz="2800" smtClean="0">
                <a:latin typeface="Book Antiqua" pitchFamily="18" charset="0"/>
              </a:rPr>
              <a:t>     </a:t>
            </a:r>
            <a:r>
              <a:rPr lang="en-US" sz="3200" smtClean="0">
                <a:latin typeface="Book Antiqua" pitchFamily="18" charset="0"/>
              </a:rPr>
              <a:t>White Flour</a:t>
            </a:r>
          </a:p>
          <a:p>
            <a:pPr eaLnBrk="1" hangingPunct="1">
              <a:buClr>
                <a:schemeClr val="tx1"/>
              </a:buClr>
              <a:buFont typeface="Wingdings" pitchFamily="2" charset="2"/>
              <a:buChar char="q"/>
            </a:pPr>
            <a:r>
              <a:rPr lang="en-US" sz="3200" smtClean="0">
                <a:latin typeface="Book Antiqua" pitchFamily="18" charset="0"/>
              </a:rPr>
              <a:t>    All-Purpose Flour </a:t>
            </a:r>
            <a:r>
              <a:rPr lang="en-US" sz="3200" smtClean="0">
                <a:solidFill>
                  <a:schemeClr val="tx2"/>
                </a:solidFill>
                <a:latin typeface="Book Antiqua" pitchFamily="18" charset="0"/>
              </a:rPr>
              <a:t>(8-11% Protein)</a:t>
            </a:r>
          </a:p>
          <a:p>
            <a:pPr eaLnBrk="1" hangingPunct="1">
              <a:buClr>
                <a:schemeClr val="tx1"/>
              </a:buClr>
              <a:buFont typeface="Wingdings" pitchFamily="2" charset="2"/>
              <a:buChar char="q"/>
            </a:pPr>
            <a:r>
              <a:rPr lang="en-US" sz="3200" smtClean="0">
                <a:latin typeface="Book Antiqua" pitchFamily="18" charset="0"/>
              </a:rPr>
              <a:t>    Bread Flour </a:t>
            </a:r>
            <a:r>
              <a:rPr lang="en-US" sz="3200" smtClean="0">
                <a:solidFill>
                  <a:schemeClr val="tx2"/>
                </a:solidFill>
                <a:latin typeface="Book Antiqua" pitchFamily="18" charset="0"/>
              </a:rPr>
              <a:t>(12-14% Protein)</a:t>
            </a:r>
          </a:p>
          <a:p>
            <a:pPr eaLnBrk="1" hangingPunct="1">
              <a:buClr>
                <a:schemeClr val="tx1"/>
              </a:buClr>
              <a:buFont typeface="Wingdings" pitchFamily="2" charset="2"/>
              <a:buChar char="q"/>
            </a:pPr>
            <a:r>
              <a:rPr lang="en-US" sz="3200" smtClean="0">
                <a:latin typeface="Book Antiqua" pitchFamily="18" charset="0"/>
              </a:rPr>
              <a:t>    Cake Flour </a:t>
            </a:r>
            <a:r>
              <a:rPr lang="en-US" sz="3200" smtClean="0">
                <a:solidFill>
                  <a:schemeClr val="tx2"/>
                </a:solidFill>
                <a:latin typeface="Book Antiqua" pitchFamily="18" charset="0"/>
              </a:rPr>
              <a:t>(7-9% Protein)</a:t>
            </a:r>
          </a:p>
          <a:p>
            <a:pPr eaLnBrk="1" hangingPunct="1">
              <a:buClr>
                <a:schemeClr val="tx1"/>
              </a:buClr>
              <a:buFont typeface="Wingdings" pitchFamily="2" charset="2"/>
              <a:buChar char="q"/>
            </a:pPr>
            <a:r>
              <a:rPr lang="en-US" sz="3200" smtClean="0">
                <a:latin typeface="Book Antiqua" pitchFamily="18" charset="0"/>
              </a:rPr>
              <a:t>    Self Raising Flour</a:t>
            </a:r>
          </a:p>
          <a:p>
            <a:pPr eaLnBrk="1" hangingPunct="1">
              <a:buClr>
                <a:schemeClr val="tx1"/>
              </a:buClr>
              <a:buFont typeface="Wingdings" pitchFamily="2" charset="2"/>
              <a:buChar char="q"/>
            </a:pPr>
            <a:r>
              <a:rPr lang="en-US" sz="3200" smtClean="0">
                <a:latin typeface="Book Antiqua" pitchFamily="18" charset="0"/>
              </a:rPr>
              <a:t>    Pastry Flour </a:t>
            </a:r>
            <a:r>
              <a:rPr lang="en-US" sz="3200" smtClean="0">
                <a:solidFill>
                  <a:schemeClr val="tx2"/>
                </a:solidFill>
                <a:latin typeface="Book Antiqua" pitchFamily="18" charset="0"/>
              </a:rPr>
              <a:t>(8-9% Protein)</a:t>
            </a:r>
          </a:p>
          <a:p>
            <a:pPr eaLnBrk="1" hangingPunct="1">
              <a:buClr>
                <a:schemeClr val="tx1"/>
              </a:buClr>
              <a:buFont typeface="Wingdings" pitchFamily="2" charset="2"/>
              <a:buChar char="q"/>
            </a:pPr>
            <a:r>
              <a:rPr lang="en-US" sz="3200" smtClean="0">
                <a:latin typeface="Book Antiqua" pitchFamily="18" charset="0"/>
              </a:rPr>
              <a:t>    Whole Wheat Flour</a:t>
            </a:r>
          </a:p>
          <a:p>
            <a:pPr eaLnBrk="1" hangingPunct="1">
              <a:buClr>
                <a:schemeClr val="tx1"/>
              </a:buClr>
              <a:buFont typeface="Wingdings" pitchFamily="2" charset="2"/>
              <a:buChar char="q"/>
            </a:pPr>
            <a:r>
              <a:rPr lang="en-US" sz="3200" smtClean="0">
                <a:latin typeface="Book Antiqua" pitchFamily="18" charset="0"/>
              </a:rPr>
              <a:t>    Gluten Flour </a:t>
            </a:r>
            <a:r>
              <a:rPr lang="en-US" sz="3200" smtClean="0">
                <a:solidFill>
                  <a:schemeClr val="tx2"/>
                </a:solidFill>
                <a:latin typeface="Book Antiqua" pitchFamily="18" charset="0"/>
              </a:rPr>
              <a:t>(40-45% Protein)</a:t>
            </a:r>
          </a:p>
        </p:txBody>
      </p:sp>
      <p:sp>
        <p:nvSpPr>
          <p:cNvPr id="1741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BF65CDD-01C4-4B4B-BADB-C61CA07C65AF}" type="slidenum">
              <a:rPr lang="en-US" altLang="en-US" smtClean="0"/>
              <a:pPr/>
              <a:t>7</a:t>
            </a:fld>
            <a:endParaRPr lang="en-US" altLang="en-US" smtClean="0"/>
          </a:p>
        </p:txBody>
      </p:sp>
      <p:sp>
        <p:nvSpPr>
          <p:cNvPr id="418818" name="Rectangle 2"/>
          <p:cNvSpPr>
            <a:spLocks noGrp="1" noChangeArrowheads="1"/>
          </p:cNvSpPr>
          <p:nvPr>
            <p:ph type="title"/>
          </p:nvPr>
        </p:nvSpPr>
        <p:spPr>
          <a:xfrm>
            <a:off x="457200" y="277813"/>
            <a:ext cx="8686800" cy="1139825"/>
          </a:xfrm>
        </p:spPr>
        <p:txBody>
          <a:bodyPr>
            <a:normAutofit fontScale="90000"/>
          </a:bodyPr>
          <a:lstStyle/>
          <a:p>
            <a:pPr eaLnBrk="1" fontAlgn="auto" hangingPunct="1">
              <a:spcAft>
                <a:spcPts val="0"/>
              </a:spcAft>
              <a:buClr>
                <a:schemeClr val="tx1"/>
              </a:buClr>
              <a:buFont typeface="Wingdings" pitchFamily="2" charset="2"/>
              <a:buChar char="q"/>
              <a:defRPr/>
            </a:pPr>
            <a:r>
              <a:rPr lang="en-US" sz="3800" dirty="0">
                <a:latin typeface="Book Antiqua" pitchFamily="18" charset="0"/>
              </a:rPr>
              <a:t> </a:t>
            </a:r>
            <a:r>
              <a:rPr lang="en-US" sz="3800" dirty="0">
                <a:solidFill>
                  <a:srgbClr val="00B0F0"/>
                </a:solidFill>
                <a:latin typeface="Book Antiqua" pitchFamily="18" charset="0"/>
              </a:rPr>
              <a:t>Wheat Flour Types Used In Bakery Products</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idx="1"/>
          </p:nvPr>
        </p:nvSpPr>
        <p:spPr>
          <a:xfrm>
            <a:off x="0" y="261938"/>
            <a:ext cx="9144000" cy="6596062"/>
          </a:xfrm>
        </p:spPr>
        <p:txBody>
          <a:bodyPr/>
          <a:lstStyle/>
          <a:p>
            <a:pPr algn="just" eaLnBrk="1" hangingPunct="1">
              <a:lnSpc>
                <a:spcPct val="90000"/>
              </a:lnSpc>
              <a:buClr>
                <a:schemeClr val="tx1"/>
              </a:buClr>
              <a:buFont typeface="Wingdings" pitchFamily="2" charset="2"/>
              <a:buChar char="q"/>
            </a:pPr>
            <a:r>
              <a:rPr lang="en-US" sz="3600" b="1" smtClean="0">
                <a:solidFill>
                  <a:srgbClr val="00B0F0"/>
                </a:solidFill>
                <a:latin typeface="Book Antiqua" pitchFamily="18" charset="0"/>
              </a:rPr>
              <a:t> Colors</a:t>
            </a:r>
            <a:endParaRPr lang="en-US" sz="3600" b="1" smtClean="0">
              <a:solidFill>
                <a:schemeClr val="tx2"/>
              </a:solidFill>
              <a:latin typeface="Book Antiqua" pitchFamily="18" charset="0"/>
            </a:endParaRPr>
          </a:p>
          <a:p>
            <a:pPr algn="just"/>
            <a:r>
              <a:rPr lang="en-US" sz="3200" smtClean="0">
                <a:latin typeface="Book Antiqua" pitchFamily="18" charset="0"/>
              </a:rPr>
              <a:t>Few natural colors are used to enhance products </a:t>
            </a:r>
          </a:p>
          <a:p>
            <a:r>
              <a:rPr lang="en-US" sz="3200" smtClean="0">
                <a:latin typeface="Book Antiqua" pitchFamily="18" charset="0"/>
              </a:rPr>
              <a:t>These include:</a:t>
            </a:r>
          </a:p>
          <a:p>
            <a:pPr lvl="1"/>
            <a:r>
              <a:rPr lang="en-US" sz="2800" smtClean="0">
                <a:solidFill>
                  <a:srgbClr val="0070C0"/>
                </a:solidFill>
                <a:latin typeface="Book Antiqua" pitchFamily="18" charset="0"/>
              </a:rPr>
              <a:t>Cochineal</a:t>
            </a:r>
            <a:r>
              <a:rPr lang="en-US" sz="2800" smtClean="0">
                <a:latin typeface="Book Antiqua" pitchFamily="18" charset="0"/>
              </a:rPr>
              <a:t> (red), an extract from the bodies of certain insects</a:t>
            </a:r>
          </a:p>
          <a:p>
            <a:pPr lvl="1"/>
            <a:r>
              <a:rPr lang="en-US" sz="2800" smtClean="0">
                <a:solidFill>
                  <a:srgbClr val="0070C0"/>
                </a:solidFill>
                <a:latin typeface="Book Antiqua" pitchFamily="18" charset="0"/>
              </a:rPr>
              <a:t>Saffron</a:t>
            </a:r>
            <a:r>
              <a:rPr lang="en-US" sz="2800" smtClean="0">
                <a:latin typeface="Book Antiqua" pitchFamily="18" charset="0"/>
              </a:rPr>
              <a:t> (yellow) from the stigmas of a crocus flower</a:t>
            </a:r>
          </a:p>
          <a:p>
            <a:pPr lvl="1"/>
            <a:r>
              <a:rPr lang="en-US" sz="2800" smtClean="0">
                <a:solidFill>
                  <a:srgbClr val="0070C0"/>
                </a:solidFill>
                <a:latin typeface="Book Antiqua" pitchFamily="18" charset="0"/>
              </a:rPr>
              <a:t>Carame</a:t>
            </a:r>
            <a:r>
              <a:rPr lang="en-US" sz="2800" smtClean="0">
                <a:latin typeface="Book Antiqua" pitchFamily="18" charset="0"/>
              </a:rPr>
              <a:t>l (brown) from burnt sugar</a:t>
            </a:r>
          </a:p>
          <a:p>
            <a:pPr algn="just"/>
            <a:r>
              <a:rPr lang="en-US" sz="3200" smtClean="0">
                <a:solidFill>
                  <a:srgbClr val="C00000"/>
                </a:solidFill>
                <a:latin typeface="Book Antiqua" pitchFamily="18" charset="0"/>
              </a:rPr>
              <a:t>Brown,</a:t>
            </a:r>
            <a:r>
              <a:rPr lang="en-US" sz="3200" smtClean="0">
                <a:latin typeface="Book Antiqua" pitchFamily="18" charset="0"/>
              </a:rPr>
              <a:t> </a:t>
            </a:r>
            <a:r>
              <a:rPr lang="en-US" sz="3200" smtClean="0">
                <a:solidFill>
                  <a:srgbClr val="FF0000"/>
                </a:solidFill>
                <a:latin typeface="Book Antiqua" pitchFamily="18" charset="0"/>
              </a:rPr>
              <a:t>red</a:t>
            </a:r>
            <a:r>
              <a:rPr lang="en-US" sz="3200" smtClean="0">
                <a:latin typeface="Book Antiqua" pitchFamily="18" charset="0"/>
              </a:rPr>
              <a:t> and even black coloration of biscuit doughs can be achieved by using </a:t>
            </a:r>
            <a:r>
              <a:rPr lang="en-US" sz="3200" smtClean="0">
                <a:solidFill>
                  <a:srgbClr val="0070C0"/>
                </a:solidFill>
                <a:latin typeface="Book Antiqua" pitchFamily="18" charset="0"/>
              </a:rPr>
              <a:t>cocoa powders</a:t>
            </a:r>
          </a:p>
          <a:p>
            <a:pPr>
              <a:buFont typeface="Wingdings 3" pitchFamily="18" charset="2"/>
              <a:buNone/>
            </a:pPr>
            <a:endParaRPr lang="en-US" sz="3200" smtClean="0">
              <a:latin typeface="Book Antiqua" pitchFamily="18" charset="0"/>
            </a:endParaRPr>
          </a:p>
        </p:txBody>
      </p:sp>
      <p:sp>
        <p:nvSpPr>
          <p:cNvPr id="8192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0185BC9-3A1A-4BC1-875B-58D66EDB2625}" type="slidenum">
              <a:rPr lang="en-US" altLang="en-US" smtClean="0"/>
              <a:pPr/>
              <a:t>70</a:t>
            </a:fld>
            <a:endParaRPr lang="en-US" altLang="en-US"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idx="1"/>
          </p:nvPr>
        </p:nvSpPr>
        <p:spPr>
          <a:xfrm>
            <a:off x="0" y="261938"/>
            <a:ext cx="9144000" cy="6596062"/>
          </a:xfrm>
        </p:spPr>
        <p:txBody>
          <a:bodyPr/>
          <a:lstStyle/>
          <a:p>
            <a:pPr algn="just" eaLnBrk="1" hangingPunct="1">
              <a:lnSpc>
                <a:spcPct val="90000"/>
              </a:lnSpc>
              <a:buClr>
                <a:schemeClr val="tx1"/>
              </a:buClr>
              <a:buFont typeface="Wingdings" pitchFamily="2" charset="2"/>
              <a:buChar char="q"/>
            </a:pPr>
            <a:r>
              <a:rPr lang="en-US" sz="3600" b="1" smtClean="0">
                <a:solidFill>
                  <a:srgbClr val="00B0F0"/>
                </a:solidFill>
                <a:latin typeface="Book Antiqua" pitchFamily="18" charset="0"/>
              </a:rPr>
              <a:t> Chocolate and cocoa</a:t>
            </a:r>
            <a:endParaRPr lang="en-US" sz="3600" b="1" smtClean="0">
              <a:solidFill>
                <a:schemeClr val="tx2"/>
              </a:solidFill>
              <a:latin typeface="Book Antiqua" pitchFamily="18" charset="0"/>
            </a:endParaRPr>
          </a:p>
          <a:p>
            <a:pPr algn="just"/>
            <a:r>
              <a:rPr lang="en-US" sz="3200" smtClean="0">
                <a:latin typeface="Book Antiqua" pitchFamily="18" charset="0"/>
              </a:rPr>
              <a:t>The basis of chocolate and cocoa is the cocoa bean </a:t>
            </a:r>
          </a:p>
          <a:p>
            <a:pPr algn="just"/>
            <a:r>
              <a:rPr lang="en-US" sz="3200" smtClean="0">
                <a:latin typeface="Book Antiqua" pitchFamily="18" charset="0"/>
              </a:rPr>
              <a:t>Flavor is a major consideration of </a:t>
            </a:r>
            <a:r>
              <a:rPr lang="en-US" sz="3200" b="1" smtClean="0">
                <a:solidFill>
                  <a:srgbClr val="0070C0"/>
                </a:solidFill>
                <a:latin typeface="Book Antiqua" pitchFamily="18" charset="0"/>
              </a:rPr>
              <a:t>chocolate</a:t>
            </a:r>
            <a:r>
              <a:rPr lang="en-US" sz="3200" smtClean="0">
                <a:latin typeface="Book Antiqua" pitchFamily="18" charset="0"/>
              </a:rPr>
              <a:t>, whether plain, milk or a substitute coating</a:t>
            </a:r>
          </a:p>
          <a:p>
            <a:pPr algn="just"/>
            <a:r>
              <a:rPr lang="en-US" sz="3200" smtClean="0">
                <a:latin typeface="Book Antiqua" pitchFamily="18" charset="0"/>
              </a:rPr>
              <a:t>This flavor originates with the </a:t>
            </a:r>
            <a:r>
              <a:rPr lang="en-US" sz="3200" smtClean="0">
                <a:solidFill>
                  <a:srgbClr val="0070C0"/>
                </a:solidFill>
                <a:latin typeface="Book Antiqua" pitchFamily="18" charset="0"/>
              </a:rPr>
              <a:t>fermentation</a:t>
            </a:r>
            <a:r>
              <a:rPr lang="en-US" sz="3200" smtClean="0">
                <a:latin typeface="Book Antiqua" pitchFamily="18" charset="0"/>
              </a:rPr>
              <a:t> of the beans</a:t>
            </a:r>
          </a:p>
          <a:p>
            <a:pPr algn="just"/>
            <a:r>
              <a:rPr lang="en-US" sz="3200" smtClean="0">
                <a:latin typeface="Book Antiqua" pitchFamily="18" charset="0"/>
              </a:rPr>
              <a:t>Fermentation also changes the color of the beans to a dark brown</a:t>
            </a:r>
          </a:p>
          <a:p>
            <a:pPr algn="just"/>
            <a:r>
              <a:rPr lang="en-US" sz="3200" b="1" smtClean="0">
                <a:solidFill>
                  <a:srgbClr val="0070C0"/>
                </a:solidFill>
                <a:latin typeface="Book Antiqua" pitchFamily="18" charset="0"/>
              </a:rPr>
              <a:t>Cocoa</a:t>
            </a:r>
            <a:r>
              <a:rPr lang="en-US" sz="3200" smtClean="0">
                <a:latin typeface="Book Antiqua" pitchFamily="18" charset="0"/>
              </a:rPr>
              <a:t> is a flavorsome powder produced from the cake formed when cocoa butter is expressed from cocoamass</a:t>
            </a:r>
          </a:p>
          <a:p>
            <a:pPr>
              <a:buFont typeface="Wingdings 3" pitchFamily="18" charset="2"/>
              <a:buNone/>
            </a:pPr>
            <a:endParaRPr lang="en-US" sz="3200" smtClean="0">
              <a:latin typeface="Book Antiqua" pitchFamily="18" charset="0"/>
            </a:endParaRPr>
          </a:p>
        </p:txBody>
      </p:sp>
      <p:sp>
        <p:nvSpPr>
          <p:cNvPr id="8294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3AF70F2-6BED-400D-8C69-3172EDA83951}" type="slidenum">
              <a:rPr lang="en-US" altLang="en-US" smtClean="0"/>
              <a:pPr/>
              <a:t>71</a:t>
            </a:fld>
            <a:endParaRPr lang="en-US"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304800" y="304800"/>
            <a:ext cx="8839200" cy="914400"/>
          </a:xfrm>
        </p:spPr>
        <p:txBody>
          <a:bodyPr/>
          <a:lstStyle/>
          <a:p>
            <a:pPr eaLnBrk="1" hangingPunct="1">
              <a:lnSpc>
                <a:spcPct val="80000"/>
              </a:lnSpc>
              <a:buClr>
                <a:schemeClr val="tx1"/>
              </a:buClr>
              <a:buFont typeface="Wingdings" pitchFamily="2" charset="2"/>
              <a:buChar char="q"/>
            </a:pPr>
            <a:r>
              <a:rPr lang="en-US" sz="2600" smtClean="0">
                <a:solidFill>
                  <a:schemeClr val="tx2"/>
                </a:solidFill>
              </a:rPr>
              <a:t>  </a:t>
            </a:r>
            <a:r>
              <a:rPr lang="en-US" sz="3200" b="1" smtClean="0">
                <a:solidFill>
                  <a:srgbClr val="00B0F0"/>
                </a:solidFill>
                <a:latin typeface="Book Antiqua" pitchFamily="18" charset="0"/>
              </a:rPr>
              <a:t>White flour</a:t>
            </a:r>
            <a:r>
              <a:rPr lang="en-US" sz="2400" smtClean="0">
                <a:solidFill>
                  <a:srgbClr val="00B0F0"/>
                </a:solidFill>
                <a:latin typeface="Book Antiqua" pitchFamily="18" charset="0"/>
              </a:rPr>
              <a:t> </a:t>
            </a:r>
            <a:r>
              <a:rPr lang="en-US" sz="3200" smtClean="0">
                <a:latin typeface="Book Antiqua" pitchFamily="18" charset="0"/>
              </a:rPr>
              <a:t>is the finely ground endosperm of the wheat kernel. </a:t>
            </a:r>
          </a:p>
        </p:txBody>
      </p:sp>
      <p:sp>
        <p:nvSpPr>
          <p:cNvPr id="1843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2DA44A9-A0DA-47C6-8DBE-17E61CBA84D7}" type="slidenum">
              <a:rPr lang="en-US" altLang="en-US" smtClean="0"/>
              <a:pPr/>
              <a:t>8</a:t>
            </a:fld>
            <a:endParaRPr lang="en-US" altLang="en-US" smtClean="0"/>
          </a:p>
        </p:txBody>
      </p:sp>
      <p:sp>
        <p:nvSpPr>
          <p:cNvPr id="18436" name="Rectangle 4"/>
          <p:cNvSpPr>
            <a:spLocks noChangeArrowheads="1"/>
          </p:cNvSpPr>
          <p:nvPr/>
        </p:nvSpPr>
        <p:spPr bwMode="auto">
          <a:xfrm>
            <a:off x="304800" y="1463675"/>
            <a:ext cx="8839200" cy="1066800"/>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sz="2800">
                <a:solidFill>
                  <a:srgbClr val="742408"/>
                </a:solidFill>
                <a:latin typeface="Comic Sans MS" pitchFamily="66" charset="0"/>
              </a:rPr>
              <a:t>  </a:t>
            </a:r>
            <a:r>
              <a:rPr lang="en-US" b="1">
                <a:solidFill>
                  <a:srgbClr val="00B0F0"/>
                </a:solidFill>
                <a:latin typeface="Book Antiqua" pitchFamily="18" charset="0"/>
              </a:rPr>
              <a:t>All-purpose flour</a:t>
            </a:r>
            <a:r>
              <a:rPr lang="en-US">
                <a:solidFill>
                  <a:srgbClr val="00B0F0"/>
                </a:solidFill>
                <a:latin typeface="Book Antiqua" pitchFamily="18" charset="0"/>
              </a:rPr>
              <a:t> </a:t>
            </a:r>
            <a:r>
              <a:rPr lang="en-US">
                <a:solidFill>
                  <a:srgbClr val="742408"/>
                </a:solidFill>
                <a:latin typeface="Book Antiqua" pitchFamily="18" charset="0"/>
              </a:rPr>
              <a:t>is white flour milled from hard wheats or a blend of hard and soft wheats.</a:t>
            </a:r>
            <a:r>
              <a:rPr lang="en-US" sz="2800">
                <a:solidFill>
                  <a:srgbClr val="742408"/>
                </a:solidFill>
                <a:latin typeface="Book Antiqua" pitchFamily="18" charset="0"/>
              </a:rPr>
              <a:t> </a:t>
            </a:r>
          </a:p>
        </p:txBody>
      </p:sp>
      <p:sp>
        <p:nvSpPr>
          <p:cNvPr id="18437" name="Rectangle 5"/>
          <p:cNvSpPr>
            <a:spLocks noChangeArrowheads="1"/>
          </p:cNvSpPr>
          <p:nvPr/>
        </p:nvSpPr>
        <p:spPr bwMode="auto">
          <a:xfrm>
            <a:off x="685800" y="2576513"/>
            <a:ext cx="8458200" cy="1554162"/>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sz="2800">
                <a:solidFill>
                  <a:srgbClr val="742408"/>
                </a:solidFill>
                <a:latin typeface="Comic Sans MS" pitchFamily="66" charset="0"/>
              </a:rPr>
              <a:t>  </a:t>
            </a:r>
            <a:r>
              <a:rPr lang="en-US">
                <a:solidFill>
                  <a:srgbClr val="742408"/>
                </a:solidFill>
                <a:latin typeface="Book Antiqua" pitchFamily="18" charset="0"/>
              </a:rPr>
              <a:t>It gives the best results for many kinds of products, including some yeast breads, quick breads, cakes, cookies, pastries and noodles. </a:t>
            </a:r>
          </a:p>
        </p:txBody>
      </p:sp>
      <p:sp>
        <p:nvSpPr>
          <p:cNvPr id="18438" name="Rectangle 6"/>
          <p:cNvSpPr>
            <a:spLocks noChangeArrowheads="1"/>
          </p:cNvSpPr>
          <p:nvPr/>
        </p:nvSpPr>
        <p:spPr bwMode="auto">
          <a:xfrm>
            <a:off x="609600" y="4024313"/>
            <a:ext cx="8534400" cy="1554162"/>
          </a:xfrm>
          <a:prstGeom prst="rect">
            <a:avLst/>
          </a:prstGeom>
          <a:noFill/>
          <a:ln w="9525">
            <a:noFill/>
            <a:miter lim="800000"/>
            <a:headEnd/>
            <a:tailEnd/>
          </a:ln>
        </p:spPr>
        <p:txBody>
          <a:bodyPr anchor="ctr">
            <a:spAutoFit/>
          </a:bodyPr>
          <a:lstStyle/>
          <a:p>
            <a:pPr>
              <a:buClr>
                <a:schemeClr val="tx1"/>
              </a:buClr>
              <a:buFont typeface="Wingdings" pitchFamily="2" charset="2"/>
              <a:buChar char="q"/>
            </a:pPr>
            <a:r>
              <a:rPr lang="en-US" sz="2800">
                <a:solidFill>
                  <a:srgbClr val="742408"/>
                </a:solidFill>
                <a:latin typeface="Comic Sans MS" pitchFamily="66" charset="0"/>
              </a:rPr>
              <a:t>  </a:t>
            </a:r>
            <a:r>
              <a:rPr lang="en-US">
                <a:solidFill>
                  <a:srgbClr val="742408"/>
                </a:solidFill>
                <a:latin typeface="Book Antiqua" pitchFamily="18" charset="0"/>
              </a:rPr>
              <a:t>All-purpose flour is usually enriched and may be bleached or unbleached. Bleaching does not</a:t>
            </a:r>
            <a:r>
              <a:rPr lang="en-US" b="1">
                <a:solidFill>
                  <a:srgbClr val="742408"/>
                </a:solidFill>
                <a:latin typeface="Book Antiqua" pitchFamily="18" charset="0"/>
              </a:rPr>
              <a:t> </a:t>
            </a:r>
            <a:r>
              <a:rPr lang="en-US">
                <a:solidFill>
                  <a:srgbClr val="742408"/>
                </a:solidFill>
                <a:latin typeface="Book Antiqua" pitchFamily="18" charset="0"/>
              </a:rPr>
              <a:t>affect nutrient value. </a:t>
            </a:r>
          </a:p>
        </p:txBody>
      </p:sp>
      <p:sp>
        <p:nvSpPr>
          <p:cNvPr id="18439" name="Rectangle 7"/>
          <p:cNvSpPr>
            <a:spLocks noChangeArrowheads="1"/>
          </p:cNvSpPr>
          <p:nvPr/>
        </p:nvSpPr>
        <p:spPr bwMode="auto">
          <a:xfrm>
            <a:off x="381000" y="5684838"/>
            <a:ext cx="7391400" cy="579437"/>
          </a:xfrm>
          <a:prstGeom prst="rect">
            <a:avLst/>
          </a:prstGeom>
          <a:noFill/>
          <a:ln w="9525">
            <a:noFill/>
            <a:miter lim="800000"/>
            <a:headEnd/>
            <a:tailEnd/>
          </a:ln>
        </p:spPr>
        <p:txBody>
          <a:bodyPr anchor="ctr">
            <a:spAutoFit/>
          </a:bodyPr>
          <a:lstStyle/>
          <a:p>
            <a:pPr algn="ctr">
              <a:buClr>
                <a:schemeClr val="tx1"/>
              </a:buClr>
              <a:buFont typeface="Wingdings" pitchFamily="2" charset="2"/>
              <a:buChar char="q"/>
            </a:pPr>
            <a:r>
              <a:rPr lang="en-US" sz="2800">
                <a:solidFill>
                  <a:schemeClr val="tx2"/>
                </a:solidFill>
                <a:latin typeface="Comic Sans MS" pitchFamily="66" charset="0"/>
              </a:rPr>
              <a:t>  </a:t>
            </a:r>
            <a:r>
              <a:rPr lang="en-US">
                <a:solidFill>
                  <a:schemeClr val="tx2"/>
                </a:solidFill>
                <a:latin typeface="Book Antiqua" pitchFamily="18" charset="0"/>
              </a:rPr>
              <a:t>Protein</a:t>
            </a:r>
            <a:r>
              <a:rPr lang="en-US">
                <a:solidFill>
                  <a:srgbClr val="742408"/>
                </a:solidFill>
                <a:latin typeface="Book Antiqua" pitchFamily="18" charset="0"/>
              </a:rPr>
              <a:t> varies from </a:t>
            </a:r>
            <a:r>
              <a:rPr lang="en-US">
                <a:solidFill>
                  <a:schemeClr val="tx2"/>
                </a:solidFill>
                <a:latin typeface="Book Antiqua" pitchFamily="18" charset="0"/>
              </a:rPr>
              <a:t>8 to 11</a:t>
            </a:r>
            <a:r>
              <a:rPr lang="en-US">
                <a:solidFill>
                  <a:srgbClr val="742408"/>
                </a:solidFill>
                <a:latin typeface="Book Antiqua" pitchFamily="18" charset="0"/>
              </a:rPr>
              <a:t> </a:t>
            </a:r>
            <a:r>
              <a:rPr lang="en-US">
                <a:solidFill>
                  <a:schemeClr val="tx2"/>
                </a:solidFill>
                <a:latin typeface="Book Antiqua" pitchFamily="18" charset="0"/>
              </a:rPr>
              <a:t>percent.</a:t>
            </a:r>
            <a:r>
              <a:rPr lang="en-US" sz="2800">
                <a:solidFill>
                  <a:srgbClr val="742408"/>
                </a:solidFill>
                <a:latin typeface="Comic Sans MS" pitchFamily="66" charset="0"/>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457200" y="838200"/>
            <a:ext cx="8686800" cy="1981200"/>
          </a:xfrm>
        </p:spPr>
        <p:txBody>
          <a:bodyPr/>
          <a:lstStyle/>
          <a:p>
            <a:pPr eaLnBrk="1" hangingPunct="1">
              <a:lnSpc>
                <a:spcPct val="90000"/>
              </a:lnSpc>
              <a:buClr>
                <a:schemeClr val="tx1"/>
              </a:buClr>
              <a:buFont typeface="Wingdings" pitchFamily="2" charset="2"/>
              <a:buChar char="q"/>
            </a:pPr>
            <a:r>
              <a:rPr lang="en-US" sz="2800" smtClean="0">
                <a:latin typeface="Comic Sans MS" pitchFamily="66" charset="0"/>
              </a:rPr>
              <a:t> </a:t>
            </a:r>
            <a:r>
              <a:rPr lang="en-US" sz="3600" b="1" smtClean="0">
                <a:solidFill>
                  <a:srgbClr val="00B0F0"/>
                </a:solidFill>
                <a:latin typeface="Book Antiqua" pitchFamily="18" charset="0"/>
              </a:rPr>
              <a:t>Bread flour</a:t>
            </a:r>
            <a:r>
              <a:rPr lang="en-US" sz="3200" smtClean="0">
                <a:latin typeface="Book Antiqua" pitchFamily="18" charset="0"/>
              </a:rPr>
              <a:t> is white flour that is a blend of hard, high-protein wheats and has greater gluten strength and protein content than all-purpose flour. </a:t>
            </a:r>
          </a:p>
        </p:txBody>
      </p:sp>
      <p:sp>
        <p:nvSpPr>
          <p:cNvPr id="1945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4083454-341D-4DC1-83B2-D0DE80C56B1D}" type="slidenum">
              <a:rPr lang="en-US" altLang="en-US" smtClean="0"/>
              <a:pPr/>
              <a:t>9</a:t>
            </a:fld>
            <a:endParaRPr lang="en-US" altLang="en-US" smtClean="0"/>
          </a:p>
        </p:txBody>
      </p:sp>
      <p:sp>
        <p:nvSpPr>
          <p:cNvPr id="19460" name="Rectangle 5"/>
          <p:cNvSpPr>
            <a:spLocks noChangeArrowheads="1"/>
          </p:cNvSpPr>
          <p:nvPr/>
        </p:nvSpPr>
        <p:spPr bwMode="auto">
          <a:xfrm>
            <a:off x="762000" y="2860675"/>
            <a:ext cx="8382000" cy="1066800"/>
          </a:xfrm>
          <a:prstGeom prst="rect">
            <a:avLst/>
          </a:prstGeom>
          <a:noFill/>
          <a:ln w="9525">
            <a:noFill/>
            <a:miter lim="800000"/>
            <a:headEnd/>
            <a:tailEnd/>
          </a:ln>
        </p:spPr>
        <p:txBody>
          <a:bodyPr anchor="ctr">
            <a:spAutoFit/>
          </a:bodyPr>
          <a:lstStyle/>
          <a:p>
            <a:pPr>
              <a:buFont typeface="Wingdings" pitchFamily="2" charset="2"/>
              <a:buChar char="q"/>
            </a:pPr>
            <a:r>
              <a:rPr lang="en-US" sz="2800">
                <a:latin typeface="Comic Sans MS" pitchFamily="66" charset="0"/>
              </a:rPr>
              <a:t> </a:t>
            </a:r>
            <a:r>
              <a:rPr lang="en-US">
                <a:solidFill>
                  <a:srgbClr val="742408"/>
                </a:solidFill>
                <a:latin typeface="Book Antiqua" pitchFamily="18" charset="0"/>
              </a:rPr>
              <a:t>Unbleached and in some cases conditioned with ascorbic acid</a:t>
            </a:r>
          </a:p>
        </p:txBody>
      </p:sp>
      <p:sp>
        <p:nvSpPr>
          <p:cNvPr id="19461" name="Rectangle 6"/>
          <p:cNvSpPr>
            <a:spLocks noChangeArrowheads="1"/>
          </p:cNvSpPr>
          <p:nvPr/>
        </p:nvSpPr>
        <p:spPr bwMode="auto">
          <a:xfrm>
            <a:off x="685800" y="5532438"/>
            <a:ext cx="7620000" cy="579437"/>
          </a:xfrm>
          <a:prstGeom prst="rect">
            <a:avLst/>
          </a:prstGeom>
          <a:noFill/>
          <a:ln w="9525">
            <a:noFill/>
            <a:miter lim="800000"/>
            <a:headEnd/>
            <a:tailEnd/>
          </a:ln>
        </p:spPr>
        <p:txBody>
          <a:bodyPr anchor="ctr">
            <a:spAutoFit/>
          </a:bodyPr>
          <a:lstStyle/>
          <a:p>
            <a:pPr>
              <a:buFont typeface="Wingdings" pitchFamily="2" charset="2"/>
              <a:buChar char="q"/>
            </a:pPr>
            <a:r>
              <a:rPr lang="en-US" sz="2800">
                <a:latin typeface="Comic Sans MS" pitchFamily="66" charset="0"/>
              </a:rPr>
              <a:t> </a:t>
            </a:r>
            <a:r>
              <a:rPr lang="en-US">
                <a:solidFill>
                  <a:schemeClr val="tx2"/>
                </a:solidFill>
                <a:latin typeface="Book Antiqua" pitchFamily="18" charset="0"/>
              </a:rPr>
              <a:t>Protein </a:t>
            </a:r>
            <a:r>
              <a:rPr lang="en-US">
                <a:solidFill>
                  <a:srgbClr val="742408"/>
                </a:solidFill>
                <a:latin typeface="Book Antiqua" pitchFamily="18" charset="0"/>
              </a:rPr>
              <a:t>varies from </a:t>
            </a:r>
            <a:r>
              <a:rPr lang="en-US">
                <a:solidFill>
                  <a:schemeClr val="tx2"/>
                </a:solidFill>
                <a:latin typeface="Book Antiqua" pitchFamily="18" charset="0"/>
              </a:rPr>
              <a:t>12 to 14 percent.</a:t>
            </a:r>
            <a:r>
              <a:rPr lang="en-US" sz="2800">
                <a:solidFill>
                  <a:srgbClr val="742408"/>
                </a:solidFill>
                <a:latin typeface="Comic Sans MS" pitchFamily="66" charset="0"/>
              </a:rPr>
              <a:t> </a:t>
            </a:r>
          </a:p>
        </p:txBody>
      </p:sp>
      <p:sp>
        <p:nvSpPr>
          <p:cNvPr id="19462" name="Rectangle 7"/>
          <p:cNvSpPr>
            <a:spLocks noChangeArrowheads="1"/>
          </p:cNvSpPr>
          <p:nvPr/>
        </p:nvSpPr>
        <p:spPr bwMode="auto">
          <a:xfrm>
            <a:off x="838200" y="4114800"/>
            <a:ext cx="8305800" cy="1066800"/>
          </a:xfrm>
          <a:prstGeom prst="rect">
            <a:avLst/>
          </a:prstGeom>
          <a:noFill/>
          <a:ln w="9525">
            <a:noFill/>
            <a:miter lim="800000"/>
            <a:headEnd/>
            <a:tailEnd/>
          </a:ln>
        </p:spPr>
        <p:txBody>
          <a:bodyPr>
            <a:spAutoFit/>
          </a:bodyPr>
          <a:lstStyle/>
          <a:p>
            <a:pPr>
              <a:buClr>
                <a:schemeClr val="tx1"/>
              </a:buClr>
              <a:buFont typeface="Wingdings" pitchFamily="2" charset="2"/>
              <a:buChar char="q"/>
            </a:pPr>
            <a:r>
              <a:rPr lang="en-US" sz="2800">
                <a:solidFill>
                  <a:srgbClr val="742408"/>
                </a:solidFill>
                <a:latin typeface="Comic Sans MS" pitchFamily="66" charset="0"/>
              </a:rPr>
              <a:t> </a:t>
            </a:r>
            <a:r>
              <a:rPr lang="en-US">
                <a:solidFill>
                  <a:srgbClr val="742408"/>
                </a:solidFill>
                <a:latin typeface="Book Antiqua" pitchFamily="18" charset="0"/>
              </a:rPr>
              <a:t>Bread flour is milled primarily for commercial bakers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0</TotalTime>
  <Words>4984</Words>
  <Application>Microsoft Office PowerPoint</Application>
  <PresentationFormat>On-screen Show (4:3)</PresentationFormat>
  <Paragraphs>441</Paragraphs>
  <Slides>71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71</vt:i4>
      </vt:variant>
    </vt:vector>
  </HeadingPairs>
  <TitlesOfParts>
    <vt:vector size="82" baseType="lpstr">
      <vt:lpstr>Arial</vt:lpstr>
      <vt:lpstr>Berkeley-Book</vt:lpstr>
      <vt:lpstr>Book Antiqua</vt:lpstr>
      <vt:lpstr>Comic Sans MS</vt:lpstr>
      <vt:lpstr>Lucida Sans Unicode</vt:lpstr>
      <vt:lpstr>Times New Roman</vt:lpstr>
      <vt:lpstr>Verdana</vt:lpstr>
      <vt:lpstr>Wingdings</vt:lpstr>
      <vt:lpstr>Wingdings 2</vt:lpstr>
      <vt:lpstr>Wingdings 3</vt:lpstr>
      <vt:lpstr>Concourse</vt:lpstr>
      <vt:lpstr>Baking Science and Technology   </vt:lpstr>
      <vt:lpstr>Bakery Ingredients</vt:lpstr>
      <vt:lpstr> Bread Formula</vt:lpstr>
      <vt:lpstr> Major Ingredients Flour</vt:lpstr>
      <vt:lpstr> Nutritional Value of Flour</vt:lpstr>
      <vt:lpstr>PowerPoint Presentation</vt:lpstr>
      <vt:lpstr> Wheat Flour Types Used In Bakery Products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Malted Grain Flour</vt:lpstr>
      <vt:lpstr>PowerPoint Presentation</vt:lpstr>
      <vt:lpstr>PowerPoint Presentation</vt:lpstr>
      <vt:lpstr> Wheat Flour Terminology Used In Bakery Products</vt:lpstr>
      <vt:lpstr>PowerPoint Presentation</vt:lpstr>
      <vt:lpstr>PowerPoint Presentation</vt:lpstr>
      <vt:lpstr>PowerPoint Presentation</vt:lpstr>
      <vt:lpstr> Functions of Flour In  Bakery Products</vt:lpstr>
      <vt:lpstr>PowerPoint Presentation</vt:lpstr>
      <vt:lpstr>PowerPoint Presentation</vt:lpstr>
      <vt:lpstr> Absorbs Liquids</vt:lpstr>
      <vt:lpstr>PowerPoint Presentation</vt:lpstr>
      <vt:lpstr>PowerPoint Presentation</vt:lpstr>
      <vt:lpstr>PowerPoint Presentation</vt:lpstr>
      <vt:lpstr>PowerPoint Presentation</vt:lpstr>
      <vt:lpstr> Flour components and water absorption</vt:lpstr>
      <vt:lpstr>PowerPoint Presentation</vt:lpstr>
      <vt:lpstr>PowerPoint Presentation</vt:lpstr>
      <vt:lpstr>PowerPoint Presentation</vt:lpstr>
      <vt:lpstr> Contributes Flavor </vt:lpstr>
      <vt:lpstr> Contributes Color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Bread of [Country]</dc:title>
  <dc:creator/>
  <cp:lastModifiedBy/>
  <cp:revision>530</cp:revision>
  <dcterms:created xsi:type="dcterms:W3CDTF">1901-01-01T08:00:00Z</dcterms:created>
  <dcterms:modified xsi:type="dcterms:W3CDTF">2020-04-19T09:06:21Z</dcterms:modified>
</cp:coreProperties>
</file>