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0" r:id="rId5"/>
    <p:sldId id="271" r:id="rId6"/>
    <p:sldId id="272" r:id="rId7"/>
    <p:sldId id="265" r:id="rId8"/>
    <p:sldId id="266" r:id="rId9"/>
    <p:sldId id="273" r:id="rId10"/>
    <p:sldId id="260" r:id="rId11"/>
    <p:sldId id="261" r:id="rId12"/>
    <p:sldId id="259" r:id="rId13"/>
    <p:sldId id="263" r:id="rId14"/>
    <p:sldId id="262" r:id="rId15"/>
    <p:sldId id="277" r:id="rId16"/>
    <p:sldId id="274" r:id="rId17"/>
    <p:sldId id="275" r:id="rId18"/>
    <p:sldId id="278" r:id="rId19"/>
    <p:sldId id="281" r:id="rId20"/>
    <p:sldId id="280" r:id="rId21"/>
    <p:sldId id="279" r:id="rId22"/>
    <p:sldId id="26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itchFamily="34" charset="0"/>
              </a:rPr>
              <a:t>Post harvest Packaging and Transportation</a:t>
            </a:r>
            <a:endParaRPr lang="en-US" dirty="0">
              <a:latin typeface="Arial Black" pitchFamily="34" charset="0"/>
            </a:endParaRPr>
          </a:p>
        </p:txBody>
      </p:sp>
      <p:sp>
        <p:nvSpPr>
          <p:cNvPr id="3" name="Subtitle 2"/>
          <p:cNvSpPr>
            <a:spLocks noGrp="1"/>
          </p:cNvSpPr>
          <p:nvPr>
            <p:ph type="subTitle" idx="1"/>
          </p:nvPr>
        </p:nvSpPr>
        <p:spPr/>
        <p:txBody>
          <a:bodyPr/>
          <a:lstStyle/>
          <a:p>
            <a:r>
              <a:rPr lang="en-US" b="1" dirty="0" smtClean="0">
                <a:solidFill>
                  <a:schemeClr val="tx1"/>
                </a:solidFill>
              </a:rPr>
              <a:t>Prof. Dr.</a:t>
            </a:r>
            <a:r>
              <a:rPr lang="en-US" b="1" dirty="0" smtClean="0"/>
              <a:t> </a:t>
            </a:r>
            <a:r>
              <a:rPr lang="en-US" b="1" dirty="0" err="1" smtClean="0">
                <a:solidFill>
                  <a:schemeClr val="tx1"/>
                </a:solidFill>
              </a:rPr>
              <a:t>Sarfraz</a:t>
            </a:r>
            <a:r>
              <a:rPr lang="en-US" b="1" dirty="0" smtClean="0">
                <a:solidFill>
                  <a:schemeClr val="tx1"/>
                </a:solidFill>
              </a:rPr>
              <a:t> </a:t>
            </a:r>
            <a:r>
              <a:rPr lang="en-US" b="1" dirty="0" err="1" smtClean="0">
                <a:solidFill>
                  <a:schemeClr val="tx1"/>
                </a:solidFill>
              </a:rPr>
              <a:t>Hussain</a:t>
            </a:r>
            <a:endParaRPr lang="en-US" b="1" dirty="0" smtClean="0">
              <a:solidFill>
                <a:schemeClr val="tx1"/>
              </a:solidFill>
            </a:endParaRPr>
          </a:p>
          <a:p>
            <a:r>
              <a:rPr lang="en-US" b="1" smtClean="0">
                <a:solidFill>
                  <a:schemeClr val="tx1"/>
                </a:solidFill>
              </a:rPr>
              <a:t>FST 508</a:t>
            </a:r>
            <a:endParaRPr lang="en-US" b="1" dirty="0" smtClean="0">
              <a:solidFill>
                <a:schemeClr val="tx1"/>
              </a:solidFill>
            </a:endParaRPr>
          </a:p>
        </p:txBody>
      </p:sp>
    </p:spTree>
    <p:extLst>
      <p:ext uri="{BB962C8B-B14F-4D97-AF65-F5344CB8AC3E}">
        <p14:creationId xmlns:p14="http://schemas.microsoft.com/office/powerpoint/2010/main" val="155006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Packing materials</a:t>
            </a:r>
            <a:br>
              <a:rPr lang="en-US" dirty="0" smtClean="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9835" y="1652587"/>
            <a:ext cx="2592184" cy="27660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619" y="4572000"/>
            <a:ext cx="2619375" cy="1743075"/>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019" y="4572000"/>
            <a:ext cx="2619375" cy="1743075"/>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019" y="2057400"/>
            <a:ext cx="2466975" cy="18478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9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0" cmpd="sng">
            <a:solidFill>
              <a:schemeClr val="tx1"/>
            </a:solidFill>
          </a:ln>
        </p:spPr>
        <p:txBody>
          <a:bodyPr>
            <a:normAutofit/>
          </a:bodyPr>
          <a:lstStyle/>
          <a:p>
            <a:r>
              <a:rPr lang="en-US" sz="3600" dirty="0" smtClean="0">
                <a:latin typeface="Arial Black" pitchFamily="34" charset="0"/>
              </a:rPr>
              <a:t>Packing material</a:t>
            </a:r>
            <a:endParaRPr lang="en-US" sz="3600" dirty="0">
              <a:latin typeface="Arial Black" pitchFamily="34" charset="0"/>
            </a:endParaRPr>
          </a:p>
        </p:txBody>
      </p:sp>
      <p:pic>
        <p:nvPicPr>
          <p:cNvPr id="4"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5625" y="3902792"/>
            <a:ext cx="2743200" cy="2743200"/>
          </a:xfrm>
          <a:prstGeom prst="rect">
            <a:avLst/>
          </a:prstGeom>
          <a:noFill/>
          <a:ln w="635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46" y="1905000"/>
            <a:ext cx="2359379" cy="167640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054942"/>
            <a:ext cx="2476500" cy="18478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60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Black" pitchFamily="34" charset="0"/>
              </a:rPr>
              <a:t>Properties Considerations for packaging</a:t>
            </a:r>
            <a:endParaRPr lang="en-US" sz="3600" dirty="0">
              <a:latin typeface="Arial Black" pitchFamily="34" charset="0"/>
            </a:endParaRPr>
          </a:p>
        </p:txBody>
      </p:sp>
      <p:sp>
        <p:nvSpPr>
          <p:cNvPr id="3" name="Content Placeholder 2"/>
          <p:cNvSpPr>
            <a:spLocks noGrp="1"/>
          </p:cNvSpPr>
          <p:nvPr>
            <p:ph idx="1"/>
          </p:nvPr>
        </p:nvSpPr>
        <p:spPr/>
        <p:txBody>
          <a:bodyPr/>
          <a:lstStyle/>
          <a:p>
            <a:r>
              <a:rPr lang="en-US" dirty="0" smtClean="0"/>
              <a:t>Prevention: where it is needed</a:t>
            </a:r>
          </a:p>
          <a:p>
            <a:r>
              <a:rPr lang="en-US" dirty="0" smtClean="0"/>
              <a:t>Minimization: of mass and volume</a:t>
            </a:r>
          </a:p>
          <a:p>
            <a:r>
              <a:rPr lang="en-US" dirty="0" smtClean="0"/>
              <a:t>Reuse: encourage reuse of packages</a:t>
            </a:r>
          </a:p>
          <a:p>
            <a:r>
              <a:rPr lang="en-US" dirty="0" smtClean="0"/>
              <a:t>Recyclable: reprocess it into new methods</a:t>
            </a:r>
          </a:p>
          <a:p>
            <a:r>
              <a:rPr lang="en-US" dirty="0" err="1" smtClean="0"/>
              <a:t>Dispoal</a:t>
            </a:r>
            <a:r>
              <a:rPr lang="en-US" dirty="0" smtClean="0"/>
              <a:t>: use disposable, ecofriendly packages</a:t>
            </a:r>
          </a:p>
          <a:p>
            <a:r>
              <a:rPr lang="en-US" dirty="0" smtClean="0"/>
              <a:t>Low price :</a:t>
            </a:r>
          </a:p>
          <a:p>
            <a:r>
              <a:rPr lang="en-US" dirty="0" smtClean="0"/>
              <a:t>Availability: at low price</a:t>
            </a:r>
            <a:endParaRPr lang="en-US" dirty="0"/>
          </a:p>
        </p:txBody>
      </p:sp>
    </p:spTree>
    <p:extLst>
      <p:ext uri="{BB962C8B-B14F-4D97-AF65-F5344CB8AC3E}">
        <p14:creationId xmlns:p14="http://schemas.microsoft.com/office/powerpoint/2010/main" val="343124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T</a:t>
            </a:r>
            <a:r>
              <a:rPr lang="en-US" sz="3200" dirty="0" smtClean="0">
                <a:latin typeface="Arial Black" pitchFamily="34" charset="0"/>
              </a:rPr>
              <a:t>ransportation</a:t>
            </a:r>
            <a:endParaRPr lang="en-US" sz="3200" dirty="0">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r>
              <a:rPr lang="en-US" dirty="0"/>
              <a:t>Fresh produce is primarily transported by road, from farmer to consumer</a:t>
            </a:r>
            <a:r>
              <a:rPr lang="en-US" dirty="0" smtClean="0"/>
              <a:t>.</a:t>
            </a:r>
          </a:p>
          <a:p>
            <a:r>
              <a:rPr lang="en-US" dirty="0" smtClean="0"/>
              <a:t> </a:t>
            </a:r>
            <a:r>
              <a:rPr lang="en-US" dirty="0"/>
              <a:t>A marketing concern is that fresh produce should be of the highest quality and should be kept in the best condition during transportation. </a:t>
            </a:r>
            <a:endParaRPr lang="en-US" dirty="0" smtClean="0"/>
          </a:p>
          <a:p>
            <a:r>
              <a:rPr lang="en-US" dirty="0" smtClean="0"/>
              <a:t>Minimizing </a:t>
            </a:r>
            <a:r>
              <a:rPr lang="en-US" dirty="0"/>
              <a:t>losses during transportation, necessitates that special attention be given to vehicles, equipment, infrastructure and handling</a:t>
            </a:r>
            <a:r>
              <a:rPr lang="en-US" dirty="0" smtClean="0"/>
              <a:t>.</a:t>
            </a:r>
          </a:p>
          <a:p>
            <a:r>
              <a:rPr lang="en-US" dirty="0" smtClean="0"/>
              <a:t> </a:t>
            </a:r>
            <a:r>
              <a:rPr lang="en-US" dirty="0"/>
              <a:t>Fresh produce is transported using both </a:t>
            </a:r>
            <a:r>
              <a:rPr lang="en-US" b="1" dirty="0"/>
              <a:t>R</a:t>
            </a:r>
            <a:r>
              <a:rPr lang="en-US" b="1" dirty="0" smtClean="0"/>
              <a:t>efrigerated</a:t>
            </a:r>
            <a:r>
              <a:rPr lang="en-US" dirty="0" smtClean="0"/>
              <a:t> </a:t>
            </a:r>
            <a:r>
              <a:rPr lang="en-US" dirty="0"/>
              <a:t>and </a:t>
            </a:r>
            <a:r>
              <a:rPr lang="en-US" b="1" dirty="0"/>
              <a:t>N</a:t>
            </a:r>
            <a:r>
              <a:rPr lang="en-US" b="1" dirty="0" smtClean="0"/>
              <a:t>on-refrigerated</a:t>
            </a:r>
            <a:r>
              <a:rPr lang="en-US" dirty="0" smtClean="0"/>
              <a:t> </a:t>
            </a:r>
            <a:r>
              <a:rPr lang="en-US" dirty="0"/>
              <a:t>vehicles</a:t>
            </a:r>
            <a:r>
              <a:rPr lang="en-US" dirty="0" smtClean="0"/>
              <a:t>.</a:t>
            </a:r>
          </a:p>
          <a:p>
            <a:endParaRPr lang="en-US" dirty="0"/>
          </a:p>
        </p:txBody>
      </p:sp>
    </p:spTree>
    <p:extLst>
      <p:ext uri="{BB962C8B-B14F-4D97-AF65-F5344CB8AC3E}">
        <p14:creationId xmlns:p14="http://schemas.microsoft.com/office/powerpoint/2010/main" val="119613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Black" pitchFamily="34" charset="0"/>
              </a:rPr>
              <a:t>Transportation </a:t>
            </a:r>
            <a:endParaRPr lang="en-US" sz="3600" dirty="0">
              <a:latin typeface="Arial Black" pitchFamily="34"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179094"/>
            <a:ext cx="2388500" cy="1860283"/>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610" y="1524000"/>
            <a:ext cx="2638425" cy="17335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77" y="1625219"/>
            <a:ext cx="2286000" cy="171450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3676" y="1625218"/>
            <a:ext cx="2219697" cy="1632331"/>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8225" y="4179094"/>
            <a:ext cx="2219237" cy="1840705"/>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179094"/>
            <a:ext cx="2333625" cy="19621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0812" y="3953259"/>
            <a:ext cx="1219200" cy="121920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10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 . .</a:t>
            </a:r>
            <a:endParaRPr lang="en-US" dirty="0"/>
          </a:p>
        </p:txBody>
      </p:sp>
      <p:sp>
        <p:nvSpPr>
          <p:cNvPr id="3" name="Content Placeholder 2"/>
          <p:cNvSpPr>
            <a:spLocks noGrp="1"/>
          </p:cNvSpPr>
          <p:nvPr>
            <p:ph idx="1"/>
          </p:nvPr>
        </p:nvSpPr>
        <p:spPr/>
        <p:txBody>
          <a:bodyPr>
            <a:normAutofit lnSpcReduction="10000"/>
          </a:bodyPr>
          <a:lstStyle/>
          <a:p>
            <a:r>
              <a:rPr lang="en-US" b="1" dirty="0"/>
              <a:t>Non-refrigerated</a:t>
            </a:r>
            <a:r>
              <a:rPr lang="en-US" dirty="0"/>
              <a:t> vehicles are generally open-sided trucks, with wire mesh frames. </a:t>
            </a:r>
          </a:p>
          <a:p>
            <a:pPr marL="571500" indent="-571500">
              <a:buFont typeface="+mj-lt"/>
              <a:buAutoNum type="romanUcPeriod"/>
            </a:pPr>
            <a:r>
              <a:rPr lang="en-US" dirty="0"/>
              <a:t>They are inexpensive</a:t>
            </a:r>
          </a:p>
          <a:p>
            <a:pPr marL="571500" indent="-571500">
              <a:buFont typeface="+mj-lt"/>
              <a:buAutoNum type="romanUcPeriod"/>
            </a:pPr>
            <a:r>
              <a:rPr lang="en-US" dirty="0"/>
              <a:t>convenient and easy</a:t>
            </a:r>
          </a:p>
          <a:p>
            <a:pPr marL="571500" indent="-571500">
              <a:buFont typeface="+mj-lt"/>
              <a:buAutoNum type="romanUcPeriod"/>
            </a:pPr>
            <a:r>
              <a:rPr lang="en-US" dirty="0"/>
              <a:t>Truck can be used for the delivery of fresh produce, other goods and passengers when required</a:t>
            </a:r>
          </a:p>
          <a:p>
            <a:pPr marL="571500" indent="-571500">
              <a:buFont typeface="+mj-lt"/>
              <a:buAutoNum type="romanUcPeriod"/>
            </a:pPr>
            <a:r>
              <a:rPr lang="en-US" dirty="0"/>
              <a:t>Layers of produce are not, however, separated in order prevent heat generation. </a:t>
            </a:r>
          </a:p>
          <a:p>
            <a:pPr marL="0" indent="0">
              <a:buNone/>
            </a:pPr>
            <a:endParaRPr lang="en-US" dirty="0"/>
          </a:p>
          <a:p>
            <a:endParaRPr lang="en-US" dirty="0"/>
          </a:p>
        </p:txBody>
      </p:sp>
    </p:spTree>
    <p:extLst>
      <p:ext uri="{BB962C8B-B14F-4D97-AF65-F5344CB8AC3E}">
        <p14:creationId xmlns:p14="http://schemas.microsoft.com/office/powerpoint/2010/main" val="337359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 . . </a:t>
            </a:r>
            <a:endParaRPr lang="en-US" dirty="0"/>
          </a:p>
        </p:txBody>
      </p:sp>
      <p:sp>
        <p:nvSpPr>
          <p:cNvPr id="3" name="Content Placeholder 2"/>
          <p:cNvSpPr>
            <a:spLocks noGrp="1"/>
          </p:cNvSpPr>
          <p:nvPr>
            <p:ph idx="1"/>
          </p:nvPr>
        </p:nvSpPr>
        <p:spPr/>
        <p:txBody>
          <a:bodyPr>
            <a:normAutofit lnSpcReduction="10000"/>
          </a:bodyPr>
          <a:lstStyle/>
          <a:p>
            <a:r>
              <a:rPr lang="en-US" dirty="0"/>
              <a:t>Non-refrigerated vehicles are used for transporting produce over distances of up to 850 </a:t>
            </a:r>
            <a:r>
              <a:rPr lang="en-US" dirty="0" smtClean="0"/>
              <a:t>km</a:t>
            </a:r>
          </a:p>
          <a:p>
            <a:r>
              <a:rPr lang="en-US" dirty="0" smtClean="0"/>
              <a:t> </a:t>
            </a:r>
            <a:r>
              <a:rPr lang="en-US" dirty="0"/>
              <a:t>On arrival the produce must be unloaded or sold as quickly as possible to overcome overheating. </a:t>
            </a:r>
            <a:endParaRPr lang="en-US" dirty="0" smtClean="0"/>
          </a:p>
          <a:p>
            <a:r>
              <a:rPr lang="en-US" dirty="0" smtClean="0"/>
              <a:t>Fresh </a:t>
            </a:r>
            <a:r>
              <a:rPr lang="en-US" dirty="0"/>
              <a:t>produce must not be watered prior loading, as this will lead to decay, rotting and extensive losses</a:t>
            </a:r>
          </a:p>
        </p:txBody>
      </p:sp>
    </p:spTree>
    <p:extLst>
      <p:ext uri="{BB962C8B-B14F-4D97-AF65-F5344CB8AC3E}">
        <p14:creationId xmlns:p14="http://schemas.microsoft.com/office/powerpoint/2010/main" val="421031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Losses due to non refrigeration</a:t>
            </a:r>
            <a:endParaRPr lang="en-US" sz="32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Major causes of losses during the non refrigerated transportation of fresh </a:t>
            </a:r>
            <a:r>
              <a:rPr lang="en-US" dirty="0" smtClean="0"/>
              <a:t>produce are</a:t>
            </a:r>
          </a:p>
          <a:p>
            <a:pPr marL="0" indent="0">
              <a:buNone/>
            </a:pPr>
            <a:r>
              <a:rPr lang="en-US" dirty="0" smtClean="0"/>
              <a:t> • </a:t>
            </a:r>
            <a:r>
              <a:rPr lang="en-US" dirty="0"/>
              <a:t>Improper handling during loading and </a:t>
            </a:r>
            <a:r>
              <a:rPr lang="en-US" dirty="0" smtClean="0"/>
              <a:t>unloading</a:t>
            </a:r>
          </a:p>
          <a:p>
            <a:pPr marL="0" indent="0">
              <a:buNone/>
            </a:pPr>
            <a:r>
              <a:rPr lang="en-US" dirty="0" smtClean="0"/>
              <a:t> </a:t>
            </a:r>
            <a:r>
              <a:rPr lang="en-US" dirty="0"/>
              <a:t>• Over loading without separation of produce which leads to overheating and mechanical injury to produce at the bottom of the stack </a:t>
            </a:r>
            <a:endParaRPr lang="en-US" dirty="0" smtClean="0"/>
          </a:p>
          <a:p>
            <a:pPr marL="0" indent="0">
              <a:buNone/>
            </a:pPr>
            <a:r>
              <a:rPr lang="en-US" dirty="0" smtClean="0"/>
              <a:t>• </a:t>
            </a:r>
            <a:r>
              <a:rPr lang="en-US" dirty="0"/>
              <a:t>Rough roads </a:t>
            </a:r>
            <a:endParaRPr lang="en-US" dirty="0" smtClean="0"/>
          </a:p>
          <a:p>
            <a:pPr marL="0" indent="0">
              <a:buNone/>
            </a:pPr>
            <a:r>
              <a:rPr lang="en-US" dirty="0" smtClean="0"/>
              <a:t>• </a:t>
            </a:r>
            <a:r>
              <a:rPr lang="en-US" dirty="0"/>
              <a:t>Lack of ventilation of the produce </a:t>
            </a:r>
            <a:endParaRPr lang="en-US" dirty="0" smtClean="0"/>
          </a:p>
          <a:p>
            <a:r>
              <a:rPr lang="en-US" dirty="0"/>
              <a:t>Often the produce is stacked too high</a:t>
            </a:r>
            <a:endParaRPr lang="en-US" dirty="0" smtClean="0"/>
          </a:p>
          <a:p>
            <a:pPr marL="0" indent="0">
              <a:buNone/>
            </a:pPr>
            <a:r>
              <a:rPr lang="en-US" dirty="0" smtClean="0"/>
              <a:t>Refrigerated </a:t>
            </a:r>
            <a:r>
              <a:rPr lang="en-US" dirty="0"/>
              <a:t>Vehicles Fresh fruits and vegetables are increasingly demanded in international markets</a:t>
            </a:r>
          </a:p>
        </p:txBody>
      </p:sp>
    </p:spTree>
    <p:extLst>
      <p:ext uri="{BB962C8B-B14F-4D97-AF65-F5344CB8AC3E}">
        <p14:creationId xmlns:p14="http://schemas.microsoft.com/office/powerpoint/2010/main" val="281388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Black" pitchFamily="34" charset="0"/>
              </a:rPr>
              <a:t>Refrigerated Transportation</a:t>
            </a:r>
            <a:endParaRPr lang="en-US" sz="3200" dirty="0">
              <a:latin typeface="Arial Black" pitchFamily="34" charset="0"/>
            </a:endParaRPr>
          </a:p>
        </p:txBody>
      </p:sp>
      <p:sp>
        <p:nvSpPr>
          <p:cNvPr id="3" name="Content Placeholder 2"/>
          <p:cNvSpPr>
            <a:spLocks noGrp="1"/>
          </p:cNvSpPr>
          <p:nvPr>
            <p:ph idx="1"/>
          </p:nvPr>
        </p:nvSpPr>
        <p:spPr/>
        <p:txBody>
          <a:bodyPr>
            <a:noAutofit/>
          </a:bodyPr>
          <a:lstStyle/>
          <a:p>
            <a:r>
              <a:rPr lang="en-US" sz="2800" dirty="0">
                <a:latin typeface="Times New Roman" pitchFamily="18" charset="0"/>
                <a:cs typeface="Times New Roman" pitchFamily="18" charset="0"/>
              </a:rPr>
              <a:t>Refrigeration during transportation is convenient and the most effective means of reducing losses.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Proper </a:t>
            </a:r>
            <a:r>
              <a:rPr lang="en-US" sz="2800" dirty="0">
                <a:latin typeface="Times New Roman" pitchFamily="18" charset="0"/>
                <a:cs typeface="Times New Roman" pitchFamily="18" charset="0"/>
              </a:rPr>
              <a:t>insulation and ventilation of trucks help in minimizing loss of quality in the absence of truck without refrigeration. Following measures have been suggested to minimize heat accumulation during transportation of fruits and vegetables: </a:t>
            </a:r>
          </a:p>
          <a:p>
            <a:pPr marL="0" indent="0">
              <a:buNone/>
            </a:pPr>
            <a:r>
              <a:rPr lang="en-US" sz="2800" dirty="0">
                <a:latin typeface="Times New Roman" pitchFamily="18" charset="0"/>
                <a:cs typeface="Times New Roman" pitchFamily="18" charset="0"/>
              </a:rPr>
              <a:t>(1) avoiding closed vehicles without refrigeration except for local deliveries, </a:t>
            </a:r>
          </a:p>
        </p:txBody>
      </p:sp>
    </p:spTree>
    <p:extLst>
      <p:ext uri="{BB962C8B-B14F-4D97-AF65-F5344CB8AC3E}">
        <p14:creationId xmlns:p14="http://schemas.microsoft.com/office/powerpoint/2010/main" val="130643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 .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(2) fitting open-sided or half-boarded trucks with roofing and siding to protect produce from</a:t>
            </a:r>
          </a:p>
          <a:p>
            <a:pPr marL="0" indent="0">
              <a:buNone/>
            </a:pPr>
            <a:r>
              <a:rPr lang="en-US" dirty="0">
                <a:latin typeface="Times New Roman" pitchFamily="18" charset="0"/>
                <a:cs typeface="Times New Roman" pitchFamily="18" charset="0"/>
              </a:rPr>
              <a:t>direct sun and wind exposures, </a:t>
            </a:r>
          </a:p>
          <a:p>
            <a:pPr marL="0" indent="0">
              <a:buNone/>
            </a:pPr>
            <a:r>
              <a:rPr lang="en-US" dirty="0">
                <a:latin typeface="Times New Roman" pitchFamily="18" charset="0"/>
                <a:cs typeface="Times New Roman" pitchFamily="18" charset="0"/>
              </a:rPr>
              <a:t>(3) fitting a second white-painted roof 8–10 cm above the main roof to act as a radiation shield, </a:t>
            </a:r>
          </a:p>
          <a:p>
            <a:pPr marL="0" indent="0">
              <a:buNone/>
            </a:pPr>
            <a:r>
              <a:rPr lang="en-US" dirty="0">
                <a:latin typeface="Times New Roman" pitchFamily="18" charset="0"/>
                <a:cs typeface="Times New Roman" pitchFamily="18" charset="0"/>
              </a:rPr>
              <a:t>(4) provision for air intake in conjunction with louvers in unrefrigerated vehicles used in long-distance transport to ensure positive airflow through the load, and </a:t>
            </a:r>
          </a:p>
          <a:p>
            <a:pPr marL="0" indent="0">
              <a:buNone/>
            </a:pPr>
            <a:r>
              <a:rPr lang="en-US" dirty="0">
                <a:latin typeface="Times New Roman" pitchFamily="18" charset="0"/>
                <a:cs typeface="Times New Roman" pitchFamily="18" charset="0"/>
              </a:rPr>
              <a:t>(5) equipping transport vehicles such as trucks, railcars, and sea containers with refrigeration for long journeys.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301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Packaging </a:t>
            </a:r>
            <a:endParaRPr lang="en-US" dirty="0">
              <a:latin typeface="Arial Black" pitchFamily="34" charset="0"/>
            </a:endParaRPr>
          </a:p>
        </p:txBody>
      </p:sp>
      <p:sp>
        <p:nvSpPr>
          <p:cNvPr id="3" name="Content Placeholder 2"/>
          <p:cNvSpPr>
            <a:spLocks noGrp="1"/>
          </p:cNvSpPr>
          <p:nvPr>
            <p:ph idx="1"/>
          </p:nvPr>
        </p:nvSpPr>
        <p:spPr/>
        <p:txBody>
          <a:bodyPr/>
          <a:lstStyle/>
          <a:p>
            <a:r>
              <a:rPr lang="en-US" dirty="0" smtClean="0"/>
              <a:t>Packaging is the science, art and technology of enclosing or protecting product for distribution, storage, sale and use.</a:t>
            </a:r>
          </a:p>
          <a:p>
            <a:r>
              <a:rPr lang="en-US" dirty="0" smtClean="0"/>
              <a:t>It  also act as containment for easy handling</a:t>
            </a:r>
          </a:p>
          <a:p>
            <a:r>
              <a:rPr lang="en-US" dirty="0" smtClean="0"/>
              <a:t> </a:t>
            </a:r>
            <a:r>
              <a:rPr lang="en-US" dirty="0"/>
              <a:t>Large-sized containers are used for transport and </a:t>
            </a:r>
            <a:r>
              <a:rPr lang="en-US" dirty="0" smtClean="0"/>
              <a:t>wholesale</a:t>
            </a:r>
          </a:p>
          <a:p>
            <a:r>
              <a:rPr lang="en-US" dirty="0" smtClean="0"/>
              <a:t>small-sized packages </a:t>
            </a:r>
            <a:r>
              <a:rPr lang="en-US" dirty="0"/>
              <a:t>for retail trade. </a:t>
            </a:r>
            <a:endParaRPr lang="en-US" dirty="0" smtClean="0"/>
          </a:p>
          <a:p>
            <a:endParaRPr lang="en-US" dirty="0"/>
          </a:p>
        </p:txBody>
      </p:sp>
    </p:spTree>
    <p:extLst>
      <p:ext uri="{BB962C8B-B14F-4D97-AF65-F5344CB8AC3E}">
        <p14:creationId xmlns:p14="http://schemas.microsoft.com/office/powerpoint/2010/main" val="397701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It </a:t>
            </a:r>
            <a:r>
              <a:rPr lang="en-US" dirty="0"/>
              <a:t>is a considerable challenge to the postharvest handling of fresh </a:t>
            </a:r>
            <a:r>
              <a:rPr lang="en-US" dirty="0" smtClean="0"/>
              <a:t>produce</a:t>
            </a:r>
          </a:p>
          <a:p>
            <a:r>
              <a:rPr lang="en-US" dirty="0" err="1" smtClean="0"/>
              <a:t>Koldkraft</a:t>
            </a:r>
            <a:r>
              <a:rPr lang="en-US" dirty="0" smtClean="0"/>
              <a:t> and </a:t>
            </a:r>
            <a:r>
              <a:rPr lang="en-US" dirty="0" err="1"/>
              <a:t>I</a:t>
            </a:r>
            <a:r>
              <a:rPr lang="en-US" dirty="0" err="1" smtClean="0"/>
              <a:t>zhar</a:t>
            </a:r>
            <a:r>
              <a:rPr lang="en-US" dirty="0" smtClean="0"/>
              <a:t> fosters are serving in Pakistan for cold storage vehicles</a:t>
            </a:r>
          </a:p>
          <a:p>
            <a:r>
              <a:rPr lang="en-US" dirty="0" smtClean="0"/>
              <a:t>Use </a:t>
            </a:r>
            <a:r>
              <a:rPr lang="en-US" dirty="0"/>
              <a:t>of properly designed containers for transporting </a:t>
            </a:r>
            <a:r>
              <a:rPr lang="en-US" dirty="0" smtClean="0"/>
              <a:t>maintain </a:t>
            </a:r>
            <a:r>
              <a:rPr lang="en-US" dirty="0"/>
              <a:t>the produce’s freshness, succulence, and quality </a:t>
            </a:r>
            <a:r>
              <a:rPr lang="en-US" dirty="0" smtClean="0"/>
              <a:t> </a:t>
            </a:r>
          </a:p>
          <a:p>
            <a:r>
              <a:rPr lang="en-US" dirty="0" smtClean="0"/>
              <a:t>significantly reduce </a:t>
            </a:r>
            <a:r>
              <a:rPr lang="en-US" dirty="0"/>
              <a:t>mechanical damage during handling, transport, and storage</a:t>
            </a:r>
          </a:p>
          <a:p>
            <a:endParaRPr lang="en-US" dirty="0"/>
          </a:p>
        </p:txBody>
      </p:sp>
    </p:spTree>
    <p:extLst>
      <p:ext uri="{BB962C8B-B14F-4D97-AF65-F5344CB8AC3E}">
        <p14:creationId xmlns:p14="http://schemas.microsoft.com/office/powerpoint/2010/main" val="2039535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arfaraz Hussain\Desktop\truc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3581400" cy="21820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 Sarfaraz Hussain\Desktop\truc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85800"/>
            <a:ext cx="3108664" cy="474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2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These systems have resulted in extending shelf life, retaining fresh produce quality and reducing losses. </a:t>
            </a:r>
            <a:endParaRPr lang="en-US" dirty="0" smtClean="0"/>
          </a:p>
          <a:p>
            <a:r>
              <a:rPr lang="en-US" dirty="0" smtClean="0"/>
              <a:t>The </a:t>
            </a:r>
            <a:r>
              <a:rPr lang="en-US" dirty="0"/>
              <a:t>problem of moisture condensation within the MAP bags still arises. </a:t>
            </a:r>
            <a:endParaRPr lang="en-US" dirty="0" smtClean="0"/>
          </a:p>
          <a:p>
            <a:pPr marL="0" indent="0">
              <a:buNone/>
            </a:pPr>
            <a:r>
              <a:rPr lang="en-US" dirty="0" smtClean="0"/>
              <a:t>New </a:t>
            </a:r>
            <a:r>
              <a:rPr lang="en-US" dirty="0"/>
              <a:t>packaging innovations designed to control this, </a:t>
            </a:r>
          </a:p>
          <a:p>
            <a:pPr marL="514350" indent="-514350">
              <a:buFont typeface="+mj-lt"/>
              <a:buAutoNum type="arabicPeriod"/>
            </a:pPr>
            <a:r>
              <a:rPr lang="en-US" dirty="0" smtClean="0"/>
              <a:t> </a:t>
            </a:r>
            <a:r>
              <a:rPr lang="en-US" dirty="0"/>
              <a:t>condensation control packaging (</a:t>
            </a:r>
            <a:r>
              <a:rPr lang="en-US" dirty="0" smtClean="0"/>
              <a:t>CCP)</a:t>
            </a:r>
          </a:p>
          <a:p>
            <a:pPr marL="514350" indent="-514350">
              <a:buFont typeface="+mj-lt"/>
              <a:buAutoNum type="arabicPeriod"/>
            </a:pPr>
            <a:r>
              <a:rPr lang="en-US" dirty="0"/>
              <a:t>C</a:t>
            </a:r>
            <a:r>
              <a:rPr lang="en-US" dirty="0" smtClean="0"/>
              <a:t>ompact </a:t>
            </a:r>
            <a:r>
              <a:rPr lang="en-US" dirty="0"/>
              <a:t>controlled atmosphere packaging (</a:t>
            </a:r>
            <a:r>
              <a:rPr lang="en-US" dirty="0" smtClean="0"/>
              <a:t>CCAP)</a:t>
            </a:r>
            <a:endParaRPr lang="en-US" dirty="0"/>
          </a:p>
        </p:txBody>
      </p:sp>
    </p:spTree>
    <p:extLst>
      <p:ext uri="{BB962C8B-B14F-4D97-AF65-F5344CB8AC3E}">
        <p14:creationId xmlns:p14="http://schemas.microsoft.com/office/powerpoint/2010/main" val="1734281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Condensation control packaging</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348" y="1524000"/>
            <a:ext cx="5804452" cy="23526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43400"/>
            <a:ext cx="5943600" cy="2057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03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itchFamily="34" charset="0"/>
              </a:rPr>
              <a:t>Role of Packaging</a:t>
            </a:r>
            <a:endParaRPr lang="en-US" dirty="0">
              <a:latin typeface="Arial Black"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t>Packaging plays a very important role in protecting fresh </a:t>
            </a:r>
            <a:r>
              <a:rPr lang="en-US" dirty="0" smtClean="0"/>
              <a:t>produce</a:t>
            </a:r>
          </a:p>
          <a:p>
            <a:pPr marL="0" indent="0">
              <a:buNone/>
            </a:pPr>
            <a:r>
              <a:rPr lang="en-US" dirty="0" smtClean="0"/>
              <a:t>• </a:t>
            </a:r>
            <a:r>
              <a:rPr lang="en-US" dirty="0"/>
              <a:t>It provides protection from </a:t>
            </a:r>
            <a:r>
              <a:rPr lang="en-US" dirty="0" smtClean="0"/>
              <a:t>dirt &amp; dust</a:t>
            </a:r>
          </a:p>
          <a:p>
            <a:pPr marL="0" indent="0">
              <a:buNone/>
            </a:pPr>
            <a:r>
              <a:rPr lang="en-US" dirty="0" smtClean="0"/>
              <a:t>• </a:t>
            </a:r>
            <a:r>
              <a:rPr lang="en-US" dirty="0"/>
              <a:t>It reduces microbial contamination from </a:t>
            </a:r>
            <a:r>
              <a:rPr lang="en-US" dirty="0" smtClean="0"/>
              <a:t>the surrounding </a:t>
            </a:r>
            <a:r>
              <a:rPr lang="en-US" dirty="0"/>
              <a:t>environment and from consumer </a:t>
            </a:r>
            <a:r>
              <a:rPr lang="en-US" dirty="0" smtClean="0"/>
              <a:t>contact </a:t>
            </a:r>
          </a:p>
          <a:p>
            <a:pPr marL="0" indent="0">
              <a:buNone/>
            </a:pPr>
            <a:r>
              <a:rPr lang="en-US" dirty="0" smtClean="0"/>
              <a:t> • </a:t>
            </a:r>
            <a:r>
              <a:rPr lang="en-US" dirty="0"/>
              <a:t>It helps to maintain the freshness of </a:t>
            </a:r>
            <a:r>
              <a:rPr lang="en-US" dirty="0" smtClean="0"/>
              <a:t>produce</a:t>
            </a:r>
          </a:p>
          <a:p>
            <a:pPr marL="0" indent="0">
              <a:buNone/>
            </a:pPr>
            <a:r>
              <a:rPr lang="en-US" dirty="0" smtClean="0"/>
              <a:t>• </a:t>
            </a:r>
            <a:r>
              <a:rPr lang="en-US" dirty="0"/>
              <a:t>It extends the postharvest shelf </a:t>
            </a:r>
            <a:r>
              <a:rPr lang="en-US" dirty="0" smtClean="0"/>
              <a:t>life</a:t>
            </a:r>
          </a:p>
          <a:p>
            <a:pPr marL="0" indent="0">
              <a:buNone/>
            </a:pPr>
            <a:r>
              <a:rPr lang="en-US" dirty="0" smtClean="0"/>
              <a:t>• </a:t>
            </a:r>
            <a:r>
              <a:rPr lang="en-US" dirty="0"/>
              <a:t>It increases the sale of fresh produce</a:t>
            </a:r>
            <a:r>
              <a:rPr lang="en-US" dirty="0" smtClean="0"/>
              <a:t>.</a:t>
            </a:r>
          </a:p>
          <a:p>
            <a:pPr marL="0" indent="0">
              <a:buNone/>
            </a:pPr>
            <a:r>
              <a:rPr lang="en-US" dirty="0" smtClean="0"/>
              <a:t> </a:t>
            </a:r>
            <a:r>
              <a:rPr lang="en-US" dirty="0"/>
              <a:t>The development of packaging which is suited to the handling of fresh produce necessitates an understanding of the physiological characteristics of the produce.</a:t>
            </a:r>
          </a:p>
        </p:txBody>
      </p:sp>
    </p:spTree>
    <p:extLst>
      <p:ext uri="{BB962C8B-B14F-4D97-AF65-F5344CB8AC3E}">
        <p14:creationId xmlns:p14="http://schemas.microsoft.com/office/powerpoint/2010/main" val="335419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Black" pitchFamily="34" charset="0"/>
              </a:rPr>
              <a:t>Purpose of Cushioning</a:t>
            </a:r>
            <a:endParaRPr lang="en-US" sz="3600" dirty="0">
              <a:latin typeface="Arial Black"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cushioning material must provide effective energy </a:t>
            </a:r>
            <a:r>
              <a:rPr lang="en-US" dirty="0" smtClean="0"/>
              <a:t>absorption</a:t>
            </a:r>
          </a:p>
          <a:p>
            <a:r>
              <a:rPr lang="en-US" dirty="0" smtClean="0"/>
              <a:t>Prevent  </a:t>
            </a:r>
            <a:r>
              <a:rPr lang="en-US" dirty="0"/>
              <a:t>the critical stress/strain level in the produce tissue </a:t>
            </a:r>
            <a:r>
              <a:rPr lang="en-US" dirty="0" smtClean="0"/>
              <a:t>that initiates bruising </a:t>
            </a:r>
          </a:p>
          <a:p>
            <a:r>
              <a:rPr lang="en-US" dirty="0"/>
              <a:t>P</a:t>
            </a:r>
            <a:r>
              <a:rPr lang="en-US" dirty="0" smtClean="0"/>
              <a:t>ackaging material choice </a:t>
            </a:r>
            <a:r>
              <a:rPr lang="en-US" dirty="0"/>
              <a:t>is based on the </a:t>
            </a:r>
            <a:r>
              <a:rPr lang="en-US" dirty="0" smtClean="0"/>
              <a:t> </a:t>
            </a:r>
          </a:p>
          <a:p>
            <a:pPr marL="571500" indent="-571500">
              <a:buFont typeface="+mj-lt"/>
              <a:buAutoNum type="romanLcPeriod"/>
            </a:pPr>
            <a:r>
              <a:rPr lang="en-US" dirty="0" smtClean="0"/>
              <a:t>stacking height</a:t>
            </a:r>
          </a:p>
          <a:p>
            <a:pPr marL="571500" indent="-571500">
              <a:buFont typeface="+mj-lt"/>
              <a:buAutoNum type="romanLcPeriod"/>
            </a:pPr>
            <a:r>
              <a:rPr lang="en-US" dirty="0" smtClean="0"/>
              <a:t> </a:t>
            </a:r>
            <a:r>
              <a:rPr lang="en-US" dirty="0"/>
              <a:t>duration of </a:t>
            </a:r>
            <a:r>
              <a:rPr lang="en-US" dirty="0" smtClean="0"/>
              <a:t>storage</a:t>
            </a:r>
          </a:p>
          <a:p>
            <a:pPr marL="571500" indent="-571500">
              <a:buFont typeface="+mj-lt"/>
              <a:buAutoNum type="romanLcPeriod"/>
            </a:pPr>
            <a:r>
              <a:rPr lang="en-US" dirty="0" smtClean="0"/>
              <a:t> pretreatments</a:t>
            </a:r>
          </a:p>
          <a:p>
            <a:pPr marL="571500" indent="-571500">
              <a:buFont typeface="+mj-lt"/>
              <a:buAutoNum type="romanLcPeriod"/>
            </a:pPr>
            <a:r>
              <a:rPr lang="en-US" dirty="0" smtClean="0"/>
              <a:t> cooling</a:t>
            </a:r>
          </a:p>
          <a:p>
            <a:pPr marL="571500" indent="-571500">
              <a:buFont typeface="+mj-lt"/>
              <a:buAutoNum type="romanLcPeriod"/>
            </a:pPr>
            <a:r>
              <a:rPr lang="en-US" dirty="0" smtClean="0"/>
              <a:t>cost</a:t>
            </a:r>
            <a:endParaRPr lang="en-US" dirty="0"/>
          </a:p>
        </p:txBody>
      </p:sp>
    </p:spTree>
    <p:extLst>
      <p:ext uri="{BB962C8B-B14F-4D97-AF65-F5344CB8AC3E}">
        <p14:creationId xmlns:p14="http://schemas.microsoft.com/office/powerpoint/2010/main" val="35986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 . .</a:t>
            </a:r>
            <a:endParaRPr lang="en-US" dirty="0"/>
          </a:p>
        </p:txBody>
      </p:sp>
      <p:sp>
        <p:nvSpPr>
          <p:cNvPr id="3" name="Content Placeholder 2"/>
          <p:cNvSpPr>
            <a:spLocks noGrp="1"/>
          </p:cNvSpPr>
          <p:nvPr>
            <p:ph idx="1"/>
          </p:nvPr>
        </p:nvSpPr>
        <p:spPr/>
        <p:txBody>
          <a:bodyPr>
            <a:normAutofit fontScale="92500" lnSpcReduction="10000"/>
          </a:bodyPr>
          <a:lstStyle/>
          <a:p>
            <a:r>
              <a:rPr lang="en-US" dirty="0"/>
              <a:t>Immobilization and proper cushioning of the produce help in reducing damage due to cuts, punctures, bruises, abrasion, impact, and </a:t>
            </a:r>
            <a:r>
              <a:rPr lang="en-US" dirty="0" smtClean="0"/>
              <a:t>friction.</a:t>
            </a:r>
          </a:p>
          <a:p>
            <a:r>
              <a:rPr lang="en-US" dirty="0" smtClean="0"/>
              <a:t>This </a:t>
            </a:r>
            <a:r>
              <a:rPr lang="en-US" dirty="0"/>
              <a:t>can be done by various types of trays, or by certain volume-fill techniques, such as padding or cushioning. The material used for padding should have the following</a:t>
            </a:r>
          </a:p>
          <a:p>
            <a:pPr marL="0" indent="0">
              <a:buNone/>
            </a:pPr>
            <a:r>
              <a:rPr lang="en-US" b="1" dirty="0" smtClean="0"/>
              <a:t>Properties</a:t>
            </a:r>
            <a:r>
              <a:rPr lang="en-US" b="1" dirty="0"/>
              <a:t>: </a:t>
            </a:r>
          </a:p>
          <a:p>
            <a:r>
              <a:rPr lang="en-US" dirty="0"/>
              <a:t>(i)	ability to absorb the impact energy without damaging the </a:t>
            </a:r>
            <a:r>
              <a:rPr lang="en-US" dirty="0" smtClean="0"/>
              <a:t>produce</a:t>
            </a:r>
            <a:endParaRPr lang="en-US" dirty="0"/>
          </a:p>
        </p:txBody>
      </p:sp>
    </p:spTree>
    <p:extLst>
      <p:ext uri="{BB962C8B-B14F-4D97-AF65-F5344CB8AC3E}">
        <p14:creationId xmlns:p14="http://schemas.microsoft.com/office/powerpoint/2010/main" val="107313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(ii)	should not impart a high rebound energy to the produce, </a:t>
            </a:r>
          </a:p>
          <a:p>
            <a:pPr marL="0" indent="0">
              <a:buNone/>
            </a:pPr>
            <a:r>
              <a:rPr lang="en-US" dirty="0"/>
              <a:t>(iii)	durability by internal structure fatigue and surface wear (needs lower thickness), </a:t>
            </a:r>
          </a:p>
          <a:p>
            <a:pPr marL="0" indent="0">
              <a:buNone/>
            </a:pPr>
            <a:r>
              <a:rPr lang="en-US" dirty="0" smtClean="0"/>
              <a:t>(iv</a:t>
            </a:r>
            <a:r>
              <a:rPr lang="en-US" dirty="0"/>
              <a:t>)	cushion cleanup, sanitation, and compatibility with water, fungicides, waxes, and cleaning solutions must be excellent, and </a:t>
            </a:r>
          </a:p>
          <a:p>
            <a:pPr marL="0" indent="0">
              <a:buNone/>
            </a:pPr>
            <a:r>
              <a:rPr lang="en-US" dirty="0"/>
              <a:t>(v)	the cushion physical properties (thickness and stiffness). </a:t>
            </a:r>
          </a:p>
          <a:p>
            <a:r>
              <a:rPr lang="en-US" dirty="0"/>
              <a:t>The materials that can be used are PVC, polyethylene, neoprene, polyurethane, wool carpet, polypropylene, </a:t>
            </a:r>
            <a:r>
              <a:rPr lang="en-US" dirty="0" err="1"/>
              <a:t>poron</a:t>
            </a:r>
            <a:r>
              <a:rPr lang="en-US" dirty="0"/>
              <a:t>, or </a:t>
            </a:r>
            <a:r>
              <a:rPr lang="en-US" dirty="0" smtClean="0"/>
              <a:t>no </a:t>
            </a:r>
            <a:r>
              <a:rPr lang="en-US" dirty="0" err="1" smtClean="0"/>
              <a:t>bruze</a:t>
            </a:r>
            <a:r>
              <a:rPr lang="en-US" dirty="0"/>
              <a:t>. </a:t>
            </a:r>
          </a:p>
          <a:p>
            <a:endParaRPr lang="en-US" dirty="0"/>
          </a:p>
        </p:txBody>
      </p:sp>
    </p:spTree>
    <p:extLst>
      <p:ext uri="{BB962C8B-B14F-4D97-AF65-F5344CB8AC3E}">
        <p14:creationId xmlns:p14="http://schemas.microsoft.com/office/powerpoint/2010/main" val="254718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material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commonly used padding materials are leafs, straw, grass, coconut husk, paper, and plastics. Plastic films, mesh, or net and plastic-lined paper may also be used to prepackage fresh produce</a:t>
            </a:r>
          </a:p>
          <a:p>
            <a:pPr marL="0" indent="0">
              <a:buNone/>
            </a:pPr>
            <a:r>
              <a:rPr lang="en-US" dirty="0" smtClean="0"/>
              <a:t>Fresh </a:t>
            </a:r>
            <a:r>
              <a:rPr lang="en-US" dirty="0"/>
              <a:t>produce is generally packed </a:t>
            </a:r>
            <a:r>
              <a:rPr lang="en-US" dirty="0" smtClean="0"/>
              <a:t>in</a:t>
            </a:r>
          </a:p>
          <a:p>
            <a:r>
              <a:rPr lang="en-US" dirty="0" smtClean="0"/>
              <a:t> </a:t>
            </a:r>
            <a:r>
              <a:rPr lang="en-US" dirty="0"/>
              <a:t>plastic crates, </a:t>
            </a:r>
            <a:endParaRPr lang="en-US" dirty="0" smtClean="0"/>
          </a:p>
          <a:p>
            <a:r>
              <a:rPr lang="en-US" dirty="0" smtClean="0"/>
              <a:t>plastic </a:t>
            </a:r>
            <a:r>
              <a:rPr lang="en-US" dirty="0"/>
              <a:t>bags or corrugated paper </a:t>
            </a:r>
            <a:r>
              <a:rPr lang="en-US" dirty="0" smtClean="0"/>
              <a:t>boxes</a:t>
            </a:r>
          </a:p>
          <a:p>
            <a:r>
              <a:rPr lang="en-US" dirty="0" smtClean="0"/>
              <a:t>Corrugated </a:t>
            </a:r>
            <a:r>
              <a:rPr lang="en-US" dirty="0"/>
              <a:t>paper boxes are used for the packaging of fixed counts of uniformly sized produce such as avocadoes, mangoes and </a:t>
            </a:r>
            <a:r>
              <a:rPr lang="en-US" dirty="0" smtClean="0"/>
              <a:t>oranges</a:t>
            </a:r>
          </a:p>
          <a:p>
            <a:pPr marL="0" indent="0">
              <a:buNone/>
            </a:pPr>
            <a:r>
              <a:rPr lang="en-US" dirty="0" smtClean="0"/>
              <a:t> </a:t>
            </a:r>
            <a:endParaRPr lang="en-US" dirty="0"/>
          </a:p>
        </p:txBody>
      </p:sp>
    </p:spTree>
    <p:extLst>
      <p:ext uri="{BB962C8B-B14F-4D97-AF65-F5344CB8AC3E}">
        <p14:creationId xmlns:p14="http://schemas.microsoft.com/office/powerpoint/2010/main" val="142905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r>
              <a:rPr lang="en-US" dirty="0"/>
              <a:t>This type of package is designed to exactly match the handling conditions and respiration rates of specifically packaged produce, by manipulating O</a:t>
            </a:r>
            <a:r>
              <a:rPr lang="en-US" baseline="-25000" dirty="0"/>
              <a:t>2 </a:t>
            </a:r>
            <a:r>
              <a:rPr lang="en-US" dirty="0"/>
              <a:t>and CO</a:t>
            </a:r>
            <a:r>
              <a:rPr lang="en-US" baseline="-25000" dirty="0"/>
              <a:t>2 </a:t>
            </a:r>
            <a:r>
              <a:rPr lang="en-US" dirty="0"/>
              <a:t>levels in the </a:t>
            </a:r>
            <a:r>
              <a:rPr lang="en-US" dirty="0" smtClean="0"/>
              <a:t>packages</a:t>
            </a:r>
            <a:endParaRPr lang="en-US" dirty="0"/>
          </a:p>
          <a:p>
            <a:r>
              <a:rPr lang="en-US" dirty="0"/>
              <a:t>In some instances, MAP films are impregnated with minerals, in order to absorb and remove ethylene produced in the storage environment around the bagged produce.</a:t>
            </a:r>
          </a:p>
          <a:p>
            <a:r>
              <a:rPr lang="en-US" dirty="0"/>
              <a:t> Impregnated MAP films are particularly suitable for transporting bulk fresh fruit and vegetables to distant markets or between farmers</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17208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 . .</a:t>
            </a:r>
            <a:endParaRPr lang="en-US" dirty="0"/>
          </a:p>
        </p:txBody>
      </p:sp>
      <p:sp>
        <p:nvSpPr>
          <p:cNvPr id="3" name="Content Placeholder 2"/>
          <p:cNvSpPr>
            <a:spLocks noGrp="1"/>
          </p:cNvSpPr>
          <p:nvPr>
            <p:ph idx="1"/>
          </p:nvPr>
        </p:nvSpPr>
        <p:spPr/>
        <p:txBody>
          <a:bodyPr>
            <a:normAutofit/>
          </a:bodyPr>
          <a:lstStyle/>
          <a:p>
            <a:r>
              <a:rPr lang="en-US" sz="2800" b="1" dirty="0" smtClean="0"/>
              <a:t>Advantages </a:t>
            </a:r>
            <a:r>
              <a:rPr lang="en-US" sz="2800" b="1" dirty="0"/>
              <a:t>of MAP </a:t>
            </a:r>
            <a:endParaRPr lang="en-US" sz="2800" b="1" dirty="0" smtClean="0"/>
          </a:p>
          <a:p>
            <a:r>
              <a:rPr lang="en-US" sz="2800" dirty="0" smtClean="0"/>
              <a:t> </a:t>
            </a:r>
            <a:r>
              <a:rPr lang="en-US" sz="2800" dirty="0"/>
              <a:t>Extends shelf life </a:t>
            </a:r>
            <a:endParaRPr lang="en-US" sz="2800" dirty="0" smtClean="0"/>
          </a:p>
          <a:p>
            <a:r>
              <a:rPr lang="en-US" sz="2800" dirty="0" smtClean="0"/>
              <a:t> </a:t>
            </a:r>
            <a:r>
              <a:rPr lang="en-US" sz="2800" dirty="0"/>
              <a:t>Prevents dehydration </a:t>
            </a:r>
            <a:endParaRPr lang="en-US" sz="2800" dirty="0" smtClean="0"/>
          </a:p>
          <a:p>
            <a:r>
              <a:rPr lang="en-US" sz="2800" dirty="0" smtClean="0"/>
              <a:t>Retains </a:t>
            </a:r>
            <a:r>
              <a:rPr lang="en-US" sz="2800" dirty="0"/>
              <a:t>green color and prevents </a:t>
            </a:r>
            <a:r>
              <a:rPr lang="en-US" sz="2800" dirty="0" smtClean="0"/>
              <a:t>yellowing</a:t>
            </a:r>
          </a:p>
          <a:p>
            <a:r>
              <a:rPr lang="en-US" sz="2800" dirty="0" smtClean="0"/>
              <a:t>Preserves </a:t>
            </a:r>
            <a:r>
              <a:rPr lang="en-US" sz="2800" dirty="0"/>
              <a:t>fresh taste and </a:t>
            </a:r>
            <a:r>
              <a:rPr lang="en-US" sz="2800" dirty="0" smtClean="0"/>
              <a:t>aroma</a:t>
            </a:r>
          </a:p>
          <a:p>
            <a:r>
              <a:rPr lang="en-US" sz="2800" dirty="0" smtClean="0"/>
              <a:t>Delays </a:t>
            </a:r>
            <a:r>
              <a:rPr lang="en-US" sz="2800" dirty="0"/>
              <a:t>ripening </a:t>
            </a:r>
            <a:endParaRPr lang="en-US" sz="2800" dirty="0" smtClean="0"/>
          </a:p>
          <a:p>
            <a:r>
              <a:rPr lang="en-US" sz="2800" dirty="0" smtClean="0"/>
              <a:t>Prevents </a:t>
            </a:r>
            <a:r>
              <a:rPr lang="en-US" sz="2800" dirty="0"/>
              <a:t>fungal </a:t>
            </a:r>
            <a:r>
              <a:rPr lang="en-US" sz="2800" dirty="0" smtClean="0"/>
              <a:t>and  bacterial growth</a:t>
            </a:r>
          </a:p>
          <a:p>
            <a:r>
              <a:rPr lang="en-US" sz="2800" dirty="0" smtClean="0"/>
              <a:t>Increases </a:t>
            </a:r>
            <a:r>
              <a:rPr lang="en-US" sz="2800" dirty="0"/>
              <a:t>the sale of fresh produce </a:t>
            </a:r>
          </a:p>
        </p:txBody>
      </p:sp>
    </p:spTree>
    <p:extLst>
      <p:ext uri="{BB962C8B-B14F-4D97-AF65-F5344CB8AC3E}">
        <p14:creationId xmlns:p14="http://schemas.microsoft.com/office/powerpoint/2010/main" val="265407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1027</Words>
  <Application>Microsoft Office PowerPoint</Application>
  <PresentationFormat>On-screen Show (4:3)</PresentationFormat>
  <Paragraphs>111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Post harvest Packaging and Transportation</vt:lpstr>
      <vt:lpstr>Packaging </vt:lpstr>
      <vt:lpstr>Role of Packaging</vt:lpstr>
      <vt:lpstr>Purpose of Cushioning</vt:lpstr>
      <vt:lpstr>Continued . . .</vt:lpstr>
      <vt:lpstr>Continued. . .</vt:lpstr>
      <vt:lpstr>Packaging material</vt:lpstr>
      <vt:lpstr>MAP</vt:lpstr>
      <vt:lpstr>Con . . .</vt:lpstr>
      <vt:lpstr>Packing materials </vt:lpstr>
      <vt:lpstr>Packing material</vt:lpstr>
      <vt:lpstr>Properties Considerations for packaging</vt:lpstr>
      <vt:lpstr>Transportation</vt:lpstr>
      <vt:lpstr>Transportation </vt:lpstr>
      <vt:lpstr>Continued . . .</vt:lpstr>
      <vt:lpstr>Continued . . . </vt:lpstr>
      <vt:lpstr>Losses due to non refrigeration</vt:lpstr>
      <vt:lpstr>Refrigerated Transportation</vt:lpstr>
      <vt:lpstr>Continued . . .</vt:lpstr>
      <vt:lpstr>PowerPoint Presentation</vt:lpstr>
      <vt:lpstr>PowerPoint Presentation</vt:lpstr>
      <vt:lpstr>PowerPoint Presentation</vt:lpstr>
      <vt:lpstr>Condensation control packaging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Sarfaraz Hussain</dc:creator>
  <cp:lastModifiedBy>Dr Sarfaraz Hussain</cp:lastModifiedBy>
  <cp:revision>87</cp:revision>
  <dcterms:created xsi:type="dcterms:W3CDTF">2006-08-16T00:00:00Z</dcterms:created>
  <dcterms:modified xsi:type="dcterms:W3CDTF">2020-04-21T19:01:54Z</dcterms:modified>
</cp:coreProperties>
</file>