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2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73" r:id="rId12"/>
    <p:sldId id="268" r:id="rId13"/>
    <p:sldId id="274" r:id="rId14"/>
    <p:sldId id="269" r:id="rId15"/>
    <p:sldId id="270" r:id="rId16"/>
    <p:sldId id="276" r:id="rId17"/>
    <p:sldId id="271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2D02F-551C-488E-8DBB-B68ED9EFA332}" type="datetimeFigureOut">
              <a:rPr lang="en-US" smtClean="0"/>
              <a:t>11-Mar-20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8CC1-2244-43DF-80C5-7BEA11D9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87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2D02F-551C-488E-8DBB-B68ED9EFA332}" type="datetimeFigureOut">
              <a:rPr lang="en-US" smtClean="0"/>
              <a:t>11-Mar-20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8CC1-2244-43DF-80C5-7BEA11D9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2D02F-551C-488E-8DBB-B68ED9EFA332}" type="datetimeFigureOut">
              <a:rPr lang="en-US" smtClean="0"/>
              <a:t>11-Mar-20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8CC1-2244-43DF-80C5-7BEA11D9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3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2D02F-551C-488E-8DBB-B68ED9EFA332}" type="datetimeFigureOut">
              <a:rPr lang="en-US" smtClean="0"/>
              <a:t>11-Mar-20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8CC1-2244-43DF-80C5-7BEA11D9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2D02F-551C-488E-8DBB-B68ED9EFA332}" type="datetimeFigureOut">
              <a:rPr lang="en-US" smtClean="0"/>
              <a:t>11-Mar-20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8CC1-2244-43DF-80C5-7BEA11D9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23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2D02F-551C-488E-8DBB-B68ED9EFA332}" type="datetimeFigureOut">
              <a:rPr lang="en-US" smtClean="0"/>
              <a:t>11-Mar-20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8CC1-2244-43DF-80C5-7BEA11D9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4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2D02F-551C-488E-8DBB-B68ED9EFA332}" type="datetimeFigureOut">
              <a:rPr lang="en-US" smtClean="0"/>
              <a:t>11-Mar-20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8CC1-2244-43DF-80C5-7BEA11D9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16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2D02F-551C-488E-8DBB-B68ED9EFA332}" type="datetimeFigureOut">
              <a:rPr lang="en-US" smtClean="0"/>
              <a:t>11-Mar-20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8CC1-2244-43DF-80C5-7BEA11D9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4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2D02F-551C-488E-8DBB-B68ED9EFA332}" type="datetimeFigureOut">
              <a:rPr lang="en-US" smtClean="0"/>
              <a:t>11-Mar-20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8CC1-2244-43DF-80C5-7BEA11D9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06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2D02F-551C-488E-8DBB-B68ED9EFA332}" type="datetimeFigureOut">
              <a:rPr lang="en-US" smtClean="0"/>
              <a:t>11-Mar-20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8CC1-2244-43DF-80C5-7BEA11D9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827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2D02F-551C-488E-8DBB-B68ED9EFA332}" type="datetimeFigureOut">
              <a:rPr lang="en-US" smtClean="0"/>
              <a:t>11-Mar-20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8CC1-2244-43DF-80C5-7BEA11D9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63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2D02F-551C-488E-8DBB-B68ED9EFA332}" type="datetimeFigureOut">
              <a:rPr lang="en-US" smtClean="0"/>
              <a:t>11-Mar-20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E8CC1-2244-43DF-80C5-7BEA11D9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5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 CHARACTERISTICS OF PREGNANCY AND LABOR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GYNAECOLOGY &amp; OBSTETRICS IN PHYSICAL THERAPY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6925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  Cervical dilation phase:</a:t>
            </a:r>
          </a:p>
          <a:p>
            <a:pPr marL="0" indent="0">
              <a:buNone/>
            </a:pPr>
            <a:r>
              <a:rPr lang="en-US" dirty="0" smtClean="0"/>
              <a:t> cervix dilatation __ 0 to 3cm </a:t>
            </a:r>
            <a:r>
              <a:rPr lang="en-US" dirty="0"/>
              <a:t>(</a:t>
            </a:r>
            <a:r>
              <a:rPr lang="en-US" dirty="0" smtClean="0"/>
              <a:t>almost completely efface.) Uterine contractions occur from the top down, causing the cervix to open and pushing the fetus downward.</a:t>
            </a:r>
          </a:p>
          <a:p>
            <a:pPr marL="0" indent="0">
              <a:buNone/>
            </a:pPr>
            <a:r>
              <a:rPr lang="en-US" b="1" dirty="0" smtClean="0"/>
              <a:t> Middle phase:</a:t>
            </a:r>
          </a:p>
          <a:p>
            <a:pPr marL="0" indent="0">
              <a:buNone/>
            </a:pPr>
            <a:r>
              <a:rPr lang="en-US" dirty="0" smtClean="0"/>
              <a:t>cervix dilatation __ 4 to 7 cm. </a:t>
            </a:r>
          </a:p>
          <a:p>
            <a:pPr marL="0" indent="0">
              <a:buNone/>
            </a:pPr>
            <a:r>
              <a:rPr lang="en-US" dirty="0" smtClean="0"/>
              <a:t>contractions are stronger and more regular.</a:t>
            </a:r>
          </a:p>
          <a:p>
            <a:pPr marL="0" indent="0">
              <a:buNone/>
            </a:pPr>
            <a:r>
              <a:rPr lang="en-US" b="1" dirty="0" smtClean="0"/>
              <a:t> Transient phase</a:t>
            </a:r>
          </a:p>
          <a:p>
            <a:pPr marL="0" indent="0">
              <a:buNone/>
            </a:pPr>
            <a:r>
              <a:rPr lang="en-US" dirty="0" smtClean="0"/>
              <a:t>cervix dilatation__ 8 to 10 cm (dilatation complete)</a:t>
            </a:r>
          </a:p>
          <a:p>
            <a:pPr marL="0" indent="0">
              <a:buNone/>
            </a:pPr>
            <a:r>
              <a:rPr lang="en-US" dirty="0" err="1" smtClean="0"/>
              <a:t>Utrine</a:t>
            </a:r>
            <a:r>
              <a:rPr lang="en-US" dirty="0" smtClean="0"/>
              <a:t> contraction very strong and close together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210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600200"/>
            <a:ext cx="6172200" cy="4724400"/>
          </a:xfrm>
        </p:spPr>
      </p:pic>
    </p:spTree>
    <p:extLst>
      <p:ext uri="{BB962C8B-B14F-4D97-AF65-F5344CB8AC3E}">
        <p14:creationId xmlns:p14="http://schemas.microsoft.com/office/powerpoint/2010/main" val="2694505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Labor: stage 2</a:t>
            </a:r>
            <a:br>
              <a:rPr lang="en-US" b="1" dirty="0" smtClean="0"/>
            </a:br>
            <a:r>
              <a:rPr lang="en-US" b="1" dirty="0" smtClean="0"/>
              <a:t>(Fetal descent &amp; Expulsion)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Involves the pushing and expelling of the fetus.</a:t>
            </a:r>
          </a:p>
          <a:p>
            <a:r>
              <a:rPr lang="en-US" dirty="0" smtClean="0"/>
              <a:t>Intra abdominal pressure is the primary force expelling the fetus; produced by voluntary contraction of the abdominal muscles and diaphragm.</a:t>
            </a:r>
          </a:p>
          <a:p>
            <a:r>
              <a:rPr lang="en-US" dirty="0" smtClean="0"/>
              <a:t>Relaxation and stretching of pelvic floor during this stage are also necessary for successful vaginal delivery.</a:t>
            </a:r>
          </a:p>
          <a:p>
            <a:r>
              <a:rPr lang="en-US" dirty="0" smtClean="0"/>
              <a:t>Uterine contraction may last as long as 90 sec during the stage.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69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95400"/>
            <a:ext cx="6477000" cy="4495800"/>
          </a:xfrm>
        </p:spPr>
      </p:pic>
    </p:spTree>
    <p:extLst>
      <p:ext uri="{BB962C8B-B14F-4D97-AF65-F5344CB8AC3E}">
        <p14:creationId xmlns:p14="http://schemas.microsoft.com/office/powerpoint/2010/main" val="3343537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Fetal Descent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Position changes (cardinal movements) by the fetus allow it to pass through the pelvis and be born,</a:t>
            </a:r>
          </a:p>
          <a:p>
            <a:pPr marL="0" indent="0">
              <a:buNone/>
            </a:pPr>
            <a:r>
              <a:rPr lang="en-US" b="1" u="sng" dirty="0" smtClean="0"/>
              <a:t>1.Engagement</a:t>
            </a:r>
          </a:p>
          <a:p>
            <a:pPr marL="0" indent="0">
              <a:buNone/>
            </a:pPr>
            <a:r>
              <a:rPr lang="en-US" dirty="0" smtClean="0"/>
              <a:t>The greatest transverse diameter of the fetal head passes through the pelvic inlet( the superior opening of the minor pelvis)</a:t>
            </a:r>
          </a:p>
          <a:p>
            <a:pPr marL="0" indent="0">
              <a:buNone/>
            </a:pPr>
            <a:r>
              <a:rPr lang="en-US" b="1" u="sng" dirty="0" smtClean="0"/>
              <a:t>2.Descent</a:t>
            </a:r>
          </a:p>
          <a:p>
            <a:pPr marL="0" indent="0">
              <a:buNone/>
            </a:pPr>
            <a:r>
              <a:rPr lang="en-US" dirty="0" smtClean="0"/>
              <a:t>Continued downward progression of the fetus occur.</a:t>
            </a:r>
          </a:p>
          <a:p>
            <a:pPr marL="0" indent="0">
              <a:buNone/>
            </a:pPr>
            <a:r>
              <a:rPr lang="en-US" b="1" u="sng" dirty="0" smtClean="0"/>
              <a:t>3.Flexion</a:t>
            </a:r>
          </a:p>
          <a:p>
            <a:pPr marL="0" indent="0">
              <a:buNone/>
            </a:pPr>
            <a:r>
              <a:rPr lang="en-US" dirty="0" smtClean="0"/>
              <a:t>Fetal chin is brought closer to its thorax: this occurs when descending head meets resistance from the walls and floor of the pelvis and cervix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77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837"/>
            <a:ext cx="8229600" cy="61261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4. Internal rotation</a:t>
            </a:r>
          </a:p>
          <a:p>
            <a:pPr marL="0" indent="0">
              <a:buNone/>
            </a:pPr>
            <a:r>
              <a:rPr lang="en-US" dirty="0" smtClean="0"/>
              <a:t>The fetus turns its occiput toward the mother’s </a:t>
            </a:r>
            <a:r>
              <a:rPr lang="en-US" dirty="0" err="1" smtClean="0"/>
              <a:t>symphysis</a:t>
            </a:r>
            <a:r>
              <a:rPr lang="en-US" dirty="0" smtClean="0"/>
              <a:t> pubis when the pubis head reaches the level of </a:t>
            </a:r>
            <a:r>
              <a:rPr lang="en-US" dirty="0" err="1" smtClean="0"/>
              <a:t>ischial</a:t>
            </a:r>
            <a:r>
              <a:rPr lang="en-US" dirty="0" smtClean="0"/>
              <a:t> spines.</a:t>
            </a:r>
          </a:p>
          <a:p>
            <a:pPr marL="0" indent="0">
              <a:buNone/>
            </a:pPr>
            <a:r>
              <a:rPr lang="en-US" b="1" u="sng" dirty="0" smtClean="0"/>
              <a:t>5.Extension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The flexed fetal head reaches the vulva; the fetus extends its head, bringing the base of occiput in direct contact with the inferior margin of maternal </a:t>
            </a:r>
            <a:r>
              <a:rPr lang="en-US" dirty="0" err="1" smtClean="0"/>
              <a:t>symphysis</a:t>
            </a:r>
            <a:r>
              <a:rPr lang="en-US" dirty="0" smtClean="0"/>
              <a:t> pubis; thus phase ends when the fetal head is </a:t>
            </a:r>
            <a:r>
              <a:rPr lang="en-US" dirty="0" err="1" smtClean="0"/>
              <a:t>deliverd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u="sng" dirty="0" smtClean="0"/>
              <a:t>6.External rotation</a:t>
            </a:r>
          </a:p>
          <a:p>
            <a:pPr marL="0" indent="0">
              <a:buNone/>
            </a:pPr>
            <a:r>
              <a:rPr lang="en-US" dirty="0" smtClean="0"/>
              <a:t>the fetus rotates its occiput towards the mother’s </a:t>
            </a:r>
            <a:r>
              <a:rPr lang="en-US" dirty="0" err="1" smtClean="0"/>
              <a:t>secrum</a:t>
            </a:r>
            <a:r>
              <a:rPr lang="en-US" dirty="0" smtClean="0"/>
              <a:t> to allow the fetal shoulder to pass through the pelvis.</a:t>
            </a:r>
          </a:p>
          <a:p>
            <a:pPr marL="0" indent="0">
              <a:buNone/>
            </a:pPr>
            <a:r>
              <a:rPr lang="en-US" sz="6200" b="1" dirty="0" smtClean="0"/>
              <a:t>EXPULSION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The fetal anterior shoulder passes under the </a:t>
            </a:r>
            <a:r>
              <a:rPr lang="en-US" dirty="0" err="1" smtClean="0"/>
              <a:t>symphysis</a:t>
            </a:r>
            <a:r>
              <a:rPr lang="en-US" dirty="0" smtClean="0"/>
              <a:t> pubis, and rest of the body follows.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925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Labour</a:t>
            </a:r>
            <a:r>
              <a:rPr lang="en-US" dirty="0" smtClean="0"/>
              <a:t>: stage 3</a:t>
            </a:r>
            <a:br>
              <a:rPr lang="en-US" dirty="0" smtClean="0"/>
            </a:br>
            <a:r>
              <a:rPr lang="en-US" dirty="0" smtClean="0"/>
              <a:t>expulsion of placenta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819400"/>
            <a:ext cx="5162550" cy="1876425"/>
          </a:xfrm>
        </p:spPr>
      </p:pic>
    </p:spTree>
    <p:extLst>
      <p:ext uri="{BB962C8B-B14F-4D97-AF65-F5344CB8AC3E}">
        <p14:creationId xmlns:p14="http://schemas.microsoft.com/office/powerpoint/2010/main" val="3274949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Labor: Stage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410200"/>
          </a:xfrm>
        </p:spPr>
        <p:txBody>
          <a:bodyPr>
            <a:normAutofit fontScale="85000" lnSpcReduction="10000"/>
          </a:bodyPr>
          <a:lstStyle/>
          <a:p>
            <a:r>
              <a:rPr lang="en-US" b="1" u="sng" dirty="0" smtClean="0"/>
              <a:t>Placental stage (expulsion of the placenta)</a:t>
            </a:r>
          </a:p>
          <a:p>
            <a:r>
              <a:rPr lang="en-US" dirty="0" smtClean="0"/>
              <a:t>After delivery, the uterus continues to contract and shrink, causing the placenta to detach and be expelled.</a:t>
            </a:r>
          </a:p>
          <a:p>
            <a:r>
              <a:rPr lang="en-US" dirty="0" smtClean="0"/>
              <a:t>As the uterus decreases in size, the placenta detaches from the uterine wall, blood vessels are constricted, bleeding slows. </a:t>
            </a:r>
            <a:r>
              <a:rPr lang="en-US" u="sng" dirty="0" smtClean="0"/>
              <a:t>5-30 min after the baby is delivered </a:t>
            </a:r>
          </a:p>
          <a:p>
            <a:r>
              <a:rPr lang="en-US" dirty="0" smtClean="0"/>
              <a:t>a hematoma is formed over the uterine placental site to prevent further significant blood loss; mild bleeding persists for 3 to 6 weeks after delivery.</a:t>
            </a:r>
          </a:p>
          <a:p>
            <a:r>
              <a:rPr lang="en-US" b="1" u="sng" dirty="0" smtClean="0"/>
              <a:t>UTERINE INVULSION</a:t>
            </a:r>
          </a:p>
          <a:p>
            <a:r>
              <a:rPr lang="en-US" dirty="0" smtClean="0"/>
              <a:t>The uterus continues to contract and decrease in size for 3 to 6 weeks after delivery; the uterus always remains slightly enlarged over its </a:t>
            </a:r>
            <a:r>
              <a:rPr lang="en-US" dirty="0" err="1" smtClean="0"/>
              <a:t>prepregnant</a:t>
            </a:r>
            <a:r>
              <a:rPr lang="en-US" dirty="0" smtClean="0"/>
              <a:t> size.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287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And a new life begins </a:t>
            </a:r>
            <a:br>
              <a:rPr lang="en-US" dirty="0" smtClean="0"/>
            </a:br>
            <a:r>
              <a:rPr lang="en-US" dirty="0" smtClean="0"/>
              <a:t>A sign of ALLAH’s will!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752600"/>
            <a:ext cx="6019800" cy="4114800"/>
          </a:xfrm>
        </p:spPr>
      </p:pic>
    </p:spTree>
    <p:extLst>
      <p:ext uri="{BB962C8B-B14F-4D97-AF65-F5344CB8AC3E}">
        <p14:creationId xmlns:p14="http://schemas.microsoft.com/office/powerpoint/2010/main" val="410251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PREGNANCY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Pregnancy, which </a:t>
            </a:r>
            <a:r>
              <a:rPr lang="en-US" b="1" dirty="0">
                <a:solidFill>
                  <a:schemeClr val="tx2"/>
                </a:solidFill>
              </a:rPr>
              <a:t>spans 40 weeks </a:t>
            </a:r>
            <a:r>
              <a:rPr lang="en-US" dirty="0"/>
              <a:t>from conception to delivery, is divided into </a:t>
            </a:r>
            <a:r>
              <a:rPr lang="en-US" b="1" dirty="0">
                <a:solidFill>
                  <a:schemeClr val="tx2"/>
                </a:solidFill>
              </a:rPr>
              <a:t>three trimesters</a:t>
            </a:r>
            <a:r>
              <a:rPr lang="en-US" dirty="0"/>
              <a:t>, with characteristic changes during </a:t>
            </a:r>
            <a:r>
              <a:rPr lang="en-US" dirty="0" smtClean="0"/>
              <a:t>each.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3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trimester</a:t>
            </a:r>
          </a:p>
          <a:p>
            <a:pPr lvl="1"/>
            <a:r>
              <a:rPr lang="en-US" b="1" dirty="0">
                <a:solidFill>
                  <a:schemeClr val="tx2"/>
                </a:solidFill>
              </a:rPr>
              <a:t>(weeks 0 through 12)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trimester</a:t>
            </a:r>
          </a:p>
          <a:p>
            <a:pPr lvl="1"/>
            <a:r>
              <a:rPr lang="en-US" dirty="0"/>
              <a:t>(weeks 13 through 26)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trimester</a:t>
            </a:r>
          </a:p>
          <a:p>
            <a:pPr lvl="1"/>
            <a:r>
              <a:rPr lang="en-US" dirty="0"/>
              <a:t>(weeks </a:t>
            </a:r>
            <a:r>
              <a:rPr lang="en-US" dirty="0" smtClean="0"/>
              <a:t>27 </a:t>
            </a:r>
            <a:r>
              <a:rPr lang="en-US" dirty="0"/>
              <a:t>through </a:t>
            </a:r>
            <a:r>
              <a:rPr lang="en-US" dirty="0" smtClean="0"/>
              <a:t>40)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136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868362"/>
          </a:xfrm>
        </p:spPr>
        <p:txBody>
          <a:bodyPr/>
          <a:lstStyle/>
          <a:p>
            <a:r>
              <a:rPr lang="en-US" b="1" dirty="0" smtClean="0"/>
              <a:t>FIRST TRIMESTER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During </a:t>
            </a:r>
            <a:r>
              <a:rPr lang="en-US" dirty="0"/>
              <a:t>the </a:t>
            </a:r>
            <a:r>
              <a:rPr lang="en-US" b="1" dirty="0">
                <a:solidFill>
                  <a:schemeClr val="tx2"/>
                </a:solidFill>
              </a:rPr>
              <a:t>first trimester (weeks 0 through 12), </a:t>
            </a:r>
            <a:r>
              <a:rPr lang="en-US" dirty="0"/>
              <a:t>the following occur: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Implantation</a:t>
            </a:r>
            <a:r>
              <a:rPr lang="en-US" dirty="0" smtClean="0"/>
              <a:t> </a:t>
            </a:r>
            <a:r>
              <a:rPr lang="en-US" dirty="0"/>
              <a:t>of the fertilized ovum in the uterus </a:t>
            </a:r>
            <a:r>
              <a:rPr lang="en-US" b="1" dirty="0">
                <a:solidFill>
                  <a:schemeClr val="tx2"/>
                </a:solidFill>
              </a:rPr>
              <a:t>occurs 7 to 10 days after fertilization</a:t>
            </a:r>
            <a:r>
              <a:rPr lang="en-US" dirty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mother is very fatigued, urinates more frequently, and may experience nausea and/or vomiting (“morning” sickness).</a:t>
            </a:r>
          </a:p>
          <a:p>
            <a:r>
              <a:rPr lang="en-US" dirty="0" smtClean="0"/>
              <a:t>Breast </a:t>
            </a:r>
            <a:r>
              <a:rPr lang="en-US" dirty="0"/>
              <a:t>size may increase.</a:t>
            </a:r>
          </a:p>
          <a:p>
            <a:r>
              <a:rPr lang="en-US" dirty="0" smtClean="0"/>
              <a:t>There </a:t>
            </a:r>
            <a:r>
              <a:rPr lang="en-US" dirty="0"/>
              <a:t>is a relatively small weight gain of 0 to 1455 g (0 to 3 lb is normal).</a:t>
            </a:r>
          </a:p>
          <a:p>
            <a:r>
              <a:rPr lang="en-US" dirty="0" smtClean="0"/>
              <a:t>Emotional </a:t>
            </a:r>
            <a:r>
              <a:rPr lang="en-US" dirty="0"/>
              <a:t>changes may occur.</a:t>
            </a:r>
          </a:p>
          <a:p>
            <a:r>
              <a:rPr lang="en-US" dirty="0" smtClean="0"/>
              <a:t>By </a:t>
            </a:r>
            <a:r>
              <a:rPr lang="en-US" dirty="0"/>
              <a:t>the end of the 12th week, the fetus is 6 to 7 cm long and weighs approximately 20 g (2 oz). The fetus now can kick, turn its head, and swallow and has a beating heart, </a:t>
            </a:r>
            <a:r>
              <a:rPr lang="en-US" b="1" dirty="0">
                <a:solidFill>
                  <a:schemeClr val="tx2"/>
                </a:solidFill>
              </a:rPr>
              <a:t>but these movements are not yet felt by the mother.</a:t>
            </a:r>
          </a:p>
        </p:txBody>
      </p:sp>
    </p:spTree>
    <p:extLst>
      <p:ext uri="{BB962C8B-B14F-4D97-AF65-F5344CB8AC3E}">
        <p14:creationId xmlns:p14="http://schemas.microsoft.com/office/powerpoint/2010/main" val="33615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SECOND TRIMESTER CHANGES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During </a:t>
            </a:r>
            <a:r>
              <a:rPr lang="en-US" dirty="0"/>
              <a:t>the second trimester (weeks 13 through 26), the following occur:</a:t>
            </a:r>
          </a:p>
          <a:p>
            <a:r>
              <a:rPr lang="en-US" dirty="0" smtClean="0"/>
              <a:t>The </a:t>
            </a:r>
            <a:r>
              <a:rPr lang="en-US" dirty="0"/>
              <a:t>pregnancy becomes visible to others.</a:t>
            </a:r>
          </a:p>
          <a:p>
            <a:r>
              <a:rPr lang="en-US" dirty="0" smtClean="0"/>
              <a:t>The </a:t>
            </a:r>
            <a:r>
              <a:rPr lang="en-US" dirty="0"/>
              <a:t>mother begins to feel movement at around 20 weeks.</a:t>
            </a:r>
          </a:p>
          <a:p>
            <a:r>
              <a:rPr lang="en-US" dirty="0" smtClean="0"/>
              <a:t>Most </a:t>
            </a:r>
            <a:r>
              <a:rPr lang="en-US" dirty="0"/>
              <a:t>women now feel very good. Nausea and fatigue have usually disappeared</a:t>
            </a:r>
            <a:r>
              <a:rPr lang="en-US" dirty="0" smtClean="0"/>
              <a:t>.</a:t>
            </a:r>
          </a:p>
          <a:p>
            <a:r>
              <a:rPr lang="en-US" dirty="0"/>
              <a:t>By the end of the second trimester, the fetus is 19 to 23 cm (14 in.) in length and weighs approximately 600 g (1 to 2 lb).</a:t>
            </a:r>
          </a:p>
          <a:p>
            <a:r>
              <a:rPr lang="en-US" dirty="0" smtClean="0"/>
              <a:t>The </a:t>
            </a:r>
            <a:r>
              <a:rPr lang="en-US" dirty="0"/>
              <a:t>fetus now has eyebrows, eyelashes, and </a:t>
            </a:r>
            <a:r>
              <a:rPr lang="en-US" dirty="0" err="1"/>
              <a:t>ﬁngernails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THIRD TRIMESTER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During the third trimester (weeks 27 through 40), the following occur:</a:t>
            </a:r>
          </a:p>
          <a:p>
            <a:r>
              <a:rPr lang="en-US" dirty="0" smtClean="0"/>
              <a:t>The </a:t>
            </a:r>
            <a:r>
              <a:rPr lang="en-US" dirty="0"/>
              <a:t>uterus is now very large and has </a:t>
            </a:r>
            <a:r>
              <a:rPr lang="en-US" b="1" dirty="0">
                <a:solidFill>
                  <a:schemeClr val="tx2"/>
                </a:solidFill>
              </a:rPr>
              <a:t>regular contractions</a:t>
            </a:r>
            <a:r>
              <a:rPr lang="en-US" dirty="0"/>
              <a:t>, although these may be felt only occasionally.</a:t>
            </a:r>
          </a:p>
          <a:p>
            <a:r>
              <a:rPr lang="en-US" dirty="0" smtClean="0"/>
              <a:t>Common </a:t>
            </a:r>
            <a:r>
              <a:rPr lang="en-US" dirty="0"/>
              <a:t>complaints during the third trimester are frequent urination, back pain, leg edema and fatigue, </a:t>
            </a:r>
            <a:r>
              <a:rPr lang="en-US" dirty="0" smtClean="0"/>
              <a:t> </a:t>
            </a:r>
            <a:r>
              <a:rPr lang="en-US" dirty="0"/>
              <a:t>ligament pain, shortness of breath, and constipation.</a:t>
            </a:r>
          </a:p>
          <a:p>
            <a:r>
              <a:rPr lang="en-US" dirty="0" smtClean="0"/>
              <a:t>By </a:t>
            </a:r>
            <a:r>
              <a:rPr lang="en-US" dirty="0"/>
              <a:t>the time of birth, the baby will be 33 to 39 cm long (16 to 19 in.) and will weigh approximately 3400 g (7 lb, although a range of 5 to 10 lb is normal</a:t>
            </a:r>
            <a:r>
              <a:rPr lang="en-US" dirty="0" smtClean="0"/>
              <a:t>).</a:t>
            </a:r>
          </a:p>
          <a:p>
            <a:r>
              <a:rPr lang="en-US" dirty="0"/>
              <a:t>Although pregnancy typically lasts 40 weeks, the range of 38 to 42 weeks is considered full term.</a:t>
            </a:r>
          </a:p>
        </p:txBody>
      </p:sp>
    </p:spTree>
    <p:extLst>
      <p:ext uri="{BB962C8B-B14F-4D97-AF65-F5344CB8AC3E}">
        <p14:creationId xmlns:p14="http://schemas.microsoft.com/office/powerpoint/2010/main" val="93736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Regular and strong </a:t>
            </a:r>
            <a:r>
              <a:rPr lang="en-US" b="1" dirty="0">
                <a:solidFill>
                  <a:schemeClr val="tx2"/>
                </a:solidFill>
              </a:rPr>
              <a:t>involuntary contractions of the smooth muscles of the uterus </a:t>
            </a:r>
            <a:r>
              <a:rPr lang="en-US" dirty="0"/>
              <a:t>are the primary symptom of labor</a:t>
            </a:r>
            <a:r>
              <a:rPr lang="en-US" dirty="0" smtClean="0"/>
              <a:t>.</a:t>
            </a:r>
          </a:p>
          <a:p>
            <a:r>
              <a:rPr lang="en-US" dirty="0"/>
              <a:t>L</a:t>
            </a:r>
            <a:r>
              <a:rPr lang="en-US" dirty="0" smtClean="0"/>
              <a:t>abor </a:t>
            </a:r>
            <a:r>
              <a:rPr lang="en-US" dirty="0"/>
              <a:t>is divided </a:t>
            </a:r>
            <a:r>
              <a:rPr lang="en-US" dirty="0" smtClean="0"/>
              <a:t>into </a:t>
            </a:r>
            <a:r>
              <a:rPr lang="en-US" dirty="0"/>
              <a:t>three </a:t>
            </a:r>
            <a:r>
              <a:rPr lang="en-US" dirty="0" smtClean="0"/>
              <a:t>stages</a:t>
            </a:r>
            <a:endParaRPr lang="en-US" dirty="0"/>
          </a:p>
          <a:p>
            <a:r>
              <a:rPr lang="en-US" dirty="0"/>
              <a:t> True labor produces palpable changes in the cervix, which are known as </a:t>
            </a:r>
            <a:r>
              <a:rPr lang="en-US" b="1" dirty="0">
                <a:solidFill>
                  <a:schemeClr val="tx2"/>
                </a:solidFill>
              </a:rPr>
              <a:t>effacement and dilation</a:t>
            </a:r>
          </a:p>
        </p:txBody>
      </p:sp>
    </p:spTree>
    <p:extLst>
      <p:ext uri="{BB962C8B-B14F-4D97-AF65-F5344CB8AC3E}">
        <p14:creationId xmlns:p14="http://schemas.microsoft.com/office/powerpoint/2010/main" val="79046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EFFACEMENT:</a:t>
            </a:r>
            <a:r>
              <a:rPr lang="en-US" dirty="0" smtClean="0"/>
              <a:t> is the shortening or thinning of cervix from a thickness of 5 cm(5 in.) before onset of labor to the thickness of piece of paper.</a:t>
            </a:r>
          </a:p>
          <a:p>
            <a:r>
              <a:rPr lang="en-US" b="1" dirty="0" smtClean="0"/>
              <a:t>DILATION:</a:t>
            </a:r>
            <a:r>
              <a:rPr lang="en-US" dirty="0" smtClean="0"/>
              <a:t> is the opening of cervix from the diameter of fingertip to approximately 10 cm (4 in.)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9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Labor: Stage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women experience </a:t>
            </a:r>
            <a:r>
              <a:rPr lang="en-US" dirty="0"/>
              <a:t>e</a:t>
            </a:r>
            <a:r>
              <a:rPr lang="en-US" dirty="0" smtClean="0"/>
              <a:t>ffacement and dilation before they are in true labor, however by the end of this stage the cervix is fully dilated, and there is no doubt a baby is about to be delivered.</a:t>
            </a:r>
          </a:p>
          <a:p>
            <a:r>
              <a:rPr lang="en-US" dirty="0" smtClean="0"/>
              <a:t>Stage 1 of labor is divided into three major phases.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24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1018</Words>
  <Application>Microsoft Office PowerPoint</Application>
  <PresentationFormat>On-screen Show (4:3)</PresentationFormat>
  <Paragraphs>78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 CHARACTERISTICS OF PREGNANCY AND LABOR </vt:lpstr>
      <vt:lpstr>PREGNANCY</vt:lpstr>
      <vt:lpstr>PowerPoint Presentation</vt:lpstr>
      <vt:lpstr>FIRST TRIMESTER CHANGES</vt:lpstr>
      <vt:lpstr>SECOND TRIMESTER CHANGES</vt:lpstr>
      <vt:lpstr>THIRD TRIMESTER CHANGES</vt:lpstr>
      <vt:lpstr>LABOR</vt:lpstr>
      <vt:lpstr>PowerPoint Presentation</vt:lpstr>
      <vt:lpstr>Labor: Stage 1</vt:lpstr>
      <vt:lpstr>PowerPoint Presentation</vt:lpstr>
      <vt:lpstr>PowerPoint Presentation</vt:lpstr>
      <vt:lpstr>Labor: stage 2 (Fetal descent &amp; Expulsion)</vt:lpstr>
      <vt:lpstr>PowerPoint Presentation</vt:lpstr>
      <vt:lpstr>Fetal Descent</vt:lpstr>
      <vt:lpstr>PowerPoint Presentation</vt:lpstr>
      <vt:lpstr>Labour: stage 3 expulsion of placenta  </vt:lpstr>
      <vt:lpstr>Labor: Stage 3</vt:lpstr>
      <vt:lpstr>And a new life begins  A sign of ALLAH’s will!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MOHSANA</dc:creator>
  <cp:lastModifiedBy>HP</cp:lastModifiedBy>
  <cp:revision>19</cp:revision>
  <dcterms:created xsi:type="dcterms:W3CDTF">2019-02-11T17:27:01Z</dcterms:created>
  <dcterms:modified xsi:type="dcterms:W3CDTF">2020-03-11T05:36:37Z</dcterms:modified>
</cp:coreProperties>
</file>