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4"/>
  </p:handoutMasterIdLst>
  <p:sldIdLst>
    <p:sldId id="281" r:id="rId2"/>
    <p:sldId id="256" r:id="rId3"/>
    <p:sldId id="280" r:id="rId4"/>
    <p:sldId id="257" r:id="rId5"/>
    <p:sldId id="285" r:id="rId6"/>
    <p:sldId id="287" r:id="rId7"/>
    <p:sldId id="288" r:id="rId8"/>
    <p:sldId id="286" r:id="rId9"/>
    <p:sldId id="258" r:id="rId10"/>
    <p:sldId id="283" r:id="rId11"/>
    <p:sldId id="278" r:id="rId12"/>
    <p:sldId id="262" r:id="rId13"/>
    <p:sldId id="269" r:id="rId14"/>
    <p:sldId id="272" r:id="rId15"/>
    <p:sldId id="273" r:id="rId16"/>
    <p:sldId id="274" r:id="rId17"/>
    <p:sldId id="275" r:id="rId18"/>
    <p:sldId id="277" r:id="rId19"/>
    <p:sldId id="266" r:id="rId20"/>
    <p:sldId id="264" r:id="rId21"/>
    <p:sldId id="265" r:id="rId22"/>
    <p:sldId id="28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0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3456C-7D93-45D5-AB98-5F16DCD94AAC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FA338-3A87-46B0-B3CD-40B584C811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26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9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924800" cy="1066800"/>
          </a:xfrm>
        </p:spPr>
        <p:txBody>
          <a:bodyPr/>
          <a:lstStyle/>
          <a:p>
            <a:r>
              <a:rPr lang="en-US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Drug abuse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Improper use of a therapeutic or nontherapeutic  drug, which may or may not be harmful, even in absence of addiction, constitutes drug abuse</a:t>
            </a:r>
            <a:r>
              <a:rPr lang="en-US" sz="3600" b="1" dirty="0" smtClean="0"/>
              <a:t>.</a:t>
            </a:r>
            <a:r>
              <a:rPr lang="en-US" sz="3600" dirty="0" smtClean="0"/>
              <a:t>  </a:t>
            </a:r>
            <a:endParaRPr lang="en-US" sz="36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z="48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Drug habituation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Autofit/>
          </a:bodyPr>
          <a:lstStyle/>
          <a:p>
            <a:r>
              <a:rPr lang="en-US" sz="3400" dirty="0" smtClean="0"/>
              <a:t>It is defined as a condition, which results from the continued use of a drug which does not cause much harm to individual or society. </a:t>
            </a:r>
          </a:p>
          <a:p>
            <a:r>
              <a:rPr lang="en-US" sz="3400" dirty="0" smtClean="0"/>
              <a:t> Habituation is characterized by </a:t>
            </a:r>
          </a:p>
          <a:p>
            <a:pPr marL="514350" indent="-514350">
              <a:buAutoNum type="arabicPeriod"/>
            </a:pPr>
            <a:r>
              <a:rPr lang="en-US" sz="3400" dirty="0" smtClean="0"/>
              <a:t>Desire (but not craving) to take the drug when convenient.</a:t>
            </a:r>
          </a:p>
          <a:p>
            <a:pPr marL="514350" indent="-514350">
              <a:buAutoNum type="arabicPeriod"/>
            </a:pPr>
            <a:r>
              <a:rPr lang="en-US" sz="3400" dirty="0" smtClean="0"/>
              <a:t>Harmful effects if present, to individual only.</a:t>
            </a:r>
          </a:p>
          <a:p>
            <a:pPr marL="514350" indent="-514350">
              <a:buAutoNum type="arabicPeriod"/>
            </a:pPr>
            <a:r>
              <a:rPr lang="en-US" sz="3400" dirty="0" smtClean="0"/>
              <a:t>Psychological </a:t>
            </a:r>
            <a:r>
              <a:rPr lang="en-US" sz="3200" dirty="0" smtClean="0"/>
              <a:t>(but not physical dependence).</a:t>
            </a:r>
          </a:p>
          <a:p>
            <a:pPr marL="514350" indent="-514350"/>
            <a:r>
              <a:rPr lang="en-US" sz="3400" dirty="0" smtClean="0"/>
              <a:t>The common drug used is caffeine (coffee).  </a:t>
            </a:r>
            <a:endParaRPr lang="en-US" sz="34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68362"/>
          </a:xfrm>
        </p:spPr>
        <p:txBody>
          <a:bodyPr>
            <a:normAutofit/>
          </a:bodyPr>
          <a:lstStyle/>
          <a:p>
            <a:r>
              <a:rPr lang="en-US" sz="48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Drug addiction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Drug addiction is defined as a state of periodic or chronic intoxication, harmful to the individual and to the society. </a:t>
            </a:r>
          </a:p>
          <a:p>
            <a:r>
              <a:rPr lang="en-US" sz="3600" dirty="0" smtClean="0"/>
              <a:t>It is characterized by: 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Craving (to obtain and take the drug on any cost).  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A tendency to increase the drug dose.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A psychological and  physical dependence.  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Withdrawal symptoms.  </a:t>
            </a:r>
            <a:endParaRPr lang="en-US" sz="36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Injection Marks</a:t>
            </a:r>
          </a:p>
        </p:txBody>
      </p:sp>
      <p:pic>
        <p:nvPicPr>
          <p:cNvPr id="67588" name="Picture 4" descr="needletrack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95400"/>
            <a:ext cx="7620000" cy="55626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8" name="Picture 4" descr="0,,5440874,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8305800" cy="54864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3300"/>
                </a:solidFill>
              </a:rPr>
              <a:t>Cocaine </a:t>
            </a:r>
            <a:r>
              <a:rPr lang="en-US" b="1" dirty="0" smtClean="0">
                <a:solidFill>
                  <a:srgbClr val="FF3300"/>
                </a:solidFill>
              </a:rPr>
              <a:t>Insufflations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                                                        </a:t>
            </a:r>
          </a:p>
        </p:txBody>
      </p:sp>
      <p:pic>
        <p:nvPicPr>
          <p:cNvPr id="60421" name="Picture 5" descr="cocaine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76400"/>
            <a:ext cx="4572000" cy="5181600"/>
          </a:xfrm>
          <a:prstGeom prst="rect">
            <a:avLst/>
          </a:prstGeom>
          <a:noFill/>
        </p:spPr>
      </p:pic>
      <p:pic>
        <p:nvPicPr>
          <p:cNvPr id="60422" name="Picture 6" descr="cok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676401"/>
            <a:ext cx="4572000" cy="51816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3300"/>
                </a:solidFill>
              </a:rPr>
              <a:t>Cocaine Smoking</a:t>
            </a:r>
          </a:p>
        </p:txBody>
      </p:sp>
      <p:pic>
        <p:nvPicPr>
          <p:cNvPr id="64516" name="Picture 4" descr="tobacc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7162800" cy="5486400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3300"/>
                </a:solidFill>
              </a:rPr>
              <a:t>Preparation for Injection</a:t>
            </a:r>
          </a:p>
        </p:txBody>
      </p:sp>
      <p:pic>
        <p:nvPicPr>
          <p:cNvPr id="65540" name="Picture 4" descr="Needle-and-cand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7543800" cy="54864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3300"/>
                </a:solidFill>
              </a:rPr>
              <a:t>Cocaine Injection</a:t>
            </a:r>
          </a:p>
        </p:txBody>
      </p:sp>
      <p:pic>
        <p:nvPicPr>
          <p:cNvPr id="62468" name="Picture 4" descr="injection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63338"/>
            <a:ext cx="9144000" cy="5594662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Differentiating characteristics of drug addiction and drug habituation</a:t>
            </a:r>
            <a:endParaRPr lang="en-US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0" y="914401"/>
          <a:ext cx="9144000" cy="5943599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914400"/>
                <a:gridCol w="2057400"/>
                <a:gridCol w="2819400"/>
                <a:gridCol w="3352800"/>
              </a:tblGrid>
              <a:tr h="501528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FF"/>
                          </a:solidFill>
                        </a:rPr>
                        <a:t>Sr.No</a:t>
                      </a:r>
                      <a:endParaRPr lang="en-US" sz="2000" dirty="0">
                        <a:solidFill>
                          <a:srgbClr val="66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FF"/>
                          </a:solidFill>
                        </a:rPr>
                        <a:t>Characteristics</a:t>
                      </a:r>
                      <a:r>
                        <a:rPr lang="en-US" sz="2000" baseline="0" dirty="0" smtClean="0">
                          <a:solidFill>
                            <a:srgbClr val="6600FF"/>
                          </a:solidFill>
                        </a:rPr>
                        <a:t> </a:t>
                      </a:r>
                      <a:endParaRPr lang="en-US" sz="2000" dirty="0">
                        <a:solidFill>
                          <a:srgbClr val="66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FF"/>
                          </a:solidFill>
                        </a:rPr>
                        <a:t>Drug Addiction</a:t>
                      </a:r>
                      <a:r>
                        <a:rPr lang="en-US" sz="2000" baseline="0" dirty="0" smtClean="0">
                          <a:solidFill>
                            <a:srgbClr val="6600FF"/>
                          </a:solidFill>
                        </a:rPr>
                        <a:t> </a:t>
                      </a:r>
                      <a:endParaRPr lang="en-US" sz="2000" dirty="0">
                        <a:solidFill>
                          <a:srgbClr val="66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6600FF"/>
                          </a:solidFill>
                        </a:rPr>
                        <a:t>Drug Habituation</a:t>
                      </a:r>
                      <a:r>
                        <a:rPr lang="en-US" sz="2000" baseline="0" dirty="0" smtClean="0">
                          <a:solidFill>
                            <a:srgbClr val="6600FF"/>
                          </a:solidFill>
                        </a:rPr>
                        <a:t> </a:t>
                      </a:r>
                      <a:endParaRPr lang="en-US" sz="2000" dirty="0">
                        <a:solidFill>
                          <a:srgbClr val="6600FF"/>
                        </a:solidFill>
                      </a:endParaRPr>
                    </a:p>
                  </a:txBody>
                  <a:tcPr/>
                </a:tc>
              </a:tr>
              <a:tr h="951119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1.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Compulsion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Present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Only desire, no compulsion </a:t>
                      </a:r>
                      <a:endParaRPr lang="en-US" sz="2000" b="1" dirty="0"/>
                    </a:p>
                  </a:txBody>
                  <a:tcPr/>
                </a:tc>
              </a:tr>
              <a:tr h="821307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2.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Dose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Tendency</a:t>
                      </a:r>
                      <a:r>
                        <a:rPr lang="en-US" sz="2000" b="1" baseline="0" dirty="0" smtClean="0"/>
                        <a:t> to increase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Not so </a:t>
                      </a:r>
                      <a:endParaRPr lang="en-US" sz="2000" b="1" dirty="0"/>
                    </a:p>
                  </a:txBody>
                  <a:tcPr/>
                </a:tc>
              </a:tr>
              <a:tr h="993553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3.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Dependence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Both psychological and physical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Only</a:t>
                      </a:r>
                      <a:r>
                        <a:rPr lang="en-US" sz="2000" b="1" baseline="0" dirty="0" smtClean="0"/>
                        <a:t> mild psychological </a:t>
                      </a:r>
                      <a:endParaRPr lang="en-US" sz="2000" b="1" dirty="0"/>
                    </a:p>
                  </a:txBody>
                  <a:tcPr/>
                </a:tc>
              </a:tr>
              <a:tr h="133804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4.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Withdrawal symptoms</a:t>
                      </a:r>
                      <a:r>
                        <a:rPr lang="en-US" sz="2000" b="1" baseline="0" dirty="0" smtClean="0"/>
                        <a:t>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Characteristic</a:t>
                      </a:r>
                      <a:r>
                        <a:rPr lang="en-US" sz="2000" b="1" baseline="0" dirty="0" smtClean="0"/>
                        <a:t> </a:t>
                      </a:r>
                      <a:endParaRPr lang="en-US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None/mild </a:t>
                      </a:r>
                      <a:endParaRPr lang="en-US" sz="2000" b="1" dirty="0"/>
                    </a:p>
                  </a:txBody>
                  <a:tcPr/>
                </a:tc>
              </a:tr>
              <a:tr h="133804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5.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Harm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To both victim and society</a:t>
                      </a:r>
                      <a:r>
                        <a:rPr lang="en-US" sz="2000" b="1" baseline="0" dirty="0" smtClean="0"/>
                        <a:t>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If any, only to victim  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"/>
            <a:ext cx="9144000" cy="6248400"/>
          </a:xfrm>
        </p:spPr>
        <p:txBody>
          <a:bodyPr>
            <a:normAutofit/>
          </a:bodyPr>
          <a:lstStyle/>
          <a:p>
            <a:pPr algn="l"/>
            <a:r>
              <a:rPr lang="en-US" sz="5300" dirty="0" smtClean="0"/>
              <a:t>     </a:t>
            </a:r>
            <a:r>
              <a:rPr lang="en-US" sz="5300" dirty="0" smtClean="0">
                <a:solidFill>
                  <a:schemeClr val="accent2"/>
                </a:solidFill>
              </a:rPr>
              <a:t>drug dependence </a:t>
            </a:r>
            <a:br>
              <a:rPr lang="en-US" sz="5300" dirty="0" smtClean="0">
                <a:solidFill>
                  <a:schemeClr val="accent2"/>
                </a:solidFill>
              </a:rPr>
            </a:br>
            <a:r>
              <a:rPr sz="5300" dirty="0" smtClean="0">
                <a:solidFill>
                  <a:schemeClr val="accent2"/>
                </a:solidFill>
              </a:rPr>
              <a:t>                      </a:t>
            </a:r>
            <a:r>
              <a:rPr sz="4000" dirty="0" smtClean="0">
                <a:solidFill>
                  <a:schemeClr val="accent2"/>
                </a:solidFill>
              </a:rPr>
              <a:t>By</a:t>
            </a:r>
            <a:r>
              <a:rPr sz="5300" dirty="0" smtClean="0">
                <a:solidFill>
                  <a:schemeClr val="accent2"/>
                </a:solidFill>
              </a:rPr>
              <a:t/>
            </a:r>
            <a:br>
              <a:rPr sz="5300" dirty="0" smtClean="0">
                <a:solidFill>
                  <a:schemeClr val="accent2"/>
                </a:solidFill>
              </a:rPr>
            </a:br>
            <a:r>
              <a:rPr sz="5300" dirty="0" smtClean="0">
                <a:solidFill>
                  <a:schemeClr val="accent2"/>
                </a:solidFill>
              </a:rPr>
              <a:t> </a:t>
            </a:r>
            <a:r>
              <a:rPr sz="4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Dr.NAVEED</a:t>
            </a:r>
            <a:r>
              <a:rPr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AHMAD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4800" dirty="0" smtClean="0">
                <a:solidFill>
                  <a:schemeClr val="accent2"/>
                </a:solidFill>
              </a:rPr>
              <a:t/>
            </a:r>
            <a:br>
              <a:rPr lang="en-US" sz="4800" dirty="0" smtClean="0">
                <a:solidFill>
                  <a:schemeClr val="accent2"/>
                </a:solidFill>
              </a:rPr>
            </a:br>
            <a:r>
              <a:rPr lang="en-US" sz="4800" dirty="0" smtClean="0">
                <a:solidFill>
                  <a:schemeClr val="accent2"/>
                </a:solidFill>
              </a:rPr>
              <a:t>    </a:t>
            </a:r>
            <a:r>
              <a:rPr lang="en-US" sz="3200" dirty="0" smtClean="0">
                <a:solidFill>
                  <a:srgbClr val="FFFF00"/>
                </a:solidFill>
              </a:rPr>
              <a:t>LECTURERE</a:t>
            </a:r>
            <a:r>
              <a:rPr sz="3200" dirty="0" smtClean="0">
                <a:solidFill>
                  <a:srgbClr val="FFFF00"/>
                </a:solidFill>
              </a:rPr>
              <a:t/>
            </a:r>
            <a:br>
              <a:rPr sz="3200" dirty="0" smtClean="0">
                <a:solidFill>
                  <a:srgbClr val="FFFF00"/>
                </a:solidFill>
              </a:rPr>
            </a:br>
            <a:r>
              <a:rPr lang="en-US" sz="4800" dirty="0" smtClean="0">
                <a:solidFill>
                  <a:schemeClr val="accent2"/>
                </a:solidFill>
              </a:rPr>
              <a:t>  </a:t>
            </a:r>
            <a:r>
              <a:rPr sz="2400" dirty="0" smtClean="0">
                <a:solidFill>
                  <a:schemeClr val="accent2"/>
                </a:solidFill>
              </a:rPr>
              <a:t>department of forensic medicine &amp; toxicology</a:t>
            </a:r>
            <a:r>
              <a:rPr sz="3200" dirty="0" smtClean="0">
                <a:solidFill>
                  <a:schemeClr val="accent2"/>
                </a:solidFill>
              </a:rPr>
              <a:t/>
            </a:r>
            <a:br>
              <a:rPr sz="3200" dirty="0" smtClean="0">
                <a:solidFill>
                  <a:schemeClr val="accent2"/>
                </a:solidFill>
              </a:rPr>
            </a:br>
            <a:r>
              <a:rPr sz="3200" dirty="0" smtClean="0">
                <a:solidFill>
                  <a:schemeClr val="accent2"/>
                </a:solidFill>
              </a:rPr>
              <a:t>           </a:t>
            </a:r>
            <a:r>
              <a:rPr sz="3200" dirty="0" err="1" smtClean="0">
                <a:solidFill>
                  <a:schemeClr val="accent2"/>
                </a:solidFill>
              </a:rPr>
              <a:t>sargodha</a:t>
            </a:r>
            <a:r>
              <a:rPr sz="3200" dirty="0" smtClean="0">
                <a:solidFill>
                  <a:schemeClr val="accent2"/>
                </a:solidFill>
              </a:rPr>
              <a:t> medical college  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r>
              <a:rPr lang="en-US" sz="48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Drug dependence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WHO has coined the term drug dependence to replace the term </a:t>
            </a:r>
            <a:r>
              <a:rPr lang="en-US" sz="3600" b="1" dirty="0" smtClean="0">
                <a:solidFill>
                  <a:srgbClr val="FFFF00"/>
                </a:solidFill>
              </a:rPr>
              <a:t>“Drug addiction &amp; Drug habituation” </a:t>
            </a:r>
          </a:p>
          <a:p>
            <a:r>
              <a:rPr lang="en-US" sz="3600" dirty="0" smtClean="0"/>
              <a:t>It is defined as, “ a state, psychological or physical, in which a person has the compulsion to take a drug on continuous or periodic basis, either to experience its pleasurable effects or to avoid the discomfort of its absence.”  </a:t>
            </a:r>
            <a:endParaRPr lang="en-US" sz="36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>
                <a:solidFill>
                  <a:srgbClr val="FFFF00"/>
                </a:solidFill>
              </a:rPr>
              <a:t>Substances of Drug Dependence and Drug Abuse are</a:t>
            </a:r>
            <a:r>
              <a:rPr lang="en-US" sz="4000" dirty="0" smtClean="0"/>
              <a:t>  </a:t>
            </a:r>
          </a:p>
          <a:p>
            <a:pPr lvl="1"/>
            <a:r>
              <a:rPr lang="en-US" sz="4400" dirty="0" smtClean="0"/>
              <a:t>Alcohol </a:t>
            </a:r>
          </a:p>
          <a:p>
            <a:pPr lvl="1"/>
            <a:r>
              <a:rPr lang="en-US" sz="4400" dirty="0" smtClean="0"/>
              <a:t>Barbiturates </a:t>
            </a:r>
          </a:p>
          <a:p>
            <a:pPr lvl="1"/>
            <a:r>
              <a:rPr lang="en-US" sz="4400" dirty="0" smtClean="0"/>
              <a:t>Opium and its derivatives</a:t>
            </a:r>
          </a:p>
          <a:p>
            <a:pPr lvl="1"/>
            <a:r>
              <a:rPr lang="en-US" sz="4400" dirty="0" smtClean="0"/>
              <a:t>Cocaine </a:t>
            </a:r>
          </a:p>
          <a:p>
            <a:pPr lvl="1"/>
            <a:r>
              <a:rPr lang="en-US" sz="4400" dirty="0" smtClean="0"/>
              <a:t>Cannabis indica (Bhang).  </a:t>
            </a:r>
          </a:p>
          <a:p>
            <a:pPr lvl="1"/>
            <a:r>
              <a:rPr lang="en-US" sz="4400" dirty="0" smtClean="0"/>
              <a:t>Benzodiazepines.</a:t>
            </a:r>
          </a:p>
          <a:p>
            <a:pPr lvl="1"/>
            <a:r>
              <a:rPr lang="en-US" sz="4400" smtClean="0"/>
              <a:t>Caffeine/Nicotine etc.</a:t>
            </a:r>
            <a:endParaRPr lang="en-US" sz="4400" dirty="0" smtClean="0"/>
          </a:p>
          <a:p>
            <a:pPr lvl="1">
              <a:buNone/>
            </a:pPr>
            <a:endParaRPr lang="en-US" sz="4400" dirty="0" smtClean="0"/>
          </a:p>
          <a:p>
            <a:pPr lvl="1">
              <a:buNone/>
            </a:pPr>
            <a:endParaRPr lang="en-US" sz="4400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WordArt 2"/>
          <p:cNvSpPr>
            <a:spLocks noChangeArrowheads="1" noChangeShapeType="1" noTextEdit="1"/>
          </p:cNvSpPr>
          <p:nvPr/>
        </p:nvSpPr>
        <p:spPr bwMode="auto">
          <a:xfrm>
            <a:off x="685800" y="685800"/>
            <a:ext cx="73152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46"/>
              </a:avLst>
            </a:prstTxWarp>
          </a:bodyPr>
          <a:lstStyle/>
          <a:p>
            <a:pPr algn="ctr"/>
            <a:r>
              <a:rPr lang="en-US" sz="4000" b="1" kern="10" dirty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Thank You</a:t>
            </a:r>
          </a:p>
          <a:p>
            <a:pPr algn="ctr"/>
            <a:r>
              <a:rPr lang="en-US" sz="4000" b="1" kern="10" dirty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 </a:t>
            </a:r>
            <a:r>
              <a:rPr lang="en-US" sz="4000" b="1" kern="10" dirty="0" smtClean="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 </a:t>
            </a:r>
            <a:endParaRPr lang="en-US" sz="4000" b="1" kern="10" dirty="0">
              <a:ln w="12700">
                <a:solidFill>
                  <a:srgbClr val="FFFF00"/>
                </a:solidFill>
                <a:round/>
                <a:headEnd/>
                <a:tailEnd/>
              </a:ln>
              <a:solidFill>
                <a:srgbClr val="FF66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/>
            </a:endParaRPr>
          </a:p>
        </p:txBody>
      </p:sp>
      <p:pic>
        <p:nvPicPr>
          <p:cNvPr id="1198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2362200"/>
            <a:ext cx="5410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7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9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79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79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6" grpId="0" animBg="1"/>
      <p:bldP spid="37990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6" name="Picture 4" descr="injec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</p:spPr>
      </p:pic>
      <p:pic>
        <p:nvPicPr>
          <p:cNvPr id="4" name="Picture 4" descr="addic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rgbClr val="00B0F0"/>
                </a:solidFill>
              </a:rPr>
              <a:t>   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4000" b="1" u="sng" dirty="0" smtClean="0">
                <a:solidFill>
                  <a:srgbClr val="00B0F0"/>
                </a:solidFill>
              </a:rPr>
              <a:t>Hypnotics</a:t>
            </a:r>
            <a:r>
              <a:rPr lang="en-US" sz="4400" b="1" u="sng" dirty="0" smtClean="0">
                <a:solidFill>
                  <a:srgbClr val="00B0F0"/>
                </a:solidFill>
              </a:rPr>
              <a:t>/</a:t>
            </a:r>
            <a:r>
              <a:rPr lang="en-US" sz="4000" b="1" u="sng" dirty="0" smtClean="0">
                <a:solidFill>
                  <a:srgbClr val="00B0F0"/>
                </a:solidFill>
              </a:rPr>
              <a:t>sedatives</a:t>
            </a:r>
          </a:p>
          <a:p>
            <a:r>
              <a:rPr lang="en-US" sz="3600" dirty="0" smtClean="0"/>
              <a:t>These are drugs, which produce sleep and calmative effects on CNS e.g. barbiturates, benzodiazepines</a:t>
            </a:r>
            <a:r>
              <a:rPr lang="en-US" sz="3600" b="1" dirty="0" smtClean="0"/>
              <a:t>.</a:t>
            </a:r>
            <a:r>
              <a:rPr lang="en-US" sz="3600" dirty="0" smtClean="0"/>
              <a:t> </a:t>
            </a:r>
          </a:p>
          <a:p>
            <a:pPr>
              <a:buNone/>
            </a:pPr>
            <a:r>
              <a:rPr lang="en-US" sz="4000" b="1" u="sng" dirty="0" smtClean="0">
                <a:solidFill>
                  <a:srgbClr val="00B0F0"/>
                </a:solidFill>
              </a:rPr>
              <a:t>Narcotics</a:t>
            </a:r>
            <a:r>
              <a:rPr lang="en-US" b="1" u="sng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600" dirty="0" smtClean="0"/>
              <a:t>These are drugs that relief pain and produce sleep, e.g. opium, morphine, pethedine</a:t>
            </a:r>
            <a:r>
              <a:rPr lang="en-US" sz="3600" b="1" dirty="0" smtClean="0"/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rgbClr val="00B0F0"/>
                </a:solidFill>
              </a:rPr>
              <a:t> </a:t>
            </a:r>
            <a:r>
              <a:rPr lang="en-US" sz="4000" b="1" u="sng" dirty="0" smtClean="0">
                <a:solidFill>
                  <a:srgbClr val="00B0F0"/>
                </a:solidFill>
              </a:rPr>
              <a:t>Stimulants</a:t>
            </a:r>
            <a:r>
              <a:rPr lang="en-US" b="1" u="sng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600" dirty="0" smtClean="0"/>
              <a:t>Drugs, which produce wakefulness, exhilaration, alertness etc by acting on the CNS e.g. cocaine and amphetamines</a:t>
            </a:r>
            <a:r>
              <a:rPr lang="en-US" sz="3600" b="1" dirty="0" smtClean="0"/>
              <a:t>.</a:t>
            </a:r>
            <a:r>
              <a:rPr lang="en-US" sz="3600" dirty="0" smtClean="0"/>
              <a:t> </a:t>
            </a:r>
          </a:p>
          <a:p>
            <a:pPr>
              <a:buNone/>
            </a:pPr>
            <a:r>
              <a:rPr lang="en-US" sz="4000" b="1" u="sng" dirty="0" smtClean="0">
                <a:solidFill>
                  <a:srgbClr val="00B0F0"/>
                </a:solidFill>
              </a:rPr>
              <a:t>Psychotropic Drugs </a:t>
            </a:r>
            <a:endParaRPr lang="en-US" sz="3600" dirty="0" smtClean="0"/>
          </a:p>
          <a:p>
            <a:r>
              <a:rPr lang="en-US" sz="3600" dirty="0" smtClean="0"/>
              <a:t>These are drugs that alter mental functions by their action and include stimulants, depressants, narcotics and hallucinogens</a:t>
            </a:r>
            <a:r>
              <a:rPr lang="en-US" sz="3600" b="1" dirty="0" smtClean="0"/>
              <a:t>.</a:t>
            </a:r>
            <a:r>
              <a:rPr lang="en-US" sz="3600" dirty="0" smtClean="0"/>
              <a:t> </a:t>
            </a:r>
          </a:p>
          <a:p>
            <a:pPr>
              <a:buNone/>
            </a:pPr>
            <a:r>
              <a:rPr lang="en-US" sz="3600" dirty="0" smtClean="0"/>
              <a:t> 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buNone/>
            </a:pPr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  </a:t>
            </a:r>
            <a:r>
              <a:rPr lang="en-US" b="1" dirty="0" smtClean="0">
                <a:ln w="50800"/>
                <a:solidFill>
                  <a:srgbClr val="FFFF00"/>
                </a:solidFill>
              </a:rPr>
              <a:t>Drug may be given therapeutically/drug abuse </a:t>
            </a:r>
          </a:p>
          <a:p>
            <a:pPr>
              <a:spcAft>
                <a:spcPts val="1200"/>
              </a:spcAft>
              <a:buNone/>
            </a:pPr>
            <a:r>
              <a:rPr lang="en-US" b="1" dirty="0" smtClean="0">
                <a:ln w="50800"/>
                <a:solidFill>
                  <a:srgbClr val="FFFF00"/>
                </a:solidFill>
              </a:rPr>
              <a:t>                  (e.g. morphine for pain)</a:t>
            </a:r>
          </a:p>
          <a:p>
            <a:pPr>
              <a:spcAft>
                <a:spcPts val="1200"/>
              </a:spcAft>
              <a:buNone/>
            </a:pPr>
            <a:r>
              <a:rPr lang="en-US" b="1" dirty="0" smtClean="0">
                <a:ln w="50800"/>
                <a:solidFill>
                  <a:srgbClr val="FFFF00"/>
                </a:solidFill>
              </a:rPr>
              <a:t>                            Pain relief </a:t>
            </a:r>
          </a:p>
          <a:p>
            <a:pPr>
              <a:spcAft>
                <a:spcPts val="1200"/>
              </a:spcAft>
              <a:buNone/>
            </a:pPr>
            <a:r>
              <a:rPr lang="en-US" b="1" dirty="0" smtClean="0">
                <a:ln w="50800"/>
                <a:solidFill>
                  <a:srgbClr val="FFFF00"/>
                </a:solidFill>
              </a:rPr>
              <a:t>                              Euphoria </a:t>
            </a:r>
          </a:p>
          <a:p>
            <a:pPr>
              <a:spcAft>
                <a:spcPts val="1200"/>
              </a:spcAft>
              <a:buNone/>
            </a:pPr>
            <a:r>
              <a:rPr lang="en-US" b="1" dirty="0" smtClean="0">
                <a:ln w="50800"/>
                <a:solidFill>
                  <a:srgbClr val="FFFF00"/>
                </a:solidFill>
              </a:rPr>
              <a:t>   Desire to take repeatedly for euphoric effects</a:t>
            </a:r>
          </a:p>
          <a:p>
            <a:pPr>
              <a:spcAft>
                <a:spcPts val="1200"/>
              </a:spcAft>
              <a:buNone/>
            </a:pPr>
            <a:r>
              <a:rPr lang="en-US" b="1" dirty="0" smtClean="0">
                <a:ln w="50800"/>
                <a:solidFill>
                  <a:srgbClr val="FFFF00"/>
                </a:solidFill>
              </a:rPr>
              <a:t>             Psychological dependence </a:t>
            </a:r>
          </a:p>
          <a:p>
            <a:pPr>
              <a:spcAft>
                <a:spcPts val="1200"/>
              </a:spcAft>
              <a:buNone/>
            </a:pPr>
            <a:r>
              <a:rPr lang="en-US" b="1" dirty="0" smtClean="0">
                <a:ln w="50800"/>
                <a:solidFill>
                  <a:srgbClr val="FFFF00"/>
                </a:solidFill>
              </a:rPr>
              <a:t>         Regular use and dose increasing</a:t>
            </a:r>
          </a:p>
          <a:p>
            <a:pPr>
              <a:spcAft>
                <a:spcPts val="1200"/>
              </a:spcAft>
              <a:buNone/>
            </a:pPr>
            <a:r>
              <a:rPr lang="en-US" b="1" dirty="0" smtClean="0">
                <a:ln w="50800"/>
                <a:solidFill>
                  <a:srgbClr val="FFFF00"/>
                </a:solidFill>
              </a:rPr>
              <a:t>                         Craving for drug  </a:t>
            </a:r>
          </a:p>
          <a:p>
            <a:pPr>
              <a:spcAft>
                <a:spcPts val="1200"/>
              </a:spcAft>
              <a:buNone/>
            </a:pPr>
            <a:r>
              <a:rPr lang="en-US" b="1" dirty="0" smtClean="0">
                <a:ln w="50800"/>
                <a:solidFill>
                  <a:srgbClr val="FFFF00"/>
                </a:solidFill>
              </a:rPr>
              <a:t>     withdrawal syndrome (if deprived of drug)</a:t>
            </a:r>
          </a:p>
          <a:p>
            <a:pPr>
              <a:spcAft>
                <a:spcPts val="1200"/>
              </a:spcAft>
              <a:buNone/>
            </a:pPr>
            <a:r>
              <a:rPr lang="en-US" b="1" dirty="0" smtClean="0">
                <a:ln w="50800"/>
                <a:solidFill>
                  <a:srgbClr val="FFFF00"/>
                </a:solidFill>
              </a:rPr>
              <a:t>				 Drug addiction </a:t>
            </a:r>
          </a:p>
          <a:p>
            <a:pPr>
              <a:spcAft>
                <a:spcPts val="1200"/>
              </a:spcAft>
              <a:buNone/>
            </a:pPr>
            <a:endParaRPr lang="en-US" b="1" dirty="0" smtClean="0">
              <a:ln w="50800"/>
              <a:solidFill>
                <a:srgbClr val="FFFF00"/>
              </a:solidFill>
            </a:endParaRPr>
          </a:p>
          <a:p>
            <a:pPr>
              <a:buNone/>
            </a:pPr>
            <a:endParaRPr lang="en-US" b="1" dirty="0" smtClean="0">
              <a:ln w="50800"/>
              <a:solidFill>
                <a:srgbClr val="FFFF00"/>
              </a:solidFill>
            </a:endParaRPr>
          </a:p>
          <a:p>
            <a:pPr>
              <a:buNone/>
            </a:pPr>
            <a:endParaRPr lang="en-US" b="1" dirty="0" smtClean="0">
              <a:ln w="50800"/>
              <a:solidFill>
                <a:srgbClr val="FFFF00"/>
              </a:solidFill>
            </a:endParaRPr>
          </a:p>
          <a:p>
            <a:pPr>
              <a:buNone/>
            </a:pPr>
            <a:endParaRPr lang="en-US" b="1" dirty="0">
              <a:ln w="50800"/>
              <a:solidFill>
                <a:srgbClr val="FFFF00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3962400" y="990600"/>
            <a:ext cx="304800" cy="3810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3962400" y="1676400"/>
            <a:ext cx="304800" cy="3810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3962400" y="2438400"/>
            <a:ext cx="304800" cy="3810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3962400" y="3124200"/>
            <a:ext cx="304800" cy="3810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3962400" y="3886200"/>
            <a:ext cx="304800" cy="3810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3962400" y="4495800"/>
            <a:ext cx="304800" cy="3810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3962400" y="5257800"/>
            <a:ext cx="304800" cy="3810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3962400" y="5943600"/>
            <a:ext cx="304800" cy="3810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rgbClr val="FFFF00"/>
                </a:solidFill>
              </a:rPr>
              <a:t>   Important terms commonly used in the description of drug dependence</a:t>
            </a:r>
            <a:endParaRPr lang="en-US" sz="3600" b="1" u="sng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4000" b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Tolerance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/>
              <a:t>Development of body or tissue resistance to the effects of a drug so that larger doses are required to produce the original effect</a:t>
            </a:r>
            <a:r>
              <a:rPr lang="en-US" sz="3600" b="1" dirty="0" smtClean="0"/>
              <a:t>.</a:t>
            </a:r>
            <a:r>
              <a:rPr lang="en-US" sz="3600" dirty="0" smtClean="0"/>
              <a:t>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1219200"/>
          </a:xfrm>
        </p:spPr>
        <p:txBody>
          <a:bodyPr>
            <a:noAutofit/>
          </a:bodyPr>
          <a:lstStyle/>
          <a:p>
            <a:r>
              <a:rPr lang="en-US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Psychological 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r>
              <a:rPr lang="en-US" sz="3600" dirty="0" smtClean="0"/>
              <a:t>This means that the mind needs the drug. There is craving for the repeated or compulsive use of a drug to satisfy emotional or  absences of discomfort are evolved but not physical pain</a:t>
            </a:r>
            <a:r>
              <a:rPr lang="en-US" dirty="0" smtClean="0"/>
              <a:t>.  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Autofit/>
          </a:bodyPr>
          <a:lstStyle/>
          <a:p>
            <a:r>
              <a:rPr lang="en-US" sz="44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Physical dependence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This means that the body needs the drug to feel normal and function properly. </a:t>
            </a:r>
          </a:p>
          <a:p>
            <a:r>
              <a:rPr lang="en-US" sz="4000" dirty="0" smtClean="0"/>
              <a:t>Tendency to continue and to increase the dose for this purpose. </a:t>
            </a:r>
          </a:p>
          <a:p>
            <a:r>
              <a:rPr lang="en-US" sz="4000" dirty="0" smtClean="0"/>
              <a:t>The presence of withdrawal symptoms (especially physical pain).</a:t>
            </a:r>
            <a:endParaRPr lang="en-US" sz="40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215</TotalTime>
  <Words>577</Words>
  <Application>Microsoft Office PowerPoint</Application>
  <PresentationFormat>On-screen Show (4:3)</PresentationFormat>
  <Paragraphs>95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Technic</vt:lpstr>
      <vt:lpstr>PowerPoint Presentation</vt:lpstr>
      <vt:lpstr>     drug dependence                        By  Dr.NAVEED AHMAD        LECTURERE   department of forensic medicine &amp; toxicology            sargodha medical college  </vt:lpstr>
      <vt:lpstr>PowerPoint Presentation</vt:lpstr>
      <vt:lpstr> </vt:lpstr>
      <vt:lpstr> </vt:lpstr>
      <vt:lpstr>PowerPoint Presentation</vt:lpstr>
      <vt:lpstr>PowerPoint Presentation</vt:lpstr>
      <vt:lpstr>Psychological dependence</vt:lpstr>
      <vt:lpstr>Physical dependence </vt:lpstr>
      <vt:lpstr>Drug abuse  </vt:lpstr>
      <vt:lpstr>Drug habituation </vt:lpstr>
      <vt:lpstr>Drug addiction </vt:lpstr>
      <vt:lpstr>Injection Marks</vt:lpstr>
      <vt:lpstr>PowerPoint Presentation</vt:lpstr>
      <vt:lpstr>Cocaine Insufflations</vt:lpstr>
      <vt:lpstr>Cocaine Smoking</vt:lpstr>
      <vt:lpstr>Preparation for Injection</vt:lpstr>
      <vt:lpstr>Cocaine Injection</vt:lpstr>
      <vt:lpstr>Differentiating characteristics of drug addiction and drug habituation</vt:lpstr>
      <vt:lpstr>Drug dependence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MUHAMMAD SHOAIB</dc:creator>
  <cp:lastModifiedBy>naveed ahmad</cp:lastModifiedBy>
  <cp:revision>181</cp:revision>
  <dcterms:created xsi:type="dcterms:W3CDTF">2006-08-16T00:00:00Z</dcterms:created>
  <dcterms:modified xsi:type="dcterms:W3CDTF">2020-04-23T18:41:21Z</dcterms:modified>
</cp:coreProperties>
</file>