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56" r:id="rId2"/>
    <p:sldId id="258" r:id="rId3"/>
    <p:sldId id="257" r:id="rId4"/>
    <p:sldId id="259" r:id="rId5"/>
    <p:sldId id="260" r:id="rId6"/>
    <p:sldId id="285" r:id="rId7"/>
    <p:sldId id="261" r:id="rId8"/>
    <p:sldId id="262" r:id="rId9"/>
    <p:sldId id="263" r:id="rId10"/>
    <p:sldId id="265" r:id="rId11"/>
    <p:sldId id="266" r:id="rId12"/>
    <p:sldId id="267" r:id="rId13"/>
    <p:sldId id="271" r:id="rId14"/>
    <p:sldId id="272" r:id="rId15"/>
    <p:sldId id="273" r:id="rId16"/>
    <p:sldId id="27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506" y="-1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1BEB4C-99F3-4D08-AEE9-66C188B08975}" type="datetimeFigureOut">
              <a:rPr lang="en-US" smtClean="0"/>
              <a:t>9/20/2020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C2DBB6-73A7-4F13-84D7-B2B0928BED29}" type="slidenum">
              <a:rPr lang="en-US" smtClean="0"/>
              <a:t>‹#›</a:t>
            </a:fld>
            <a:endParaRPr lang="en-US"/>
          </a:p>
        </p:txBody>
      </p:sp>
    </p:spTree>
    <p:extLst>
      <p:ext uri="{BB962C8B-B14F-4D97-AF65-F5344CB8AC3E}">
        <p14:creationId xmlns:p14="http://schemas.microsoft.com/office/powerpoint/2010/main" val="3304582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C2DBB6-73A7-4F13-84D7-B2B0928BED29}" type="slidenum">
              <a:rPr lang="en-US" smtClean="0"/>
              <a:t>1</a:t>
            </a:fld>
            <a:endParaRPr lang="en-US"/>
          </a:p>
        </p:txBody>
      </p:sp>
    </p:spTree>
    <p:extLst>
      <p:ext uri="{BB962C8B-B14F-4D97-AF65-F5344CB8AC3E}">
        <p14:creationId xmlns:p14="http://schemas.microsoft.com/office/powerpoint/2010/main" val="1625231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Computers, laptops, tablets, flash drives,.</a:t>
            </a:r>
          </a:p>
          <a:p>
            <a:r>
              <a:rPr lang="en-US" baseline="0" dirty="0" smtClean="0"/>
              <a:t>Telephones, </a:t>
            </a:r>
            <a:r>
              <a:rPr lang="en-US" baseline="0" smtClean="0"/>
              <a:t>mobile phones, Skype</a:t>
            </a:r>
            <a:r>
              <a:rPr lang="en-US" baseline="0" dirty="0" smtClean="0"/>
              <a:t>, </a:t>
            </a:r>
            <a:r>
              <a:rPr lang="en-US" baseline="0" dirty="0" err="1" smtClean="0"/>
              <a:t>Viber</a:t>
            </a:r>
            <a:r>
              <a:rPr lang="en-US" baseline="0" dirty="0" smtClean="0"/>
              <a:t>, Fax, Cellular systems, wireless LANs, wireless personal networks</a:t>
            </a:r>
            <a:endParaRPr lang="en-US" dirty="0"/>
          </a:p>
        </p:txBody>
      </p:sp>
      <p:sp>
        <p:nvSpPr>
          <p:cNvPr id="4" name="Slide Number Placeholder 3"/>
          <p:cNvSpPr>
            <a:spLocks noGrp="1"/>
          </p:cNvSpPr>
          <p:nvPr>
            <p:ph type="sldNum" sz="quarter" idx="10"/>
          </p:nvPr>
        </p:nvSpPr>
        <p:spPr/>
        <p:txBody>
          <a:bodyPr/>
          <a:lstStyle/>
          <a:p>
            <a:fld id="{2BC2DBB6-73A7-4F13-84D7-B2B0928BED29}" type="slidenum">
              <a:rPr lang="en-US" smtClean="0"/>
              <a:t>3</a:t>
            </a:fld>
            <a:endParaRPr lang="en-US"/>
          </a:p>
        </p:txBody>
      </p:sp>
    </p:spTree>
    <p:extLst>
      <p:ext uri="{BB962C8B-B14F-4D97-AF65-F5344CB8AC3E}">
        <p14:creationId xmlns:p14="http://schemas.microsoft.com/office/powerpoint/2010/main" val="4240637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10/19/2016</a:t>
            </a:r>
            <a:endParaRPr lang="en-US"/>
          </a:p>
        </p:txBody>
      </p:sp>
      <p:sp>
        <p:nvSpPr>
          <p:cNvPr id="5" name="Footer Placeholder 4"/>
          <p:cNvSpPr>
            <a:spLocks noGrp="1"/>
          </p:cNvSpPr>
          <p:nvPr>
            <p:ph type="ftr" sz="quarter" idx="11"/>
          </p:nvPr>
        </p:nvSpPr>
        <p:spPr/>
        <p:txBody>
          <a:bodyPr/>
          <a:lstStyle/>
          <a:p>
            <a:r>
              <a:rPr lang="en-US" smtClean="0"/>
              <a:t>ICT</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10/19/2016</a:t>
            </a:r>
            <a:endParaRPr lang="en-US"/>
          </a:p>
        </p:txBody>
      </p:sp>
      <p:sp>
        <p:nvSpPr>
          <p:cNvPr id="5" name="Footer Placeholder 4"/>
          <p:cNvSpPr>
            <a:spLocks noGrp="1"/>
          </p:cNvSpPr>
          <p:nvPr>
            <p:ph type="ftr" sz="quarter" idx="11"/>
          </p:nvPr>
        </p:nvSpPr>
        <p:spPr/>
        <p:txBody>
          <a:bodyPr/>
          <a:lstStyle/>
          <a:p>
            <a:r>
              <a:rPr lang="en-US" smtClean="0"/>
              <a:t>ICT</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10/19/2016</a:t>
            </a:r>
            <a:endParaRPr lang="en-US"/>
          </a:p>
        </p:txBody>
      </p:sp>
      <p:sp>
        <p:nvSpPr>
          <p:cNvPr id="5" name="Footer Placeholder 4"/>
          <p:cNvSpPr>
            <a:spLocks noGrp="1"/>
          </p:cNvSpPr>
          <p:nvPr>
            <p:ph type="ftr" sz="quarter" idx="11"/>
          </p:nvPr>
        </p:nvSpPr>
        <p:spPr/>
        <p:txBody>
          <a:bodyPr/>
          <a:lstStyle/>
          <a:p>
            <a:r>
              <a:rPr lang="en-US" smtClean="0"/>
              <a:t>ICT</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10/19/2016</a:t>
            </a:r>
            <a:endParaRPr lang="en-US"/>
          </a:p>
        </p:txBody>
      </p:sp>
      <p:sp>
        <p:nvSpPr>
          <p:cNvPr id="5" name="Footer Placeholder 4"/>
          <p:cNvSpPr>
            <a:spLocks noGrp="1"/>
          </p:cNvSpPr>
          <p:nvPr>
            <p:ph type="ftr" sz="quarter" idx="11"/>
          </p:nvPr>
        </p:nvSpPr>
        <p:spPr/>
        <p:txBody>
          <a:bodyPr/>
          <a:lstStyle/>
          <a:p>
            <a:r>
              <a:rPr lang="en-US" smtClean="0"/>
              <a:t>ICT</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10/19/2016</a:t>
            </a:r>
            <a:endParaRPr lang="en-US"/>
          </a:p>
        </p:txBody>
      </p:sp>
      <p:sp>
        <p:nvSpPr>
          <p:cNvPr id="5" name="Footer Placeholder 4"/>
          <p:cNvSpPr>
            <a:spLocks noGrp="1"/>
          </p:cNvSpPr>
          <p:nvPr>
            <p:ph type="ftr" sz="quarter" idx="11"/>
          </p:nvPr>
        </p:nvSpPr>
        <p:spPr/>
        <p:txBody>
          <a:bodyPr/>
          <a:lstStyle/>
          <a:p>
            <a:r>
              <a:rPr lang="en-US" smtClean="0"/>
              <a:t>ICT</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10/19/2016</a:t>
            </a:r>
            <a:endParaRPr lang="en-US"/>
          </a:p>
        </p:txBody>
      </p:sp>
      <p:sp>
        <p:nvSpPr>
          <p:cNvPr id="6" name="Footer Placeholder 5"/>
          <p:cNvSpPr>
            <a:spLocks noGrp="1"/>
          </p:cNvSpPr>
          <p:nvPr>
            <p:ph type="ftr" sz="quarter" idx="11"/>
          </p:nvPr>
        </p:nvSpPr>
        <p:spPr/>
        <p:txBody>
          <a:bodyPr/>
          <a:lstStyle/>
          <a:p>
            <a:r>
              <a:rPr lang="en-US" smtClean="0"/>
              <a:t>ICT</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10/19/2016</a:t>
            </a:r>
            <a:endParaRPr lang="en-US"/>
          </a:p>
        </p:txBody>
      </p:sp>
      <p:sp>
        <p:nvSpPr>
          <p:cNvPr id="8" name="Footer Placeholder 7"/>
          <p:cNvSpPr>
            <a:spLocks noGrp="1"/>
          </p:cNvSpPr>
          <p:nvPr>
            <p:ph type="ftr" sz="quarter" idx="11"/>
          </p:nvPr>
        </p:nvSpPr>
        <p:spPr/>
        <p:txBody>
          <a:bodyPr/>
          <a:lstStyle/>
          <a:p>
            <a:r>
              <a:rPr lang="en-US" smtClean="0"/>
              <a:t>ICT</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10/19/2016</a:t>
            </a:r>
            <a:endParaRPr lang="en-US"/>
          </a:p>
        </p:txBody>
      </p:sp>
      <p:sp>
        <p:nvSpPr>
          <p:cNvPr id="4" name="Footer Placeholder 3"/>
          <p:cNvSpPr>
            <a:spLocks noGrp="1"/>
          </p:cNvSpPr>
          <p:nvPr>
            <p:ph type="ftr" sz="quarter" idx="11"/>
          </p:nvPr>
        </p:nvSpPr>
        <p:spPr/>
        <p:txBody>
          <a:bodyPr/>
          <a:lstStyle/>
          <a:p>
            <a:r>
              <a:rPr lang="en-US" smtClean="0"/>
              <a:t>ICT</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10/19/2016</a:t>
            </a:r>
            <a:endParaRPr lang="en-US"/>
          </a:p>
        </p:txBody>
      </p:sp>
      <p:sp>
        <p:nvSpPr>
          <p:cNvPr id="3" name="Footer Placeholder 2"/>
          <p:cNvSpPr>
            <a:spLocks noGrp="1"/>
          </p:cNvSpPr>
          <p:nvPr>
            <p:ph type="ftr" sz="quarter" idx="11"/>
          </p:nvPr>
        </p:nvSpPr>
        <p:spPr/>
        <p:txBody>
          <a:bodyPr/>
          <a:lstStyle/>
          <a:p>
            <a:r>
              <a:rPr lang="en-US" smtClean="0"/>
              <a:t>ICT</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10/19/2016</a:t>
            </a:r>
            <a:endParaRPr lang="en-US"/>
          </a:p>
        </p:txBody>
      </p:sp>
      <p:sp>
        <p:nvSpPr>
          <p:cNvPr id="6" name="Footer Placeholder 5"/>
          <p:cNvSpPr>
            <a:spLocks noGrp="1"/>
          </p:cNvSpPr>
          <p:nvPr>
            <p:ph type="ftr" sz="quarter" idx="11"/>
          </p:nvPr>
        </p:nvSpPr>
        <p:spPr/>
        <p:txBody>
          <a:bodyPr/>
          <a:lstStyle/>
          <a:p>
            <a:r>
              <a:rPr lang="en-US" smtClean="0"/>
              <a:t>ICT</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10/19/2016</a:t>
            </a:r>
            <a:endParaRPr lang="en-US"/>
          </a:p>
        </p:txBody>
      </p:sp>
      <p:sp>
        <p:nvSpPr>
          <p:cNvPr id="6" name="Footer Placeholder 5"/>
          <p:cNvSpPr>
            <a:spLocks noGrp="1"/>
          </p:cNvSpPr>
          <p:nvPr>
            <p:ph type="ftr" sz="quarter" idx="11"/>
          </p:nvPr>
        </p:nvSpPr>
        <p:spPr/>
        <p:txBody>
          <a:bodyPr/>
          <a:lstStyle/>
          <a:p>
            <a:r>
              <a:rPr lang="en-US" smtClean="0"/>
              <a:t>ICT</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10/19/2016</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ICT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1470025"/>
          </a:xfrm>
        </p:spPr>
        <p:txBody>
          <a:bodyPr>
            <a:noAutofit/>
          </a:bodyPr>
          <a:lstStyle/>
          <a:p>
            <a:r>
              <a:rPr lang="en-US" sz="4000" b="1" u="sng" dirty="0" smtClean="0"/>
              <a:t>INTRODUCTION TO INFORMATION </a:t>
            </a:r>
            <a:r>
              <a:rPr lang="en-US" sz="4000" b="1" u="sng" dirty="0" smtClean="0"/>
              <a:t>AND COMMUNICATION TECHNOLOGIES (ICT)</a:t>
            </a:r>
            <a:endParaRPr lang="en-US" sz="4000" b="1" u="sng" dirty="0"/>
          </a:p>
        </p:txBody>
      </p:sp>
      <p:sp>
        <p:nvSpPr>
          <p:cNvPr id="3" name="Subtitle 2"/>
          <p:cNvSpPr>
            <a:spLocks noGrp="1"/>
          </p:cNvSpPr>
          <p:nvPr>
            <p:ph type="subTitle" idx="1"/>
          </p:nvPr>
        </p:nvSpPr>
        <p:spPr>
          <a:xfrm>
            <a:off x="1295400" y="3200400"/>
            <a:ext cx="6400800" cy="1752600"/>
          </a:xfrm>
        </p:spPr>
        <p:txBody>
          <a:bodyPr>
            <a:normAutofit fontScale="92500" lnSpcReduction="10000"/>
          </a:bodyPr>
          <a:lstStyle/>
          <a:p>
            <a:pPr marL="457200" indent="-457200" algn="l">
              <a:buFont typeface="Arial" pitchFamily="34" charset="0"/>
              <a:buChar char="•"/>
            </a:pPr>
            <a:r>
              <a:rPr lang="en-US" sz="3600" b="1" dirty="0" smtClean="0">
                <a:solidFill>
                  <a:schemeClr val="tx1"/>
                </a:solidFill>
              </a:rPr>
              <a:t>Course Objectives</a:t>
            </a:r>
          </a:p>
          <a:p>
            <a:pPr marL="457200" indent="-457200" algn="l">
              <a:buFont typeface="Arial" pitchFamily="34" charset="0"/>
              <a:buChar char="•"/>
            </a:pPr>
            <a:r>
              <a:rPr lang="en-US" sz="3600" b="1" dirty="0" smtClean="0">
                <a:solidFill>
                  <a:schemeClr val="tx1"/>
                </a:solidFill>
              </a:rPr>
              <a:t>Introduction to ICT</a:t>
            </a:r>
          </a:p>
          <a:p>
            <a:pPr marL="457200" indent="-457200" algn="l">
              <a:buFont typeface="Arial" pitchFamily="34" charset="0"/>
              <a:buChar char="•"/>
            </a:pPr>
            <a:r>
              <a:rPr lang="en-US" sz="3600" b="1" dirty="0" smtClean="0">
                <a:solidFill>
                  <a:schemeClr val="tx1"/>
                </a:solidFill>
              </a:rPr>
              <a:t>Information Technology</a:t>
            </a:r>
            <a:endParaRPr lang="en-US" sz="3600" b="1" dirty="0">
              <a:solidFill>
                <a:schemeClr val="tx1"/>
              </a:solidFill>
            </a:endParaRPr>
          </a:p>
        </p:txBody>
      </p:sp>
    </p:spTree>
    <p:extLst>
      <p:ext uri="{BB962C8B-B14F-4D97-AF65-F5344CB8AC3E}">
        <p14:creationId xmlns:p14="http://schemas.microsoft.com/office/powerpoint/2010/main" val="23705465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Information Technology</a:t>
            </a:r>
            <a:endParaRPr lang="en-US" b="1" u="sng" dirty="0"/>
          </a:p>
        </p:txBody>
      </p:sp>
      <p:sp>
        <p:nvSpPr>
          <p:cNvPr id="3" name="Content Placeholder 2"/>
          <p:cNvSpPr>
            <a:spLocks noGrp="1"/>
          </p:cNvSpPr>
          <p:nvPr>
            <p:ph idx="1"/>
          </p:nvPr>
        </p:nvSpPr>
        <p:spPr/>
        <p:txBody>
          <a:bodyPr>
            <a:normAutofit fontScale="92500" lnSpcReduction="10000"/>
          </a:bodyPr>
          <a:lstStyle/>
          <a:p>
            <a:pPr algn="just"/>
            <a:r>
              <a:rPr lang="en-US" dirty="0" smtClean="0"/>
              <a:t>IT is the study </a:t>
            </a:r>
            <a:r>
              <a:rPr lang="en-US" dirty="0"/>
              <a:t>or use of </a:t>
            </a:r>
            <a:r>
              <a:rPr lang="en-US" dirty="0" smtClean="0"/>
              <a:t>electronic systems </a:t>
            </a:r>
            <a:r>
              <a:rPr lang="en-US" dirty="0" smtClean="0"/>
              <a:t>especially </a:t>
            </a:r>
            <a:r>
              <a:rPr lang="en-US" dirty="0"/>
              <a:t>computers </a:t>
            </a:r>
            <a:r>
              <a:rPr lang="en-US" dirty="0" smtClean="0"/>
              <a:t>for </a:t>
            </a:r>
            <a:r>
              <a:rPr lang="en-US" dirty="0"/>
              <a:t>storing, retrieving, and sending information</a:t>
            </a:r>
            <a:r>
              <a:rPr lang="en-US" dirty="0" smtClean="0"/>
              <a:t>.</a:t>
            </a:r>
          </a:p>
          <a:p>
            <a:pPr algn="just"/>
            <a:r>
              <a:rPr lang="en-US" dirty="0" smtClean="0"/>
              <a:t>IT is the technology that uses computing with high speed communication links to spread information from one place to another.</a:t>
            </a:r>
          </a:p>
          <a:p>
            <a:pPr algn="just"/>
            <a:r>
              <a:rPr lang="en-US" dirty="0" smtClean="0"/>
              <a:t>IT is the </a:t>
            </a:r>
            <a:r>
              <a:rPr lang="en-US" dirty="0"/>
              <a:t>technology involving the development, maintenance, and use of computer systems, software, and networks for the processing and distribution of </a:t>
            </a:r>
            <a:r>
              <a:rPr lang="en-US" dirty="0" smtClean="0"/>
              <a:t>data.</a:t>
            </a:r>
            <a:endParaRPr lang="en-US" dirty="0"/>
          </a:p>
        </p:txBody>
      </p:sp>
      <p:sp>
        <p:nvSpPr>
          <p:cNvPr id="4" name="Date Placeholder 3"/>
          <p:cNvSpPr>
            <a:spLocks noGrp="1"/>
          </p:cNvSpPr>
          <p:nvPr>
            <p:ph type="dt" sz="half" idx="10"/>
          </p:nvPr>
        </p:nvSpPr>
        <p:spPr/>
        <p:txBody>
          <a:bodyPr/>
          <a:lstStyle/>
          <a:p>
            <a:r>
              <a:rPr lang="en-US" smtClean="0"/>
              <a:t>10/19/2016</a:t>
            </a:r>
            <a:endParaRPr lang="en-US"/>
          </a:p>
        </p:txBody>
      </p:sp>
      <p:sp>
        <p:nvSpPr>
          <p:cNvPr id="5" name="Footer Placeholder 4"/>
          <p:cNvSpPr>
            <a:spLocks noGrp="1"/>
          </p:cNvSpPr>
          <p:nvPr>
            <p:ph type="ftr" sz="quarter" idx="11"/>
          </p:nvPr>
        </p:nvSpPr>
        <p:spPr/>
        <p:txBody>
          <a:bodyPr/>
          <a:lstStyle/>
          <a:p>
            <a:r>
              <a:rPr lang="en-US" smtClean="0"/>
              <a:t>ICT</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35981605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Information Technology</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66800" y="1828800"/>
            <a:ext cx="7086599" cy="4441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Date Placeholder 2"/>
          <p:cNvSpPr>
            <a:spLocks noGrp="1"/>
          </p:cNvSpPr>
          <p:nvPr>
            <p:ph type="dt" sz="half" idx="10"/>
          </p:nvPr>
        </p:nvSpPr>
        <p:spPr/>
        <p:txBody>
          <a:bodyPr/>
          <a:lstStyle/>
          <a:p>
            <a:r>
              <a:rPr lang="en-US" smtClean="0"/>
              <a:t>10/19/2016</a:t>
            </a:r>
            <a:endParaRPr lang="en-US"/>
          </a:p>
        </p:txBody>
      </p:sp>
      <p:sp>
        <p:nvSpPr>
          <p:cNvPr id="4" name="Footer Placeholder 3"/>
          <p:cNvSpPr>
            <a:spLocks noGrp="1"/>
          </p:cNvSpPr>
          <p:nvPr>
            <p:ph type="ftr" sz="quarter" idx="11"/>
          </p:nvPr>
        </p:nvSpPr>
        <p:spPr/>
        <p:txBody>
          <a:bodyPr/>
          <a:lstStyle/>
          <a:p>
            <a:r>
              <a:rPr lang="en-US" smtClean="0"/>
              <a:t>ICT</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317768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IT in Society</a:t>
            </a:r>
            <a:endParaRPr lang="en-US" b="1" u="sng" dirty="0"/>
          </a:p>
        </p:txBody>
      </p:sp>
      <p:sp>
        <p:nvSpPr>
          <p:cNvPr id="3" name="Content Placeholder 2"/>
          <p:cNvSpPr>
            <a:spLocks noGrp="1"/>
          </p:cNvSpPr>
          <p:nvPr>
            <p:ph idx="1"/>
          </p:nvPr>
        </p:nvSpPr>
        <p:spPr>
          <a:xfrm>
            <a:off x="457200" y="1371600"/>
            <a:ext cx="8229600" cy="4754563"/>
          </a:xfrm>
        </p:spPr>
        <p:txBody>
          <a:bodyPr>
            <a:normAutofit fontScale="85000" lnSpcReduction="20000"/>
          </a:bodyPr>
          <a:lstStyle/>
          <a:p>
            <a:r>
              <a:rPr lang="en-US" sz="2600" dirty="0"/>
              <a:t>Personal Communication</a:t>
            </a:r>
          </a:p>
          <a:p>
            <a:pPr lvl="1"/>
            <a:r>
              <a:rPr lang="en-US" sz="2600" dirty="0"/>
              <a:t>Conversations (phone, </a:t>
            </a:r>
            <a:r>
              <a:rPr lang="en-US" sz="2600" dirty="0" smtClean="0"/>
              <a:t>cellular phone)</a:t>
            </a:r>
            <a:endParaRPr lang="en-US" sz="2600" dirty="0"/>
          </a:p>
          <a:p>
            <a:pPr lvl="1"/>
            <a:r>
              <a:rPr lang="en-US" sz="2600" dirty="0"/>
              <a:t>Messaging (E-mail, SMS)</a:t>
            </a:r>
          </a:p>
          <a:p>
            <a:pPr lvl="1"/>
            <a:r>
              <a:rPr lang="en-US" sz="2600" dirty="0"/>
              <a:t>Video </a:t>
            </a:r>
            <a:r>
              <a:rPr lang="en-US" sz="2600" dirty="0" smtClean="0"/>
              <a:t>Calls</a:t>
            </a:r>
            <a:endParaRPr lang="en-US" sz="2600" dirty="0"/>
          </a:p>
          <a:p>
            <a:r>
              <a:rPr lang="en-US" sz="2600" dirty="0"/>
              <a:t>Entertainment </a:t>
            </a:r>
          </a:p>
          <a:p>
            <a:pPr lvl="1"/>
            <a:r>
              <a:rPr lang="en-US" sz="2600" dirty="0"/>
              <a:t>Web </a:t>
            </a:r>
            <a:r>
              <a:rPr lang="en-US" sz="2600" dirty="0" smtClean="0"/>
              <a:t>searching</a:t>
            </a:r>
            <a:endParaRPr lang="en-US" sz="2600" dirty="0"/>
          </a:p>
          <a:p>
            <a:pPr lvl="1"/>
            <a:r>
              <a:rPr lang="en-US" sz="2600" dirty="0"/>
              <a:t>Downloading video and audio files</a:t>
            </a:r>
          </a:p>
          <a:p>
            <a:pPr lvl="1"/>
            <a:r>
              <a:rPr lang="en-US" sz="2600" dirty="0"/>
              <a:t>Interactive gaming</a:t>
            </a:r>
          </a:p>
          <a:p>
            <a:r>
              <a:rPr lang="en-US" sz="2600" dirty="0"/>
              <a:t>Day-to-Day living</a:t>
            </a:r>
          </a:p>
          <a:p>
            <a:pPr lvl="1"/>
            <a:r>
              <a:rPr lang="en-US" sz="2600" dirty="0"/>
              <a:t>Buying airline </a:t>
            </a:r>
            <a:r>
              <a:rPr lang="en-US" sz="2600" dirty="0" smtClean="0"/>
              <a:t>ticket</a:t>
            </a:r>
            <a:endParaRPr lang="en-US" sz="2600" dirty="0"/>
          </a:p>
          <a:p>
            <a:pPr lvl="1"/>
            <a:r>
              <a:rPr lang="en-US" sz="2600" dirty="0"/>
              <a:t>Ordering books</a:t>
            </a:r>
          </a:p>
          <a:p>
            <a:pPr lvl="1"/>
            <a:r>
              <a:rPr lang="en-US" sz="2600" dirty="0"/>
              <a:t>Electronic banking/ stock </a:t>
            </a:r>
            <a:r>
              <a:rPr lang="en-US" sz="2600" dirty="0" smtClean="0"/>
              <a:t>market</a:t>
            </a:r>
          </a:p>
          <a:p>
            <a:pPr lvl="1"/>
            <a:r>
              <a:rPr lang="en-US" sz="2600" dirty="0" smtClean="0"/>
              <a:t>Online shopping</a:t>
            </a:r>
            <a:r>
              <a:rPr lang="en-US" sz="2600" dirty="0" smtClean="0"/>
              <a:t> </a:t>
            </a:r>
            <a:endParaRPr lang="ar-SA" sz="2600" dirty="0"/>
          </a:p>
          <a:p>
            <a:endParaRPr lang="en-US" dirty="0"/>
          </a:p>
        </p:txBody>
      </p:sp>
      <p:sp>
        <p:nvSpPr>
          <p:cNvPr id="4" name="Date Placeholder 3"/>
          <p:cNvSpPr>
            <a:spLocks noGrp="1"/>
          </p:cNvSpPr>
          <p:nvPr>
            <p:ph type="dt" sz="half" idx="10"/>
          </p:nvPr>
        </p:nvSpPr>
        <p:spPr/>
        <p:txBody>
          <a:bodyPr/>
          <a:lstStyle/>
          <a:p>
            <a:r>
              <a:rPr lang="en-US" smtClean="0"/>
              <a:t>10/19/2016</a:t>
            </a:r>
            <a:endParaRPr lang="en-US"/>
          </a:p>
        </p:txBody>
      </p:sp>
      <p:sp>
        <p:nvSpPr>
          <p:cNvPr id="5" name="Footer Placeholder 4"/>
          <p:cNvSpPr>
            <a:spLocks noGrp="1"/>
          </p:cNvSpPr>
          <p:nvPr>
            <p:ph type="ftr" sz="quarter" idx="11"/>
          </p:nvPr>
        </p:nvSpPr>
        <p:spPr/>
        <p:txBody>
          <a:bodyPr/>
          <a:lstStyle/>
          <a:p>
            <a:r>
              <a:rPr lang="en-US" smtClean="0"/>
              <a:t>ICT</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29213757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IT in Society</a:t>
            </a:r>
          </a:p>
        </p:txBody>
      </p:sp>
      <p:sp>
        <p:nvSpPr>
          <p:cNvPr id="3" name="Content Placeholder 2"/>
          <p:cNvSpPr>
            <a:spLocks noGrp="1"/>
          </p:cNvSpPr>
          <p:nvPr>
            <p:ph idx="1"/>
          </p:nvPr>
        </p:nvSpPr>
        <p:spPr/>
        <p:txBody>
          <a:bodyPr/>
          <a:lstStyle/>
          <a:p>
            <a:r>
              <a:rPr lang="en-US" dirty="0"/>
              <a:t>Electronic Commerce </a:t>
            </a:r>
          </a:p>
          <a:p>
            <a:pPr lvl="1"/>
            <a:r>
              <a:rPr lang="en-US" sz="3200" dirty="0"/>
              <a:t>Call </a:t>
            </a:r>
            <a:r>
              <a:rPr lang="en-US" sz="3200" dirty="0" smtClean="0"/>
              <a:t>Centers</a:t>
            </a:r>
            <a:endParaRPr lang="en-US" sz="3200" dirty="0"/>
          </a:p>
          <a:p>
            <a:pPr lvl="1"/>
            <a:r>
              <a:rPr lang="en-US" sz="3200" dirty="0"/>
              <a:t>Electronic transactions</a:t>
            </a:r>
          </a:p>
          <a:p>
            <a:pPr lvl="1"/>
            <a:r>
              <a:rPr lang="en-US" sz="3200" dirty="0"/>
              <a:t>Online sales</a:t>
            </a:r>
          </a:p>
          <a:p>
            <a:r>
              <a:rPr lang="en-US" dirty="0"/>
              <a:t>Business operations </a:t>
            </a:r>
          </a:p>
          <a:p>
            <a:pPr lvl="1"/>
            <a:r>
              <a:rPr lang="en-US" sz="3200" dirty="0" smtClean="0"/>
              <a:t>Operation </a:t>
            </a:r>
            <a:r>
              <a:rPr lang="en-US" sz="3200" dirty="0" err="1" smtClean="0"/>
              <a:t>softwares</a:t>
            </a:r>
            <a:endParaRPr lang="en-US" sz="3200" dirty="0"/>
          </a:p>
          <a:p>
            <a:pPr lvl="1"/>
            <a:r>
              <a:rPr lang="en-US" sz="3200" dirty="0"/>
              <a:t>Databases</a:t>
            </a:r>
            <a:endParaRPr lang="ar-SA" sz="3200" dirty="0"/>
          </a:p>
          <a:p>
            <a:endParaRPr lang="en-US" dirty="0"/>
          </a:p>
        </p:txBody>
      </p:sp>
      <p:sp>
        <p:nvSpPr>
          <p:cNvPr id="4" name="Date Placeholder 3"/>
          <p:cNvSpPr>
            <a:spLocks noGrp="1"/>
          </p:cNvSpPr>
          <p:nvPr>
            <p:ph type="dt" sz="half" idx="10"/>
          </p:nvPr>
        </p:nvSpPr>
        <p:spPr/>
        <p:txBody>
          <a:bodyPr/>
          <a:lstStyle/>
          <a:p>
            <a:r>
              <a:rPr lang="en-US" smtClean="0"/>
              <a:t>10/19/2016</a:t>
            </a:r>
            <a:endParaRPr lang="en-US"/>
          </a:p>
        </p:txBody>
      </p:sp>
      <p:sp>
        <p:nvSpPr>
          <p:cNvPr id="5" name="Footer Placeholder 4"/>
          <p:cNvSpPr>
            <a:spLocks noGrp="1"/>
          </p:cNvSpPr>
          <p:nvPr>
            <p:ph type="ftr" sz="quarter" idx="11"/>
          </p:nvPr>
        </p:nvSpPr>
        <p:spPr/>
        <p:txBody>
          <a:bodyPr/>
          <a:lstStyle/>
          <a:p>
            <a:r>
              <a:rPr lang="en-US" smtClean="0"/>
              <a:t>ICT</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16888751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Components of IT</a:t>
            </a:r>
            <a:endParaRPr lang="en-US" b="1" u="sng" dirty="0"/>
          </a:p>
        </p:txBody>
      </p:sp>
      <p:sp>
        <p:nvSpPr>
          <p:cNvPr id="3" name="Content Placeholder 2"/>
          <p:cNvSpPr>
            <a:spLocks noGrp="1"/>
          </p:cNvSpPr>
          <p:nvPr>
            <p:ph idx="1"/>
          </p:nvPr>
        </p:nvSpPr>
        <p:spPr/>
        <p:txBody>
          <a:bodyPr/>
          <a:lstStyle/>
          <a:p>
            <a:pPr algn="just"/>
            <a:r>
              <a:rPr lang="en-US" dirty="0" smtClean="0"/>
              <a:t>Three components of IT are</a:t>
            </a:r>
          </a:p>
          <a:p>
            <a:pPr lvl="1" algn="just"/>
            <a:r>
              <a:rPr lang="en-US" dirty="0" smtClean="0"/>
              <a:t>Computers</a:t>
            </a:r>
          </a:p>
          <a:p>
            <a:pPr lvl="1" algn="just"/>
            <a:r>
              <a:rPr lang="en-US" dirty="0" smtClean="0"/>
              <a:t>Communication network</a:t>
            </a:r>
          </a:p>
          <a:p>
            <a:pPr lvl="1" algn="just"/>
            <a:r>
              <a:rPr lang="en-US" dirty="0" smtClean="0"/>
              <a:t>Know-how</a:t>
            </a:r>
          </a:p>
          <a:p>
            <a:pPr algn="just"/>
            <a:r>
              <a:rPr lang="en-US" b="1" i="1" dirty="0" smtClean="0"/>
              <a:t>COMPUTERS: </a:t>
            </a:r>
            <a:r>
              <a:rPr lang="en-US" dirty="0" smtClean="0"/>
              <a:t>electronic systems that can be instructed to accept, process, store and present data and information.</a:t>
            </a:r>
            <a:endParaRPr lang="en-US" b="1" i="1" dirty="0"/>
          </a:p>
        </p:txBody>
      </p:sp>
      <p:sp>
        <p:nvSpPr>
          <p:cNvPr id="4" name="Date Placeholder 3"/>
          <p:cNvSpPr>
            <a:spLocks noGrp="1"/>
          </p:cNvSpPr>
          <p:nvPr>
            <p:ph type="dt" sz="half" idx="10"/>
          </p:nvPr>
        </p:nvSpPr>
        <p:spPr/>
        <p:txBody>
          <a:bodyPr/>
          <a:lstStyle/>
          <a:p>
            <a:r>
              <a:rPr lang="en-US" smtClean="0"/>
              <a:t>10/19/2016</a:t>
            </a:r>
            <a:endParaRPr lang="en-US"/>
          </a:p>
        </p:txBody>
      </p:sp>
      <p:sp>
        <p:nvSpPr>
          <p:cNvPr id="5" name="Footer Placeholder 4"/>
          <p:cNvSpPr>
            <a:spLocks noGrp="1"/>
          </p:cNvSpPr>
          <p:nvPr>
            <p:ph type="ftr" sz="quarter" idx="11"/>
          </p:nvPr>
        </p:nvSpPr>
        <p:spPr/>
        <p:txBody>
          <a:bodyPr/>
          <a:lstStyle/>
          <a:p>
            <a:r>
              <a:rPr lang="en-US" smtClean="0"/>
              <a:t>ICT</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25857992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Components of IT</a:t>
            </a:r>
          </a:p>
        </p:txBody>
      </p:sp>
      <p:sp>
        <p:nvSpPr>
          <p:cNvPr id="3" name="Content Placeholder 2"/>
          <p:cNvSpPr>
            <a:spLocks noGrp="1"/>
          </p:cNvSpPr>
          <p:nvPr>
            <p:ph idx="1"/>
          </p:nvPr>
        </p:nvSpPr>
        <p:spPr/>
        <p:txBody>
          <a:bodyPr/>
          <a:lstStyle/>
          <a:p>
            <a:pPr algn="just"/>
            <a:r>
              <a:rPr lang="en-US" b="1" i="1" dirty="0" smtClean="0"/>
              <a:t>COMMUNICATION NETWORK: </a:t>
            </a:r>
          </a:p>
          <a:p>
            <a:pPr lvl="1" algn="just"/>
            <a:r>
              <a:rPr lang="en-US" dirty="0" smtClean="0"/>
              <a:t>It is an interconnection of different locations through a medium that allows people to send and receive information. </a:t>
            </a:r>
          </a:p>
          <a:p>
            <a:pPr lvl="1" algn="just"/>
            <a:r>
              <a:rPr lang="en-US" dirty="0" smtClean="0"/>
              <a:t>It allows people and businesses to interact. </a:t>
            </a:r>
          </a:p>
          <a:p>
            <a:pPr lvl="1" algn="just"/>
            <a:r>
              <a:rPr lang="en-US" dirty="0" smtClean="0"/>
              <a:t>It includes hardware, software and information.</a:t>
            </a:r>
          </a:p>
          <a:p>
            <a:pPr lvl="1" algn="just"/>
            <a:r>
              <a:rPr lang="en-US" dirty="0" smtClean="0"/>
              <a:t>It helps in easy and quick transfer of information from one place to another.</a:t>
            </a:r>
            <a:endParaRPr lang="en-US" dirty="0"/>
          </a:p>
          <a:p>
            <a:pPr marL="457200" lvl="1" indent="0" algn="just">
              <a:buNone/>
            </a:pPr>
            <a:endParaRPr lang="en-US" b="1" i="1" dirty="0" smtClean="0"/>
          </a:p>
        </p:txBody>
      </p:sp>
      <p:sp>
        <p:nvSpPr>
          <p:cNvPr id="4" name="Date Placeholder 3"/>
          <p:cNvSpPr>
            <a:spLocks noGrp="1"/>
          </p:cNvSpPr>
          <p:nvPr>
            <p:ph type="dt" sz="half" idx="10"/>
          </p:nvPr>
        </p:nvSpPr>
        <p:spPr/>
        <p:txBody>
          <a:bodyPr/>
          <a:lstStyle/>
          <a:p>
            <a:r>
              <a:rPr lang="en-US" smtClean="0"/>
              <a:t>10/19/2016</a:t>
            </a:r>
            <a:endParaRPr lang="en-US"/>
          </a:p>
        </p:txBody>
      </p:sp>
      <p:sp>
        <p:nvSpPr>
          <p:cNvPr id="5" name="Footer Placeholder 4"/>
          <p:cNvSpPr>
            <a:spLocks noGrp="1"/>
          </p:cNvSpPr>
          <p:nvPr>
            <p:ph type="ftr" sz="quarter" idx="11"/>
          </p:nvPr>
        </p:nvSpPr>
        <p:spPr/>
        <p:txBody>
          <a:bodyPr/>
          <a:lstStyle/>
          <a:p>
            <a:r>
              <a:rPr lang="en-US" smtClean="0"/>
              <a:t>ICT</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2271582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Components of IT</a:t>
            </a:r>
          </a:p>
        </p:txBody>
      </p:sp>
      <p:sp>
        <p:nvSpPr>
          <p:cNvPr id="3" name="Content Placeholder 2"/>
          <p:cNvSpPr>
            <a:spLocks noGrp="1"/>
          </p:cNvSpPr>
          <p:nvPr>
            <p:ph idx="1"/>
          </p:nvPr>
        </p:nvSpPr>
        <p:spPr/>
        <p:txBody>
          <a:bodyPr/>
          <a:lstStyle/>
          <a:p>
            <a:pPr algn="just"/>
            <a:r>
              <a:rPr lang="en-US" b="1" i="1" dirty="0" smtClean="0"/>
              <a:t>KNOW-HOW: </a:t>
            </a:r>
          </a:p>
          <a:p>
            <a:pPr lvl="1" algn="just"/>
            <a:r>
              <a:rPr lang="en-US" dirty="0" smtClean="0"/>
              <a:t>IT know-how includes the familiarity with the tools of information technology including the internet as well as the skills needed to use these tools. </a:t>
            </a:r>
          </a:p>
          <a:p>
            <a:pPr lvl="1" algn="just"/>
            <a:r>
              <a:rPr lang="en-US" dirty="0" smtClean="0"/>
              <a:t>It also includes the understanding of using IT for problem solving.</a:t>
            </a:r>
            <a:endParaRPr lang="en-US" b="1" i="1" dirty="0"/>
          </a:p>
        </p:txBody>
      </p:sp>
      <p:sp>
        <p:nvSpPr>
          <p:cNvPr id="4" name="Date Placeholder 3"/>
          <p:cNvSpPr>
            <a:spLocks noGrp="1"/>
          </p:cNvSpPr>
          <p:nvPr>
            <p:ph type="dt" sz="half" idx="10"/>
          </p:nvPr>
        </p:nvSpPr>
        <p:spPr/>
        <p:txBody>
          <a:bodyPr/>
          <a:lstStyle/>
          <a:p>
            <a:r>
              <a:rPr lang="en-US" smtClean="0"/>
              <a:t>10/19/2016</a:t>
            </a:r>
            <a:endParaRPr lang="en-US"/>
          </a:p>
        </p:txBody>
      </p:sp>
      <p:sp>
        <p:nvSpPr>
          <p:cNvPr id="5" name="Footer Placeholder 4"/>
          <p:cNvSpPr>
            <a:spLocks noGrp="1"/>
          </p:cNvSpPr>
          <p:nvPr>
            <p:ph type="ftr" sz="quarter" idx="11"/>
          </p:nvPr>
        </p:nvSpPr>
        <p:spPr/>
        <p:txBody>
          <a:bodyPr/>
          <a:lstStyle/>
          <a:p>
            <a:r>
              <a:rPr lang="en-US" smtClean="0"/>
              <a:t>ICT</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4330494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Course Objectives</a:t>
            </a:r>
            <a:endParaRPr lang="en-US" b="1" u="sng" dirty="0"/>
          </a:p>
        </p:txBody>
      </p:sp>
      <p:sp>
        <p:nvSpPr>
          <p:cNvPr id="3" name="Content Placeholder 2"/>
          <p:cNvSpPr>
            <a:spLocks noGrp="1"/>
          </p:cNvSpPr>
          <p:nvPr>
            <p:ph idx="1"/>
          </p:nvPr>
        </p:nvSpPr>
        <p:spPr/>
        <p:txBody>
          <a:bodyPr>
            <a:normAutofit lnSpcReduction="10000"/>
          </a:bodyPr>
          <a:lstStyle/>
          <a:p>
            <a:pPr algn="just"/>
            <a:r>
              <a:rPr lang="en-US" dirty="0"/>
              <a:t>This course provides</a:t>
            </a:r>
          </a:p>
          <a:p>
            <a:pPr lvl="1" algn="just"/>
            <a:r>
              <a:rPr lang="en-US" dirty="0"/>
              <a:t>Basic introduction to information and communication technologies and their application in the workplace.</a:t>
            </a:r>
          </a:p>
          <a:p>
            <a:pPr lvl="1" algn="just"/>
            <a:r>
              <a:rPr lang="en-US" dirty="0"/>
              <a:t>Basic understanding of computer software, hardware, and associated technologies.</a:t>
            </a:r>
          </a:p>
          <a:p>
            <a:pPr lvl="1" algn="just"/>
            <a:r>
              <a:rPr lang="en-US" dirty="0"/>
              <a:t>Basic learning about using computers in the workplace.</a:t>
            </a:r>
          </a:p>
          <a:p>
            <a:pPr lvl="1" algn="just"/>
            <a:r>
              <a:rPr lang="en-US" dirty="0"/>
              <a:t>Basic knowledge of Internet technologies and how they can influence the workplace.</a:t>
            </a:r>
          </a:p>
          <a:p>
            <a:pPr algn="just"/>
            <a:endParaRPr lang="en-US" dirty="0"/>
          </a:p>
        </p:txBody>
      </p:sp>
      <p:sp>
        <p:nvSpPr>
          <p:cNvPr id="4" name="Date Placeholder 3"/>
          <p:cNvSpPr>
            <a:spLocks noGrp="1"/>
          </p:cNvSpPr>
          <p:nvPr>
            <p:ph type="dt" sz="half" idx="10"/>
          </p:nvPr>
        </p:nvSpPr>
        <p:spPr/>
        <p:txBody>
          <a:bodyPr/>
          <a:lstStyle/>
          <a:p>
            <a:r>
              <a:rPr lang="en-US" smtClean="0"/>
              <a:t>10/19/2016</a:t>
            </a:r>
            <a:endParaRPr lang="en-US"/>
          </a:p>
        </p:txBody>
      </p:sp>
      <p:sp>
        <p:nvSpPr>
          <p:cNvPr id="5" name="Footer Placeholder 4"/>
          <p:cNvSpPr>
            <a:spLocks noGrp="1"/>
          </p:cNvSpPr>
          <p:nvPr>
            <p:ph type="ftr" sz="quarter" idx="11"/>
          </p:nvPr>
        </p:nvSpPr>
        <p:spPr/>
        <p:txBody>
          <a:bodyPr/>
          <a:lstStyle/>
          <a:p>
            <a:r>
              <a:rPr lang="en-US" smtClean="0"/>
              <a:t>ICT</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330142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Introduction to ICT</a:t>
            </a:r>
            <a:endParaRPr lang="en-US" b="1" u="sng" dirty="0"/>
          </a:p>
        </p:txBody>
      </p:sp>
      <p:sp>
        <p:nvSpPr>
          <p:cNvPr id="3" name="Content Placeholder 2"/>
          <p:cNvSpPr>
            <a:spLocks noGrp="1"/>
          </p:cNvSpPr>
          <p:nvPr>
            <p:ph idx="1"/>
          </p:nvPr>
        </p:nvSpPr>
        <p:spPr/>
        <p:txBody>
          <a:bodyPr>
            <a:normAutofit fontScale="85000" lnSpcReduction="20000"/>
          </a:bodyPr>
          <a:lstStyle/>
          <a:p>
            <a:pPr algn="just"/>
            <a:r>
              <a:rPr lang="en-US" dirty="0" smtClean="0"/>
              <a:t>ICT is the combination of </a:t>
            </a:r>
            <a:r>
              <a:rPr lang="en-US" dirty="0" smtClean="0"/>
              <a:t>information technology </a:t>
            </a:r>
            <a:r>
              <a:rPr lang="en-US" dirty="0" smtClean="0"/>
              <a:t>and communication </a:t>
            </a:r>
            <a:r>
              <a:rPr lang="en-US" dirty="0" smtClean="0"/>
              <a:t>technology.</a:t>
            </a:r>
            <a:endParaRPr lang="en-US" dirty="0" smtClean="0"/>
          </a:p>
          <a:p>
            <a:pPr algn="just"/>
            <a:r>
              <a:rPr lang="en-US" dirty="0" smtClean="0"/>
              <a:t>Information technology is all about</a:t>
            </a:r>
          </a:p>
          <a:p>
            <a:pPr lvl="1" algn="just"/>
            <a:r>
              <a:rPr lang="en-US" dirty="0" smtClean="0"/>
              <a:t>how a computer works and what it can do.</a:t>
            </a:r>
          </a:p>
          <a:p>
            <a:pPr lvl="1" algn="just"/>
            <a:r>
              <a:rPr lang="en-US" dirty="0" smtClean="0"/>
              <a:t>Devices and programs used to store, retrieve and process information.</a:t>
            </a:r>
          </a:p>
          <a:p>
            <a:pPr algn="just"/>
            <a:r>
              <a:rPr lang="en-US" dirty="0" smtClean="0"/>
              <a:t>Communication </a:t>
            </a:r>
            <a:r>
              <a:rPr lang="en-US" dirty="0"/>
              <a:t>technology includes </a:t>
            </a:r>
            <a:endParaRPr lang="en-US" dirty="0" smtClean="0"/>
          </a:p>
          <a:p>
            <a:pPr lvl="1" algn="just"/>
            <a:r>
              <a:rPr lang="en-US" dirty="0" smtClean="0"/>
              <a:t>Electronic </a:t>
            </a:r>
            <a:r>
              <a:rPr lang="en-US" dirty="0"/>
              <a:t>systems used for communication between individuals or groups not physically present at the same location. </a:t>
            </a:r>
            <a:endParaRPr lang="en-US" dirty="0" smtClean="0"/>
          </a:p>
          <a:p>
            <a:pPr lvl="1" algn="just"/>
            <a:r>
              <a:rPr lang="en-US" dirty="0" smtClean="0"/>
              <a:t>It </a:t>
            </a:r>
            <a:r>
              <a:rPr lang="en-US" dirty="0"/>
              <a:t>is about ways people can talk or write to each other and exchange messages, pictures or sounds.</a:t>
            </a:r>
          </a:p>
        </p:txBody>
      </p:sp>
      <p:sp>
        <p:nvSpPr>
          <p:cNvPr id="4" name="Date Placeholder 3"/>
          <p:cNvSpPr>
            <a:spLocks noGrp="1"/>
          </p:cNvSpPr>
          <p:nvPr>
            <p:ph type="dt" sz="half" idx="10"/>
          </p:nvPr>
        </p:nvSpPr>
        <p:spPr/>
        <p:txBody>
          <a:bodyPr/>
          <a:lstStyle/>
          <a:p>
            <a:r>
              <a:rPr lang="en-US" smtClean="0"/>
              <a:t>10/19/2016</a:t>
            </a:r>
            <a:endParaRPr lang="en-US"/>
          </a:p>
        </p:txBody>
      </p:sp>
      <p:sp>
        <p:nvSpPr>
          <p:cNvPr id="5" name="Footer Placeholder 4"/>
          <p:cNvSpPr>
            <a:spLocks noGrp="1"/>
          </p:cNvSpPr>
          <p:nvPr>
            <p:ph type="ftr" sz="quarter" idx="11"/>
          </p:nvPr>
        </p:nvSpPr>
        <p:spPr/>
        <p:txBody>
          <a:bodyPr/>
          <a:lstStyle/>
          <a:p>
            <a:r>
              <a:rPr lang="en-US" smtClean="0"/>
              <a:t>ICT</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5911874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Introduction to ICT</a:t>
            </a:r>
          </a:p>
        </p:txBody>
      </p:sp>
      <p:sp>
        <p:nvSpPr>
          <p:cNvPr id="3" name="Content Placeholder 2"/>
          <p:cNvSpPr>
            <a:spLocks noGrp="1"/>
          </p:cNvSpPr>
          <p:nvPr>
            <p:ph idx="1"/>
          </p:nvPr>
        </p:nvSpPr>
        <p:spPr/>
        <p:txBody>
          <a:bodyPr/>
          <a:lstStyle/>
          <a:p>
            <a:pPr algn="just"/>
            <a:r>
              <a:rPr lang="en-US" dirty="0" smtClean="0"/>
              <a:t>Information and communication technology</a:t>
            </a:r>
          </a:p>
          <a:p>
            <a:pPr lvl="1" algn="just"/>
            <a:r>
              <a:rPr lang="en-US" dirty="0" smtClean="0"/>
              <a:t>Is used in every aspect of life as the mobile phones, computers, emails and internet have become a central part of every culture and society.</a:t>
            </a:r>
          </a:p>
          <a:p>
            <a:pPr lvl="1" algn="just"/>
            <a:r>
              <a:rPr lang="en-US" dirty="0" smtClean="0"/>
              <a:t>Has enabled the people to communicate quickly and efficiently.</a:t>
            </a:r>
          </a:p>
          <a:p>
            <a:pPr lvl="1" algn="just"/>
            <a:r>
              <a:rPr lang="en-US" dirty="0" smtClean="0"/>
              <a:t>Has contributed a lot towards the elimination of language barriers</a:t>
            </a:r>
          </a:p>
          <a:p>
            <a:pPr lvl="1" algn="just"/>
            <a:endParaRPr lang="en-US" dirty="0"/>
          </a:p>
        </p:txBody>
      </p:sp>
      <p:sp>
        <p:nvSpPr>
          <p:cNvPr id="4" name="Date Placeholder 3"/>
          <p:cNvSpPr>
            <a:spLocks noGrp="1"/>
          </p:cNvSpPr>
          <p:nvPr>
            <p:ph type="dt" sz="half" idx="10"/>
          </p:nvPr>
        </p:nvSpPr>
        <p:spPr/>
        <p:txBody>
          <a:bodyPr/>
          <a:lstStyle/>
          <a:p>
            <a:r>
              <a:rPr lang="en-US" smtClean="0"/>
              <a:t>10/19/2016</a:t>
            </a:r>
            <a:endParaRPr lang="en-US"/>
          </a:p>
        </p:txBody>
      </p:sp>
      <p:sp>
        <p:nvSpPr>
          <p:cNvPr id="5" name="Footer Placeholder 4"/>
          <p:cNvSpPr>
            <a:spLocks noGrp="1"/>
          </p:cNvSpPr>
          <p:nvPr>
            <p:ph type="ftr" sz="quarter" idx="11"/>
          </p:nvPr>
        </p:nvSpPr>
        <p:spPr/>
        <p:txBody>
          <a:bodyPr/>
          <a:lstStyle/>
          <a:p>
            <a:r>
              <a:rPr lang="en-US" smtClean="0"/>
              <a:t>ICT</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31724699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Introduction to ICT</a:t>
            </a:r>
          </a:p>
        </p:txBody>
      </p:sp>
      <p:sp>
        <p:nvSpPr>
          <p:cNvPr id="3" name="Content Placeholder 2"/>
          <p:cNvSpPr>
            <a:spLocks noGrp="1"/>
          </p:cNvSpPr>
          <p:nvPr>
            <p:ph idx="1"/>
          </p:nvPr>
        </p:nvSpPr>
        <p:spPr/>
        <p:txBody>
          <a:bodyPr/>
          <a:lstStyle/>
          <a:p>
            <a:r>
              <a:rPr lang="en-US" dirty="0" smtClean="0"/>
              <a:t>Some popular ICT tools are</a:t>
            </a:r>
          </a:p>
          <a:p>
            <a:pPr lvl="1"/>
            <a:r>
              <a:rPr lang="en-US" dirty="0" smtClean="0"/>
              <a:t>Emails</a:t>
            </a:r>
          </a:p>
          <a:p>
            <a:pPr lvl="1"/>
            <a:r>
              <a:rPr lang="en-US" dirty="0" smtClean="0"/>
              <a:t>Instant messaging</a:t>
            </a:r>
          </a:p>
          <a:p>
            <a:pPr lvl="1"/>
            <a:r>
              <a:rPr lang="en-US" dirty="0" smtClean="0"/>
              <a:t>Cellular </a:t>
            </a:r>
            <a:r>
              <a:rPr lang="en-US" dirty="0" smtClean="0"/>
              <a:t>phones</a:t>
            </a:r>
          </a:p>
          <a:p>
            <a:pPr lvl="1"/>
            <a:r>
              <a:rPr lang="en-US" dirty="0" smtClean="0"/>
              <a:t>Social networking websites such as Facebook and Twitter.</a:t>
            </a:r>
            <a:endParaRPr lang="en-US" dirty="0"/>
          </a:p>
        </p:txBody>
      </p:sp>
      <p:sp>
        <p:nvSpPr>
          <p:cNvPr id="4" name="Date Placeholder 3"/>
          <p:cNvSpPr>
            <a:spLocks noGrp="1"/>
          </p:cNvSpPr>
          <p:nvPr>
            <p:ph type="dt" sz="half" idx="10"/>
          </p:nvPr>
        </p:nvSpPr>
        <p:spPr/>
        <p:txBody>
          <a:bodyPr/>
          <a:lstStyle/>
          <a:p>
            <a:r>
              <a:rPr lang="en-US" smtClean="0"/>
              <a:t>10/19/2016</a:t>
            </a:r>
            <a:endParaRPr lang="en-US"/>
          </a:p>
        </p:txBody>
      </p:sp>
      <p:sp>
        <p:nvSpPr>
          <p:cNvPr id="5" name="Footer Placeholder 4"/>
          <p:cNvSpPr>
            <a:spLocks noGrp="1"/>
          </p:cNvSpPr>
          <p:nvPr>
            <p:ph type="ftr" sz="quarter" idx="11"/>
          </p:nvPr>
        </p:nvSpPr>
        <p:spPr/>
        <p:txBody>
          <a:bodyPr/>
          <a:lstStyle/>
          <a:p>
            <a:r>
              <a:rPr lang="en-US" smtClean="0"/>
              <a:t>ICT</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36513531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Uses of ICT in education</a:t>
            </a:r>
          </a:p>
        </p:txBody>
      </p:sp>
      <p:sp>
        <p:nvSpPr>
          <p:cNvPr id="3" name="Content Placeholder 2"/>
          <p:cNvSpPr>
            <a:spLocks noGrp="1"/>
          </p:cNvSpPr>
          <p:nvPr>
            <p:ph idx="1"/>
          </p:nvPr>
        </p:nvSpPr>
        <p:spPr/>
        <p:txBody>
          <a:bodyPr/>
          <a:lstStyle/>
          <a:p>
            <a:pPr algn="ctr"/>
            <a:endParaRPr lang="en-US" dirty="0"/>
          </a:p>
        </p:txBody>
      </p:sp>
      <p:pic>
        <p:nvPicPr>
          <p:cNvPr id="1026" name="Picture 2" descr="C:\Users\IBRAHIM\Desktop\ic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600200"/>
            <a:ext cx="7239000" cy="4571999"/>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sz="half" idx="10"/>
          </p:nvPr>
        </p:nvSpPr>
        <p:spPr/>
        <p:txBody>
          <a:bodyPr/>
          <a:lstStyle/>
          <a:p>
            <a:r>
              <a:rPr lang="en-US" smtClean="0"/>
              <a:t>10/19/2016</a:t>
            </a:r>
            <a:endParaRPr lang="en-US"/>
          </a:p>
        </p:txBody>
      </p:sp>
      <p:sp>
        <p:nvSpPr>
          <p:cNvPr id="5" name="Footer Placeholder 4"/>
          <p:cNvSpPr>
            <a:spLocks noGrp="1"/>
          </p:cNvSpPr>
          <p:nvPr>
            <p:ph type="ftr" sz="quarter" idx="11"/>
          </p:nvPr>
        </p:nvSpPr>
        <p:spPr/>
        <p:txBody>
          <a:bodyPr/>
          <a:lstStyle/>
          <a:p>
            <a:r>
              <a:rPr lang="en-US" smtClean="0"/>
              <a:t>ICT</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11486368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Uses of ICT in </a:t>
            </a:r>
            <a:r>
              <a:rPr lang="en-US" b="1" u="sng" dirty="0" smtClean="0"/>
              <a:t>education</a:t>
            </a:r>
            <a:endParaRPr lang="en-US" b="1" u="sng" dirty="0"/>
          </a:p>
        </p:txBody>
      </p:sp>
      <p:sp>
        <p:nvSpPr>
          <p:cNvPr id="3" name="Content Placeholder 2"/>
          <p:cNvSpPr>
            <a:spLocks noGrp="1"/>
          </p:cNvSpPr>
          <p:nvPr>
            <p:ph idx="1"/>
          </p:nvPr>
        </p:nvSpPr>
        <p:spPr/>
        <p:txBody>
          <a:bodyPr/>
          <a:lstStyle/>
          <a:p>
            <a:r>
              <a:rPr lang="en-US" b="1" dirty="0" smtClean="0"/>
              <a:t>Increased access to resources</a:t>
            </a:r>
          </a:p>
          <a:p>
            <a:pPr lvl="1" algn="just"/>
            <a:r>
              <a:rPr lang="en-US" dirty="0" smtClean="0"/>
              <a:t>ICT allows the students to access educational resources from anywhere at any time. This increased access to resources is very useful for the students. It is especially valuable for the students with special needs and students form rural areas and developing countries.</a:t>
            </a:r>
          </a:p>
          <a:p>
            <a:endParaRPr lang="en-US" dirty="0"/>
          </a:p>
        </p:txBody>
      </p:sp>
      <p:sp>
        <p:nvSpPr>
          <p:cNvPr id="4" name="Date Placeholder 3"/>
          <p:cNvSpPr>
            <a:spLocks noGrp="1"/>
          </p:cNvSpPr>
          <p:nvPr>
            <p:ph type="dt" sz="half" idx="10"/>
          </p:nvPr>
        </p:nvSpPr>
        <p:spPr/>
        <p:txBody>
          <a:bodyPr/>
          <a:lstStyle/>
          <a:p>
            <a:r>
              <a:rPr lang="en-US" smtClean="0"/>
              <a:t>10/19/2016</a:t>
            </a:r>
            <a:endParaRPr lang="en-US"/>
          </a:p>
        </p:txBody>
      </p:sp>
      <p:sp>
        <p:nvSpPr>
          <p:cNvPr id="5" name="Footer Placeholder 4"/>
          <p:cNvSpPr>
            <a:spLocks noGrp="1"/>
          </p:cNvSpPr>
          <p:nvPr>
            <p:ph type="ftr" sz="quarter" idx="11"/>
          </p:nvPr>
        </p:nvSpPr>
        <p:spPr/>
        <p:txBody>
          <a:bodyPr/>
          <a:lstStyle/>
          <a:p>
            <a:r>
              <a:rPr lang="en-US" smtClean="0"/>
              <a:t>ICT</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8882545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Uses of ICT in education</a:t>
            </a:r>
          </a:p>
        </p:txBody>
      </p:sp>
      <p:sp>
        <p:nvSpPr>
          <p:cNvPr id="3" name="Content Placeholder 2"/>
          <p:cNvSpPr>
            <a:spLocks noGrp="1"/>
          </p:cNvSpPr>
          <p:nvPr>
            <p:ph idx="1"/>
          </p:nvPr>
        </p:nvSpPr>
        <p:spPr/>
        <p:txBody>
          <a:bodyPr/>
          <a:lstStyle/>
          <a:p>
            <a:pPr algn="just"/>
            <a:endParaRPr lang="en-US" b="1" dirty="0" smtClean="0"/>
          </a:p>
          <a:p>
            <a:pPr algn="just"/>
            <a:r>
              <a:rPr lang="en-US" b="1" dirty="0" smtClean="0"/>
              <a:t>Provide distant learning</a:t>
            </a:r>
          </a:p>
          <a:p>
            <a:pPr lvl="1" algn="just"/>
            <a:r>
              <a:rPr lang="en-US" dirty="0" smtClean="0"/>
              <a:t>The learning has become web based with the help of ICT. It has resulted in the distance learning and online education.</a:t>
            </a:r>
            <a:endParaRPr lang="en-US" dirty="0"/>
          </a:p>
        </p:txBody>
      </p:sp>
      <p:sp>
        <p:nvSpPr>
          <p:cNvPr id="4" name="Date Placeholder 3"/>
          <p:cNvSpPr>
            <a:spLocks noGrp="1"/>
          </p:cNvSpPr>
          <p:nvPr>
            <p:ph type="dt" sz="half" idx="10"/>
          </p:nvPr>
        </p:nvSpPr>
        <p:spPr/>
        <p:txBody>
          <a:bodyPr/>
          <a:lstStyle/>
          <a:p>
            <a:r>
              <a:rPr lang="en-US" smtClean="0"/>
              <a:t>10/19/2016</a:t>
            </a:r>
            <a:endParaRPr lang="en-US"/>
          </a:p>
        </p:txBody>
      </p:sp>
      <p:sp>
        <p:nvSpPr>
          <p:cNvPr id="5" name="Footer Placeholder 4"/>
          <p:cNvSpPr>
            <a:spLocks noGrp="1"/>
          </p:cNvSpPr>
          <p:nvPr>
            <p:ph type="ftr" sz="quarter" idx="11"/>
          </p:nvPr>
        </p:nvSpPr>
        <p:spPr/>
        <p:txBody>
          <a:bodyPr/>
          <a:lstStyle/>
          <a:p>
            <a:r>
              <a:rPr lang="en-US" smtClean="0"/>
              <a:t>ICT</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41258388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Uses of ICT in education</a:t>
            </a:r>
          </a:p>
        </p:txBody>
      </p:sp>
      <p:sp>
        <p:nvSpPr>
          <p:cNvPr id="3" name="Content Placeholder 2"/>
          <p:cNvSpPr>
            <a:spLocks noGrp="1"/>
          </p:cNvSpPr>
          <p:nvPr>
            <p:ph idx="1"/>
          </p:nvPr>
        </p:nvSpPr>
        <p:spPr/>
        <p:txBody>
          <a:bodyPr/>
          <a:lstStyle/>
          <a:p>
            <a:pPr algn="just"/>
            <a:endParaRPr lang="en-US" b="1" dirty="0" smtClean="0"/>
          </a:p>
          <a:p>
            <a:pPr algn="just"/>
            <a:r>
              <a:rPr lang="en-US" b="1" dirty="0" smtClean="0"/>
              <a:t>Supplement traditional learning</a:t>
            </a:r>
          </a:p>
          <a:p>
            <a:pPr lvl="1" algn="just"/>
            <a:r>
              <a:rPr lang="en-US" dirty="0" smtClean="0"/>
              <a:t>ICT also helps the students in traditional learning. Students use software programs such as MS Word to prepare assignments and MS PowerPoint for presenting their work.</a:t>
            </a:r>
            <a:endParaRPr lang="en-US" dirty="0"/>
          </a:p>
        </p:txBody>
      </p:sp>
      <p:sp>
        <p:nvSpPr>
          <p:cNvPr id="4" name="Date Placeholder 3"/>
          <p:cNvSpPr>
            <a:spLocks noGrp="1"/>
          </p:cNvSpPr>
          <p:nvPr>
            <p:ph type="dt" sz="half" idx="10"/>
          </p:nvPr>
        </p:nvSpPr>
        <p:spPr/>
        <p:txBody>
          <a:bodyPr/>
          <a:lstStyle/>
          <a:p>
            <a:r>
              <a:rPr lang="en-US" smtClean="0"/>
              <a:t>10/19/2016</a:t>
            </a:r>
            <a:endParaRPr lang="en-US"/>
          </a:p>
        </p:txBody>
      </p:sp>
      <p:sp>
        <p:nvSpPr>
          <p:cNvPr id="5" name="Footer Placeholder 4"/>
          <p:cNvSpPr>
            <a:spLocks noGrp="1"/>
          </p:cNvSpPr>
          <p:nvPr>
            <p:ph type="ftr" sz="quarter" idx="11"/>
          </p:nvPr>
        </p:nvSpPr>
        <p:spPr/>
        <p:txBody>
          <a:bodyPr/>
          <a:lstStyle/>
          <a:p>
            <a:r>
              <a:rPr lang="en-US" smtClean="0"/>
              <a:t>ICT</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5275349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356</TotalTime>
  <Words>692</Words>
  <Application>Microsoft Office PowerPoint</Application>
  <PresentationFormat>On-screen Show (4:3)</PresentationFormat>
  <Paragraphs>133</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INTRODUCTION TO INFORMATION AND COMMUNICATION TECHNOLOGIES (ICT)</vt:lpstr>
      <vt:lpstr>Course Objectives</vt:lpstr>
      <vt:lpstr>Introduction to ICT</vt:lpstr>
      <vt:lpstr>Introduction to ICT</vt:lpstr>
      <vt:lpstr>Introduction to ICT</vt:lpstr>
      <vt:lpstr>Uses of ICT in education</vt:lpstr>
      <vt:lpstr>Uses of ICT in education</vt:lpstr>
      <vt:lpstr>Uses of ICT in education</vt:lpstr>
      <vt:lpstr>Uses of ICT in education</vt:lpstr>
      <vt:lpstr>Information Technology</vt:lpstr>
      <vt:lpstr>Information Technology</vt:lpstr>
      <vt:lpstr>IT in Society</vt:lpstr>
      <vt:lpstr>IT in Society</vt:lpstr>
      <vt:lpstr>Components of IT</vt:lpstr>
      <vt:lpstr>Components of IT</vt:lpstr>
      <vt:lpstr>Components of IT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INFORMATION AND COMMUNICATION TECHNOLOGIES</dc:title>
  <dc:creator>IBRAHIM</dc:creator>
  <cp:lastModifiedBy>aisha</cp:lastModifiedBy>
  <cp:revision>101</cp:revision>
  <dcterms:created xsi:type="dcterms:W3CDTF">2006-08-16T00:00:00Z</dcterms:created>
  <dcterms:modified xsi:type="dcterms:W3CDTF">2020-09-20T10:48:47Z</dcterms:modified>
</cp:coreProperties>
</file>