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66" r:id="rId16"/>
    <p:sldId id="267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Post Harvest of Okra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Prof. Dr. </a:t>
            </a:r>
            <a:r>
              <a:rPr lang="en-US" b="1" dirty="0" err="1" smtClean="0">
                <a:solidFill>
                  <a:schemeClr val="tx1"/>
                </a:solidFill>
              </a:rPr>
              <a:t>Sarfraz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Hussain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smtClean="0">
                <a:solidFill>
                  <a:schemeClr val="tx1"/>
                </a:solidFill>
              </a:rPr>
              <a:t>FST </a:t>
            </a:r>
            <a:r>
              <a:rPr lang="en-US" b="1" smtClean="0">
                <a:solidFill>
                  <a:schemeClr val="tx1"/>
                </a:solidFill>
              </a:rPr>
              <a:t>508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Retail Outlet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 include that Okra </a:t>
            </a:r>
            <a:r>
              <a:rPr lang="en-US" dirty="0"/>
              <a:t>should be kept dry, refrigerated, and humidified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124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9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itchFamily="34" charset="0"/>
              </a:rPr>
              <a:t>Chilling Sensitivity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Okra pods are highly sensitive to chilling, especially very young (more mucilaginous) pods. As little as 2 days at 2 °C (36 °F) can cause chilling injury. Chilling injury shows up within 24 h at 20 °C (68 °F) after pods have been held 7 days at 2 or 5 °C (36 to 68 °F). Symptoms include presence of water-soaked areas, exuding lesions, and appearance of mold or mildew, especially if held at 5 °C (41 °F) </a:t>
            </a:r>
            <a:endParaRPr lang="en-US" dirty="0" smtClean="0"/>
          </a:p>
          <a:p>
            <a:r>
              <a:rPr lang="en-US" dirty="0" smtClean="0"/>
              <a:t>Green </a:t>
            </a:r>
            <a:r>
              <a:rPr lang="en-US" dirty="0"/>
              <a:t>pods turn a brown-olive-green, yellow varieties turn brown, and burgundy varieties become a dull brown-red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itchFamily="34" charset="0"/>
              </a:rPr>
              <a:t>Ethylene </a:t>
            </a:r>
            <a:r>
              <a:rPr lang="en-US" b="1" dirty="0" smtClean="0">
                <a:latin typeface="Arial Black" pitchFamily="34" charset="0"/>
              </a:rPr>
              <a:t>Production</a:t>
            </a:r>
            <a:r>
              <a:rPr lang="en-US" dirty="0">
                <a:latin typeface="Arial Black" pitchFamily="34" charset="0"/>
              </a:rPr>
              <a:t> and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Okra </a:t>
            </a:r>
            <a:r>
              <a:rPr lang="en-US" dirty="0"/>
              <a:t>produce small amounts of ethylene during storage: 0.5 µL kg-1 </a:t>
            </a:r>
            <a:r>
              <a:rPr lang="en-US" dirty="0" smtClean="0"/>
              <a:t>h-1</a:t>
            </a:r>
          </a:p>
          <a:p>
            <a:r>
              <a:rPr lang="en-US" dirty="0" smtClean="0"/>
              <a:t> </a:t>
            </a:r>
            <a:r>
              <a:rPr lang="en-US" dirty="0"/>
              <a:t>Okra pods exposed to &gt;1 µL L-1 ethylene for 3 or more days show </a:t>
            </a:r>
            <a:r>
              <a:rPr lang="en-US" dirty="0" smtClean="0"/>
              <a:t>yellowing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9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itchFamily="34" charset="0"/>
              </a:rPr>
              <a:t>Physiological Disorders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Pods </a:t>
            </a:r>
            <a:r>
              <a:rPr lang="en-US" dirty="0"/>
              <a:t>are susceptible to chilling injury, yellowing, shrivel from weight loss, and warty pods (nitrogen deficiency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>
                <a:latin typeface="Arial Black" pitchFamily="34" charset="0"/>
              </a:rPr>
              <a:t>Postharvest </a:t>
            </a:r>
            <a:r>
              <a:rPr lang="en-US" b="1" dirty="0" smtClean="0">
                <a:latin typeface="Arial Black" pitchFamily="34" charset="0"/>
              </a:rPr>
              <a:t>Pathology</a:t>
            </a:r>
          </a:p>
          <a:p>
            <a:r>
              <a:rPr lang="en-US" dirty="0" err="1"/>
              <a:t>Cladosporium</a:t>
            </a:r>
            <a:r>
              <a:rPr lang="en-US" dirty="0"/>
              <a:t>, gray mold (Botrytis </a:t>
            </a:r>
            <a:r>
              <a:rPr lang="en-US" dirty="0" err="1"/>
              <a:t>cinerea</a:t>
            </a:r>
            <a:r>
              <a:rPr lang="en-US" dirty="0"/>
              <a:t>), mildew, yeasts, </a:t>
            </a:r>
            <a:r>
              <a:rPr lang="en-US" dirty="0" err="1"/>
              <a:t>Rhizopus</a:t>
            </a:r>
            <a:r>
              <a:rPr lang="en-US" dirty="0"/>
              <a:t> </a:t>
            </a:r>
            <a:r>
              <a:rPr lang="en-US" dirty="0" err="1"/>
              <a:t>stolonifer</a:t>
            </a:r>
            <a:r>
              <a:rPr lang="en-US" dirty="0"/>
              <a:t>, </a:t>
            </a:r>
            <a:r>
              <a:rPr lang="en-US" dirty="0" err="1"/>
              <a:t>Rhizoctonia</a:t>
            </a:r>
            <a:r>
              <a:rPr lang="en-US" dirty="0"/>
              <a:t> </a:t>
            </a:r>
            <a:r>
              <a:rPr lang="en-US" dirty="0" err="1"/>
              <a:t>solani</a:t>
            </a:r>
            <a:r>
              <a:rPr lang="en-US" dirty="0"/>
              <a:t>, and </a:t>
            </a:r>
            <a:r>
              <a:rPr lang="en-US" dirty="0" err="1"/>
              <a:t>Psuedomonas</a:t>
            </a:r>
            <a:r>
              <a:rPr lang="en-US" dirty="0"/>
              <a:t> </a:t>
            </a:r>
            <a:r>
              <a:rPr lang="en-US" dirty="0" err="1"/>
              <a:t>pv</a:t>
            </a:r>
            <a:r>
              <a:rPr lang="en-US" dirty="0"/>
              <a:t> </a:t>
            </a:r>
            <a:r>
              <a:rPr lang="en-US" dirty="0" err="1" smtClean="0"/>
              <a:t>syringae</a:t>
            </a:r>
            <a:r>
              <a:rPr lang="en-US" dirty="0" smtClean="0"/>
              <a:t> </a:t>
            </a:r>
            <a:r>
              <a:rPr lang="en-US" dirty="0"/>
              <a:t>can all be problematic in okra</a:t>
            </a:r>
          </a:p>
        </p:txBody>
      </p:sp>
    </p:spTree>
    <p:extLst>
      <p:ext uri="{BB962C8B-B14F-4D97-AF65-F5344CB8AC3E}">
        <p14:creationId xmlns:p14="http://schemas.microsoft.com/office/powerpoint/2010/main" val="374024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ridges on okra pods damage </a:t>
            </a:r>
            <a:r>
              <a:rPr lang="en-US" dirty="0" smtClean="0"/>
              <a:t>easily</a:t>
            </a:r>
          </a:p>
          <a:p>
            <a:r>
              <a:rPr lang="en-US" dirty="0" smtClean="0"/>
              <a:t>Avoid </a:t>
            </a:r>
            <a:r>
              <a:rPr lang="en-US" dirty="0"/>
              <a:t>storing okra with melons, onions, and potatoes, since pods will trap their odors and develop off flavors</a:t>
            </a:r>
            <a:r>
              <a:rPr lang="en-US" dirty="0" smtClean="0"/>
              <a:t>.</a:t>
            </a:r>
          </a:p>
          <a:p>
            <a:r>
              <a:rPr lang="en-US" dirty="0"/>
              <a:t>The immature green fruit pods of okra are popular as a vegetable, while in West Africa, the leaves are also consumed as a vegetable and the stem is used for making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1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Benefits of Okra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okra </a:t>
            </a:r>
            <a:r>
              <a:rPr lang="en-US" dirty="0"/>
              <a:t>pods are loaded with significant amounts of protein, fiber, calcium, iron and </a:t>
            </a:r>
            <a:r>
              <a:rPr lang="en-US" dirty="0" smtClean="0"/>
              <a:t>zinc</a:t>
            </a:r>
          </a:p>
          <a:p>
            <a:r>
              <a:rPr lang="en-US" dirty="0" smtClean="0"/>
              <a:t>prevents </a:t>
            </a:r>
            <a:r>
              <a:rPr lang="en-US" dirty="0"/>
              <a:t>liver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boosts immunity</a:t>
            </a:r>
          </a:p>
          <a:p>
            <a:r>
              <a:rPr lang="en-US" dirty="0" smtClean="0"/>
              <a:t>improves eyesight</a:t>
            </a:r>
          </a:p>
          <a:p>
            <a:r>
              <a:rPr lang="en-US" dirty="0" smtClean="0"/>
              <a:t>helps </a:t>
            </a:r>
            <a:r>
              <a:rPr lang="en-US" dirty="0"/>
              <a:t>controlling </a:t>
            </a:r>
            <a:r>
              <a:rPr lang="en-US" dirty="0" smtClean="0"/>
              <a:t>hunger</a:t>
            </a:r>
          </a:p>
          <a:p>
            <a:r>
              <a:rPr lang="en-US" dirty="0" smtClean="0"/>
              <a:t>it </a:t>
            </a:r>
            <a:r>
              <a:rPr lang="en-US" dirty="0"/>
              <a:t>is loaded with soluble fibers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to lose weight</a:t>
            </a:r>
          </a:p>
          <a:p>
            <a:r>
              <a:rPr lang="en-US" dirty="0"/>
              <a:t>Keeps </a:t>
            </a:r>
            <a:r>
              <a:rPr lang="en-US" dirty="0" smtClean="0"/>
              <a:t>Asthma </a:t>
            </a:r>
            <a:r>
              <a:rPr lang="en-US" dirty="0"/>
              <a:t>symptoms in check</a:t>
            </a:r>
          </a:p>
          <a:p>
            <a:r>
              <a:rPr lang="en-US" dirty="0"/>
              <a:t>Okra seeds can delay fatigue</a:t>
            </a:r>
          </a:p>
          <a:p>
            <a:r>
              <a:rPr lang="en-US" dirty="0"/>
              <a:t>They contain antioxidant polyphenols and flavonoids that promote glycogen storage in liver. Glycogen is a body fuel and more of it means you will take longer to get fatigue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7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itchFamily="34" charset="0"/>
              </a:rPr>
              <a:t>Market Requirements</a:t>
            </a:r>
            <a:r>
              <a:rPr lang="en-US" dirty="0">
                <a:latin typeface="Arial Black" pitchFamily="34" charset="0"/>
              </a:rPr>
              <a:t> :</a:t>
            </a:r>
            <a:br>
              <a:rPr lang="en-US" dirty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Markets: Require small, fresh green okra with tips which snap readily.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781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9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Baxter, L., and L. Waters Jr. 1986. Controlled atmosphere effects on physical changes and ethylene evolution in harvested okra. </a:t>
            </a:r>
            <a:endParaRPr lang="en-US" dirty="0" smtClean="0"/>
          </a:p>
          <a:p>
            <a:r>
              <a:rPr lang="en-US" dirty="0" err="1" smtClean="0"/>
              <a:t>HortScience</a:t>
            </a:r>
            <a:r>
              <a:rPr lang="en-US" dirty="0" smtClean="0"/>
              <a:t> </a:t>
            </a:r>
            <a:r>
              <a:rPr lang="en-US" dirty="0"/>
              <a:t>25:92-95 </a:t>
            </a:r>
            <a:r>
              <a:rPr lang="en-US" dirty="0" err="1"/>
              <a:t>Duzyaman</a:t>
            </a:r>
            <a:r>
              <a:rPr lang="en-US" dirty="0"/>
              <a:t>, E. 1997. Okra: botany and horticulture. Hort. Rev. 29:41-72. Lamont, W. 1999. Okra—a versatile vegetable crop. </a:t>
            </a:r>
            <a:r>
              <a:rPr lang="en-US" dirty="0" err="1"/>
              <a:t>HortTechnology</a:t>
            </a:r>
            <a:r>
              <a:rPr lang="en-US" dirty="0"/>
              <a:t> 9:179-184. Perkins-</a:t>
            </a:r>
            <a:r>
              <a:rPr lang="en-US" dirty="0" err="1"/>
              <a:t>Veazie</a:t>
            </a:r>
            <a:r>
              <a:rPr lang="en-US" dirty="0"/>
              <a:t>, P.M., and J.K. Collins. 1992. </a:t>
            </a:r>
            <a:endParaRPr lang="en-US" dirty="0" smtClean="0"/>
          </a:p>
          <a:p>
            <a:r>
              <a:rPr lang="en-US" dirty="0" smtClean="0"/>
              <a:t>Cultivar</a:t>
            </a:r>
            <a:r>
              <a:rPr lang="en-US" dirty="0"/>
              <a:t>, packaging, and storage temperature differences in postharvest shelf life of okra. </a:t>
            </a:r>
            <a:r>
              <a:rPr lang="en-US" dirty="0" err="1"/>
              <a:t>HortTechnology</a:t>
            </a:r>
            <a:r>
              <a:rPr lang="en-US" dirty="0"/>
              <a:t> 2:350-352. </a:t>
            </a:r>
            <a:r>
              <a:rPr lang="en-US" dirty="0" err="1"/>
              <a:t>Ramaswamy</a:t>
            </a:r>
            <a:r>
              <a:rPr lang="en-US" dirty="0"/>
              <a:t>, H.S., and S. </a:t>
            </a:r>
            <a:r>
              <a:rPr lang="en-US" dirty="0" err="1"/>
              <a:t>Rangana</a:t>
            </a:r>
            <a:r>
              <a:rPr lang="en-US" dirty="0"/>
              <a:t>. 1982. Maturity parameters for okra (Hibiscus </a:t>
            </a:r>
            <a:r>
              <a:rPr lang="en-US" dirty="0" err="1"/>
              <a:t>esculentus</a:t>
            </a:r>
            <a:r>
              <a:rPr lang="en-US" dirty="0"/>
              <a:t> (L) </a:t>
            </a:r>
            <a:r>
              <a:rPr lang="en-US" dirty="0" err="1"/>
              <a:t>Moench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Posa</a:t>
            </a:r>
            <a:r>
              <a:rPr lang="en-US" dirty="0"/>
              <a:t> </a:t>
            </a:r>
            <a:r>
              <a:rPr lang="en-US" dirty="0" err="1"/>
              <a:t>Cawani</a:t>
            </a:r>
            <a:r>
              <a:rPr lang="en-US" dirty="0"/>
              <a:t>). Can. Inst. Food Sci. Technol. J. 15(2):140-143. </a:t>
            </a:r>
            <a:r>
              <a:rPr lang="en-US" dirty="0" err="1"/>
              <a:t>Saltveit</a:t>
            </a:r>
            <a:r>
              <a:rPr lang="en-US" dirty="0"/>
              <a:t>, M.E. 1997.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summary of CA and MA requirements and recommendations for harvested vegetables. In M.E. </a:t>
            </a:r>
            <a:r>
              <a:rPr lang="en-US" dirty="0" err="1"/>
              <a:t>Saltveit</a:t>
            </a:r>
            <a:r>
              <a:rPr lang="en-US" dirty="0"/>
              <a:t>, ed., Proceedings of the 7th International Controlled Atmosphere Research Conference, vol. 4, pp. 98–117. 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of California Postharvest Horticulture Series no. 18, University of California, Davis, CA. </a:t>
            </a:r>
            <a:r>
              <a:rPr lang="en-US" dirty="0" err="1"/>
              <a:t>Scholz</a:t>
            </a:r>
            <a:r>
              <a:rPr lang="en-US" dirty="0"/>
              <a:t>, E.W., H.B. Johnson, and W.R. Buford. 1963. Heat evolution rates of some Texas-grown fruits and vegetables. J. Rio Grande Valley Hort. Soc. 17:170-175. </a:t>
            </a:r>
            <a:r>
              <a:rPr lang="en-US" dirty="0" err="1"/>
              <a:t>Snowdon</a:t>
            </a:r>
            <a:r>
              <a:rPr lang="en-US" dirty="0"/>
              <a:t>, A.L. 1992. </a:t>
            </a:r>
            <a:endParaRPr lang="en-US" dirty="0" smtClean="0"/>
          </a:p>
          <a:p>
            <a:r>
              <a:rPr lang="en-US" dirty="0" smtClean="0"/>
              <a:t>Color </a:t>
            </a:r>
            <a:r>
              <a:rPr lang="en-US" dirty="0"/>
              <a:t>Atlas of Postharvest Diseases and Disorders of Fruits and Vegetables, vol. 2, Vegetables, pp. 94-95. CRC Press, Boca Raton, FL.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Botanical classification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Kingdom: </a:t>
            </a:r>
            <a:r>
              <a:rPr lang="en-US" dirty="0"/>
              <a:t>P</a:t>
            </a:r>
            <a:r>
              <a:rPr lang="en-US" dirty="0" smtClean="0"/>
              <a:t>lantae</a:t>
            </a:r>
          </a:p>
          <a:p>
            <a:r>
              <a:rPr lang="en-US" dirty="0" smtClean="0"/>
              <a:t>Division: </a:t>
            </a:r>
            <a:r>
              <a:rPr lang="en-US" dirty="0" err="1" smtClean="0"/>
              <a:t>Mangoliophyta</a:t>
            </a:r>
            <a:endParaRPr lang="en-US" dirty="0" smtClean="0"/>
          </a:p>
          <a:p>
            <a:r>
              <a:rPr lang="en-US" dirty="0" smtClean="0"/>
              <a:t>Class: </a:t>
            </a:r>
            <a:r>
              <a:rPr lang="en-US" dirty="0" err="1" smtClean="0"/>
              <a:t>Magnoliopsida</a:t>
            </a:r>
            <a:endParaRPr lang="en-US" dirty="0" smtClean="0"/>
          </a:p>
          <a:p>
            <a:r>
              <a:rPr lang="en-US" dirty="0" smtClean="0"/>
              <a:t>Order: </a:t>
            </a:r>
            <a:r>
              <a:rPr lang="en-US" dirty="0" err="1" smtClean="0"/>
              <a:t>Malvales</a:t>
            </a:r>
            <a:endParaRPr lang="en-US" dirty="0" smtClean="0"/>
          </a:p>
          <a:p>
            <a:r>
              <a:rPr lang="en-US" dirty="0" smtClean="0"/>
              <a:t>Family: </a:t>
            </a:r>
            <a:r>
              <a:rPr lang="en-US" dirty="0" err="1" smtClean="0"/>
              <a:t>Malvaceae</a:t>
            </a:r>
            <a:endParaRPr lang="en-US" dirty="0" smtClean="0"/>
          </a:p>
          <a:p>
            <a:r>
              <a:rPr lang="en-US" dirty="0" smtClean="0"/>
              <a:t>Genus: </a:t>
            </a:r>
            <a:r>
              <a:rPr lang="en-US" dirty="0" err="1" smtClean="0"/>
              <a:t>Abelmoschus</a:t>
            </a:r>
            <a:endParaRPr lang="en-US" dirty="0" smtClean="0"/>
          </a:p>
          <a:p>
            <a:r>
              <a:rPr lang="en-US" dirty="0" smtClean="0"/>
              <a:t>Species: A. </a:t>
            </a:r>
            <a:r>
              <a:rPr lang="en-US" dirty="0" err="1" smtClean="0"/>
              <a:t>esculantus</a:t>
            </a:r>
            <a:endParaRPr lang="en-US" dirty="0" smtClean="0"/>
          </a:p>
          <a:p>
            <a:r>
              <a:rPr lang="en-US" dirty="0" smtClean="0"/>
              <a:t>Botanical Name: </a:t>
            </a:r>
            <a:r>
              <a:rPr lang="en-US" dirty="0"/>
              <a:t>H</a:t>
            </a:r>
            <a:r>
              <a:rPr lang="en-US" dirty="0" smtClean="0"/>
              <a:t>ibiscus </a:t>
            </a:r>
            <a:r>
              <a:rPr lang="en-US" dirty="0" err="1" smtClean="0"/>
              <a:t>esculentus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2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OKRA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Okra </a:t>
            </a:r>
            <a:r>
              <a:rPr lang="en-US" dirty="0" smtClean="0"/>
              <a:t>is a flowering plant of Mallow family</a:t>
            </a:r>
          </a:p>
          <a:p>
            <a:r>
              <a:rPr lang="en-US" dirty="0" smtClean="0"/>
              <a:t>Its origin is tropical </a:t>
            </a:r>
            <a:r>
              <a:rPr lang="en-US" dirty="0"/>
              <a:t>A</a:t>
            </a:r>
            <a:r>
              <a:rPr lang="en-US" dirty="0" smtClean="0"/>
              <a:t>sia and Africa</a:t>
            </a:r>
          </a:p>
          <a:p>
            <a:r>
              <a:rPr lang="en-US" dirty="0" smtClean="0"/>
              <a:t>The main region of cultivation and diversity of okra is </a:t>
            </a:r>
            <a:r>
              <a:rPr lang="en-US" dirty="0"/>
              <a:t>I</a:t>
            </a:r>
            <a:r>
              <a:rPr lang="en-US" dirty="0" smtClean="0"/>
              <a:t>ndia, </a:t>
            </a:r>
            <a:r>
              <a:rPr lang="en-US" dirty="0" err="1" smtClean="0"/>
              <a:t>Srilanka</a:t>
            </a:r>
            <a:r>
              <a:rPr lang="en-US" dirty="0" smtClean="0"/>
              <a:t>, Pakistan, Nepal, Bangladesh</a:t>
            </a:r>
          </a:p>
          <a:p>
            <a:r>
              <a:rPr lang="en-US" dirty="0" smtClean="0"/>
              <a:t>It is </a:t>
            </a:r>
            <a:r>
              <a:rPr lang="en-US" dirty="0"/>
              <a:t>bright </a:t>
            </a:r>
            <a:r>
              <a:rPr lang="en-US" dirty="0" smtClean="0"/>
              <a:t>green when fully matured. </a:t>
            </a:r>
            <a:endParaRPr lang="en-US" dirty="0"/>
          </a:p>
          <a:p>
            <a:r>
              <a:rPr lang="en-US" dirty="0"/>
              <a:t>Season Year-round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5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Characteristics and Criteria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010400" cy="32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4478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High quality pods are 5 to 15 cm (2 to 6 in) long, flexible, bright-green, and turgid.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Seeds </a:t>
            </a:r>
            <a:r>
              <a:rPr lang="en-US" dirty="0"/>
              <a:t>should not be protruding through the </a:t>
            </a:r>
            <a:r>
              <a:rPr lang="en-US" dirty="0" smtClean="0"/>
              <a:t>epidermis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ridges should be free of blackening and bruising</a:t>
            </a:r>
          </a:p>
        </p:txBody>
      </p:sp>
    </p:spTree>
    <p:extLst>
      <p:ext uri="{BB962C8B-B14F-4D97-AF65-F5344CB8AC3E}">
        <p14:creationId xmlns:p14="http://schemas.microsoft.com/office/powerpoint/2010/main" val="93221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Horticultural Maturity Indices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Okra pods are harvested when immature and high in mucilage but before becoming highly fibrous— generally within 2 to 6 weeks after flowering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7150"/>
            <a:ext cx="3276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8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Grading &amp; Packaging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Okra is graded by size; absence of defects, decay, insects</a:t>
            </a:r>
            <a:r>
              <a:rPr lang="en-US" dirty="0" smtClean="0"/>
              <a:t>, dirt, shape, tenderness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Fancy </a:t>
            </a:r>
            <a:r>
              <a:rPr lang="en-US" dirty="0"/>
              <a:t>pods are 11 cm (4.25 in). </a:t>
            </a:r>
            <a:r>
              <a:rPr lang="en-US" dirty="0" smtClean="0"/>
              <a:t>Fresh okra is most commonly presented in 0.45- kg (l-</a:t>
            </a:r>
            <a:r>
              <a:rPr lang="en-US" dirty="0" err="1" smtClean="0"/>
              <a:t>lb</a:t>
            </a:r>
            <a:r>
              <a:rPr lang="en-US" dirty="0" smtClean="0"/>
              <a:t>) clamshell boxes or as bulk weight or volume-filled 11.4-kg (25-lb) bins.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Precooling Conditions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Okra should be marketed within 36 h of harvest and shipped under </a:t>
            </a:r>
            <a:r>
              <a:rPr lang="en-US" dirty="0" smtClean="0"/>
              <a:t>refrigeration.</a:t>
            </a:r>
          </a:p>
          <a:p>
            <a:r>
              <a:rPr lang="en-US" dirty="0" smtClean="0"/>
              <a:t>Storage </a:t>
            </a:r>
            <a:r>
              <a:rPr lang="en-US" dirty="0"/>
              <a:t>in unventilated containers without refrigeration can cause degradation of </a:t>
            </a:r>
            <a:r>
              <a:rPr lang="en-US" dirty="0" smtClean="0"/>
              <a:t>color.</a:t>
            </a:r>
          </a:p>
          <a:p>
            <a:r>
              <a:rPr lang="en-US" dirty="0" smtClean="0"/>
              <a:t>Some </a:t>
            </a:r>
            <a:r>
              <a:rPr lang="en-US" dirty="0"/>
              <a:t>growers use </a:t>
            </a:r>
            <a:r>
              <a:rPr lang="en-US" dirty="0" smtClean="0"/>
              <a:t>hydro cooling </a:t>
            </a:r>
            <a:r>
              <a:rPr lang="en-US" dirty="0"/>
              <a:t>or forced-air cooling. </a:t>
            </a:r>
          </a:p>
        </p:txBody>
      </p:sp>
    </p:spTree>
    <p:extLst>
      <p:ext uri="{BB962C8B-B14F-4D97-AF65-F5344CB8AC3E}">
        <p14:creationId xmlns:p14="http://schemas.microsoft.com/office/powerpoint/2010/main" val="352725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Optimum Storage Conditions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Okra pods lose weight readily and are chilling sensitive. Pods can be stored for 7 to 14 days at 7 to 10 °C (45 to 50 °F) with &gt;90% RH.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34334"/>
            <a:ext cx="2895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4334"/>
            <a:ext cx="3581400" cy="22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1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Controlled Atmosphere (CA) Considerations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slight benefit from storage at 7 to 12 °C (45 to 54 °F) in 4 to 10%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 </a:t>
            </a:r>
            <a:r>
              <a:rPr lang="en-US" dirty="0"/>
              <a:t>Other combinations have also shown some benefit, including 5 to 10% CO</a:t>
            </a:r>
            <a:r>
              <a:rPr lang="en-US" baseline="-25000" dirty="0"/>
              <a:t>2 </a:t>
            </a:r>
            <a:r>
              <a:rPr lang="en-US" dirty="0"/>
              <a:t>at 5 to 8 °</a:t>
            </a:r>
            <a:r>
              <a:rPr lang="en-US" dirty="0" smtClean="0"/>
              <a:t>C</a:t>
            </a:r>
          </a:p>
          <a:p>
            <a:r>
              <a:rPr lang="en-US" dirty="0" smtClean="0"/>
              <a:t> </a:t>
            </a:r>
            <a:r>
              <a:rPr lang="en-US" dirty="0"/>
              <a:t>3 to 5% O</a:t>
            </a:r>
            <a:r>
              <a:rPr lang="en-US" baseline="-25000" dirty="0"/>
              <a:t>2 </a:t>
            </a:r>
            <a:r>
              <a:rPr lang="en-US" dirty="0"/>
              <a:t>and 0% </a:t>
            </a: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the levels </a:t>
            </a:r>
            <a:r>
              <a:rPr lang="en-US" dirty="0"/>
              <a:t>of CO</a:t>
            </a:r>
            <a:r>
              <a:rPr lang="en-US" baseline="-25000" dirty="0"/>
              <a:t>2 </a:t>
            </a:r>
            <a:r>
              <a:rPr lang="en-US" dirty="0"/>
              <a:t>&gt;20% can cause off flavors. </a:t>
            </a:r>
          </a:p>
        </p:txBody>
      </p:sp>
    </p:spTree>
    <p:extLst>
      <p:ext uri="{BB962C8B-B14F-4D97-AF65-F5344CB8AC3E}">
        <p14:creationId xmlns:p14="http://schemas.microsoft.com/office/powerpoint/2010/main" val="76958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1028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Post Harvest of Okra </vt:lpstr>
      <vt:lpstr>Botanical classification</vt:lpstr>
      <vt:lpstr>OKRA</vt:lpstr>
      <vt:lpstr>Quality Characteristics and Criteria</vt:lpstr>
      <vt:lpstr> Horticultural Maturity Indices </vt:lpstr>
      <vt:lpstr>Grading &amp; Packaging </vt:lpstr>
      <vt:lpstr>Precooling Conditions </vt:lpstr>
      <vt:lpstr> Optimum Storage Conditions  </vt:lpstr>
      <vt:lpstr>Controlled Atmosphere (CA) Considerations </vt:lpstr>
      <vt:lpstr>Retail Outlet Display</vt:lpstr>
      <vt:lpstr>Chilling Sensitivity</vt:lpstr>
      <vt:lpstr>Ethylene Production and Sensitivity</vt:lpstr>
      <vt:lpstr>Physiological Disorders</vt:lpstr>
      <vt:lpstr>Special Considerations</vt:lpstr>
      <vt:lpstr>Benefits of Okra</vt:lpstr>
      <vt:lpstr>Continued. . . </vt:lpstr>
      <vt:lpstr>Market Requirements :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Sarfaraz Hussain</dc:creator>
  <cp:lastModifiedBy>Dr Sarfaraz Hussain</cp:lastModifiedBy>
  <cp:revision>65</cp:revision>
  <dcterms:created xsi:type="dcterms:W3CDTF">2006-08-16T00:00:00Z</dcterms:created>
  <dcterms:modified xsi:type="dcterms:W3CDTF">2020-04-22T18:52:17Z</dcterms:modified>
</cp:coreProperties>
</file>