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notesMasterIdLst>
    <p:notesMasterId r:id="rId35"/>
  </p:notesMasterIdLst>
  <p:sldIdLst>
    <p:sldId id="307" r:id="rId2"/>
    <p:sldId id="278" r:id="rId3"/>
    <p:sldId id="279" r:id="rId4"/>
    <p:sldId id="280" r:id="rId5"/>
    <p:sldId id="281" r:id="rId6"/>
    <p:sldId id="282" r:id="rId7"/>
    <p:sldId id="283" r:id="rId8"/>
    <p:sldId id="284" r:id="rId9"/>
    <p:sldId id="258" r:id="rId10"/>
    <p:sldId id="257" r:id="rId11"/>
    <p:sldId id="261" r:id="rId12"/>
    <p:sldId id="265" r:id="rId13"/>
    <p:sldId id="267" r:id="rId14"/>
    <p:sldId id="263" r:id="rId15"/>
    <p:sldId id="285" r:id="rId16"/>
    <p:sldId id="287" r:id="rId17"/>
    <p:sldId id="288" r:id="rId18"/>
    <p:sldId id="289" r:id="rId19"/>
    <p:sldId id="299" r:id="rId20"/>
    <p:sldId id="291" r:id="rId21"/>
    <p:sldId id="300" r:id="rId22"/>
    <p:sldId id="301" r:id="rId23"/>
    <p:sldId id="302" r:id="rId24"/>
    <p:sldId id="309" r:id="rId25"/>
    <p:sldId id="312" r:id="rId26"/>
    <p:sldId id="313" r:id="rId27"/>
    <p:sldId id="310" r:id="rId28"/>
    <p:sldId id="311" r:id="rId29"/>
    <p:sldId id="303" r:id="rId30"/>
    <p:sldId id="304" r:id="rId31"/>
    <p:sldId id="305" r:id="rId32"/>
    <p:sldId id="306" r:id="rId33"/>
    <p:sldId id="30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6" d="100"/>
          <a:sy n="76" d="100"/>
        </p:scale>
        <p:origin x="-1806"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A46B0A-DE5E-4D9F-B6C0-0735255AF593}" type="datetimeFigureOut">
              <a:rPr lang="en-US" smtClean="0"/>
              <a:pPr/>
              <a:t>12/3/2020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5ACFD6-C3E4-4084-81BF-730B4C9DAA42}" type="slidenum">
              <a:rPr lang="en-US" smtClean="0"/>
              <a:pPr/>
              <a:t>‹#›</a:t>
            </a:fld>
            <a:endParaRPr lang="en-US"/>
          </a:p>
        </p:txBody>
      </p:sp>
    </p:spTree>
    <p:extLst>
      <p:ext uri="{BB962C8B-B14F-4D97-AF65-F5344CB8AC3E}">
        <p14:creationId xmlns:p14="http://schemas.microsoft.com/office/powerpoint/2010/main" val="3289619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95ACFD6-C3E4-4084-81BF-730B4C9DAA4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54FEC1-2BB7-46B9-A470-642B0ED06697}" type="slidenum">
              <a:rPr lang="en-US" smtClean="0"/>
              <a:pPr/>
              <a:t>15</a:t>
            </a:fld>
            <a:endParaRPr lang="en-US"/>
          </a:p>
        </p:txBody>
      </p:sp>
    </p:spTree>
    <p:extLst>
      <p:ext uri="{BB962C8B-B14F-4D97-AF65-F5344CB8AC3E}">
        <p14:creationId xmlns:p14="http://schemas.microsoft.com/office/powerpoint/2010/main" val="3237352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290D87A-DFE9-49B6-A72D-896590696C9F}" type="datetimeFigureOut">
              <a:rPr lang="en-US" smtClean="0"/>
              <a:pPr/>
              <a:t>12/3/2020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CEAC105-4633-4938-B574-E84F9DDAA99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90D87A-DFE9-49B6-A72D-896590696C9F}" type="datetimeFigureOut">
              <a:rPr lang="en-US" smtClean="0"/>
              <a:pPr/>
              <a:t>12/3/2020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EAC105-4633-4938-B574-E84F9DDAA9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290D87A-DFE9-49B6-A72D-896590696C9F}" type="datetimeFigureOut">
              <a:rPr lang="en-US" smtClean="0"/>
              <a:pPr/>
              <a:t>12/3/2020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CEAC105-4633-4938-B574-E84F9DDAA99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90D87A-DFE9-49B6-A72D-896590696C9F}" type="datetimeFigureOut">
              <a:rPr lang="en-US" smtClean="0"/>
              <a:pPr/>
              <a:t>12/3/2020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EAC105-4633-4938-B574-E84F9DDAA99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290D87A-DFE9-49B6-A72D-896590696C9F}" type="datetimeFigureOut">
              <a:rPr lang="en-US" smtClean="0"/>
              <a:pPr/>
              <a:t>12/3/2020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ACEAC105-4633-4938-B574-E84F9DDAA99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90D87A-DFE9-49B6-A72D-896590696C9F}" type="datetimeFigureOut">
              <a:rPr lang="en-US" smtClean="0"/>
              <a:pPr/>
              <a:t>12/3/2020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CEAC105-4633-4938-B574-E84F9DDAA99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290D87A-DFE9-49B6-A72D-896590696C9F}" type="datetimeFigureOut">
              <a:rPr lang="en-US" smtClean="0"/>
              <a:pPr/>
              <a:t>12/3/2020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CEAC105-4633-4938-B574-E84F9DDAA99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290D87A-DFE9-49B6-A72D-896590696C9F}" type="datetimeFigureOut">
              <a:rPr lang="en-US" smtClean="0"/>
              <a:pPr/>
              <a:t>12/3/2020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CEAC105-4633-4938-B574-E84F9DDAA99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290D87A-DFE9-49B6-A72D-896590696C9F}" type="datetimeFigureOut">
              <a:rPr lang="en-US" smtClean="0"/>
              <a:pPr/>
              <a:t>12/3/2020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ACEAC105-4633-4938-B574-E84F9DDAA99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90D87A-DFE9-49B6-A72D-896590696C9F}" type="datetimeFigureOut">
              <a:rPr lang="en-US" smtClean="0"/>
              <a:pPr/>
              <a:t>12/3/2020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CEAC105-4633-4938-B574-E84F9DDAA99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B290D87A-DFE9-49B6-A72D-896590696C9F}" type="datetimeFigureOut">
              <a:rPr lang="en-US" smtClean="0"/>
              <a:pPr/>
              <a:t>12/3/2020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CEAC105-4633-4938-B574-E84F9DDAA99F}"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290D87A-DFE9-49B6-A72D-896590696C9F}" type="datetimeFigureOut">
              <a:rPr lang="en-US" smtClean="0"/>
              <a:pPr/>
              <a:t>12/3/2020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CEAC105-4633-4938-B574-E84F9DDAA9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
            <a:ext cx="8455025" cy="1819275"/>
          </a:xfrm>
        </p:spPr>
        <p:txBody>
          <a:bodyPr>
            <a:normAutofit/>
          </a:bodyPr>
          <a:lstStyle/>
          <a:p>
            <a:r>
              <a:rPr lang="en-US" sz="8000" b="0" dirty="0" smtClean="0">
                <a:ln w="10160">
                  <a:solidFill>
                    <a:schemeClr val="bg2"/>
                  </a:solidFill>
                  <a:prstDash val="solid"/>
                </a:ln>
                <a:solidFill>
                  <a:schemeClr val="bg2"/>
                </a:solidFill>
                <a:effectLst>
                  <a:outerShdw blurRad="38100" dist="32000" dir="5400000" algn="tl">
                    <a:srgbClr val="000000">
                      <a:alpha val="30000"/>
                    </a:srgbClr>
                  </a:outerShdw>
                </a:effectLst>
              </a:rPr>
              <a:t>History of Radio</a:t>
            </a:r>
            <a:endParaRPr lang="en-US" sz="8000" b="0" dirty="0">
              <a:ln w="10160">
                <a:solidFill>
                  <a:schemeClr val="bg2"/>
                </a:solidFill>
                <a:prstDash val="solid"/>
              </a:ln>
              <a:solidFill>
                <a:schemeClr val="bg2"/>
              </a:solidFill>
              <a:effectLst>
                <a:outerShdw blurRad="38100" dist="32000" dir="5400000" algn="tl">
                  <a:srgbClr val="000000">
                    <a:alpha val="30000"/>
                  </a:srgbClr>
                </a:outerShdw>
              </a:effectLst>
            </a:endParaRPr>
          </a:p>
        </p:txBody>
      </p:sp>
      <p:sp>
        <p:nvSpPr>
          <p:cNvPr id="4" name="TextBox 3"/>
          <p:cNvSpPr txBox="1"/>
          <p:nvPr/>
        </p:nvSpPr>
        <p:spPr>
          <a:xfrm>
            <a:off x="2819400" y="5257800"/>
            <a:ext cx="5105400" cy="400110"/>
          </a:xfrm>
          <a:prstGeom prst="rect">
            <a:avLst/>
          </a:prstGeom>
          <a:noFill/>
        </p:spPr>
        <p:txBody>
          <a:bodyPr wrap="square" rtlCol="0">
            <a:spAutoFit/>
          </a:bodyPr>
          <a:lstStyle/>
          <a:p>
            <a:pPr algn="ctr"/>
            <a:endParaRPr lang="en-US" sz="2000" b="1" dirty="0" smtClean="0"/>
          </a:p>
        </p:txBody>
      </p:sp>
      <p:sp>
        <p:nvSpPr>
          <p:cNvPr id="5" name="Subtitle 4"/>
          <p:cNvSpPr>
            <a:spLocks noGrp="1"/>
          </p:cNvSpPr>
          <p:nvPr>
            <p:ph type="subTitle" idx="1"/>
          </p:nvPr>
        </p:nvSpPr>
        <p:spPr/>
        <p:txBody>
          <a:bodyPr/>
          <a:lstStyle/>
          <a:p>
            <a:endParaRPr lang="en-US"/>
          </a:p>
        </p:txBody>
      </p:sp>
    </p:spTree>
  </p:cSld>
  <p:clrMapOvr>
    <a:masterClrMapping/>
  </p:clrMapOvr>
  <p:transition>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Pioneers of Broadcasting</a:t>
            </a:r>
            <a:endParaRPr lang="en-US" dirty="0"/>
          </a:p>
        </p:txBody>
      </p:sp>
      <p:sp>
        <p:nvSpPr>
          <p:cNvPr id="3" name="Content Placeholder 2"/>
          <p:cNvSpPr>
            <a:spLocks noGrp="1"/>
          </p:cNvSpPr>
          <p:nvPr>
            <p:ph idx="1"/>
          </p:nvPr>
        </p:nvSpPr>
        <p:spPr>
          <a:xfrm>
            <a:off x="381000" y="1752600"/>
            <a:ext cx="8229600" cy="4953000"/>
          </a:xfrm>
        </p:spPr>
        <p:txBody>
          <a:bodyPr>
            <a:normAutofit lnSpcReduction="10000"/>
          </a:bodyPr>
          <a:lstStyle/>
          <a:p>
            <a:r>
              <a:rPr lang="en-US" sz="2000" b="1" u="sng" dirty="0" smtClean="0"/>
              <a:t>Reginald Fessenden (1866-1932)</a:t>
            </a:r>
          </a:p>
          <a:p>
            <a:pPr>
              <a:buNone/>
            </a:pPr>
            <a:r>
              <a:rPr lang="en-US" sz="2000" dirty="0" smtClean="0"/>
              <a:t>    An engineer who had been working on producing voice radio since Marconi's first wireless broadcast across the </a:t>
            </a:r>
            <a:r>
              <a:rPr lang="en-US" sz="2000" dirty="0" err="1" smtClean="0"/>
              <a:t>Atlantic,On</a:t>
            </a:r>
            <a:r>
              <a:rPr lang="en-US" sz="2000" dirty="0" smtClean="0"/>
              <a:t> </a:t>
            </a:r>
            <a:r>
              <a:rPr lang="en-US" sz="2000" dirty="0"/>
              <a:t>Christmas Eve, </a:t>
            </a:r>
            <a:r>
              <a:rPr lang="en-US" sz="2000" dirty="0" smtClean="0"/>
              <a:t>1906, read </a:t>
            </a:r>
            <a:r>
              <a:rPr lang="en-US" sz="2000" dirty="0"/>
              <a:t>the Christmas story </a:t>
            </a:r>
            <a:r>
              <a:rPr lang="en-US" sz="2000" dirty="0" smtClean="0"/>
              <a:t>and </a:t>
            </a:r>
            <a:r>
              <a:rPr lang="en-US" sz="2000" dirty="0"/>
              <a:t>a violin playing "Silent Night" </a:t>
            </a:r>
            <a:r>
              <a:rPr lang="en-US" sz="2000" dirty="0" smtClean="0"/>
              <a:t>in his broadcast. </a:t>
            </a:r>
            <a:r>
              <a:rPr lang="en-US" sz="2000" dirty="0"/>
              <a:t>The voice wished them a merry Christmas</a:t>
            </a:r>
            <a:r>
              <a:rPr lang="en-US" sz="2000" dirty="0" smtClean="0"/>
              <a:t>.</a:t>
            </a:r>
          </a:p>
          <a:p>
            <a:r>
              <a:rPr lang="en-US" sz="2000" b="1" dirty="0" smtClean="0"/>
              <a:t>Charles </a:t>
            </a:r>
            <a:r>
              <a:rPr lang="en-US" sz="2000" b="1" dirty="0" err="1" smtClean="0"/>
              <a:t>Herrold</a:t>
            </a:r>
            <a:endParaRPr lang="en-US" sz="2000" b="1" dirty="0" smtClean="0"/>
          </a:p>
          <a:p>
            <a:pPr>
              <a:buNone/>
            </a:pPr>
            <a:r>
              <a:rPr lang="en-US" sz="2000" dirty="0" smtClean="0"/>
              <a:t>    Charles </a:t>
            </a:r>
            <a:r>
              <a:rPr lang="en-US" sz="2000" dirty="0" err="1" smtClean="0"/>
              <a:t>Herrold</a:t>
            </a:r>
            <a:r>
              <a:rPr lang="en-US" sz="2000" dirty="0" smtClean="0"/>
              <a:t> of San Jose, California sent out broadcasts In April 1909 from his </a:t>
            </a:r>
            <a:r>
              <a:rPr lang="en-US" sz="2000" dirty="0" err="1" smtClean="0"/>
              <a:t>Herrold</a:t>
            </a:r>
            <a:r>
              <a:rPr lang="en-US" sz="2000" dirty="0" smtClean="0"/>
              <a:t> School, he was the son of a farmer who patented a seed spreader, based on the ideas of spreading crop seed far and wide.</a:t>
            </a:r>
          </a:p>
          <a:p>
            <a:r>
              <a:rPr lang="en-US" sz="2000" b="1" dirty="0" smtClean="0"/>
              <a:t>Frank Conrad</a:t>
            </a:r>
          </a:p>
          <a:p>
            <a:pPr>
              <a:buNone/>
            </a:pPr>
            <a:r>
              <a:rPr lang="en-US" sz="2000" dirty="0" smtClean="0"/>
              <a:t>    In 1916, Frank Conrad, an employee for the Westinghouse Electric Corporation, began broadcasting from his Wilkinsburg, Pennsylvania garage. </a:t>
            </a:r>
          </a:p>
          <a:p>
            <a:endParaRPr lang="en-US" sz="2000" dirty="0" smtClean="0"/>
          </a:p>
          <a:p>
            <a:pPr>
              <a:buNone/>
            </a:pPr>
            <a:endParaRPr lang="en-US" sz="2000" dirty="0"/>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8229600" cy="5516563"/>
          </a:xfrm>
        </p:spPr>
        <p:txBody>
          <a:bodyPr>
            <a:normAutofit fontScale="92500" lnSpcReduction="10000"/>
          </a:bodyPr>
          <a:lstStyle/>
          <a:p>
            <a:r>
              <a:rPr lang="en-US" sz="3800" b="1" dirty="0" smtClean="0"/>
              <a:t>The First Commercial Radio Station</a:t>
            </a:r>
            <a:r>
              <a:rPr lang="en-US" dirty="0" smtClean="0"/>
              <a:t/>
            </a:r>
            <a:br>
              <a:rPr lang="en-US" dirty="0" smtClean="0"/>
            </a:br>
            <a:r>
              <a:rPr lang="en-US" sz="2600" dirty="0" smtClean="0"/>
              <a:t>On </a:t>
            </a:r>
            <a:r>
              <a:rPr lang="en-US" sz="2600" dirty="0"/>
              <a:t>November 2, 1920, station KDKA made the nation's first commercial broadcast. It was Election Day, and the power of radio was proven when people could hear the results of the Harding-Cox presidential race before they read about it in the newspaper. KDKA was a huge hit, inspiring other companies to take up broadcasting. In four years there were 600 commercial stations around the country. To keep up with the cost of improving equipment and paying for performers, stations turned to advertisers. </a:t>
            </a:r>
            <a:endParaRPr lang="en-US" dirty="0"/>
          </a:p>
          <a:p>
            <a:r>
              <a:rPr lang="en-US" sz="3800" b="1" dirty="0"/>
              <a:t>F</a:t>
            </a:r>
            <a:r>
              <a:rPr lang="en-US" sz="3800" b="1" dirty="0" smtClean="0"/>
              <a:t>irst Radio </a:t>
            </a:r>
            <a:r>
              <a:rPr lang="en-US" sz="3800" b="1" dirty="0"/>
              <a:t>A</a:t>
            </a:r>
            <a:r>
              <a:rPr lang="en-US" sz="3800" b="1" dirty="0" smtClean="0"/>
              <a:t>d</a:t>
            </a:r>
          </a:p>
          <a:p>
            <a:pPr>
              <a:buNone/>
            </a:pPr>
            <a:r>
              <a:rPr lang="en-US" dirty="0" smtClean="0"/>
              <a:t>    </a:t>
            </a:r>
            <a:r>
              <a:rPr lang="en-US" sz="2600" dirty="0" smtClean="0"/>
              <a:t>In August 1922, the first radio ad, for a real estate developer, was aired in New York City. </a:t>
            </a:r>
          </a:p>
          <a:p>
            <a:pPr>
              <a:buNone/>
            </a:pPr>
            <a:endParaRPr lang="en-US" dirty="0"/>
          </a:p>
        </p:txBody>
      </p:sp>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Radio in education</a:t>
            </a:r>
            <a:endParaRPr lang="en-US" dirty="0"/>
          </a:p>
        </p:txBody>
      </p:sp>
      <p:sp>
        <p:nvSpPr>
          <p:cNvPr id="3" name="Content Placeholder 2"/>
          <p:cNvSpPr>
            <a:spLocks noGrp="1"/>
          </p:cNvSpPr>
          <p:nvPr>
            <p:ph idx="1"/>
          </p:nvPr>
        </p:nvSpPr>
        <p:spPr/>
        <p:txBody>
          <a:bodyPr/>
          <a:lstStyle/>
          <a:p>
            <a:r>
              <a:rPr lang="en-US" dirty="0"/>
              <a:t> Radio in education soon followed and colleges across the U.S. began adding radio broadcasting courses to their curricula. Curry College in Milton introduced one of the first broadcasting majors in 1932 when the college teamed up with WLOE in Boston to have students broadcast programs.</a:t>
            </a:r>
          </a:p>
          <a:p>
            <a:endParaRPr lang="en-US" dirty="0"/>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1st commercial radio station in United States</a:t>
            </a:r>
            <a:endParaRPr lang="en-US" dirty="0"/>
          </a:p>
        </p:txBody>
      </p:sp>
      <p:sp>
        <p:nvSpPr>
          <p:cNvPr id="3" name="Content Placeholder 2"/>
          <p:cNvSpPr>
            <a:spLocks noGrp="1"/>
          </p:cNvSpPr>
          <p:nvPr>
            <p:ph idx="1"/>
          </p:nvPr>
        </p:nvSpPr>
        <p:spPr/>
        <p:txBody>
          <a:bodyPr>
            <a:normAutofit/>
          </a:bodyPr>
          <a:lstStyle/>
          <a:p>
            <a:r>
              <a:rPr lang="en-US" dirty="0"/>
              <a:t>O</a:t>
            </a:r>
            <a:r>
              <a:rPr lang="en-US" dirty="0" smtClean="0"/>
              <a:t>n </a:t>
            </a:r>
            <a:r>
              <a:rPr lang="en-US" dirty="0"/>
              <a:t>August 20, </a:t>
            </a:r>
            <a:r>
              <a:rPr lang="en-US" dirty="0" smtClean="0"/>
              <a:t>1920 the </a:t>
            </a:r>
            <a:r>
              <a:rPr lang="en-US" dirty="0"/>
              <a:t>first commercial radio </a:t>
            </a:r>
            <a:r>
              <a:rPr lang="en-US" dirty="0" smtClean="0"/>
              <a:t>station </a:t>
            </a:r>
            <a:r>
              <a:rPr lang="en-US" dirty="0"/>
              <a:t>in the United States -- 8MK from Detroit -- began broadcasting. The station was known first as 8MK, then on October 21, 1921, it became WBL when it received its commercial license. Its name was changed finally to WWJ a few months later.</a:t>
            </a:r>
          </a:p>
          <a:p>
            <a:r>
              <a:rPr lang="en-US" dirty="0"/>
              <a:t>WWJ was 1st station to broadcast a news program on August 31, 1920. Moreover, it is first radio station to broadcast a piano accordion recital through the airwaves.</a:t>
            </a:r>
          </a:p>
          <a:p>
            <a:endParaRPr lang="en-US" dirty="0"/>
          </a:p>
        </p:txBody>
      </p:sp>
    </p:spTree>
  </p:cSld>
  <p:clrMapOvr>
    <a:masterClrMapping/>
  </p:clrMapOvr>
  <p:transition>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229600" cy="6705600"/>
          </a:xfrm>
        </p:spPr>
        <p:txBody>
          <a:bodyPr/>
          <a:lstStyle/>
          <a:p>
            <a:r>
              <a:rPr lang="en-US" b="1" dirty="0" smtClean="0"/>
              <a:t> NBC (National Broadcasting Company)</a:t>
            </a:r>
          </a:p>
          <a:p>
            <a:pPr>
              <a:buNone/>
            </a:pPr>
            <a:r>
              <a:rPr lang="en-US" dirty="0" smtClean="0"/>
              <a:t>   In </a:t>
            </a:r>
            <a:r>
              <a:rPr lang="en-US" dirty="0"/>
              <a:t>1926, RCA (Radio Corporation of America) formed the first national network, called NBC (National Broadcasting Company). Their first nationwide broadcast was the 1927 Rose Bowl football game from Pasadena. </a:t>
            </a:r>
          </a:p>
          <a:p>
            <a:r>
              <a:rPr lang="en-US" b="1" dirty="0" smtClean="0"/>
              <a:t>British Broadcasting Company (BBC)</a:t>
            </a:r>
          </a:p>
          <a:p>
            <a:pPr>
              <a:buNone/>
            </a:pPr>
            <a:r>
              <a:rPr lang="en-US" dirty="0" smtClean="0"/>
              <a:t>   In 1922 a consortium of radio manufacturers formed the British Broadcasting Company (BBC). This broadcast continued until its license expired at the end of 1926.</a:t>
            </a:r>
          </a:p>
          <a:p>
            <a:pPr>
              <a:buNone/>
            </a:pPr>
            <a:endParaRPr lang="en-US" dirty="0" smtClean="0"/>
          </a:p>
          <a:p>
            <a:endParaRPr lang="en-US" dirty="0"/>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219200"/>
            <a:ext cx="8455025" cy="1058863"/>
          </a:xfrm>
        </p:spPr>
        <p:txBody>
          <a:bodyPr/>
          <a:lstStyle/>
          <a:p>
            <a:r>
              <a:rPr lang="en-US" dirty="0" smtClean="0"/>
              <a:t>Radio in Sub-continent</a:t>
            </a:r>
            <a:br>
              <a:rPr lang="en-US" dirty="0" smtClean="0"/>
            </a:br>
            <a:r>
              <a:rPr lang="en-US" dirty="0"/>
              <a:t/>
            </a:r>
            <a:br>
              <a:rPr lang="en-US" dirty="0"/>
            </a:br>
            <a:r>
              <a:rPr lang="en-US" sz="1800" dirty="0" smtClean="0"/>
              <a:t>-</a:t>
            </a:r>
            <a:r>
              <a:rPr lang="en-US" sz="1800" dirty="0" err="1" smtClean="0"/>
              <a:t>Khadija-tul-kubra</a:t>
            </a:r>
            <a:endParaRPr lang="en-US" dirty="0"/>
          </a:p>
        </p:txBody>
      </p:sp>
    </p:spTree>
    <p:extLst>
      <p:ext uri="{BB962C8B-B14F-4D97-AF65-F5344CB8AC3E}">
        <p14:creationId xmlns:p14="http://schemas.microsoft.com/office/powerpoint/2010/main" val="1227281615"/>
      </p:ext>
    </p:extLst>
  </p:cSld>
  <p:clrMapOvr>
    <a:masterClrMapping/>
  </p:clrMapOvr>
  <p:transition>
    <p:checker dir="vert"/>
    <p:sndAc>
      <p:stSnd>
        <p:snd r:embed="rId3" name="hammer.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sz="4400" b="1" dirty="0">
                <a:effectLst/>
              </a:rPr>
              <a:t>Role of Radio after 2nd World War</a:t>
            </a:r>
            <a:endParaRPr lang="en-US" dirty="0"/>
          </a:p>
        </p:txBody>
      </p:sp>
      <p:sp>
        <p:nvSpPr>
          <p:cNvPr id="2" name="Content Placeholder 1"/>
          <p:cNvSpPr>
            <a:spLocks noGrp="1"/>
          </p:cNvSpPr>
          <p:nvPr>
            <p:ph idx="1"/>
          </p:nvPr>
        </p:nvSpPr>
        <p:spPr/>
        <p:txBody>
          <a:bodyPr>
            <a:normAutofit fontScale="92500"/>
          </a:bodyPr>
          <a:lstStyle/>
          <a:p>
            <a:pPr marL="0" indent="0">
              <a:buNone/>
            </a:pPr>
            <a:r>
              <a:rPr lang="en-GB" sz="2400" dirty="0"/>
              <a:t>The destruction and devastation of the war was so horrible and painful that the minds of the time were</a:t>
            </a:r>
            <a:endParaRPr lang="en-US" sz="2400" dirty="0"/>
          </a:p>
          <a:p>
            <a:pPr marL="0" indent="0">
              <a:buNone/>
            </a:pPr>
            <a:r>
              <a:rPr lang="en-GB" sz="2400" dirty="0" smtClean="0"/>
              <a:t>forced </a:t>
            </a:r>
            <a:r>
              <a:rPr lang="en-GB" sz="2400" dirty="0"/>
              <a:t>to think how to save people from the monster of wars in future. In creating awareness and hatred</a:t>
            </a:r>
            <a:endParaRPr lang="en-US" sz="2400" dirty="0"/>
          </a:p>
          <a:p>
            <a:pPr marL="0" indent="0">
              <a:buNone/>
            </a:pPr>
            <a:r>
              <a:rPr lang="en-GB" sz="2400" dirty="0"/>
              <a:t>against the effects and after effects of the war, radio played a very vital role. Discussions against war,</a:t>
            </a:r>
            <a:endParaRPr lang="en-US" sz="2400" dirty="0"/>
          </a:p>
          <a:p>
            <a:pPr marL="0" indent="0">
              <a:buNone/>
            </a:pPr>
            <a:r>
              <a:rPr lang="en-GB" sz="2400" dirty="0"/>
              <a:t>speeches of peace lovers and talks highlighting the aftereffects of wars were started being broadcast which</a:t>
            </a:r>
            <a:endParaRPr lang="en-US" sz="2400" dirty="0"/>
          </a:p>
          <a:p>
            <a:pPr marL="0" indent="0">
              <a:buNone/>
            </a:pPr>
            <a:r>
              <a:rPr lang="en-GB" sz="2400" dirty="0"/>
              <a:t>led the world to have a set-up like UNITED NATIONS to save the world from war</a:t>
            </a:r>
            <a:endParaRPr lang="en-US" sz="2400" dirty="0"/>
          </a:p>
        </p:txBody>
      </p:sp>
    </p:spTree>
    <p:extLst>
      <p:ext uri="{BB962C8B-B14F-4D97-AF65-F5344CB8AC3E}">
        <p14:creationId xmlns:p14="http://schemas.microsoft.com/office/powerpoint/2010/main" val="615443946"/>
      </p:ext>
    </p:extLst>
  </p:cSld>
  <p:clrMapOvr>
    <a:masterClrMapping/>
  </p:clrMapOvr>
  <p:transition>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b="1" dirty="0">
                <a:effectLst/>
              </a:rPr>
              <a:t>Radio in Sub-Continent</a:t>
            </a:r>
            <a:r>
              <a:rPr lang="en-US" dirty="0">
                <a:effectLst/>
              </a:rPr>
              <a:t/>
            </a:r>
            <a:br>
              <a:rPr lang="en-US" dirty="0">
                <a:effectLst/>
              </a:rPr>
            </a:br>
            <a:endParaRPr lang="en-US" dirty="0"/>
          </a:p>
        </p:txBody>
      </p:sp>
      <p:sp>
        <p:nvSpPr>
          <p:cNvPr id="2" name="Content Placeholder 1"/>
          <p:cNvSpPr>
            <a:spLocks noGrp="1"/>
          </p:cNvSpPr>
          <p:nvPr>
            <p:ph idx="1"/>
          </p:nvPr>
        </p:nvSpPr>
        <p:spPr/>
        <p:txBody>
          <a:bodyPr>
            <a:normAutofit fontScale="70000" lnSpcReduction="20000"/>
          </a:bodyPr>
          <a:lstStyle/>
          <a:p>
            <a:r>
              <a:rPr lang="en-GB" dirty="0"/>
              <a:t>March 1926</a:t>
            </a:r>
            <a:endParaRPr lang="en-US" dirty="0"/>
          </a:p>
          <a:p>
            <a:pPr marL="0" indent="0">
              <a:buNone/>
            </a:pPr>
            <a:r>
              <a:rPr lang="en-GB" i="1" dirty="0"/>
              <a:t>The Indian Broadcasting Company. A private company was formed.</a:t>
            </a:r>
            <a:endParaRPr lang="en-US" dirty="0"/>
          </a:p>
          <a:p>
            <a:r>
              <a:rPr lang="en-GB" dirty="0"/>
              <a:t>23rd July,1927</a:t>
            </a:r>
            <a:endParaRPr lang="en-US" dirty="0"/>
          </a:p>
          <a:p>
            <a:pPr marL="0" indent="0">
              <a:buNone/>
            </a:pPr>
            <a:r>
              <a:rPr lang="en-GB" i="1" dirty="0"/>
              <a:t>IBC started a station at Bombay. The beginning of broadcasting in sub-continent.</a:t>
            </a:r>
            <a:endParaRPr lang="en-US" dirty="0"/>
          </a:p>
          <a:p>
            <a:r>
              <a:rPr lang="en-GB" dirty="0"/>
              <a:t>1928</a:t>
            </a:r>
            <a:endParaRPr lang="en-US" dirty="0"/>
          </a:p>
          <a:p>
            <a:pPr marL="0" indent="0">
              <a:buNone/>
            </a:pPr>
            <a:r>
              <a:rPr lang="en-GB" i="1" dirty="0"/>
              <a:t>A small transmitting station was set up at Lahore.</a:t>
            </a:r>
            <a:endParaRPr lang="en-US" dirty="0"/>
          </a:p>
          <a:p>
            <a:r>
              <a:rPr lang="en-GB" dirty="0"/>
              <a:t>April 1930</a:t>
            </a:r>
            <a:endParaRPr lang="en-US" dirty="0"/>
          </a:p>
          <a:p>
            <a:pPr marL="0" indent="0">
              <a:buNone/>
            </a:pPr>
            <a:r>
              <a:rPr lang="en-GB" i="1" dirty="0"/>
              <a:t>Broadcasting under the direct control of Govt. under the title of Indian State </a:t>
            </a:r>
            <a:r>
              <a:rPr lang="en-GB" i="1" dirty="0" smtClean="0"/>
              <a:t>Broadcasting</a:t>
            </a:r>
            <a:r>
              <a:rPr lang="en-US" dirty="0"/>
              <a:t> </a:t>
            </a:r>
            <a:r>
              <a:rPr lang="en-GB" i="1" dirty="0" smtClean="0"/>
              <a:t>Service</a:t>
            </a:r>
            <a:endParaRPr lang="en-US" dirty="0"/>
          </a:p>
          <a:p>
            <a:r>
              <a:rPr lang="en-GB" dirty="0"/>
              <a:t>Jan 1934</a:t>
            </a:r>
            <a:endParaRPr lang="en-US" dirty="0"/>
          </a:p>
          <a:p>
            <a:pPr marL="0" indent="0">
              <a:buNone/>
            </a:pPr>
            <a:r>
              <a:rPr lang="en-GB" i="1" dirty="0" smtClean="0"/>
              <a:t>The </a:t>
            </a:r>
            <a:r>
              <a:rPr lang="en-GB" i="1" dirty="0"/>
              <a:t>Indian Wireless Telegraphy Act 1933 came into force.</a:t>
            </a:r>
            <a:endParaRPr lang="en-US" dirty="0"/>
          </a:p>
          <a:p>
            <a:r>
              <a:rPr lang="en-GB" dirty="0"/>
              <a:t>Jan 1935</a:t>
            </a:r>
            <a:endParaRPr lang="en-US" dirty="0"/>
          </a:p>
          <a:p>
            <a:pPr marL="0" indent="0">
              <a:buNone/>
            </a:pPr>
            <a:r>
              <a:rPr lang="en-GB" i="1" dirty="0" smtClean="0"/>
              <a:t>Peshawar </a:t>
            </a:r>
            <a:r>
              <a:rPr lang="en-GB" i="1" dirty="0"/>
              <a:t>Radio Station was set up by NWFP Government ­ 250 watts transmitter</a:t>
            </a:r>
            <a:r>
              <a:rPr lang="en-GB" i="1" dirty="0" smtClean="0"/>
              <a:t>.</a:t>
            </a:r>
          </a:p>
          <a:p>
            <a:pPr marL="0" indent="0">
              <a:buNone/>
            </a:pPr>
            <a:r>
              <a:rPr lang="en-GB" dirty="0"/>
              <a:t>Radio News, Reporting and Production ­ MCM515</a:t>
            </a:r>
            <a:r>
              <a:rPr lang="en-US" dirty="0"/>
              <a:t> </a:t>
            </a:r>
            <a:r>
              <a:rPr lang="en-GB" dirty="0"/>
              <a:t>VU</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634783692"/>
      </p:ext>
    </p:extLst>
  </p:cSld>
  <p:clrMapOvr>
    <a:masterClrMapping/>
  </p:clrMapOvr>
  <p:transition>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57200"/>
            <a:ext cx="8305800" cy="5638800"/>
          </a:xfrm>
        </p:spPr>
        <p:txBody>
          <a:bodyPr>
            <a:normAutofit fontScale="70000" lnSpcReduction="20000"/>
          </a:bodyPr>
          <a:lstStyle/>
          <a:p>
            <a:pPr marL="0" indent="0">
              <a:buNone/>
            </a:pPr>
            <a:r>
              <a:rPr lang="en-GB" dirty="0"/>
              <a:t>Radio News, Reporting and Production ­ </a:t>
            </a:r>
            <a:r>
              <a:rPr lang="en-GB" dirty="0" smtClean="0"/>
              <a:t>MCM515</a:t>
            </a:r>
            <a:r>
              <a:rPr lang="en-US" dirty="0"/>
              <a:t> </a:t>
            </a:r>
            <a:r>
              <a:rPr lang="en-GB" dirty="0" smtClean="0"/>
              <a:t>VU</a:t>
            </a:r>
            <a:endParaRPr lang="en-US" dirty="0"/>
          </a:p>
          <a:p>
            <a:r>
              <a:rPr lang="en-GB" dirty="0"/>
              <a:t>Jan 1936</a:t>
            </a:r>
            <a:endParaRPr lang="en-US" dirty="0"/>
          </a:p>
          <a:p>
            <a:pPr marL="0" indent="0">
              <a:buNone/>
            </a:pPr>
            <a:r>
              <a:rPr lang="en-GB" i="1" dirty="0"/>
              <a:t>Delhi Radio Station was Opened.</a:t>
            </a:r>
            <a:endParaRPr lang="en-US" dirty="0"/>
          </a:p>
          <a:p>
            <a:pPr marL="0" indent="0">
              <a:buNone/>
            </a:pPr>
            <a:r>
              <a:rPr lang="en-GB" i="1" dirty="0"/>
              <a:t>A.S. </a:t>
            </a:r>
            <a:r>
              <a:rPr lang="en-GB" i="1" dirty="0" err="1"/>
              <a:t>Bukhari</a:t>
            </a:r>
            <a:r>
              <a:rPr lang="en-GB" i="1" dirty="0"/>
              <a:t> ­ Station Director.</a:t>
            </a:r>
            <a:endParaRPr lang="en-US" dirty="0"/>
          </a:p>
          <a:p>
            <a:r>
              <a:rPr lang="en-GB" dirty="0"/>
              <a:t>June 1936</a:t>
            </a:r>
            <a:endParaRPr lang="en-US" dirty="0"/>
          </a:p>
          <a:p>
            <a:pPr marL="0" indent="0">
              <a:buNone/>
            </a:pPr>
            <a:r>
              <a:rPr lang="en-GB" i="1" dirty="0"/>
              <a:t>Indian State Broadcasting Service was changed into All India Radio.</a:t>
            </a:r>
            <a:endParaRPr lang="en-US" dirty="0"/>
          </a:p>
          <a:p>
            <a:r>
              <a:rPr lang="en-GB" dirty="0"/>
              <a:t>Dec 1937</a:t>
            </a:r>
            <a:endParaRPr lang="en-US" dirty="0"/>
          </a:p>
          <a:p>
            <a:pPr marL="0" indent="0">
              <a:buNone/>
            </a:pPr>
            <a:r>
              <a:rPr lang="en-GB" i="1" dirty="0"/>
              <a:t>The Lahore Radio Station went on air</a:t>
            </a:r>
            <a:endParaRPr lang="en-US" dirty="0"/>
          </a:p>
          <a:p>
            <a:r>
              <a:rPr lang="en-GB" dirty="0"/>
              <a:t>1939</a:t>
            </a:r>
            <a:endParaRPr lang="en-US" dirty="0"/>
          </a:p>
          <a:p>
            <a:pPr marL="0" indent="0">
              <a:buNone/>
            </a:pPr>
            <a:r>
              <a:rPr lang="en-GB" i="1" dirty="0"/>
              <a:t>Dhaka Radio station was opened</a:t>
            </a:r>
            <a:endParaRPr lang="en-US" dirty="0"/>
          </a:p>
          <a:p>
            <a:r>
              <a:rPr lang="en-GB" dirty="0"/>
              <a:t>12th Nov 1939</a:t>
            </a:r>
            <a:endParaRPr lang="en-US" dirty="0"/>
          </a:p>
          <a:p>
            <a:pPr marL="0" indent="0">
              <a:buNone/>
            </a:pPr>
            <a:r>
              <a:rPr lang="en-GB" i="1" dirty="0"/>
              <a:t>Quaid-e-</a:t>
            </a:r>
            <a:r>
              <a:rPr lang="en-GB" i="1" dirty="0" err="1"/>
              <a:t>Azam's</a:t>
            </a:r>
            <a:r>
              <a:rPr lang="en-GB" i="1" dirty="0"/>
              <a:t> first radio broadcast from Bombay on Eid-Day</a:t>
            </a:r>
            <a:endParaRPr lang="en-US" dirty="0"/>
          </a:p>
          <a:p>
            <a:r>
              <a:rPr lang="en-GB" dirty="0"/>
              <a:t>July 1942</a:t>
            </a:r>
            <a:endParaRPr lang="en-US" dirty="0"/>
          </a:p>
          <a:p>
            <a:pPr marL="0" indent="0">
              <a:buNone/>
            </a:pPr>
            <a:r>
              <a:rPr lang="en-GB" i="1" dirty="0"/>
              <a:t>Peshawar Radio Station formally inaugurated</a:t>
            </a:r>
            <a:endParaRPr lang="en-US" dirty="0"/>
          </a:p>
          <a:p>
            <a:r>
              <a:rPr lang="en-GB" dirty="0"/>
              <a:t>3rd June 1947</a:t>
            </a:r>
            <a:endParaRPr lang="en-US" dirty="0"/>
          </a:p>
          <a:p>
            <a:pPr marL="0" indent="0">
              <a:buNone/>
            </a:pPr>
            <a:r>
              <a:rPr lang="en-GB" i="1" dirty="0"/>
              <a:t>Quaid-e-</a:t>
            </a:r>
            <a:r>
              <a:rPr lang="en-GB" i="1" dirty="0" err="1"/>
              <a:t>Azam</a:t>
            </a:r>
            <a:r>
              <a:rPr lang="en-GB" i="1" dirty="0"/>
              <a:t> makes historic address on All India Radio and announces the creation of newly</a:t>
            </a:r>
            <a:endParaRPr lang="en-US" dirty="0"/>
          </a:p>
          <a:p>
            <a:pPr marL="0" indent="0">
              <a:buNone/>
            </a:pPr>
            <a:r>
              <a:rPr lang="en-GB" i="1" dirty="0" err="1" smtClean="0"/>
              <a:t>ndependent</a:t>
            </a:r>
            <a:r>
              <a:rPr lang="en-GB" i="1" dirty="0" smtClean="0"/>
              <a:t> </a:t>
            </a:r>
            <a:r>
              <a:rPr lang="en-GB" i="1" dirty="0"/>
              <a:t>state of Pakistan for the Muslims of the Sub-Continent</a:t>
            </a:r>
            <a:endParaRPr lang="en-US" dirty="0"/>
          </a:p>
          <a:p>
            <a:endParaRPr lang="en-US" dirty="0"/>
          </a:p>
        </p:txBody>
      </p:sp>
    </p:spTree>
    <p:extLst>
      <p:ext uri="{BB962C8B-B14F-4D97-AF65-F5344CB8AC3E}">
        <p14:creationId xmlns:p14="http://schemas.microsoft.com/office/powerpoint/2010/main" val="306312093"/>
      </p:ext>
    </p:extLst>
  </p:cSld>
  <p:clrMapOvr>
    <a:masterClrMapping/>
  </p:clrMapOvr>
  <p:transition>
    <p:wheel spokes="8"/>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09600"/>
            <a:ext cx="8455025" cy="1058863"/>
          </a:xfr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US" sz="6600" b="0" dirty="0" smtClean="0">
                <a:ln w="17780" cmpd="sng">
                  <a:solidFill>
                    <a:schemeClr val="bg2"/>
                  </a:solidFill>
                  <a:prstDash val="solid"/>
                  <a:miter lim="800000"/>
                </a:ln>
                <a:solidFill>
                  <a:schemeClr val="tx1"/>
                </a:solidFill>
                <a:latin typeface="Arial Black" pitchFamily="34" charset="0"/>
              </a:rPr>
              <a:t>RADIO PAKISTAN</a:t>
            </a:r>
            <a:r>
              <a:rPr lang="en-US" sz="4800" b="0" dirty="0" smtClean="0">
                <a:ln w="17780" cmpd="sng">
                  <a:solidFill>
                    <a:schemeClr val="bg2"/>
                  </a:solidFill>
                  <a:prstDash val="solid"/>
                  <a:miter lim="800000"/>
                </a:ln>
                <a:solidFill>
                  <a:schemeClr val="tx1"/>
                </a:solidFill>
                <a:latin typeface="Arial Black" pitchFamily="34" charset="0"/>
              </a:rPr>
              <a:t/>
            </a:r>
            <a:br>
              <a:rPr lang="en-US" sz="4800" b="0" dirty="0" smtClean="0">
                <a:ln w="17780" cmpd="sng">
                  <a:solidFill>
                    <a:schemeClr val="bg2"/>
                  </a:solidFill>
                  <a:prstDash val="solid"/>
                  <a:miter lim="800000"/>
                </a:ln>
                <a:solidFill>
                  <a:schemeClr val="tx1"/>
                </a:solidFill>
                <a:latin typeface="Arial Black" pitchFamily="34" charset="0"/>
              </a:rPr>
            </a:br>
            <a:r>
              <a:rPr lang="en-US" sz="2000" b="0" dirty="0" smtClean="0">
                <a:ln w="17780" cmpd="sng">
                  <a:solidFill>
                    <a:schemeClr val="bg2"/>
                  </a:solidFill>
                  <a:prstDash val="solid"/>
                  <a:miter lim="800000"/>
                </a:ln>
                <a:solidFill>
                  <a:schemeClr val="tx1"/>
                </a:solidFill>
                <a:latin typeface="Arial Black" pitchFamily="34" charset="0"/>
              </a:rPr>
              <a:t>-</a:t>
            </a:r>
            <a:r>
              <a:rPr lang="en-US" sz="2000" b="0" dirty="0" err="1" smtClean="0">
                <a:ln w="17780" cmpd="sng">
                  <a:solidFill>
                    <a:schemeClr val="bg2"/>
                  </a:solidFill>
                  <a:prstDash val="solid"/>
                  <a:miter lim="800000"/>
                </a:ln>
                <a:solidFill>
                  <a:schemeClr val="tx1"/>
                </a:solidFill>
                <a:latin typeface="Arial Black" pitchFamily="34" charset="0"/>
              </a:rPr>
              <a:t>Warda</a:t>
            </a:r>
            <a:r>
              <a:rPr lang="en-US" sz="2000" b="0" dirty="0" smtClean="0">
                <a:ln w="17780" cmpd="sng">
                  <a:solidFill>
                    <a:schemeClr val="bg2"/>
                  </a:solidFill>
                  <a:prstDash val="solid"/>
                  <a:miter lim="800000"/>
                </a:ln>
                <a:solidFill>
                  <a:schemeClr val="tx1"/>
                </a:solidFill>
                <a:latin typeface="Arial Black" pitchFamily="34" charset="0"/>
              </a:rPr>
              <a:t> </a:t>
            </a:r>
            <a:r>
              <a:rPr lang="en-US" sz="2000" b="0" dirty="0" err="1" smtClean="0">
                <a:ln w="17780" cmpd="sng">
                  <a:solidFill>
                    <a:schemeClr val="bg2"/>
                  </a:solidFill>
                  <a:prstDash val="solid"/>
                  <a:miter lim="800000"/>
                </a:ln>
                <a:solidFill>
                  <a:schemeClr val="tx1"/>
                </a:solidFill>
                <a:latin typeface="Arial Black" pitchFamily="34" charset="0"/>
              </a:rPr>
              <a:t>Tahseen</a:t>
            </a:r>
            <a:endParaRPr lang="en-US" sz="4800" b="0" dirty="0">
              <a:ln w="17780" cmpd="sng">
                <a:solidFill>
                  <a:schemeClr val="bg2"/>
                </a:solidFill>
                <a:prstDash val="solid"/>
                <a:miter lim="800000"/>
              </a:ln>
              <a:solidFill>
                <a:schemeClr val="tx1"/>
              </a:solidFill>
              <a:latin typeface="Arial Black" pitchFamily="34" charset="0"/>
            </a:endParaRPr>
          </a:p>
        </p:txBody>
      </p:sp>
    </p:spTree>
  </p:cSld>
  <p:clrMapOvr>
    <a:masterClrMapping/>
  </p:clrMapOvr>
  <p:transition>
    <p:checker dir="vert"/>
    <p:sndAc>
      <p:stSnd>
        <p:snd r:embed="rId2" name="hammer.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0" dirty="0" smtClean="0">
                <a:ln w="18415" cmpd="sng">
                  <a:solidFill>
                    <a:schemeClr val="bg2"/>
                  </a:solidFill>
                  <a:prstDash val="solid"/>
                </a:ln>
                <a:solidFill>
                  <a:schemeClr val="tx1"/>
                </a:solidFill>
                <a:effectLst>
                  <a:outerShdw blurRad="63500" dir="3600000" algn="tl" rotWithShape="0">
                    <a:srgbClr val="000000">
                      <a:alpha val="70000"/>
                    </a:srgbClr>
                  </a:outerShdw>
                </a:effectLst>
              </a:rPr>
              <a:t>History of radio </a:t>
            </a:r>
            <a:endParaRPr lang="en-US" b="0" dirty="0">
              <a:ln w="18415" cmpd="sng">
                <a:solidFill>
                  <a:schemeClr val="bg2"/>
                </a:solidFill>
                <a:prstDash val="solid"/>
              </a:ln>
              <a:solidFill>
                <a:schemeClr val="tx1"/>
              </a:solidFill>
              <a:effectLst>
                <a:outerShdw blurRad="63500" dir="3600000" algn="tl" rotWithShape="0">
                  <a:srgbClr val="000000">
                    <a:alpha val="70000"/>
                  </a:srgbClr>
                </a:outerShdw>
              </a:effectLst>
            </a:endParaRPr>
          </a:p>
        </p:txBody>
      </p:sp>
      <p:sp>
        <p:nvSpPr>
          <p:cNvPr id="3" name="Subtitle 2"/>
          <p:cNvSpPr>
            <a:spLocks noGrp="1"/>
          </p:cNvSpPr>
          <p:nvPr>
            <p:ph type="subTitle" idx="1"/>
          </p:nvPr>
        </p:nvSpPr>
        <p:spPr>
          <a:xfrm>
            <a:off x="2743200" y="1219200"/>
            <a:ext cx="6400800" cy="3125787"/>
          </a:xfrm>
        </p:spPr>
        <p:txBody>
          <a:bodyPr>
            <a:normAutofit fontScale="92500" lnSpcReduction="10000"/>
          </a:bodyPr>
          <a:lstStyle/>
          <a:p>
            <a:r>
              <a:rPr lang="en-US" sz="3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Arial Black" pitchFamily="34" charset="0"/>
              </a:rPr>
              <a:t>Radio owes its development to two other inventions, the telegraph and the telephone, all three technologies are closely related. Radio technology began as "wireless telegraphy.</a:t>
            </a:r>
          </a:p>
          <a:p>
            <a:endParaRPr lang="en-US" dirty="0">
              <a:ln w="18415" cmpd="sng">
                <a:solidFill>
                  <a:schemeClr val="bg2"/>
                </a:solidFill>
                <a:prstDash val="solid"/>
              </a:ln>
              <a:solidFill>
                <a:schemeClr val="tx1"/>
              </a:solidFill>
              <a:latin typeface="Arial Black" pitchFamily="34" charset="0"/>
            </a:endParaRPr>
          </a:p>
          <a:p>
            <a:endParaRPr lang="en-US" dirty="0" smtClean="0">
              <a:ln w="18415" cmpd="sng">
                <a:solidFill>
                  <a:schemeClr val="bg2"/>
                </a:solidFill>
                <a:prstDash val="solid"/>
              </a:ln>
              <a:solidFill>
                <a:schemeClr val="tx1"/>
              </a:solidFill>
              <a:latin typeface="Arial Black" pitchFamily="34" charset="0"/>
            </a:endParaRPr>
          </a:p>
          <a:p>
            <a:endParaRPr lang="en-US" dirty="0">
              <a:ln w="18415" cmpd="sng">
                <a:solidFill>
                  <a:schemeClr val="bg2"/>
                </a:solidFill>
                <a:prstDash val="solid"/>
              </a:ln>
              <a:solidFill>
                <a:schemeClr val="tx1"/>
              </a:solidFill>
              <a:latin typeface="Arial Black" pitchFamily="34" charset="0"/>
            </a:endParaRPr>
          </a:p>
          <a:p>
            <a:endParaRPr lang="en-US" dirty="0" smtClean="0">
              <a:ln w="18415" cmpd="sng">
                <a:solidFill>
                  <a:schemeClr val="bg2"/>
                </a:solidFill>
                <a:prstDash val="solid"/>
              </a:ln>
              <a:solidFill>
                <a:schemeClr val="tx1"/>
              </a:solidFill>
              <a:latin typeface="Arial Black" pitchFamily="34" charset="0"/>
            </a:endParaRPr>
          </a:p>
          <a:p>
            <a:endParaRPr lang="en-US" dirty="0" smtClean="0">
              <a:ln w="18415" cmpd="sng">
                <a:solidFill>
                  <a:schemeClr val="bg2"/>
                </a:solidFill>
                <a:prstDash val="solid"/>
              </a:ln>
              <a:solidFill>
                <a:schemeClr val="tx1"/>
              </a:solidFill>
              <a:latin typeface="Arial Black" pitchFamily="34" charset="0"/>
            </a:endParaRPr>
          </a:p>
          <a:p>
            <a:endParaRPr lang="en-US" dirty="0">
              <a:ln w="18415" cmpd="sng">
                <a:solidFill>
                  <a:schemeClr val="bg2"/>
                </a:solidFill>
                <a:prstDash val="solid"/>
              </a:ln>
              <a:solidFill>
                <a:schemeClr val="tx1"/>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915904394"/>
      </p:ext>
    </p:extLst>
  </p:cSld>
  <p:clrMapOvr>
    <a:masterClrMapping/>
  </p:clrMapOvr>
  <p:transition>
    <p:checker dir="vert"/>
    <p:sndAc>
      <p:stSnd>
        <p:snd r:embed="rId2" name="hammer.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7848600" cy="1676400"/>
          </a:xfrm>
        </p:spPr>
        <p:txBody>
          <a:bodyPr>
            <a:normAutofit fontScale="90000"/>
          </a:bodyPr>
          <a:lstStyle/>
          <a:p>
            <a:pPr algn="ct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4000" b="1" dirty="0">
                <a:effectLst/>
              </a:rPr>
              <a:t/>
            </a:r>
            <a:br>
              <a:rPr lang="en-GB" sz="4000" b="1" dirty="0">
                <a:effectLst/>
              </a:rPr>
            </a:br>
            <a:r>
              <a:rPr lang="en-GB" sz="4000" b="1" dirty="0" smtClean="0">
                <a:effectLst/>
              </a:rPr>
              <a:t/>
            </a:r>
            <a:br>
              <a:rPr lang="en-GB" sz="4000" b="1" dirty="0" smtClean="0">
                <a:effectLst/>
              </a:rPr>
            </a:br>
            <a:r>
              <a:rPr lang="en-GB" sz="3600" dirty="0"/>
              <a:t>The 1st news bulletin went on air from Radio Pakistan on--AUG.14, </a:t>
            </a:r>
            <a:r>
              <a:rPr lang="en-GB" sz="3600" dirty="0" smtClean="0"/>
              <a:t>1947</a:t>
            </a:r>
            <a:endParaRPr lang="en-US" dirty="0"/>
          </a:p>
        </p:txBody>
      </p:sp>
      <p:sp>
        <p:nvSpPr>
          <p:cNvPr id="2" name="Content Placeholder 1"/>
          <p:cNvSpPr>
            <a:spLocks noGrp="1"/>
          </p:cNvSpPr>
          <p:nvPr>
            <p:ph idx="1"/>
          </p:nvPr>
        </p:nvSpPr>
        <p:spPr>
          <a:xfrm>
            <a:off x="304800" y="1981200"/>
            <a:ext cx="8229600" cy="4419600"/>
          </a:xfrm>
        </p:spPr>
        <p:txBody>
          <a:bodyPr>
            <a:normAutofit fontScale="92500"/>
          </a:bodyPr>
          <a:lstStyle/>
          <a:p>
            <a:pPr marL="0" indent="0">
              <a:buNone/>
            </a:pPr>
            <a:r>
              <a:rPr lang="en-GB" dirty="0" smtClean="0"/>
              <a:t>"</a:t>
            </a:r>
            <a:r>
              <a:rPr lang="en-GB" dirty="0"/>
              <a:t>Pakistan, the largest Muslim state and the fifth one </a:t>
            </a:r>
            <a:r>
              <a:rPr lang="en-GB" dirty="0" smtClean="0"/>
              <a:t>in the world </a:t>
            </a:r>
            <a:r>
              <a:rPr lang="en-GB" dirty="0"/>
              <a:t>came into being with the click of clock </a:t>
            </a:r>
            <a:r>
              <a:rPr lang="en-GB" dirty="0" smtClean="0"/>
              <a:t>at midnight </a:t>
            </a:r>
            <a:r>
              <a:rPr lang="en-GB" dirty="0"/>
              <a:t>last night. The dream became a reality in the </a:t>
            </a:r>
            <a:r>
              <a:rPr lang="en-GB" dirty="0" smtClean="0"/>
              <a:t>         unbelievable </a:t>
            </a:r>
            <a:r>
              <a:rPr lang="en-GB" dirty="0"/>
              <a:t>short span of six years in the face of the</a:t>
            </a:r>
            <a:endParaRPr lang="en-US" dirty="0"/>
          </a:p>
          <a:p>
            <a:pPr marL="0" indent="0">
              <a:buNone/>
            </a:pPr>
            <a:r>
              <a:rPr lang="en-GB" dirty="0" smtClean="0"/>
              <a:t>Faith </a:t>
            </a:r>
            <a:r>
              <a:rPr lang="en-GB" dirty="0"/>
              <a:t>in God, with unity and discipline among their ranks and convinced of the great role destined for them</a:t>
            </a:r>
            <a:endParaRPr lang="en-US" dirty="0"/>
          </a:p>
          <a:p>
            <a:pPr marL="0" indent="0">
              <a:buNone/>
            </a:pPr>
            <a:r>
              <a:rPr lang="en-GB" dirty="0"/>
              <a:t>in the comity of nations, the dynamic people of Pakistan shall now march on to achieve their cherished</a:t>
            </a:r>
            <a:endParaRPr lang="en-US" dirty="0"/>
          </a:p>
          <a:p>
            <a:pPr marL="0" indent="0">
              <a:buNone/>
            </a:pPr>
            <a:r>
              <a:rPr lang="en-GB" dirty="0"/>
              <a:t>goal."</a:t>
            </a:r>
            <a:endParaRPr lang="en-US" dirty="0"/>
          </a:p>
          <a:p>
            <a:endParaRPr lang="en-US" dirty="0"/>
          </a:p>
        </p:txBody>
      </p:sp>
    </p:spTree>
    <p:extLst>
      <p:ext uri="{BB962C8B-B14F-4D97-AF65-F5344CB8AC3E}">
        <p14:creationId xmlns:p14="http://schemas.microsoft.com/office/powerpoint/2010/main" val="1023077160"/>
      </p:ext>
    </p:extLst>
  </p:cSld>
  <p:clrMapOvr>
    <a:masterClrMapping/>
  </p:clrMapOvr>
  <p:transition>
    <p:wheel spokes="8"/>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RADIO PAKISTAN</a:t>
            </a:r>
            <a:endParaRPr lang="en-US" dirty="0"/>
          </a:p>
        </p:txBody>
      </p:sp>
      <p:sp>
        <p:nvSpPr>
          <p:cNvPr id="3" name="Content Placeholder 2"/>
          <p:cNvSpPr>
            <a:spLocks noGrp="1"/>
          </p:cNvSpPr>
          <p:nvPr>
            <p:ph idx="1"/>
          </p:nvPr>
        </p:nvSpPr>
        <p:spPr/>
        <p:txBody>
          <a:bodyPr>
            <a:normAutofit fontScale="92500"/>
          </a:bodyPr>
          <a:lstStyle/>
          <a:p>
            <a:r>
              <a:rPr lang="en-US" dirty="0" smtClean="0"/>
              <a:t>Pakistan Broadcasting corporation, Public radio  broadcasting network</a:t>
            </a:r>
          </a:p>
          <a:p>
            <a:r>
              <a:rPr lang="en-US" dirty="0"/>
              <a:t>Aug 14‚1947 Pakistan comes into being and the announcement of its creation is made by the new organization‚ the Pakistan Broadcasting Service which comes into existence at the same time and later designated as Radio Pakistan</a:t>
            </a:r>
            <a:r>
              <a:rPr lang="en-US" dirty="0" smtClean="0"/>
              <a:t>.</a:t>
            </a:r>
          </a:p>
          <a:p>
            <a:r>
              <a:rPr lang="en-US" dirty="0" smtClean="0"/>
              <a:t>At time of independence </a:t>
            </a:r>
            <a:r>
              <a:rPr lang="en-US" dirty="0"/>
              <a:t>P</a:t>
            </a:r>
            <a:r>
              <a:rPr lang="en-US" dirty="0" smtClean="0"/>
              <a:t>akistan possessed three radio stations, at Dhaka , Lahore and Peshawar</a:t>
            </a:r>
          </a:p>
          <a:p>
            <a:r>
              <a:rPr lang="en-US" dirty="0" smtClean="0"/>
              <a:t>In 1948 new stations at </a:t>
            </a:r>
            <a:r>
              <a:rPr lang="en-US" dirty="0"/>
              <a:t>K</a:t>
            </a:r>
            <a:r>
              <a:rPr lang="en-US" dirty="0" smtClean="0"/>
              <a:t>arachi and Rawalpindi was opened.</a:t>
            </a:r>
          </a:p>
          <a:p>
            <a:endParaRPr lang="en-US" dirty="0" smtClean="0"/>
          </a:p>
          <a:p>
            <a:endParaRPr lang="en-US" dirty="0"/>
          </a:p>
        </p:txBody>
      </p:sp>
    </p:spTree>
  </p:cSld>
  <p:clrMapOvr>
    <a:masterClrMapping/>
  </p:clrMapOvr>
  <p:transition>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Radio </a:t>
            </a:r>
            <a:r>
              <a:rPr lang="en-US" dirty="0" err="1" smtClean="0"/>
              <a:t>pakistan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first speech that is on air after independence was:</a:t>
            </a:r>
          </a:p>
          <a:p>
            <a:pPr algn="just" fontAlgn="t"/>
            <a:r>
              <a:rPr lang="en-US" dirty="0"/>
              <a:t>"</a:t>
            </a:r>
            <a:r>
              <a:rPr lang="en-US" dirty="0" err="1" smtClean="0"/>
              <a:t>Pakistan,the</a:t>
            </a:r>
            <a:r>
              <a:rPr lang="en-US" dirty="0"/>
              <a:t> largest Muslim state and the fifth one in the world came into being with the click of clock </a:t>
            </a:r>
            <a:r>
              <a:rPr lang="en-US" dirty="0" smtClean="0"/>
              <a:t>at midnight</a:t>
            </a:r>
            <a:r>
              <a:rPr lang="en-US" dirty="0"/>
              <a:t> last night. The dream became a reality in the unbelievable short span of six years in the face of </a:t>
            </a:r>
            <a:r>
              <a:rPr lang="en-US" dirty="0" smtClean="0"/>
              <a:t>the stiffest</a:t>
            </a:r>
            <a:r>
              <a:rPr lang="en-US" dirty="0"/>
              <a:t> </a:t>
            </a:r>
            <a:r>
              <a:rPr lang="en-US" dirty="0" smtClean="0"/>
              <a:t>opposition. Faith</a:t>
            </a:r>
            <a:r>
              <a:rPr lang="en-US" dirty="0"/>
              <a:t> in God, with unity and discipline among their ranks and convinced of the great role destined for </a:t>
            </a:r>
            <a:r>
              <a:rPr lang="en-US" dirty="0" smtClean="0"/>
              <a:t>them in </a:t>
            </a:r>
            <a:r>
              <a:rPr lang="en-US" dirty="0"/>
              <a:t>the comity of nations, the dynamic people of Pakistan shall now march </a:t>
            </a:r>
            <a:r>
              <a:rPr lang="en-US" dirty="0" smtClean="0"/>
              <a:t>on to</a:t>
            </a:r>
            <a:r>
              <a:rPr lang="en-US" dirty="0"/>
              <a:t> achieve their </a:t>
            </a:r>
            <a:r>
              <a:rPr lang="en-US" dirty="0" smtClean="0"/>
              <a:t>cherished goal</a:t>
            </a:r>
            <a:r>
              <a:rPr lang="en-US" dirty="0"/>
              <a:t>.</a:t>
            </a:r>
          </a:p>
          <a:p>
            <a:pPr algn="just"/>
            <a:endParaRPr lang="en-US" dirty="0"/>
          </a:p>
        </p:txBody>
      </p:sp>
    </p:spTree>
  </p:cSld>
  <p:clrMapOvr>
    <a:masterClrMapping/>
  </p:clrMapOvr>
  <p:transition>
    <p:wheel spokes="8"/>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Early challenges and role of radio Pakistan</a:t>
            </a:r>
            <a:endParaRPr lang="en-US" dirty="0"/>
          </a:p>
        </p:txBody>
      </p:sp>
      <p:sp>
        <p:nvSpPr>
          <p:cNvPr id="3" name="Content Placeholder 2"/>
          <p:cNvSpPr>
            <a:spLocks noGrp="1"/>
          </p:cNvSpPr>
          <p:nvPr>
            <p:ph idx="1"/>
          </p:nvPr>
        </p:nvSpPr>
        <p:spPr/>
        <p:txBody>
          <a:bodyPr>
            <a:normAutofit fontScale="77500" lnSpcReduction="20000"/>
          </a:bodyPr>
          <a:lstStyle/>
          <a:p>
            <a:pPr fontAlgn="t"/>
            <a:r>
              <a:rPr lang="en-US" b="1" dirty="0"/>
              <a:t>Rehabilitation of </a:t>
            </a:r>
            <a:r>
              <a:rPr lang="en-US" b="1" dirty="0" err="1" smtClean="0"/>
              <a:t>Muhajerin</a:t>
            </a:r>
            <a:endParaRPr lang="en-US" b="1" dirty="0"/>
          </a:p>
          <a:p>
            <a:pPr fontAlgn="t">
              <a:buNone/>
            </a:pPr>
            <a:r>
              <a:rPr lang="en-US" dirty="0" smtClean="0"/>
              <a:t>	Muslims</a:t>
            </a:r>
            <a:r>
              <a:rPr lang="en-US" dirty="0"/>
              <a:t> from India migrated to Pakistan. Besides their rehabilitation, their consolation was also a </a:t>
            </a:r>
            <a:r>
              <a:rPr lang="en-US" dirty="0" smtClean="0"/>
              <a:t>big challenge</a:t>
            </a:r>
            <a:r>
              <a:rPr lang="en-US" dirty="0"/>
              <a:t> </a:t>
            </a:r>
            <a:r>
              <a:rPr lang="en-US" dirty="0" smtClean="0"/>
              <a:t>to be taken up. Radio programs were specially designed to courage and strengthens </a:t>
            </a:r>
            <a:r>
              <a:rPr lang="en-US" dirty="0" err="1" smtClean="0"/>
              <a:t>muhajarens</a:t>
            </a:r>
            <a:r>
              <a:rPr lang="en-US" dirty="0" smtClean="0"/>
              <a:t> </a:t>
            </a:r>
          </a:p>
          <a:p>
            <a:pPr fontAlgn="t"/>
            <a:r>
              <a:rPr lang="en-US" b="1" dirty="0" smtClean="0"/>
              <a:t>India's</a:t>
            </a:r>
            <a:r>
              <a:rPr lang="en-US" b="1" dirty="0"/>
              <a:t> onslaught on Kashmir-1948 and Radio</a:t>
            </a:r>
            <a:endParaRPr lang="en-US" dirty="0"/>
          </a:p>
          <a:p>
            <a:pPr fontAlgn="t">
              <a:buNone/>
            </a:pPr>
            <a:r>
              <a:rPr lang="en-US" dirty="0" smtClean="0"/>
              <a:t>    Immediate after the independence, </a:t>
            </a:r>
            <a:r>
              <a:rPr lang="en-US" dirty="0" err="1" smtClean="0"/>
              <a:t>india</a:t>
            </a:r>
            <a:r>
              <a:rPr lang="en-US" dirty="0" smtClean="0"/>
              <a:t> let its forces into </a:t>
            </a:r>
            <a:r>
              <a:rPr lang="en-US" dirty="0" err="1" smtClean="0"/>
              <a:t>kashmir</a:t>
            </a:r>
            <a:r>
              <a:rPr lang="en-US" dirty="0" smtClean="0"/>
              <a:t> that was in all aspects near to </a:t>
            </a:r>
            <a:r>
              <a:rPr lang="en-US" dirty="0" err="1" smtClean="0"/>
              <a:t>pakistan</a:t>
            </a:r>
            <a:r>
              <a:rPr lang="en-US" dirty="0" smtClean="0"/>
              <a:t> than India.</a:t>
            </a:r>
            <a:r>
              <a:rPr lang="en-US" dirty="0"/>
              <a:t> Rawalpindi radio </a:t>
            </a:r>
            <a:r>
              <a:rPr lang="en-US" dirty="0" smtClean="0"/>
              <a:t>station 3</a:t>
            </a:r>
            <a:r>
              <a:rPr lang="en-US" dirty="0"/>
              <a:t> broadcast </a:t>
            </a:r>
            <a:r>
              <a:rPr lang="en-US" dirty="0" err="1"/>
              <a:t>programmes</a:t>
            </a:r>
            <a:r>
              <a:rPr lang="en-US" dirty="0"/>
              <a:t> to </a:t>
            </a:r>
            <a:r>
              <a:rPr lang="en-US" dirty="0" smtClean="0"/>
              <a:t>assure </a:t>
            </a:r>
            <a:r>
              <a:rPr lang="en-US" dirty="0" err="1" smtClean="0"/>
              <a:t>kashmiris</a:t>
            </a:r>
            <a:r>
              <a:rPr lang="en-US" dirty="0"/>
              <a:t> that at that hour of trial they were not </a:t>
            </a:r>
            <a:r>
              <a:rPr lang="en-US" dirty="0" smtClean="0"/>
              <a:t>alone.</a:t>
            </a:r>
          </a:p>
          <a:p>
            <a:pPr fontAlgn="t"/>
            <a:r>
              <a:rPr lang="en-US" b="1" dirty="0" smtClean="0"/>
              <a:t>11thSep</a:t>
            </a:r>
            <a:r>
              <a:rPr lang="en-US" b="1" dirty="0"/>
              <a:t>. 1948 ­ </a:t>
            </a:r>
            <a:r>
              <a:rPr lang="en-US" b="1" dirty="0" err="1"/>
              <a:t>Quaid</a:t>
            </a:r>
            <a:r>
              <a:rPr lang="en-US" b="1" dirty="0"/>
              <a:t>-e-</a:t>
            </a:r>
            <a:r>
              <a:rPr lang="en-US" b="1" dirty="0" err="1"/>
              <a:t>Azam</a:t>
            </a:r>
            <a:r>
              <a:rPr lang="en-US" b="1" dirty="0"/>
              <a:t> passed away</a:t>
            </a:r>
            <a:endParaRPr lang="en-US" dirty="0"/>
          </a:p>
          <a:p>
            <a:pPr fontAlgn="t">
              <a:buNone/>
            </a:pPr>
            <a:r>
              <a:rPr lang="en-US" dirty="0" smtClean="0"/>
              <a:t>	</a:t>
            </a:r>
            <a:r>
              <a:rPr lang="en-US" dirty="0" err="1" smtClean="0"/>
              <a:t>Shakeel</a:t>
            </a:r>
            <a:r>
              <a:rPr lang="en-US" dirty="0"/>
              <a:t> </a:t>
            </a:r>
            <a:r>
              <a:rPr lang="en-US" dirty="0" err="1"/>
              <a:t>Ehmad</a:t>
            </a:r>
            <a:r>
              <a:rPr lang="en-US" dirty="0"/>
              <a:t> read the news with graphic and moving </a:t>
            </a:r>
            <a:r>
              <a:rPr lang="en-US" dirty="0" smtClean="0"/>
              <a:t>description.</a:t>
            </a:r>
          </a:p>
          <a:p>
            <a:pPr fontAlgn="t"/>
            <a:r>
              <a:rPr lang="en-US" b="1" dirty="0" smtClean="0"/>
              <a:t>Sep</a:t>
            </a:r>
            <a:r>
              <a:rPr lang="en-US" b="1" dirty="0"/>
              <a:t>. 1965 India again assaults Pakistan.--</a:t>
            </a:r>
            <a:r>
              <a:rPr lang="en-US" i="1" dirty="0"/>
              <a:t>radio fought along with nation and army</a:t>
            </a:r>
            <a:endParaRPr lang="en-US" dirty="0"/>
          </a:p>
          <a:p>
            <a:endParaRPr lang="en-US" dirty="0"/>
          </a:p>
        </p:txBody>
      </p:sp>
    </p:spTree>
  </p:cSld>
  <p:clrMapOvr>
    <a:masterClrMapping/>
  </p:clrMapOvr>
  <p:transition>
    <p:wheel spokes="8"/>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304800"/>
            <a:ext cx="5791200" cy="2666999"/>
          </a:xfrm>
        </p:spPr>
        <p:txBody>
          <a:bodyPr>
            <a:noAutofit/>
          </a:bodyPr>
          <a:lstStyle/>
          <a:p>
            <a:pPr algn="ctr"/>
            <a:r>
              <a:rPr lang="en-US" sz="6000" dirty="0" smtClean="0">
                <a:latin typeface="Sakkal Majalla" pitchFamily="2" charset="-78"/>
                <a:cs typeface="Sakkal Majalla" pitchFamily="2" charset="-78"/>
              </a:rPr>
              <a:t/>
            </a:r>
            <a:br>
              <a:rPr lang="en-US" sz="6000" dirty="0" smtClean="0">
                <a:latin typeface="Sakkal Majalla" pitchFamily="2" charset="-78"/>
                <a:cs typeface="Sakkal Majalla" pitchFamily="2" charset="-78"/>
              </a:rPr>
            </a:br>
            <a:r>
              <a:rPr lang="en-US" sz="6000" dirty="0" smtClean="0">
                <a:latin typeface="Sakkal Majalla" pitchFamily="2" charset="-78"/>
                <a:cs typeface="Sakkal Majalla" pitchFamily="2" charset="-78"/>
              </a:rPr>
              <a:t/>
            </a:r>
            <a:br>
              <a:rPr lang="en-US" sz="6000" dirty="0" smtClean="0">
                <a:latin typeface="Sakkal Majalla" pitchFamily="2" charset="-78"/>
                <a:cs typeface="Sakkal Majalla" pitchFamily="2" charset="-78"/>
              </a:rPr>
            </a:br>
            <a:r>
              <a:rPr lang="en-US" sz="6000" dirty="0" smtClean="0">
                <a:latin typeface="Sakkal Majalla" pitchFamily="2" charset="-78"/>
                <a:cs typeface="Sakkal Majalla" pitchFamily="2" charset="-78"/>
              </a:rPr>
              <a:t/>
            </a:r>
            <a:br>
              <a:rPr lang="en-US" sz="6000" dirty="0" smtClean="0">
                <a:latin typeface="Sakkal Majalla" pitchFamily="2" charset="-78"/>
                <a:cs typeface="Sakkal Majalla" pitchFamily="2" charset="-78"/>
              </a:rPr>
            </a:br>
            <a:r>
              <a:rPr lang="en-US" sz="6000" dirty="0" smtClean="0">
                <a:latin typeface="Sakkal Majalla" pitchFamily="2" charset="-78"/>
                <a:cs typeface="Sakkal Majalla" pitchFamily="2" charset="-78"/>
              </a:rPr>
              <a:t/>
            </a:r>
            <a:br>
              <a:rPr lang="en-US" sz="6000" dirty="0" smtClean="0">
                <a:latin typeface="Sakkal Majalla" pitchFamily="2" charset="-78"/>
                <a:cs typeface="Sakkal Majalla" pitchFamily="2" charset="-78"/>
              </a:rPr>
            </a:br>
            <a:r>
              <a:rPr lang="en-US" sz="6000" dirty="0" smtClean="0">
                <a:latin typeface="Sakkal Majalla" pitchFamily="2" charset="-78"/>
                <a:cs typeface="Sakkal Majalla" pitchFamily="2" charset="-78"/>
              </a:rPr>
              <a:t/>
            </a:r>
            <a:br>
              <a:rPr lang="en-US" sz="6000" dirty="0" smtClean="0">
                <a:latin typeface="Sakkal Majalla" pitchFamily="2" charset="-78"/>
                <a:cs typeface="Sakkal Majalla" pitchFamily="2" charset="-78"/>
              </a:rPr>
            </a:br>
            <a:r>
              <a:rPr lang="en-US" sz="6000" dirty="0" smtClean="0">
                <a:latin typeface="Sakkal Majalla" pitchFamily="2" charset="-78"/>
                <a:cs typeface="Sakkal Majalla" pitchFamily="2" charset="-78"/>
              </a:rPr>
              <a:t>Role of radio during war of 1965</a:t>
            </a:r>
            <a:endParaRPr lang="en-US" sz="6000" dirty="0">
              <a:latin typeface="Sakkal Majalla" pitchFamily="2" charset="-78"/>
              <a:cs typeface="Sakkal Majalla" pitchFamily="2" charset="-78"/>
            </a:endParaRPr>
          </a:p>
        </p:txBody>
      </p:sp>
      <p:sp>
        <p:nvSpPr>
          <p:cNvPr id="3" name="Subtitle 2"/>
          <p:cNvSpPr>
            <a:spLocks noGrp="1"/>
          </p:cNvSpPr>
          <p:nvPr>
            <p:ph type="subTitle" idx="1"/>
          </p:nvPr>
        </p:nvSpPr>
        <p:spPr>
          <a:xfrm>
            <a:off x="2133600" y="1828800"/>
            <a:ext cx="6553200" cy="4267200"/>
          </a:xfrm>
        </p:spPr>
        <p:txBody>
          <a:bodyPr>
            <a:normAutofit/>
          </a:bodyPr>
          <a:lstStyle/>
          <a:p>
            <a:r>
              <a:rPr lang="en-US" sz="1400" dirty="0" smtClean="0">
                <a:effectLst>
                  <a:outerShdw blurRad="38100" dist="38100" dir="2700000" algn="tl">
                    <a:srgbClr val="000000">
                      <a:alpha val="43137"/>
                    </a:srgbClr>
                  </a:outerShdw>
                </a:effectLst>
              </a:rPr>
              <a:t>-</a:t>
            </a:r>
            <a:r>
              <a:rPr lang="en-US" sz="1400" dirty="0" err="1" smtClean="0">
                <a:effectLst>
                  <a:outerShdw blurRad="38100" dist="38100" dir="2700000" algn="tl">
                    <a:srgbClr val="000000">
                      <a:alpha val="43137"/>
                    </a:srgbClr>
                  </a:outerShdw>
                </a:effectLst>
              </a:rPr>
              <a:t>Rafia</a:t>
            </a:r>
            <a:r>
              <a:rPr lang="en-US" sz="1400" dirty="0" smtClean="0">
                <a:effectLst>
                  <a:outerShdw blurRad="38100" dist="38100" dir="2700000" algn="tl">
                    <a:srgbClr val="000000">
                      <a:alpha val="43137"/>
                    </a:srgbClr>
                  </a:outerShdw>
                </a:effectLst>
              </a:rPr>
              <a:t> Khan</a:t>
            </a:r>
            <a:endParaRPr lang="en-US" sz="1400"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Sakkal Majalla" pitchFamily="2" charset="-78"/>
                <a:cs typeface="Sakkal Majalla" pitchFamily="2" charset="-78"/>
              </a:rPr>
              <a:t>Role of radio during war of 1965</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effectLst>
                  <a:outerShdw blurRad="38100" dist="38100" dir="2700000" algn="tl">
                    <a:srgbClr val="000000">
                      <a:alpha val="43137"/>
                    </a:srgbClr>
                  </a:outerShdw>
                </a:effectLst>
              </a:rPr>
              <a:t>The </a:t>
            </a:r>
            <a:r>
              <a:rPr lang="en-US" b="1" dirty="0" smtClean="0">
                <a:effectLst>
                  <a:outerShdw blurRad="38100" dist="38100" dir="2700000" algn="tl">
                    <a:srgbClr val="000000">
                      <a:alpha val="43137"/>
                    </a:srgbClr>
                  </a:outerShdw>
                </a:effectLst>
              </a:rPr>
              <a:t>Indo-Pakistani War of 1965</a:t>
            </a:r>
            <a:r>
              <a:rPr lang="en-US" dirty="0" smtClean="0">
                <a:effectLst>
                  <a:outerShdw blurRad="38100" dist="38100" dir="2700000" algn="tl">
                    <a:srgbClr val="000000">
                      <a:alpha val="43137"/>
                    </a:srgbClr>
                  </a:outerShdw>
                </a:effectLst>
              </a:rPr>
              <a:t> was a culmination of skirmishes that took place between April 1965 and September 1965 between Pakistan and India.</a:t>
            </a:r>
          </a:p>
          <a:p>
            <a:pPr>
              <a:buFont typeface="Arial" pitchFamily="34" charset="0"/>
              <a:buChar char="•"/>
            </a:pPr>
            <a:r>
              <a:rPr lang="en-US" dirty="0" smtClean="0">
                <a:effectLst>
                  <a:outerShdw blurRad="38100" dist="38100" dir="2700000" algn="tl">
                    <a:srgbClr val="000000">
                      <a:alpha val="43137"/>
                    </a:srgbClr>
                  </a:outerShdw>
                </a:effectLst>
              </a:rPr>
              <a:t>This conflict became known as the </a:t>
            </a:r>
            <a:r>
              <a:rPr lang="en-US" b="1" dirty="0" smtClean="0">
                <a:effectLst>
                  <a:outerShdw blurRad="38100" dist="38100" dir="2700000" algn="tl">
                    <a:srgbClr val="000000">
                      <a:alpha val="43137"/>
                    </a:srgbClr>
                  </a:outerShdw>
                </a:effectLst>
              </a:rPr>
              <a:t>Second Kashmir War</a:t>
            </a:r>
            <a:r>
              <a:rPr lang="en-US" dirty="0" smtClean="0">
                <a:effectLst>
                  <a:outerShdw blurRad="38100" dist="38100" dir="2700000" algn="tl">
                    <a:srgbClr val="000000">
                      <a:alpha val="43137"/>
                    </a:srgbClr>
                  </a:outerShdw>
                </a:effectLst>
              </a:rPr>
              <a:t> and was fought by India and Pakistan over the disputed region of Kashmir, the first having been fought in 1947. </a:t>
            </a:r>
          </a:p>
          <a:p>
            <a:endParaRPr lang="en-US" dirty="0" smtClean="0">
              <a:effectLst>
                <a:outerShdw blurRad="38100" dist="38100" dir="2700000" algn="tl">
                  <a:srgbClr val="000000">
                    <a:alpha val="43137"/>
                  </a:srgbClr>
                </a:outerShdw>
              </a:effectLst>
            </a:endParaRPr>
          </a:p>
          <a:p>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8229600" cy="4373563"/>
          </a:xfrm>
        </p:spPr>
        <p:txBody>
          <a:bodyPr/>
          <a:lstStyle/>
          <a:p>
            <a:pPr>
              <a:buFont typeface="Arial" pitchFamily="34" charset="0"/>
              <a:buChar char="•"/>
            </a:pPr>
            <a:r>
              <a:rPr lang="en-US" dirty="0" smtClean="0">
                <a:effectLst>
                  <a:outerShdw blurRad="38100" dist="38100" dir="2700000" algn="tl">
                    <a:srgbClr val="000000">
                      <a:alpha val="43137"/>
                    </a:srgbClr>
                  </a:outerShdw>
                </a:effectLst>
              </a:rPr>
              <a:t>The war began following Pakistan's Operation Gibraltar, which was designed to infiltrate forces into Jammu and Kashmir to precipitate an insurgency against rule by </a:t>
            </a:r>
            <a:r>
              <a:rPr lang="en-US" dirty="0" err="1" smtClean="0">
                <a:effectLst>
                  <a:outerShdw blurRad="38100" dist="38100" dir="2700000" algn="tl">
                    <a:srgbClr val="000000">
                      <a:alpha val="43137"/>
                    </a:srgbClr>
                  </a:outerShdw>
                </a:effectLst>
              </a:rPr>
              <a:t>India.The</a:t>
            </a:r>
            <a:r>
              <a:rPr lang="en-US" dirty="0" smtClean="0">
                <a:effectLst>
                  <a:outerShdw blurRad="38100" dist="38100" dir="2700000" algn="tl">
                    <a:srgbClr val="000000">
                      <a:alpha val="43137"/>
                    </a:srgbClr>
                  </a:outerShdw>
                </a:effectLst>
              </a:rPr>
              <a:t> five-week war caused thousands of casualties on both sides. </a:t>
            </a:r>
          </a:p>
          <a:p>
            <a:pPr>
              <a:buFont typeface="Arial" pitchFamily="34" charset="0"/>
              <a:buChar char="•"/>
            </a:pPr>
            <a:r>
              <a:rPr lang="en-US" dirty="0" smtClean="0">
                <a:effectLst>
                  <a:outerShdw blurRad="38100" dist="38100" dir="2700000" algn="tl">
                    <a:srgbClr val="000000">
                      <a:alpha val="43137"/>
                    </a:srgbClr>
                  </a:outerShdw>
                </a:effectLst>
              </a:rPr>
              <a:t>It ended in a United Nations (UN) mandated ceasefire and the subsequent issuance of the Tashkent Declaration.</a:t>
            </a:r>
          </a:p>
          <a:p>
            <a:pPr>
              <a:buFont typeface="Arial" pitchFamily="34" charset="0"/>
              <a:buChar char="•"/>
            </a:pPr>
            <a:endParaRPr lang="en-US" sz="2000" dirty="0" smtClean="0">
              <a:effectLst>
                <a:outerShdw blurRad="38100" dist="38100" dir="2700000" algn="tl">
                  <a:srgbClr val="000000">
                    <a:alpha val="43137"/>
                  </a:srgbClr>
                </a:outerShdw>
              </a:effectLst>
            </a:endParaRPr>
          </a:p>
          <a:p>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en-US" sz="3000" dirty="0" smtClean="0"/>
              <a:t>Much of the war was fought by the countries' land forces in Kashmir and along the International Border between India and Pakistan. This war saw the largest amassing of troops in Kashmir since the Partition of British India in 1947, a number that was overshadowed only during the 2001–2002 military standoff between India and Pakistan. </a:t>
            </a:r>
          </a:p>
          <a:p>
            <a:r>
              <a:rPr lang="en-US" sz="3000" dirty="0" smtClean="0"/>
              <a:t>Most of the battles were fought by opposing infantry and </a:t>
            </a:r>
            <a:r>
              <a:rPr lang="en-US" sz="3000" dirty="0" err="1" smtClean="0"/>
              <a:t>armoured</a:t>
            </a:r>
            <a:r>
              <a:rPr lang="en-US" sz="3000" dirty="0" smtClean="0"/>
              <a:t> units, with substantial backing from air forces, and naval operations. Many details of this war, like those of other Indo-Pakistani Wars, remain unclear</a:t>
            </a:r>
            <a:r>
              <a:rPr lang="en-US" dirty="0" smtClean="0"/>
              <a:t>.</a:t>
            </a:r>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5516563"/>
          </a:xfrm>
        </p:spPr>
        <p:txBody>
          <a:bodyPr>
            <a:normAutofit lnSpcReduction="10000"/>
          </a:bodyPr>
          <a:lstStyle/>
          <a:p>
            <a:r>
              <a:rPr lang="en-US" dirty="0" smtClean="0"/>
              <a:t>Radio ,24 hours perform their role during war.  Radio update all the news of war for Pakistanis. </a:t>
            </a:r>
            <a:r>
              <a:rPr lang="en-US" dirty="0" err="1" smtClean="0"/>
              <a:t>Ayub</a:t>
            </a:r>
            <a:r>
              <a:rPr lang="en-US" dirty="0" smtClean="0"/>
              <a:t> khan’s speech was delivered on radio for Pakistan army to show our support and prayers to the Pakistan army.</a:t>
            </a:r>
          </a:p>
          <a:p>
            <a:r>
              <a:rPr lang="en-US" dirty="0" smtClean="0"/>
              <a:t>Other than </a:t>
            </a:r>
            <a:r>
              <a:rPr lang="en-US" dirty="0" err="1" smtClean="0"/>
              <a:t>this,noor</a:t>
            </a:r>
            <a:r>
              <a:rPr lang="en-US" dirty="0" smtClean="0"/>
              <a:t>  </a:t>
            </a:r>
            <a:r>
              <a:rPr lang="en-US" dirty="0" err="1" smtClean="0"/>
              <a:t>jahan</a:t>
            </a:r>
            <a:r>
              <a:rPr lang="en-US" dirty="0" smtClean="0"/>
              <a:t> songs are broadcast on radio to bring </a:t>
            </a:r>
            <a:r>
              <a:rPr lang="en-US" dirty="0" err="1" smtClean="0"/>
              <a:t>encouragment</a:t>
            </a:r>
            <a:r>
              <a:rPr lang="en-US" dirty="0" smtClean="0"/>
              <a:t> to Pakistan army like, </a:t>
            </a:r>
            <a:r>
              <a:rPr lang="en-US" i="1" dirty="0" err="1" smtClean="0"/>
              <a:t>Ae</a:t>
            </a:r>
            <a:r>
              <a:rPr lang="en-US" i="1" dirty="0" smtClean="0"/>
              <a:t> </a:t>
            </a:r>
            <a:r>
              <a:rPr lang="en-US" i="1" dirty="0" err="1" smtClean="0"/>
              <a:t>watan</a:t>
            </a:r>
            <a:r>
              <a:rPr lang="en-US" i="1" dirty="0" smtClean="0"/>
              <a:t> </a:t>
            </a:r>
            <a:r>
              <a:rPr lang="en-US" i="1" dirty="0" err="1" smtClean="0"/>
              <a:t>kay</a:t>
            </a:r>
            <a:r>
              <a:rPr lang="en-US" i="1" dirty="0" smtClean="0"/>
              <a:t> </a:t>
            </a:r>
            <a:r>
              <a:rPr lang="en-US" i="1" dirty="0" err="1" smtClean="0"/>
              <a:t>sajeelay</a:t>
            </a:r>
            <a:r>
              <a:rPr lang="en-US" i="1" dirty="0" smtClean="0"/>
              <a:t> </a:t>
            </a:r>
            <a:r>
              <a:rPr lang="en-US" i="1" dirty="0" err="1" smtClean="0"/>
              <a:t>jawano</a:t>
            </a:r>
            <a:r>
              <a:rPr lang="en-US" i="1" dirty="0" smtClean="0"/>
              <a:t>, Mere </a:t>
            </a:r>
            <a:r>
              <a:rPr lang="en-US" i="1" dirty="0" err="1" smtClean="0"/>
              <a:t>naghmay</a:t>
            </a:r>
            <a:r>
              <a:rPr lang="en-US" i="1" dirty="0" smtClean="0"/>
              <a:t> </a:t>
            </a:r>
            <a:r>
              <a:rPr lang="en-US" i="1" dirty="0" err="1" smtClean="0"/>
              <a:t>tumharay</a:t>
            </a:r>
            <a:r>
              <a:rPr lang="en-US" i="1" dirty="0" smtClean="0"/>
              <a:t> </a:t>
            </a:r>
            <a:r>
              <a:rPr lang="en-US" i="1" dirty="0" err="1" smtClean="0"/>
              <a:t>leeyay</a:t>
            </a:r>
            <a:r>
              <a:rPr lang="en-US" i="1" dirty="0" smtClean="0"/>
              <a:t> </a:t>
            </a:r>
            <a:r>
              <a:rPr lang="en-US" i="1" dirty="0" err="1" smtClean="0"/>
              <a:t>hain</a:t>
            </a:r>
            <a:r>
              <a:rPr lang="en-US" i="1" dirty="0" smtClean="0"/>
              <a:t>. .</a:t>
            </a:r>
            <a:endParaRPr 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PBC act, 1973</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foundation stone of PBC headquarter , </a:t>
            </a:r>
            <a:r>
              <a:rPr lang="en-US" dirty="0" err="1" smtClean="0"/>
              <a:t>islamabad</a:t>
            </a:r>
            <a:r>
              <a:rPr lang="en-US" dirty="0" smtClean="0"/>
              <a:t> building was laid by former president </a:t>
            </a:r>
            <a:r>
              <a:rPr lang="en-US" dirty="0" err="1" smtClean="0"/>
              <a:t>Mr.zulifqar</a:t>
            </a:r>
            <a:r>
              <a:rPr lang="en-US" dirty="0" smtClean="0"/>
              <a:t> Ali Bhutto on 27</a:t>
            </a:r>
            <a:r>
              <a:rPr lang="en-US" baseline="30000" dirty="0" smtClean="0"/>
              <a:t>th</a:t>
            </a:r>
            <a:r>
              <a:rPr lang="en-US" dirty="0" smtClean="0"/>
              <a:t> April, 1972.</a:t>
            </a:r>
          </a:p>
          <a:p>
            <a:r>
              <a:rPr lang="en-US" dirty="0" smtClean="0"/>
              <a:t>After the new </a:t>
            </a:r>
            <a:r>
              <a:rPr lang="en-US" dirty="0" err="1" smtClean="0"/>
              <a:t>constituation</a:t>
            </a:r>
            <a:r>
              <a:rPr lang="en-US" dirty="0" smtClean="0"/>
              <a:t> had been formed and brought </a:t>
            </a:r>
            <a:r>
              <a:rPr lang="en-US" dirty="0" err="1" smtClean="0"/>
              <a:t>inti</a:t>
            </a:r>
            <a:r>
              <a:rPr lang="en-US" dirty="0" smtClean="0"/>
              <a:t> effect in 1973, the parliament passed ‘PBC Act 1973”</a:t>
            </a:r>
          </a:p>
          <a:p>
            <a:r>
              <a:rPr lang="en-US" dirty="0" smtClean="0"/>
              <a:t>“to publish, circulate, distribute and regulate news and information in any part of the world in any manner”</a:t>
            </a:r>
          </a:p>
          <a:p>
            <a:r>
              <a:rPr lang="en-US" dirty="0" smtClean="0"/>
              <a:t>“to broadcast such </a:t>
            </a:r>
            <a:r>
              <a:rPr lang="en-US" dirty="0" err="1" smtClean="0"/>
              <a:t>programmes</a:t>
            </a:r>
            <a:r>
              <a:rPr lang="en-US" dirty="0" smtClean="0"/>
              <a:t> as may promote </a:t>
            </a:r>
            <a:r>
              <a:rPr lang="en-US" dirty="0" err="1" smtClean="0"/>
              <a:t>islamic</a:t>
            </a:r>
            <a:r>
              <a:rPr lang="en-US" dirty="0" smtClean="0"/>
              <a:t> ideology, national unity and principles of democracy, freedom equality, tolerance and social justice as </a:t>
            </a:r>
            <a:r>
              <a:rPr lang="en-US" dirty="0" err="1" smtClean="0"/>
              <a:t>enunicated</a:t>
            </a:r>
            <a:r>
              <a:rPr lang="en-US" dirty="0" smtClean="0"/>
              <a:t> by </a:t>
            </a:r>
            <a:r>
              <a:rPr lang="en-US" dirty="0" err="1" smtClean="0"/>
              <a:t>islam</a:t>
            </a:r>
            <a:r>
              <a:rPr lang="en-US" dirty="0" smtClean="0"/>
              <a:t>, discourage parochial, racial, tribal, sectarian, linguistic and provincial prejudices and reflect the urges and aspirations of people of </a:t>
            </a:r>
            <a:r>
              <a:rPr lang="en-US" dirty="0" err="1" smtClean="0"/>
              <a:t>pakistan</a:t>
            </a:r>
            <a:r>
              <a:rPr lang="en-US" dirty="0" smtClean="0"/>
              <a:t>”</a:t>
            </a:r>
            <a:endParaRPr lang="en-US" dirty="0"/>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Invention </a:t>
            </a:r>
            <a:endParaRPr lang="en-US" dirty="0"/>
          </a:p>
        </p:txBody>
      </p:sp>
      <p:sp>
        <p:nvSpPr>
          <p:cNvPr id="3" name="Content Placeholder 2"/>
          <p:cNvSpPr>
            <a:spLocks noGrp="1"/>
          </p:cNvSpPr>
          <p:nvPr>
            <p:ph idx="1"/>
          </p:nvPr>
        </p:nvSpPr>
        <p:spPr/>
        <p:txBody>
          <a:bodyPr>
            <a:normAutofit/>
          </a:bodyPr>
          <a:lstStyle/>
          <a:p>
            <a:r>
              <a:rPr lang="en-US" dirty="0"/>
              <a:t>During the 1860s, Scottish physicist, James Clerk Maxwell predicted the existence of radio </a:t>
            </a:r>
            <a:r>
              <a:rPr lang="en-US" dirty="0" smtClean="0"/>
              <a:t>waves.</a:t>
            </a:r>
          </a:p>
          <a:p>
            <a:r>
              <a:rPr lang="en-US" dirty="0"/>
              <a:t>in 1886, German physicist, Heinrich Rudolph </a:t>
            </a:r>
            <a:r>
              <a:rPr lang="en-US" dirty="0" smtClean="0"/>
              <a:t>Hertz demonstrated </a:t>
            </a:r>
            <a:r>
              <a:rPr lang="en-US" dirty="0"/>
              <a:t>that rapid variations of electric current could be projected into space in the form of radio </a:t>
            </a:r>
            <a:r>
              <a:rPr lang="en-US" dirty="0" smtClean="0"/>
              <a:t>waves.</a:t>
            </a:r>
          </a:p>
          <a:p>
            <a:r>
              <a:rPr lang="en-US" dirty="0"/>
              <a:t>In 1866, </a:t>
            </a:r>
            <a:r>
              <a:rPr lang="en-US" dirty="0" err="1"/>
              <a:t>Mahlon</a:t>
            </a:r>
            <a:r>
              <a:rPr lang="en-US" dirty="0"/>
              <a:t> Loomis, an American dentist, successfully demonstrated "wireless telegraphy.</a:t>
            </a:r>
          </a:p>
        </p:txBody>
      </p:sp>
    </p:spTree>
    <p:extLst>
      <p:ext uri="{BB962C8B-B14F-4D97-AF65-F5344CB8AC3E}">
        <p14:creationId xmlns:p14="http://schemas.microsoft.com/office/powerpoint/2010/main" val="4105422846"/>
      </p:ext>
    </p:extLst>
  </p:cSld>
  <p:clrMapOvr>
    <a:masterClrMapping/>
  </p:clrMapOvr>
  <p:transition>
    <p:wheel spokes="8"/>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PBC services</a:t>
            </a:r>
            <a:endParaRPr lang="en-US" dirty="0"/>
          </a:p>
        </p:txBody>
      </p:sp>
      <p:sp>
        <p:nvSpPr>
          <p:cNvPr id="3" name="Content Placeholder 2"/>
          <p:cNvSpPr>
            <a:spLocks noGrp="1"/>
          </p:cNvSpPr>
          <p:nvPr>
            <p:ph idx="1"/>
          </p:nvPr>
        </p:nvSpPr>
        <p:spPr/>
        <p:txBody>
          <a:bodyPr>
            <a:normAutofit lnSpcReduction="10000"/>
          </a:bodyPr>
          <a:lstStyle/>
          <a:p>
            <a:r>
              <a:rPr lang="en-US" dirty="0" smtClean="0"/>
              <a:t>Home services</a:t>
            </a:r>
          </a:p>
          <a:p>
            <a:r>
              <a:rPr lang="en-US" dirty="0" smtClean="0"/>
              <a:t>World services</a:t>
            </a:r>
          </a:p>
          <a:p>
            <a:r>
              <a:rPr lang="en-US" dirty="0" smtClean="0"/>
              <a:t>External services</a:t>
            </a:r>
          </a:p>
          <a:p>
            <a:r>
              <a:rPr lang="en-US" dirty="0" err="1" smtClean="0"/>
              <a:t>PBc</a:t>
            </a:r>
            <a:r>
              <a:rPr lang="en-US" dirty="0" smtClean="0"/>
              <a:t> services (news &amp; </a:t>
            </a:r>
            <a:r>
              <a:rPr lang="en-US" dirty="0" err="1" smtClean="0"/>
              <a:t>curent</a:t>
            </a:r>
            <a:r>
              <a:rPr lang="en-US" dirty="0" smtClean="0"/>
              <a:t> affairs)</a:t>
            </a:r>
          </a:p>
          <a:p>
            <a:r>
              <a:rPr lang="en-US" dirty="0" err="1" smtClean="0"/>
              <a:t>Sautul</a:t>
            </a:r>
            <a:r>
              <a:rPr lang="en-US" dirty="0" smtClean="0"/>
              <a:t> Qur’an </a:t>
            </a:r>
          </a:p>
          <a:p>
            <a:r>
              <a:rPr lang="en-US" dirty="0" smtClean="0"/>
              <a:t>FM-101 ( 1oct , 1998)</a:t>
            </a:r>
          </a:p>
          <a:p>
            <a:r>
              <a:rPr lang="en-US" dirty="0" smtClean="0"/>
              <a:t>FM-93 </a:t>
            </a:r>
          </a:p>
          <a:p>
            <a:r>
              <a:rPr lang="en-US" dirty="0" smtClean="0"/>
              <a:t>FM-94.6</a:t>
            </a:r>
            <a:endParaRPr lang="en-US" dirty="0"/>
          </a:p>
        </p:txBody>
      </p:sp>
    </p:spTree>
  </p:cSld>
  <p:clrMapOvr>
    <a:masterClrMapping/>
  </p:clrMapOvr>
  <p:transition>
    <p:wheel spokes="8"/>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PBC news</a:t>
            </a:r>
            <a:endParaRPr lang="en-US" dirty="0"/>
          </a:p>
        </p:txBody>
      </p:sp>
      <p:sp>
        <p:nvSpPr>
          <p:cNvPr id="3" name="Content Placeholder 2"/>
          <p:cNvSpPr>
            <a:spLocks noGrp="1"/>
          </p:cNvSpPr>
          <p:nvPr>
            <p:ph idx="1"/>
          </p:nvPr>
        </p:nvSpPr>
        <p:spPr/>
        <p:txBody>
          <a:bodyPr/>
          <a:lstStyle/>
          <a:p>
            <a:r>
              <a:rPr lang="en-US" dirty="0" smtClean="0"/>
              <a:t>Broadcast 149 news bulletins in 31 languages daily</a:t>
            </a:r>
          </a:p>
          <a:p>
            <a:r>
              <a:rPr lang="en-US" dirty="0" smtClean="0"/>
              <a:t>Covering world, national and regional news as well as sports, business and weather reports.</a:t>
            </a:r>
            <a:endParaRPr lang="en-US" dirty="0"/>
          </a:p>
        </p:txBody>
      </p:sp>
    </p:spTree>
  </p:cSld>
  <p:clrMapOvr>
    <a:masterClrMapping/>
  </p:clrMapOvr>
  <p:transition>
    <p:wheel spokes="8"/>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Platform provided by radio </a:t>
            </a:r>
            <a:r>
              <a:rPr lang="en-US" dirty="0" err="1" smtClean="0"/>
              <a:t>pakistan</a:t>
            </a:r>
            <a:endParaRPr lang="en-US" dirty="0"/>
          </a:p>
        </p:txBody>
      </p:sp>
      <p:sp>
        <p:nvSpPr>
          <p:cNvPr id="3" name="Content Placeholder 2"/>
          <p:cNvSpPr>
            <a:spLocks noGrp="1"/>
          </p:cNvSpPr>
          <p:nvPr>
            <p:ph idx="1"/>
          </p:nvPr>
        </p:nvSpPr>
        <p:spPr/>
        <p:txBody>
          <a:bodyPr>
            <a:normAutofit lnSpcReduction="10000"/>
          </a:bodyPr>
          <a:lstStyle/>
          <a:p>
            <a:r>
              <a:rPr lang="en-US" dirty="0" err="1" smtClean="0"/>
              <a:t>Abida</a:t>
            </a:r>
            <a:r>
              <a:rPr lang="en-US" dirty="0" smtClean="0"/>
              <a:t> </a:t>
            </a:r>
            <a:r>
              <a:rPr lang="en-US" dirty="0" err="1" smtClean="0"/>
              <a:t>parveen</a:t>
            </a:r>
            <a:endParaRPr lang="en-US" dirty="0" smtClean="0"/>
          </a:p>
          <a:p>
            <a:r>
              <a:rPr lang="en-US" dirty="0" smtClean="0"/>
              <a:t>Alan </a:t>
            </a:r>
            <a:r>
              <a:rPr lang="en-US" dirty="0" err="1" smtClean="0"/>
              <a:t>faqeer</a:t>
            </a:r>
            <a:endParaRPr lang="en-US" dirty="0" smtClean="0"/>
          </a:p>
          <a:p>
            <a:r>
              <a:rPr lang="en-US" dirty="0" err="1" smtClean="0"/>
              <a:t>Sanam</a:t>
            </a:r>
            <a:r>
              <a:rPr lang="en-US" dirty="0" smtClean="0"/>
              <a:t> </a:t>
            </a:r>
            <a:r>
              <a:rPr lang="en-US" dirty="0" err="1" smtClean="0"/>
              <a:t>marvi</a:t>
            </a:r>
            <a:endParaRPr lang="en-US" dirty="0" smtClean="0"/>
          </a:p>
          <a:p>
            <a:r>
              <a:rPr lang="en-US" dirty="0" smtClean="0"/>
              <a:t>Film stars:</a:t>
            </a:r>
          </a:p>
          <a:p>
            <a:r>
              <a:rPr lang="en-US" dirty="0" smtClean="0"/>
              <a:t>Mustafa </a:t>
            </a:r>
            <a:r>
              <a:rPr lang="en-US" dirty="0" err="1" smtClean="0"/>
              <a:t>quershi</a:t>
            </a:r>
            <a:endParaRPr lang="en-US" dirty="0" smtClean="0"/>
          </a:p>
          <a:p>
            <a:r>
              <a:rPr lang="en-US" dirty="0" smtClean="0"/>
              <a:t>Muhammad </a:t>
            </a:r>
            <a:r>
              <a:rPr lang="en-US" dirty="0" err="1" smtClean="0"/>
              <a:t>ali</a:t>
            </a:r>
            <a:endParaRPr lang="en-US" dirty="0" smtClean="0"/>
          </a:p>
          <a:p>
            <a:r>
              <a:rPr lang="en-US" dirty="0" err="1" smtClean="0"/>
              <a:t>Syed</a:t>
            </a:r>
            <a:r>
              <a:rPr lang="en-US" dirty="0" smtClean="0"/>
              <a:t> </a:t>
            </a:r>
            <a:r>
              <a:rPr lang="en-US" dirty="0" err="1" smtClean="0"/>
              <a:t>saleh</a:t>
            </a:r>
            <a:r>
              <a:rPr lang="en-US" dirty="0" smtClean="0"/>
              <a:t> </a:t>
            </a:r>
            <a:r>
              <a:rPr lang="en-US" dirty="0" err="1" smtClean="0"/>
              <a:t>Muhammah</a:t>
            </a:r>
            <a:r>
              <a:rPr lang="en-US" dirty="0" smtClean="0"/>
              <a:t> shah</a:t>
            </a:r>
          </a:p>
          <a:p>
            <a:r>
              <a:rPr lang="en-US" dirty="0" smtClean="0"/>
              <a:t>Anwar </a:t>
            </a:r>
            <a:r>
              <a:rPr lang="en-US" smtClean="0"/>
              <a:t>solangi</a:t>
            </a:r>
            <a:endParaRPr lang="en-US" dirty="0"/>
          </a:p>
        </p:txBody>
      </p:sp>
    </p:spTree>
  </p:cSld>
  <p:clrMapOvr>
    <a:masterClrMapping/>
  </p:clrMapOvr>
  <p:transition>
    <p:wheel spokes="8"/>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ankyou.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Marconi</a:t>
            </a:r>
            <a:endParaRPr lang="en-US" dirty="0"/>
          </a:p>
        </p:txBody>
      </p:sp>
      <p:sp>
        <p:nvSpPr>
          <p:cNvPr id="3" name="Content Placeholder 2"/>
          <p:cNvSpPr>
            <a:spLocks noGrp="1"/>
          </p:cNvSpPr>
          <p:nvPr>
            <p:ph idx="1"/>
          </p:nvPr>
        </p:nvSpPr>
        <p:spPr/>
        <p:txBody>
          <a:bodyPr/>
          <a:lstStyle/>
          <a:p>
            <a:r>
              <a:rPr lang="en-US" u="sng" dirty="0" err="1"/>
              <a:t>Guglielmo</a:t>
            </a:r>
            <a:r>
              <a:rPr lang="en-US" u="sng" dirty="0"/>
              <a:t> Marconi</a:t>
            </a:r>
            <a:r>
              <a:rPr lang="en-US" dirty="0"/>
              <a:t>, an Italian inventor, proved the feasibility of radio </a:t>
            </a:r>
            <a:r>
              <a:rPr lang="en-US" dirty="0" smtClean="0"/>
              <a:t>communication.</a:t>
            </a:r>
          </a:p>
          <a:p>
            <a:r>
              <a:rPr lang="en-US" dirty="0"/>
              <a:t>He sent and received his first radio signal in Italy in 1895. By 1899 he flashed the first wireless signal across the English </a:t>
            </a:r>
            <a:r>
              <a:rPr lang="en-US" dirty="0" smtClean="0"/>
              <a:t>Channel.</a:t>
            </a:r>
          </a:p>
          <a:p>
            <a:r>
              <a:rPr lang="en-US" dirty="0"/>
              <a:t> This was the first successful transatlantic radiotelegraph message in 1902.</a:t>
            </a:r>
          </a:p>
        </p:txBody>
      </p:sp>
    </p:spTree>
    <p:extLst>
      <p:ext uri="{BB962C8B-B14F-4D97-AF65-F5344CB8AC3E}">
        <p14:creationId xmlns:p14="http://schemas.microsoft.com/office/powerpoint/2010/main" val="3933557796"/>
      </p:ext>
    </p:extLst>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Nikola Tesla</a:t>
            </a:r>
            <a:endParaRPr lang="en-US" dirty="0"/>
          </a:p>
        </p:txBody>
      </p:sp>
      <p:sp>
        <p:nvSpPr>
          <p:cNvPr id="3" name="Content Placeholder 2"/>
          <p:cNvSpPr>
            <a:spLocks noGrp="1"/>
          </p:cNvSpPr>
          <p:nvPr>
            <p:ph idx="1"/>
          </p:nvPr>
        </p:nvSpPr>
        <p:spPr/>
        <p:txBody>
          <a:bodyPr/>
          <a:lstStyle/>
          <a:p>
            <a:r>
              <a:rPr lang="en-US" dirty="0"/>
              <a:t>In addition to Marconi, two of his contemporaries Nikola Tesla is now credited with being the first person to patent radio technology; the Supreme Court overturned Marconi's patent in 1943 in favor of Tesla</a:t>
            </a:r>
            <a:r>
              <a:rPr lang="en-US" dirty="0" smtClean="0"/>
              <a:t>.</a:t>
            </a:r>
          </a:p>
          <a:p>
            <a:endParaRPr lang="en-US" dirty="0"/>
          </a:p>
        </p:txBody>
      </p:sp>
    </p:spTree>
    <p:extLst>
      <p:ext uri="{BB962C8B-B14F-4D97-AF65-F5344CB8AC3E}">
        <p14:creationId xmlns:p14="http://schemas.microsoft.com/office/powerpoint/2010/main" val="1181919935"/>
      </p:ext>
    </p:extLst>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Harold &amp; Edwin </a:t>
            </a:r>
            <a:endParaRPr lang="en-US" dirty="0"/>
          </a:p>
        </p:txBody>
      </p:sp>
      <p:sp>
        <p:nvSpPr>
          <p:cNvPr id="3" name="Content Placeholder 2"/>
          <p:cNvSpPr>
            <a:spLocks noGrp="1"/>
          </p:cNvSpPr>
          <p:nvPr>
            <p:ph idx="1"/>
          </p:nvPr>
        </p:nvSpPr>
        <p:spPr/>
        <p:txBody>
          <a:bodyPr>
            <a:normAutofit/>
          </a:bodyPr>
          <a:lstStyle/>
          <a:p>
            <a:r>
              <a:rPr lang="en-US" dirty="0"/>
              <a:t>On March 8, 1916, Harold Power with his radio company American Radio and Research Company (AMRAD), broadcast the first continuous broadcast in the </a:t>
            </a:r>
            <a:r>
              <a:rPr lang="en-US" dirty="0" smtClean="0"/>
              <a:t>world.</a:t>
            </a:r>
          </a:p>
          <a:p>
            <a:r>
              <a:rPr lang="en-US" dirty="0"/>
              <a:t>Inventor Edwin Howard Armstrong is credited with developing many of the features of radio as it is known today. Armstrong patented three important inventions that made today's radio </a:t>
            </a:r>
            <a:r>
              <a:rPr lang="en-US" dirty="0" smtClean="0"/>
              <a:t>possible.</a:t>
            </a:r>
            <a:endParaRPr lang="en-US" dirty="0"/>
          </a:p>
        </p:txBody>
      </p:sp>
    </p:spTree>
    <p:extLst>
      <p:ext uri="{BB962C8B-B14F-4D97-AF65-F5344CB8AC3E}">
        <p14:creationId xmlns:p14="http://schemas.microsoft.com/office/powerpoint/2010/main" val="1431222992"/>
      </p:ext>
    </p:extLst>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Fessenden </a:t>
            </a:r>
            <a:endParaRPr lang="en-US" dirty="0"/>
          </a:p>
        </p:txBody>
      </p:sp>
      <p:sp>
        <p:nvSpPr>
          <p:cNvPr id="3" name="Content Placeholder 2"/>
          <p:cNvSpPr>
            <a:spLocks noGrp="1"/>
          </p:cNvSpPr>
          <p:nvPr>
            <p:ph idx="1"/>
          </p:nvPr>
        </p:nvSpPr>
        <p:spPr/>
        <p:txBody>
          <a:bodyPr/>
          <a:lstStyle/>
          <a:p>
            <a:r>
              <a:rPr lang="en-US" dirty="0"/>
              <a:t>Canadian, </a:t>
            </a:r>
            <a:r>
              <a:rPr lang="en-US" u="sng" dirty="0"/>
              <a:t>Reginald A. Fessenden</a:t>
            </a:r>
            <a:r>
              <a:rPr lang="en-US" dirty="0"/>
              <a:t> is best known for his invention of the modulation of radio waves and the fathometer</a:t>
            </a:r>
            <a:r>
              <a:rPr lang="en-US" dirty="0" smtClean="0"/>
              <a:t>.</a:t>
            </a:r>
          </a:p>
          <a:p>
            <a:r>
              <a:rPr lang="en-US" dirty="0"/>
              <a:t>Fessenden started his own company where he invented the modulation of radio waves, the "heterodyne </a:t>
            </a:r>
            <a:r>
              <a:rPr lang="en-US" dirty="0" smtClean="0"/>
              <a:t>principle”.</a:t>
            </a:r>
            <a:endParaRPr lang="en-US" b="1" dirty="0"/>
          </a:p>
        </p:txBody>
      </p:sp>
    </p:spTree>
    <p:extLst>
      <p:ext uri="{BB962C8B-B14F-4D97-AF65-F5344CB8AC3E}">
        <p14:creationId xmlns:p14="http://schemas.microsoft.com/office/powerpoint/2010/main" val="2020544868"/>
      </p:ext>
    </p:extLst>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Military Use and Patent Control </a:t>
            </a:r>
            <a:endParaRPr lang="en-US" dirty="0"/>
          </a:p>
        </p:txBody>
      </p:sp>
      <p:sp>
        <p:nvSpPr>
          <p:cNvPr id="3" name="Content Placeholder 2"/>
          <p:cNvSpPr>
            <a:spLocks noGrp="1"/>
          </p:cNvSpPr>
          <p:nvPr>
            <p:ph idx="1"/>
          </p:nvPr>
        </p:nvSpPr>
        <p:spPr/>
        <p:txBody>
          <a:bodyPr>
            <a:normAutofit/>
          </a:bodyPr>
          <a:lstStyle/>
          <a:p>
            <a:r>
              <a:rPr lang="en-US" dirty="0"/>
              <a:t>When the United States entered the first world war in 1917, all radio development was controlled by the U.S. </a:t>
            </a:r>
            <a:r>
              <a:rPr lang="en-US" dirty="0" smtClean="0"/>
              <a:t>Navy.</a:t>
            </a:r>
          </a:p>
          <a:p>
            <a:r>
              <a:rPr lang="en-US" dirty="0"/>
              <a:t>In 1919, after the government released its control of all patents, the Radio Corporation of America (RCA) was established with the purpose of distributing control of the radio patents that had been restricted during the war.</a:t>
            </a:r>
          </a:p>
        </p:txBody>
      </p:sp>
    </p:spTree>
    <p:extLst>
      <p:ext uri="{BB962C8B-B14F-4D97-AF65-F5344CB8AC3E}">
        <p14:creationId xmlns:p14="http://schemas.microsoft.com/office/powerpoint/2010/main" val="2670000578"/>
      </p:ext>
    </p:extLst>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3124200"/>
          </a:xfrm>
        </p:spPr>
        <p:txBody>
          <a:bodyPr>
            <a:normAutofit fontScale="90000"/>
          </a:bodyPr>
          <a:lstStyle/>
          <a:p>
            <a:r>
              <a:rPr lang="en-US" sz="9600" dirty="0" smtClean="0"/>
              <a:t>Early History of Broadcasting</a:t>
            </a:r>
            <a:br>
              <a:rPr lang="en-US" sz="9600" dirty="0" smtClean="0"/>
            </a:br>
            <a:r>
              <a:rPr lang="en-US" sz="2800" dirty="0" smtClean="0"/>
              <a:t>-</a:t>
            </a:r>
            <a:r>
              <a:rPr lang="en-US" sz="2800" dirty="0" err="1" smtClean="0"/>
              <a:t>Shumile</a:t>
            </a:r>
            <a:r>
              <a:rPr lang="en-US" sz="2800" dirty="0" smtClean="0"/>
              <a:t> </a:t>
            </a:r>
            <a:r>
              <a:rPr lang="en-US" sz="2800" dirty="0" err="1" smtClean="0"/>
              <a:t>Zehra</a:t>
            </a:r>
            <a:endParaRPr lang="en-US" sz="9600" dirty="0"/>
          </a:p>
        </p:txBody>
      </p:sp>
    </p:spTree>
  </p:cSld>
  <p:clrMapOvr>
    <a:masterClrMapping/>
  </p:clrMapOvr>
  <p:transition>
    <p:checker dir="vert"/>
    <p:sndAc>
      <p:stSnd>
        <p:snd r:embed="rId2" name="hammer.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219</TotalTime>
  <Words>1188</Words>
  <Application>Microsoft Office PowerPoint</Application>
  <PresentationFormat>On-screen Show (4:3)</PresentationFormat>
  <Paragraphs>145</Paragraphs>
  <Slides>33</Slides>
  <Notes>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Opulent</vt:lpstr>
      <vt:lpstr>History of Radio</vt:lpstr>
      <vt:lpstr>History of radio </vt:lpstr>
      <vt:lpstr>Invention </vt:lpstr>
      <vt:lpstr>Marconi</vt:lpstr>
      <vt:lpstr>Nikola Tesla</vt:lpstr>
      <vt:lpstr>Harold &amp; Edwin </vt:lpstr>
      <vt:lpstr>Fessenden </vt:lpstr>
      <vt:lpstr>  Military Use and Patent Control </vt:lpstr>
      <vt:lpstr>Early History of Broadcasting -Shumile Zehra</vt:lpstr>
      <vt:lpstr>Pioneers of Broadcasting</vt:lpstr>
      <vt:lpstr>PowerPoint Presentation</vt:lpstr>
      <vt:lpstr>Radio in education</vt:lpstr>
      <vt:lpstr>1st commercial radio station in United States</vt:lpstr>
      <vt:lpstr>PowerPoint Presentation</vt:lpstr>
      <vt:lpstr>Radio in Sub-continent  -Khadija-tul-kubra</vt:lpstr>
      <vt:lpstr>Role of Radio after 2nd World War</vt:lpstr>
      <vt:lpstr>Radio in Sub-Continent </vt:lpstr>
      <vt:lpstr>PowerPoint Presentation</vt:lpstr>
      <vt:lpstr>RADIO PAKISTAN -Warda Tahseen</vt:lpstr>
      <vt:lpstr>                                              The 1st news bulletin went on air from Radio Pakistan on--AUG.14, 1947</vt:lpstr>
      <vt:lpstr>RADIO PAKISTAN</vt:lpstr>
      <vt:lpstr>Radio pakistan</vt:lpstr>
      <vt:lpstr>Early challenges and role of radio Pakistan</vt:lpstr>
      <vt:lpstr>     Role of radio during war of 1965</vt:lpstr>
      <vt:lpstr>Role of radio during war of 1965</vt:lpstr>
      <vt:lpstr>PowerPoint Presentation</vt:lpstr>
      <vt:lpstr>PowerPoint Presentation</vt:lpstr>
      <vt:lpstr>PowerPoint Presentation</vt:lpstr>
      <vt:lpstr>PBC act, 1973</vt:lpstr>
      <vt:lpstr>PBC services</vt:lpstr>
      <vt:lpstr>PBC news</vt:lpstr>
      <vt:lpstr>Platform provided by radio pakistan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History of Broadcasting</dc:title>
  <dc:creator>bcm</dc:creator>
  <cp:lastModifiedBy>MyUserName</cp:lastModifiedBy>
  <cp:revision>40</cp:revision>
  <dcterms:created xsi:type="dcterms:W3CDTF">2013-04-28T14:37:05Z</dcterms:created>
  <dcterms:modified xsi:type="dcterms:W3CDTF">2020-12-03T10:09:47Z</dcterms:modified>
</cp:coreProperties>
</file>