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9"/>
  </p:notesMasterIdLst>
  <p:sldIdLst>
    <p:sldId id="324" r:id="rId2"/>
    <p:sldId id="358" r:id="rId3"/>
    <p:sldId id="388" r:id="rId4"/>
    <p:sldId id="375" r:id="rId5"/>
    <p:sldId id="415" r:id="rId6"/>
    <p:sldId id="376" r:id="rId7"/>
    <p:sldId id="351" r:id="rId8"/>
    <p:sldId id="350" r:id="rId9"/>
    <p:sldId id="381" r:id="rId10"/>
    <p:sldId id="383" r:id="rId11"/>
    <p:sldId id="384" r:id="rId12"/>
    <p:sldId id="353" r:id="rId13"/>
    <p:sldId id="352" r:id="rId14"/>
    <p:sldId id="418" r:id="rId15"/>
    <p:sldId id="387" r:id="rId16"/>
    <p:sldId id="355" r:id="rId17"/>
    <p:sldId id="41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1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F02A3C-2DDE-4DC3-AE4B-AD74652E6BAD}" type="datetimeFigureOut">
              <a:rPr lang="en-US" smtClean="0"/>
              <a:pPr/>
              <a:t>2/27/2011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046F53-D582-4300-9452-6D2EE33531C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6FD576D-8E2F-4735-9901-BC21F841E03D}" type="datetime1">
              <a:rPr lang="en-US" smtClean="0"/>
              <a:pPr/>
              <a:t>2/27/2011</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F5E9895-BF61-4431-B17A-0FDBA5D33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603684-C2B1-4EB2-B4AD-C3AA8017AE7E}" type="datetime1">
              <a:rPr lang="en-US" smtClean="0"/>
              <a:pPr/>
              <a:t>2/27/2011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5E9895-BF61-4431-B17A-0FDBA5D33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19A34E-F957-471D-B02C-115CCEB78864}" type="datetime1">
              <a:rPr lang="en-US" smtClean="0"/>
              <a:pPr/>
              <a:t>2/27/2011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5E9895-BF61-4431-B17A-0FDBA5D33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697E5F-6618-4172-882E-7CC99F637425}" type="datetime1">
              <a:rPr lang="en-US" smtClean="0"/>
              <a:pPr/>
              <a:t>2/27/2011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5E9895-BF61-4431-B17A-0FDBA5D33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3CD1661-6836-4AA3-BE14-605523FFE69E}" type="datetime1">
              <a:rPr lang="en-US" smtClean="0"/>
              <a:pPr/>
              <a:t>2/27/2011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5E9895-BF61-4431-B17A-0FDBA5D33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6A731F-B6A9-4356-AE6A-4132492EA477}" type="datetime1">
              <a:rPr lang="en-US" smtClean="0"/>
              <a:pPr/>
              <a:t>2/27/2011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5E9895-BF61-4431-B17A-0FDBA5D33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272FE58-2580-4DA8-88AD-B6F9053AFE7E}" type="datetime1">
              <a:rPr lang="en-US" smtClean="0"/>
              <a:pPr/>
              <a:t>2/27/2011</a:t>
            </a:fld>
            <a:endParaRPr lang="en-US" dirty="0"/>
          </a:p>
        </p:txBody>
      </p:sp>
      <p:sp>
        <p:nvSpPr>
          <p:cNvPr id="27" name="Slide Number Placeholder 26"/>
          <p:cNvSpPr>
            <a:spLocks noGrp="1"/>
          </p:cNvSpPr>
          <p:nvPr>
            <p:ph type="sldNum" sz="quarter" idx="11"/>
          </p:nvPr>
        </p:nvSpPr>
        <p:spPr/>
        <p:txBody>
          <a:bodyPr rtlCol="0"/>
          <a:lstStyle/>
          <a:p>
            <a:fld id="{2F5E9895-BF61-4431-B17A-0FDBA5D3353D}"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79998EA-4739-456F-85B2-DCA6E3753609}" type="datetime1">
              <a:rPr lang="en-US" smtClean="0"/>
              <a:pPr/>
              <a:t>2/27/2011</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2F5E9895-BF61-4431-B17A-0FDBA5D33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562F5-3DCA-4DD7-9156-DA868918C5A8}" type="datetime1">
              <a:rPr lang="en-US" smtClean="0"/>
              <a:pPr/>
              <a:t>2/27/2011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4762BE-D7FA-4879-9CBD-B461C15A9356}" type="datetime1">
              <a:rPr lang="en-US" smtClean="0"/>
              <a:pPr/>
              <a:t>2/27/2011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5E9895-BF61-4431-B17A-0FDBA5D33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2D34FC-9415-4695-B1A0-D00B3988F574}" type="datetime1">
              <a:rPr lang="en-US" smtClean="0"/>
              <a:pPr/>
              <a:t>2/27/2011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5E9895-BF61-4431-B17A-0FDBA5D33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56B038C-2D74-4D05-BA75-13FFA7F5E65D}" type="datetime1">
              <a:rPr lang="en-US" smtClean="0"/>
              <a:pPr/>
              <a:t>2/27/2011</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F5E9895-BF61-4431-B17A-0FDBA5D3353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358008"/>
          </a:xfrm>
        </p:spPr>
        <p:txBody>
          <a:bodyPr/>
          <a:lstStyle/>
          <a:p>
            <a:pPr algn="ctr"/>
            <a:r>
              <a:rPr lang="en-GB" b="1" dirty="0" smtClean="0"/>
              <a:t>Software Design</a:t>
            </a:r>
            <a:endParaRPr lang="en-US" b="1" dirty="0"/>
          </a:p>
        </p:txBody>
      </p:sp>
      <p:sp>
        <p:nvSpPr>
          <p:cNvPr id="3" name="Content Placeholder 2"/>
          <p:cNvSpPr>
            <a:spLocks noGrp="1"/>
          </p:cNvSpPr>
          <p:nvPr>
            <p:ph idx="1"/>
          </p:nvPr>
        </p:nvSpPr>
        <p:spPr>
          <a:xfrm>
            <a:off x="467544" y="2492896"/>
            <a:ext cx="8229600" cy="3505576"/>
          </a:xfrm>
        </p:spPr>
        <p:txBody>
          <a:bodyPr>
            <a:normAutofit/>
          </a:bodyPr>
          <a:lstStyle/>
          <a:p>
            <a:pPr algn="ctr">
              <a:spcBef>
                <a:spcPct val="0"/>
              </a:spcBef>
              <a:buNone/>
            </a:pPr>
            <a:endParaRPr lang="en-GB" sz="4000" b="1" dirty="0" smtClean="0">
              <a:solidFill>
                <a:schemeClr val="tx2"/>
              </a:solidFill>
              <a:latin typeface="+mj-lt"/>
              <a:ea typeface="+mj-ea"/>
              <a:cs typeface="+mj-cs"/>
            </a:endParaRPr>
          </a:p>
          <a:p>
            <a:pPr algn="ctr">
              <a:spcBef>
                <a:spcPct val="0"/>
              </a:spcBef>
              <a:buNone/>
            </a:pPr>
            <a:endParaRPr lang="en-GB" sz="4000" b="1" dirty="0" smtClean="0">
              <a:solidFill>
                <a:schemeClr val="tx2"/>
              </a:solidFill>
              <a:latin typeface="+mj-lt"/>
              <a:ea typeface="+mj-ea"/>
              <a:cs typeface="+mj-cs"/>
            </a:endParaRPr>
          </a:p>
          <a:p>
            <a:pPr algn="ctr">
              <a:spcBef>
                <a:spcPct val="0"/>
              </a:spcBef>
              <a:buNone/>
            </a:pPr>
            <a:r>
              <a:rPr lang="en-GB" sz="4000" b="1" dirty="0" smtClean="0">
                <a:solidFill>
                  <a:schemeClr val="tx2"/>
                </a:solidFill>
                <a:latin typeface="+mj-lt"/>
                <a:ea typeface="+mj-ea"/>
                <a:cs typeface="+mj-cs"/>
              </a:rPr>
              <a:t>Lecture : 20</a:t>
            </a:r>
          </a:p>
          <a:p>
            <a:pPr algn="ctr">
              <a:spcBef>
                <a:spcPct val="0"/>
              </a:spcBef>
              <a:buNone/>
            </a:pPr>
            <a:endParaRPr lang="en-GB" sz="4000" b="1" dirty="0" smtClean="0">
              <a:solidFill>
                <a:schemeClr val="tx2"/>
              </a:solidFill>
              <a:latin typeface="+mj-lt"/>
              <a:ea typeface="+mj-ea"/>
              <a:cs typeface="+mj-cs"/>
            </a:endParaRPr>
          </a:p>
          <a:p>
            <a:pPr algn="ctr">
              <a:spcBef>
                <a:spcPct val="0"/>
              </a:spcBef>
              <a:buNone/>
            </a:pPr>
            <a:endParaRPr lang="en-US" sz="4000" b="1" dirty="0" smtClean="0">
              <a:solidFill>
                <a:schemeClr val="tx2"/>
              </a:solidFill>
              <a:latin typeface="+mj-lt"/>
              <a:ea typeface="+mj-ea"/>
              <a:cs typeface="+mj-cs"/>
            </a:endParaRPr>
          </a:p>
        </p:txBody>
      </p:sp>
      <p:sp>
        <p:nvSpPr>
          <p:cNvPr id="4" name="Slide Number Placeholder 3"/>
          <p:cNvSpPr>
            <a:spLocks noGrp="1"/>
          </p:cNvSpPr>
          <p:nvPr>
            <p:ph type="sldNum" sz="quarter" idx="12"/>
          </p:nvPr>
        </p:nvSpPr>
        <p:spPr/>
        <p:txBody>
          <a:bodyPr/>
          <a:lstStyle/>
          <a:p>
            <a:fld id="{2F5E9895-BF61-4431-B17A-0FDBA5D3353D}"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8229600" cy="1066800"/>
          </a:xfrm>
        </p:spPr>
        <p:txBody>
          <a:bodyPr/>
          <a:lstStyle/>
          <a:p>
            <a:r>
              <a:rPr lang="en-GB" dirty="0" smtClean="0"/>
              <a:t>Abstract Class</a:t>
            </a:r>
            <a:endParaRPr lang="en-US" dirty="0"/>
          </a:p>
        </p:txBody>
      </p:sp>
      <p:sp>
        <p:nvSpPr>
          <p:cNvPr id="3" name="Content Placeholder 2"/>
          <p:cNvSpPr>
            <a:spLocks noGrp="1"/>
          </p:cNvSpPr>
          <p:nvPr>
            <p:ph idx="1"/>
          </p:nvPr>
        </p:nvSpPr>
        <p:spPr>
          <a:xfrm>
            <a:off x="457200" y="1844824"/>
            <a:ext cx="8229600" cy="4729712"/>
          </a:xfrm>
        </p:spPr>
        <p:txBody>
          <a:bodyPr>
            <a:normAutofit/>
          </a:bodyPr>
          <a:lstStyle/>
          <a:p>
            <a:r>
              <a:rPr lang="en-GB" dirty="0" smtClean="0"/>
              <a:t>An Operation or Class is abstract if it has no implementation</a:t>
            </a:r>
          </a:p>
          <a:p>
            <a:endParaRPr lang="en-GB" dirty="0" smtClean="0"/>
          </a:p>
          <a:p>
            <a:r>
              <a:rPr lang="en-GB" dirty="0" smtClean="0"/>
              <a:t>Abstract Class cannot have any direct instances.</a:t>
            </a:r>
          </a:p>
          <a:p>
            <a:endParaRPr lang="en-GB" dirty="0" smtClean="0"/>
          </a:p>
          <a:p>
            <a:r>
              <a:rPr lang="en-GB" dirty="0" smtClean="0"/>
              <a:t>It can only exist in the context of inheritance hierarichy</a:t>
            </a:r>
          </a:p>
          <a:p>
            <a:endParaRPr lang="en-GB" dirty="0" smtClean="0"/>
          </a:p>
          <a:p>
            <a:r>
              <a:rPr lang="en-GB" dirty="0" smtClean="0"/>
              <a:t>Abstract classes are represented by writing class name in Italics as shown in next slide.</a:t>
            </a:r>
            <a:endParaRPr lang="en-US"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F5E9895-BF61-4431-B17A-0FDBA5D3353D}" type="slidenum">
              <a:rPr lang="en-US" smtClean="0"/>
              <a:pPr/>
              <a:t>11</a:t>
            </a:fld>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971600" y="620688"/>
            <a:ext cx="7200800" cy="6237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066800"/>
          </a:xfrm>
        </p:spPr>
        <p:txBody>
          <a:bodyPr/>
          <a:lstStyle/>
          <a:p>
            <a:r>
              <a:rPr lang="en-GB" dirty="0" smtClean="0"/>
              <a:t>Problem Statement</a:t>
            </a:r>
            <a:endParaRPr lang="en-US" dirty="0"/>
          </a:p>
        </p:txBody>
      </p:sp>
      <p:sp>
        <p:nvSpPr>
          <p:cNvPr id="3" name="Content Placeholder 2"/>
          <p:cNvSpPr>
            <a:spLocks noGrp="1"/>
          </p:cNvSpPr>
          <p:nvPr>
            <p:ph idx="1"/>
          </p:nvPr>
        </p:nvSpPr>
        <p:spPr>
          <a:xfrm>
            <a:off x="457200" y="1412776"/>
            <a:ext cx="8229600" cy="5161760"/>
          </a:xfrm>
        </p:spPr>
        <p:txBody>
          <a:bodyPr>
            <a:normAutofit fontScale="92500"/>
          </a:bodyPr>
          <a:lstStyle/>
          <a:p>
            <a:pPr algn="just">
              <a:lnSpc>
                <a:spcPct val="150000"/>
              </a:lnSpc>
              <a:buFont typeface="Wingdings" pitchFamily="2" charset="2"/>
              <a:buChar char="Ø"/>
            </a:pPr>
            <a:r>
              <a:rPr lang="en-GB" sz="2400" dirty="0" smtClean="0"/>
              <a:t>In an inventory management system of a video shop there are items of multiple types </a:t>
            </a:r>
            <a:r>
              <a:rPr lang="en-GB" sz="2400" dirty="0" err="1" smtClean="0"/>
              <a:t>i</a:t>
            </a:r>
            <a:r>
              <a:rPr lang="en-GB" sz="2400" dirty="0" smtClean="0"/>
              <a:t>-e saleable and rentable which are available for the customer; games, VCR, concession items, videos . Inventory is related to salelrentalineitem and purchaseOrderLineitems. There can be two types of transactions mainly for sale and rentalitems. Both type of transactions are performed by members of the shop. Transactions are managed by employees, employees belong to a particular store location. To fill the inventory supplier supplies the items against purchase order issued by the shop.</a:t>
            </a:r>
            <a:endParaRPr lang="en-US" sz="2400"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lide Number Placeholder 3"/>
          <p:cNvSpPr>
            <a:spLocks noGrp="1"/>
          </p:cNvSpPr>
          <p:nvPr>
            <p:ph type="sldNum" sz="quarter" idx="12"/>
          </p:nvPr>
        </p:nvSpPr>
        <p:spPr/>
        <p:txBody>
          <a:bodyPr/>
          <a:lstStyle/>
          <a:p>
            <a:fld id="{17CE471D-67D6-45B0-A6B6-C6E12FBC2650}" type="slidenum">
              <a:rPr lang="en-US"/>
              <a:pPr/>
              <a:t>13</a:t>
            </a:fld>
            <a:endParaRPr lang="en-US"/>
          </a:p>
        </p:txBody>
      </p:sp>
      <p:sp>
        <p:nvSpPr>
          <p:cNvPr id="104450" name="Rectangle 2"/>
          <p:cNvSpPr>
            <a:spLocks noChangeArrowheads="1"/>
          </p:cNvSpPr>
          <p:nvPr/>
        </p:nvSpPr>
        <p:spPr bwMode="auto">
          <a:xfrm>
            <a:off x="3440113" y="512763"/>
            <a:ext cx="1500187" cy="334962"/>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51" name="Text Box 3"/>
          <p:cNvSpPr txBox="1">
            <a:spLocks noChangeArrowheads="1"/>
          </p:cNvSpPr>
          <p:nvPr/>
        </p:nvSpPr>
        <p:spPr bwMode="auto">
          <a:xfrm>
            <a:off x="3630613" y="508000"/>
            <a:ext cx="1123950" cy="366713"/>
          </a:xfrm>
          <a:prstGeom prst="rect">
            <a:avLst/>
          </a:prstGeom>
          <a:noFill/>
          <a:ln w="12700">
            <a:noFill/>
            <a:miter lim="800000"/>
            <a:headEnd type="none" w="sm" len="sm"/>
            <a:tailEnd type="none" w="sm" len="sm"/>
          </a:ln>
          <a:effectLst/>
        </p:spPr>
        <p:txBody>
          <a:bodyPr wrap="none">
            <a:spAutoFit/>
          </a:bodyPr>
          <a:lstStyle/>
          <a:p>
            <a:r>
              <a:rPr lang="en-US" sz="1800"/>
              <a:t>Inventory</a:t>
            </a:r>
          </a:p>
        </p:txBody>
      </p:sp>
      <p:sp>
        <p:nvSpPr>
          <p:cNvPr id="104452" name="Rectangle 4"/>
          <p:cNvSpPr>
            <a:spLocks noChangeArrowheads="1"/>
          </p:cNvSpPr>
          <p:nvPr/>
        </p:nvSpPr>
        <p:spPr bwMode="auto">
          <a:xfrm>
            <a:off x="2611438" y="0"/>
            <a:ext cx="3854450" cy="366713"/>
          </a:xfrm>
          <a:prstGeom prst="rect">
            <a:avLst/>
          </a:prstGeom>
          <a:noFill/>
          <a:ln w="9525">
            <a:noFill/>
            <a:miter lim="800000"/>
            <a:headEnd/>
            <a:tailEnd/>
          </a:ln>
          <a:effectLst/>
        </p:spPr>
        <p:txBody>
          <a:bodyPr wrap="none" lIns="92075" tIns="46038" rIns="92075" bIns="46038">
            <a:spAutoFit/>
          </a:bodyPr>
          <a:lstStyle/>
          <a:p>
            <a:r>
              <a:rPr lang="en-US" sz="1800" b="1">
                <a:solidFill>
                  <a:schemeClr val="tx2"/>
                </a:solidFill>
              </a:rPr>
              <a:t>Video Store – UML Class Diagram</a:t>
            </a:r>
          </a:p>
        </p:txBody>
      </p:sp>
      <p:sp>
        <p:nvSpPr>
          <p:cNvPr id="104453" name="Rectangle 5"/>
          <p:cNvSpPr>
            <a:spLocks noChangeArrowheads="1"/>
          </p:cNvSpPr>
          <p:nvPr/>
        </p:nvSpPr>
        <p:spPr bwMode="auto">
          <a:xfrm>
            <a:off x="2392363" y="1300163"/>
            <a:ext cx="1500187" cy="334962"/>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54" name="Text Box 6"/>
          <p:cNvSpPr txBox="1">
            <a:spLocks noChangeArrowheads="1"/>
          </p:cNvSpPr>
          <p:nvPr/>
        </p:nvSpPr>
        <p:spPr bwMode="auto">
          <a:xfrm>
            <a:off x="2582863" y="1295400"/>
            <a:ext cx="1085850" cy="366713"/>
          </a:xfrm>
          <a:prstGeom prst="rect">
            <a:avLst/>
          </a:prstGeom>
          <a:noFill/>
          <a:ln w="12700">
            <a:noFill/>
            <a:miter lim="800000"/>
            <a:headEnd type="none" w="sm" len="sm"/>
            <a:tailEnd type="none" w="sm" len="sm"/>
          </a:ln>
          <a:effectLst/>
        </p:spPr>
        <p:txBody>
          <a:bodyPr wrap="none">
            <a:spAutoFit/>
          </a:bodyPr>
          <a:lstStyle/>
          <a:p>
            <a:r>
              <a:rPr lang="en-US" sz="1800"/>
              <a:t>SaleItem</a:t>
            </a:r>
          </a:p>
        </p:txBody>
      </p:sp>
      <p:sp>
        <p:nvSpPr>
          <p:cNvPr id="104455" name="Rectangle 7"/>
          <p:cNvSpPr>
            <a:spLocks noChangeArrowheads="1"/>
          </p:cNvSpPr>
          <p:nvPr/>
        </p:nvSpPr>
        <p:spPr bwMode="auto">
          <a:xfrm>
            <a:off x="4456113" y="1298575"/>
            <a:ext cx="1500187"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56" name="Text Box 8"/>
          <p:cNvSpPr txBox="1">
            <a:spLocks noChangeArrowheads="1"/>
          </p:cNvSpPr>
          <p:nvPr/>
        </p:nvSpPr>
        <p:spPr bwMode="auto">
          <a:xfrm>
            <a:off x="4646613" y="1293813"/>
            <a:ext cx="1289050" cy="366712"/>
          </a:xfrm>
          <a:prstGeom prst="rect">
            <a:avLst/>
          </a:prstGeom>
          <a:noFill/>
          <a:ln w="12700">
            <a:noFill/>
            <a:miter lim="800000"/>
            <a:headEnd type="none" w="sm" len="sm"/>
            <a:tailEnd type="none" w="sm" len="sm"/>
          </a:ln>
          <a:effectLst/>
        </p:spPr>
        <p:txBody>
          <a:bodyPr wrap="none">
            <a:spAutoFit/>
          </a:bodyPr>
          <a:lstStyle/>
          <a:p>
            <a:r>
              <a:rPr lang="en-US" sz="1800"/>
              <a:t>RentalItem</a:t>
            </a:r>
          </a:p>
        </p:txBody>
      </p:sp>
      <p:sp>
        <p:nvSpPr>
          <p:cNvPr id="104457" name="Rectangle 9"/>
          <p:cNvSpPr>
            <a:spLocks noChangeArrowheads="1"/>
          </p:cNvSpPr>
          <p:nvPr/>
        </p:nvSpPr>
        <p:spPr bwMode="auto">
          <a:xfrm>
            <a:off x="876300" y="2359025"/>
            <a:ext cx="1500188"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58" name="Text Box 10"/>
          <p:cNvSpPr txBox="1">
            <a:spLocks noChangeArrowheads="1"/>
          </p:cNvSpPr>
          <p:nvPr/>
        </p:nvSpPr>
        <p:spPr bwMode="auto">
          <a:xfrm>
            <a:off x="1243013" y="2352675"/>
            <a:ext cx="768350" cy="366713"/>
          </a:xfrm>
          <a:prstGeom prst="rect">
            <a:avLst/>
          </a:prstGeom>
          <a:noFill/>
          <a:ln w="12700">
            <a:noFill/>
            <a:miter lim="800000"/>
            <a:headEnd type="none" w="sm" len="sm"/>
            <a:tailEnd type="none" w="sm" len="sm"/>
          </a:ln>
          <a:effectLst/>
        </p:spPr>
        <p:txBody>
          <a:bodyPr wrap="none">
            <a:spAutoFit/>
          </a:bodyPr>
          <a:lstStyle/>
          <a:p>
            <a:r>
              <a:rPr lang="en-US" sz="1800"/>
              <a:t>Video</a:t>
            </a:r>
          </a:p>
        </p:txBody>
      </p:sp>
      <p:sp>
        <p:nvSpPr>
          <p:cNvPr id="104459" name="Rectangle 11"/>
          <p:cNvSpPr>
            <a:spLocks noChangeArrowheads="1"/>
          </p:cNvSpPr>
          <p:nvPr/>
        </p:nvSpPr>
        <p:spPr bwMode="auto">
          <a:xfrm>
            <a:off x="2705100" y="2359025"/>
            <a:ext cx="1500188"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60" name="Text Box 12"/>
          <p:cNvSpPr txBox="1">
            <a:spLocks noChangeArrowheads="1"/>
          </p:cNvSpPr>
          <p:nvPr/>
        </p:nvSpPr>
        <p:spPr bwMode="auto">
          <a:xfrm>
            <a:off x="3060700" y="2354263"/>
            <a:ext cx="806450" cy="366712"/>
          </a:xfrm>
          <a:prstGeom prst="rect">
            <a:avLst/>
          </a:prstGeom>
          <a:noFill/>
          <a:ln w="12700">
            <a:noFill/>
            <a:miter lim="800000"/>
            <a:headEnd type="none" w="sm" len="sm"/>
            <a:tailEnd type="none" w="sm" len="sm"/>
          </a:ln>
          <a:effectLst/>
        </p:spPr>
        <p:txBody>
          <a:bodyPr wrap="none">
            <a:spAutoFit/>
          </a:bodyPr>
          <a:lstStyle/>
          <a:p>
            <a:r>
              <a:rPr lang="en-US" sz="1800"/>
              <a:t>Game</a:t>
            </a:r>
          </a:p>
        </p:txBody>
      </p:sp>
      <p:sp>
        <p:nvSpPr>
          <p:cNvPr id="104461" name="Rectangle 13"/>
          <p:cNvSpPr>
            <a:spLocks noChangeArrowheads="1"/>
          </p:cNvSpPr>
          <p:nvPr/>
        </p:nvSpPr>
        <p:spPr bwMode="auto">
          <a:xfrm>
            <a:off x="4533900" y="2359025"/>
            <a:ext cx="1730375"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62" name="Text Box 14"/>
          <p:cNvSpPr txBox="1">
            <a:spLocks noChangeArrowheads="1"/>
          </p:cNvSpPr>
          <p:nvPr/>
        </p:nvSpPr>
        <p:spPr bwMode="auto">
          <a:xfrm>
            <a:off x="4489450" y="2352675"/>
            <a:ext cx="1822450" cy="366713"/>
          </a:xfrm>
          <a:prstGeom prst="rect">
            <a:avLst/>
          </a:prstGeom>
          <a:noFill/>
          <a:ln w="12700">
            <a:noFill/>
            <a:miter lim="800000"/>
            <a:headEnd type="none" w="sm" len="sm"/>
            <a:tailEnd type="none" w="sm" len="sm"/>
          </a:ln>
          <a:effectLst/>
        </p:spPr>
        <p:txBody>
          <a:bodyPr wrap="none">
            <a:spAutoFit/>
          </a:bodyPr>
          <a:lstStyle/>
          <a:p>
            <a:r>
              <a:rPr lang="en-US" sz="1800"/>
              <a:t>ConcessionItem</a:t>
            </a:r>
          </a:p>
        </p:txBody>
      </p:sp>
      <p:sp>
        <p:nvSpPr>
          <p:cNvPr id="104463" name="Rectangle 15"/>
          <p:cNvSpPr>
            <a:spLocks noChangeArrowheads="1"/>
          </p:cNvSpPr>
          <p:nvPr/>
        </p:nvSpPr>
        <p:spPr bwMode="auto">
          <a:xfrm>
            <a:off x="6362700" y="2359025"/>
            <a:ext cx="1500188"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64" name="Text Box 16"/>
          <p:cNvSpPr txBox="1">
            <a:spLocks noChangeArrowheads="1"/>
          </p:cNvSpPr>
          <p:nvPr/>
        </p:nvSpPr>
        <p:spPr bwMode="auto">
          <a:xfrm>
            <a:off x="6799263" y="2371725"/>
            <a:ext cx="666750" cy="366713"/>
          </a:xfrm>
          <a:prstGeom prst="rect">
            <a:avLst/>
          </a:prstGeom>
          <a:noFill/>
          <a:ln w="12700">
            <a:noFill/>
            <a:miter lim="800000"/>
            <a:headEnd type="none" w="sm" len="sm"/>
            <a:tailEnd type="none" w="sm" len="sm"/>
          </a:ln>
          <a:effectLst/>
        </p:spPr>
        <p:txBody>
          <a:bodyPr wrap="none">
            <a:spAutoFit/>
          </a:bodyPr>
          <a:lstStyle/>
          <a:p>
            <a:r>
              <a:rPr lang="en-US" sz="1800"/>
              <a:t>VCR</a:t>
            </a:r>
          </a:p>
        </p:txBody>
      </p:sp>
      <p:sp>
        <p:nvSpPr>
          <p:cNvPr id="104465" name="Rectangle 17"/>
          <p:cNvSpPr>
            <a:spLocks noChangeArrowheads="1"/>
          </p:cNvSpPr>
          <p:nvPr/>
        </p:nvSpPr>
        <p:spPr bwMode="auto">
          <a:xfrm>
            <a:off x="1770063" y="3233738"/>
            <a:ext cx="1500187" cy="334962"/>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66" name="Text Box 18"/>
          <p:cNvSpPr txBox="1">
            <a:spLocks noChangeArrowheads="1"/>
          </p:cNvSpPr>
          <p:nvPr/>
        </p:nvSpPr>
        <p:spPr bwMode="auto">
          <a:xfrm>
            <a:off x="1819275" y="3227388"/>
            <a:ext cx="1377950" cy="366712"/>
          </a:xfrm>
          <a:prstGeom prst="rect">
            <a:avLst/>
          </a:prstGeom>
          <a:noFill/>
          <a:ln w="12700">
            <a:noFill/>
            <a:miter lim="800000"/>
            <a:headEnd type="none" w="sm" len="sm"/>
            <a:tailEnd type="none" w="sm" len="sm"/>
          </a:ln>
          <a:effectLst/>
        </p:spPr>
        <p:txBody>
          <a:bodyPr wrap="none">
            <a:spAutoFit/>
          </a:bodyPr>
          <a:lstStyle/>
          <a:p>
            <a:r>
              <a:rPr lang="en-US" sz="1800"/>
              <a:t>Transaction</a:t>
            </a:r>
          </a:p>
        </p:txBody>
      </p:sp>
      <p:sp>
        <p:nvSpPr>
          <p:cNvPr id="104467" name="Rectangle 19"/>
          <p:cNvSpPr>
            <a:spLocks noChangeArrowheads="1"/>
          </p:cNvSpPr>
          <p:nvPr/>
        </p:nvSpPr>
        <p:spPr bwMode="auto">
          <a:xfrm>
            <a:off x="3810000" y="3233738"/>
            <a:ext cx="1500188" cy="334962"/>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68" name="Text Box 20"/>
          <p:cNvSpPr txBox="1">
            <a:spLocks noChangeArrowheads="1"/>
          </p:cNvSpPr>
          <p:nvPr/>
        </p:nvSpPr>
        <p:spPr bwMode="auto">
          <a:xfrm>
            <a:off x="4041775" y="3228975"/>
            <a:ext cx="1200150" cy="366713"/>
          </a:xfrm>
          <a:prstGeom prst="rect">
            <a:avLst/>
          </a:prstGeom>
          <a:noFill/>
          <a:ln w="12700">
            <a:noFill/>
            <a:miter lim="800000"/>
            <a:headEnd type="none" w="sm" len="sm"/>
            <a:tailEnd type="none" w="sm" len="sm"/>
          </a:ln>
          <a:effectLst/>
        </p:spPr>
        <p:txBody>
          <a:bodyPr wrap="none">
            <a:spAutoFit/>
          </a:bodyPr>
          <a:lstStyle/>
          <a:p>
            <a:r>
              <a:rPr lang="en-US" sz="1800"/>
              <a:t>Employee</a:t>
            </a:r>
          </a:p>
        </p:txBody>
      </p:sp>
      <p:sp>
        <p:nvSpPr>
          <p:cNvPr id="104469" name="Rectangle 21"/>
          <p:cNvSpPr>
            <a:spLocks noChangeArrowheads="1"/>
          </p:cNvSpPr>
          <p:nvPr/>
        </p:nvSpPr>
        <p:spPr bwMode="auto">
          <a:xfrm>
            <a:off x="5991225" y="3233738"/>
            <a:ext cx="1500188" cy="334962"/>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70" name="Text Box 22"/>
          <p:cNvSpPr txBox="1">
            <a:spLocks noChangeArrowheads="1"/>
          </p:cNvSpPr>
          <p:nvPr/>
        </p:nvSpPr>
        <p:spPr bwMode="auto">
          <a:xfrm>
            <a:off x="5932488" y="3225800"/>
            <a:ext cx="1593850" cy="366713"/>
          </a:xfrm>
          <a:prstGeom prst="rect">
            <a:avLst/>
          </a:prstGeom>
          <a:noFill/>
          <a:ln w="12700">
            <a:noFill/>
            <a:miter lim="800000"/>
            <a:headEnd type="none" w="sm" len="sm"/>
            <a:tailEnd type="none" w="sm" len="sm"/>
          </a:ln>
          <a:effectLst/>
        </p:spPr>
        <p:txBody>
          <a:bodyPr wrap="none">
            <a:spAutoFit/>
          </a:bodyPr>
          <a:lstStyle/>
          <a:p>
            <a:r>
              <a:rPr lang="en-US" sz="1800"/>
              <a:t>StoreLocation</a:t>
            </a:r>
          </a:p>
        </p:txBody>
      </p:sp>
      <p:sp>
        <p:nvSpPr>
          <p:cNvPr id="104471" name="Rectangle 23"/>
          <p:cNvSpPr>
            <a:spLocks noChangeArrowheads="1"/>
          </p:cNvSpPr>
          <p:nvPr/>
        </p:nvSpPr>
        <p:spPr bwMode="auto">
          <a:xfrm>
            <a:off x="887413" y="4222750"/>
            <a:ext cx="1782762"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72" name="Text Box 24"/>
          <p:cNvSpPr txBox="1">
            <a:spLocks noChangeArrowheads="1"/>
          </p:cNvSpPr>
          <p:nvPr/>
        </p:nvSpPr>
        <p:spPr bwMode="auto">
          <a:xfrm>
            <a:off x="866775" y="4179888"/>
            <a:ext cx="1835150" cy="366712"/>
          </a:xfrm>
          <a:prstGeom prst="rect">
            <a:avLst/>
          </a:prstGeom>
          <a:noFill/>
          <a:ln w="12700">
            <a:noFill/>
            <a:miter lim="800000"/>
            <a:headEnd type="none" w="sm" len="sm"/>
            <a:tailEnd type="none" w="sm" len="sm"/>
          </a:ln>
          <a:effectLst/>
        </p:spPr>
        <p:txBody>
          <a:bodyPr wrap="none">
            <a:spAutoFit/>
          </a:bodyPr>
          <a:lstStyle/>
          <a:p>
            <a:r>
              <a:rPr lang="en-US" sz="1800"/>
              <a:t>SaleTransaction</a:t>
            </a:r>
          </a:p>
        </p:txBody>
      </p:sp>
      <p:sp>
        <p:nvSpPr>
          <p:cNvPr id="104473" name="Rectangle 25"/>
          <p:cNvSpPr>
            <a:spLocks noChangeArrowheads="1"/>
          </p:cNvSpPr>
          <p:nvPr/>
        </p:nvSpPr>
        <p:spPr bwMode="auto">
          <a:xfrm>
            <a:off x="3155950" y="4222750"/>
            <a:ext cx="1976438"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74" name="Text Box 26"/>
          <p:cNvSpPr txBox="1">
            <a:spLocks noChangeArrowheads="1"/>
          </p:cNvSpPr>
          <p:nvPr/>
        </p:nvSpPr>
        <p:spPr bwMode="auto">
          <a:xfrm>
            <a:off x="3140075" y="4200525"/>
            <a:ext cx="2038350" cy="366713"/>
          </a:xfrm>
          <a:prstGeom prst="rect">
            <a:avLst/>
          </a:prstGeom>
          <a:noFill/>
          <a:ln w="12700">
            <a:noFill/>
            <a:miter lim="800000"/>
            <a:headEnd type="none" w="sm" len="sm"/>
            <a:tailEnd type="none" w="sm" len="sm"/>
          </a:ln>
          <a:effectLst/>
        </p:spPr>
        <p:txBody>
          <a:bodyPr wrap="none">
            <a:spAutoFit/>
          </a:bodyPr>
          <a:lstStyle/>
          <a:p>
            <a:r>
              <a:rPr lang="en-US" sz="1800"/>
              <a:t>RentalTransaction</a:t>
            </a:r>
          </a:p>
        </p:txBody>
      </p:sp>
      <p:sp>
        <p:nvSpPr>
          <p:cNvPr id="104475" name="Rectangle 27"/>
          <p:cNvSpPr>
            <a:spLocks noChangeArrowheads="1"/>
          </p:cNvSpPr>
          <p:nvPr/>
        </p:nvSpPr>
        <p:spPr bwMode="auto">
          <a:xfrm>
            <a:off x="6096000" y="4222750"/>
            <a:ext cx="1500188"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76" name="Text Box 28"/>
          <p:cNvSpPr txBox="1">
            <a:spLocks noChangeArrowheads="1"/>
          </p:cNvSpPr>
          <p:nvPr/>
        </p:nvSpPr>
        <p:spPr bwMode="auto">
          <a:xfrm>
            <a:off x="6403975" y="4216400"/>
            <a:ext cx="895350" cy="366713"/>
          </a:xfrm>
          <a:prstGeom prst="rect">
            <a:avLst/>
          </a:prstGeom>
          <a:noFill/>
          <a:ln w="12700">
            <a:noFill/>
            <a:miter lim="800000"/>
            <a:headEnd type="none" w="sm" len="sm"/>
            <a:tailEnd type="none" w="sm" len="sm"/>
          </a:ln>
          <a:effectLst/>
        </p:spPr>
        <p:txBody>
          <a:bodyPr wrap="none">
            <a:spAutoFit/>
          </a:bodyPr>
          <a:lstStyle/>
          <a:p>
            <a:r>
              <a:rPr lang="en-US" sz="1800"/>
              <a:t>Suplier</a:t>
            </a:r>
          </a:p>
        </p:txBody>
      </p:sp>
      <p:sp>
        <p:nvSpPr>
          <p:cNvPr id="104477" name="Rectangle 29"/>
          <p:cNvSpPr>
            <a:spLocks noChangeArrowheads="1"/>
          </p:cNvSpPr>
          <p:nvPr/>
        </p:nvSpPr>
        <p:spPr bwMode="auto">
          <a:xfrm>
            <a:off x="2203450" y="5010150"/>
            <a:ext cx="1500188"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78" name="Text Box 30"/>
          <p:cNvSpPr txBox="1">
            <a:spLocks noChangeArrowheads="1"/>
          </p:cNvSpPr>
          <p:nvPr/>
        </p:nvSpPr>
        <p:spPr bwMode="auto">
          <a:xfrm>
            <a:off x="2428875" y="5003800"/>
            <a:ext cx="1022350" cy="366713"/>
          </a:xfrm>
          <a:prstGeom prst="rect">
            <a:avLst/>
          </a:prstGeom>
          <a:noFill/>
          <a:ln w="12700">
            <a:noFill/>
            <a:miter lim="800000"/>
            <a:headEnd type="none" w="sm" len="sm"/>
            <a:tailEnd type="none" w="sm" len="sm"/>
          </a:ln>
          <a:effectLst/>
        </p:spPr>
        <p:txBody>
          <a:bodyPr wrap="none">
            <a:spAutoFit/>
          </a:bodyPr>
          <a:lstStyle/>
          <a:p>
            <a:r>
              <a:rPr lang="en-US" sz="1800"/>
              <a:t>Member</a:t>
            </a:r>
          </a:p>
        </p:txBody>
      </p:sp>
      <p:sp>
        <p:nvSpPr>
          <p:cNvPr id="104479" name="Rectangle 31"/>
          <p:cNvSpPr>
            <a:spLocks noChangeArrowheads="1"/>
          </p:cNvSpPr>
          <p:nvPr/>
        </p:nvSpPr>
        <p:spPr bwMode="auto">
          <a:xfrm>
            <a:off x="5991225" y="5062538"/>
            <a:ext cx="1693863" cy="334962"/>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80" name="Text Box 32"/>
          <p:cNvSpPr txBox="1">
            <a:spLocks noChangeArrowheads="1"/>
          </p:cNvSpPr>
          <p:nvPr/>
        </p:nvSpPr>
        <p:spPr bwMode="auto">
          <a:xfrm>
            <a:off x="5994400" y="5040313"/>
            <a:ext cx="1733550" cy="366712"/>
          </a:xfrm>
          <a:prstGeom prst="rect">
            <a:avLst/>
          </a:prstGeom>
          <a:noFill/>
          <a:ln w="12700">
            <a:noFill/>
            <a:miter lim="800000"/>
            <a:headEnd type="none" w="sm" len="sm"/>
            <a:tailEnd type="none" w="sm" len="sm"/>
          </a:ln>
          <a:effectLst/>
        </p:spPr>
        <p:txBody>
          <a:bodyPr wrap="none">
            <a:spAutoFit/>
          </a:bodyPr>
          <a:lstStyle/>
          <a:p>
            <a:r>
              <a:rPr lang="en-US" sz="1800"/>
              <a:t>PurchaseOrder</a:t>
            </a:r>
          </a:p>
        </p:txBody>
      </p:sp>
      <p:sp>
        <p:nvSpPr>
          <p:cNvPr id="104481" name="Rectangle 33"/>
          <p:cNvSpPr>
            <a:spLocks noChangeArrowheads="1"/>
          </p:cNvSpPr>
          <p:nvPr/>
        </p:nvSpPr>
        <p:spPr bwMode="auto">
          <a:xfrm>
            <a:off x="1992313" y="5821363"/>
            <a:ext cx="2117725" cy="334962"/>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82" name="Text Box 34"/>
          <p:cNvSpPr txBox="1">
            <a:spLocks noChangeArrowheads="1"/>
          </p:cNvSpPr>
          <p:nvPr/>
        </p:nvSpPr>
        <p:spPr bwMode="auto">
          <a:xfrm>
            <a:off x="1989138" y="5797550"/>
            <a:ext cx="2178050" cy="366713"/>
          </a:xfrm>
          <a:prstGeom prst="rect">
            <a:avLst/>
          </a:prstGeom>
          <a:noFill/>
          <a:ln w="12700">
            <a:noFill/>
            <a:miter lim="800000"/>
            <a:headEnd type="none" w="sm" len="sm"/>
            <a:tailEnd type="none" w="sm" len="sm"/>
          </a:ln>
          <a:effectLst/>
        </p:spPr>
        <p:txBody>
          <a:bodyPr wrap="none">
            <a:spAutoFit/>
          </a:bodyPr>
          <a:lstStyle/>
          <a:p>
            <a:r>
              <a:rPr lang="en-US" sz="1800"/>
              <a:t>SaleRentalLineItem</a:t>
            </a:r>
          </a:p>
        </p:txBody>
      </p:sp>
      <p:sp>
        <p:nvSpPr>
          <p:cNvPr id="104483" name="Rectangle 35"/>
          <p:cNvSpPr>
            <a:spLocks noChangeArrowheads="1"/>
          </p:cNvSpPr>
          <p:nvPr/>
        </p:nvSpPr>
        <p:spPr bwMode="auto">
          <a:xfrm>
            <a:off x="5691188" y="6032500"/>
            <a:ext cx="2560637" cy="334963"/>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84" name="Text Box 36"/>
          <p:cNvSpPr txBox="1">
            <a:spLocks noChangeArrowheads="1"/>
          </p:cNvSpPr>
          <p:nvPr/>
        </p:nvSpPr>
        <p:spPr bwMode="auto">
          <a:xfrm>
            <a:off x="5676900" y="6010275"/>
            <a:ext cx="2609850" cy="366713"/>
          </a:xfrm>
          <a:prstGeom prst="rect">
            <a:avLst/>
          </a:prstGeom>
          <a:noFill/>
          <a:ln w="12700">
            <a:noFill/>
            <a:miter lim="800000"/>
            <a:headEnd type="none" w="sm" len="sm"/>
            <a:tailEnd type="none" w="sm" len="sm"/>
          </a:ln>
          <a:effectLst/>
        </p:spPr>
        <p:txBody>
          <a:bodyPr wrap="none">
            <a:spAutoFit/>
          </a:bodyPr>
          <a:lstStyle/>
          <a:p>
            <a:r>
              <a:rPr lang="en-US" sz="1800"/>
              <a:t>PurchaseOrderLineItem</a:t>
            </a:r>
          </a:p>
        </p:txBody>
      </p:sp>
      <p:sp>
        <p:nvSpPr>
          <p:cNvPr id="104485" name="Line 37"/>
          <p:cNvSpPr>
            <a:spLocks noChangeShapeType="1"/>
          </p:cNvSpPr>
          <p:nvPr/>
        </p:nvSpPr>
        <p:spPr bwMode="auto">
          <a:xfrm>
            <a:off x="1658938" y="2011363"/>
            <a:ext cx="3894137"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486" name="Line 38"/>
          <p:cNvSpPr>
            <a:spLocks noChangeShapeType="1"/>
          </p:cNvSpPr>
          <p:nvPr/>
        </p:nvSpPr>
        <p:spPr bwMode="auto">
          <a:xfrm>
            <a:off x="1887538" y="2151063"/>
            <a:ext cx="5168900" cy="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104487" name="Line 39"/>
          <p:cNvSpPr>
            <a:spLocks noChangeShapeType="1"/>
          </p:cNvSpPr>
          <p:nvPr/>
        </p:nvSpPr>
        <p:spPr bwMode="auto">
          <a:xfrm>
            <a:off x="3170238" y="1111250"/>
            <a:ext cx="2252662"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488" name="Line 40"/>
          <p:cNvSpPr>
            <a:spLocks noChangeShapeType="1"/>
          </p:cNvSpPr>
          <p:nvPr/>
        </p:nvSpPr>
        <p:spPr bwMode="auto">
          <a:xfrm>
            <a:off x="3162300" y="1104900"/>
            <a:ext cx="0" cy="1905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489" name="Line 41"/>
          <p:cNvSpPr>
            <a:spLocks noChangeShapeType="1"/>
          </p:cNvSpPr>
          <p:nvPr/>
        </p:nvSpPr>
        <p:spPr bwMode="auto">
          <a:xfrm>
            <a:off x="5410200" y="1117600"/>
            <a:ext cx="0" cy="177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490" name="AutoShape 42"/>
          <p:cNvSpPr>
            <a:spLocks noChangeArrowheads="1"/>
          </p:cNvSpPr>
          <p:nvPr/>
        </p:nvSpPr>
        <p:spPr bwMode="auto">
          <a:xfrm>
            <a:off x="4127500" y="850900"/>
            <a:ext cx="76200" cy="139700"/>
          </a:xfrm>
          <a:prstGeom prst="triangle">
            <a:avLst>
              <a:gd name="adj" fmla="val 50000"/>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91" name="Line 43"/>
          <p:cNvSpPr>
            <a:spLocks noChangeShapeType="1"/>
          </p:cNvSpPr>
          <p:nvPr/>
        </p:nvSpPr>
        <p:spPr bwMode="auto">
          <a:xfrm>
            <a:off x="4152900" y="990600"/>
            <a:ext cx="0" cy="1143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492" name="AutoShape 44"/>
          <p:cNvSpPr>
            <a:spLocks noChangeArrowheads="1"/>
          </p:cNvSpPr>
          <p:nvPr/>
        </p:nvSpPr>
        <p:spPr bwMode="auto">
          <a:xfrm>
            <a:off x="3111500" y="1651000"/>
            <a:ext cx="76200" cy="139700"/>
          </a:xfrm>
          <a:prstGeom prst="triangle">
            <a:avLst>
              <a:gd name="adj" fmla="val 50000"/>
            </a:avLst>
          </a:prstGeom>
          <a:noFill/>
          <a:ln w="12700">
            <a:solidFill>
              <a:schemeClr val="tx1"/>
            </a:solidFill>
            <a:miter lim="800000"/>
            <a:headEnd type="none" w="sm" len="sm"/>
            <a:tailEnd type="none" w="sm" len="sm"/>
          </a:ln>
          <a:effectLst/>
        </p:spPr>
        <p:txBody>
          <a:bodyPr wrap="none" anchor="ctr"/>
          <a:lstStyle/>
          <a:p>
            <a:endParaRPr lang="en-US"/>
          </a:p>
        </p:txBody>
      </p:sp>
      <p:sp>
        <p:nvSpPr>
          <p:cNvPr id="104493" name="AutoShape 45"/>
          <p:cNvSpPr>
            <a:spLocks noChangeArrowheads="1"/>
          </p:cNvSpPr>
          <p:nvPr/>
        </p:nvSpPr>
        <p:spPr bwMode="auto">
          <a:xfrm>
            <a:off x="5257800" y="1663700"/>
            <a:ext cx="76200" cy="139700"/>
          </a:xfrm>
          <a:prstGeom prst="triangle">
            <a:avLst>
              <a:gd name="adj" fmla="val 50000"/>
            </a:avLst>
          </a:prstGeom>
          <a:noFill/>
          <a:ln w="12700">
            <a:solidFill>
              <a:schemeClr val="tx2"/>
            </a:solidFill>
            <a:miter lim="800000"/>
            <a:headEnd type="none" w="sm" len="sm"/>
            <a:tailEnd type="none" w="sm" len="sm"/>
          </a:ln>
          <a:effectLst/>
        </p:spPr>
        <p:txBody>
          <a:bodyPr wrap="none" anchor="ctr"/>
          <a:lstStyle/>
          <a:p>
            <a:endParaRPr lang="en-US"/>
          </a:p>
        </p:txBody>
      </p:sp>
      <p:sp>
        <p:nvSpPr>
          <p:cNvPr id="104494" name="Line 46"/>
          <p:cNvSpPr>
            <a:spLocks noChangeShapeType="1"/>
          </p:cNvSpPr>
          <p:nvPr/>
        </p:nvSpPr>
        <p:spPr bwMode="auto">
          <a:xfrm>
            <a:off x="3149600" y="1790700"/>
            <a:ext cx="0" cy="2159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495" name="Line 47"/>
          <p:cNvSpPr>
            <a:spLocks noChangeShapeType="1"/>
          </p:cNvSpPr>
          <p:nvPr/>
        </p:nvSpPr>
        <p:spPr bwMode="auto">
          <a:xfrm>
            <a:off x="1651000" y="2006600"/>
            <a:ext cx="0" cy="355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496" name="Line 48"/>
          <p:cNvSpPr>
            <a:spLocks noChangeShapeType="1"/>
          </p:cNvSpPr>
          <p:nvPr/>
        </p:nvSpPr>
        <p:spPr bwMode="auto">
          <a:xfrm>
            <a:off x="1892300" y="2146300"/>
            <a:ext cx="0" cy="21590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104497" name="Line 49"/>
          <p:cNvSpPr>
            <a:spLocks noChangeShapeType="1"/>
          </p:cNvSpPr>
          <p:nvPr/>
        </p:nvSpPr>
        <p:spPr bwMode="auto">
          <a:xfrm>
            <a:off x="3403600" y="2006600"/>
            <a:ext cx="0" cy="355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498" name="Line 50"/>
          <p:cNvSpPr>
            <a:spLocks noChangeShapeType="1"/>
          </p:cNvSpPr>
          <p:nvPr/>
        </p:nvSpPr>
        <p:spPr bwMode="auto">
          <a:xfrm>
            <a:off x="3733800" y="2146300"/>
            <a:ext cx="0" cy="21590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104499" name="Line 51"/>
          <p:cNvSpPr>
            <a:spLocks noChangeShapeType="1"/>
          </p:cNvSpPr>
          <p:nvPr/>
        </p:nvSpPr>
        <p:spPr bwMode="auto">
          <a:xfrm>
            <a:off x="5295900" y="1803400"/>
            <a:ext cx="0" cy="34290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104500" name="Line 52"/>
          <p:cNvSpPr>
            <a:spLocks noChangeShapeType="1"/>
          </p:cNvSpPr>
          <p:nvPr/>
        </p:nvSpPr>
        <p:spPr bwMode="auto">
          <a:xfrm flipH="1">
            <a:off x="7048500" y="2146300"/>
            <a:ext cx="0" cy="21590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104501" name="Line 53"/>
          <p:cNvSpPr>
            <a:spLocks noChangeShapeType="1"/>
          </p:cNvSpPr>
          <p:nvPr/>
        </p:nvSpPr>
        <p:spPr bwMode="auto">
          <a:xfrm>
            <a:off x="5537200" y="2006600"/>
            <a:ext cx="0" cy="355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02" name="Line 54"/>
          <p:cNvSpPr>
            <a:spLocks noChangeShapeType="1"/>
          </p:cNvSpPr>
          <p:nvPr/>
        </p:nvSpPr>
        <p:spPr bwMode="auto">
          <a:xfrm flipH="1">
            <a:off x="317500" y="5961063"/>
            <a:ext cx="167798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03" name="Line 55"/>
          <p:cNvSpPr>
            <a:spLocks noChangeShapeType="1"/>
          </p:cNvSpPr>
          <p:nvPr/>
        </p:nvSpPr>
        <p:spPr bwMode="auto">
          <a:xfrm flipH="1">
            <a:off x="334963" y="687388"/>
            <a:ext cx="310515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04" name="Line 56"/>
          <p:cNvSpPr>
            <a:spLocks noChangeShapeType="1"/>
          </p:cNvSpPr>
          <p:nvPr/>
        </p:nvSpPr>
        <p:spPr bwMode="auto">
          <a:xfrm flipV="1">
            <a:off x="334963" y="687388"/>
            <a:ext cx="0" cy="529113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05" name="Line 57"/>
          <p:cNvSpPr>
            <a:spLocks noChangeShapeType="1"/>
          </p:cNvSpPr>
          <p:nvPr/>
        </p:nvSpPr>
        <p:spPr bwMode="auto">
          <a:xfrm>
            <a:off x="1798638" y="3897313"/>
            <a:ext cx="2505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06" name="Line 58"/>
          <p:cNvSpPr>
            <a:spLocks noChangeShapeType="1"/>
          </p:cNvSpPr>
          <p:nvPr/>
        </p:nvSpPr>
        <p:spPr bwMode="auto">
          <a:xfrm>
            <a:off x="1798638" y="3897313"/>
            <a:ext cx="0" cy="3175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07" name="Line 59"/>
          <p:cNvSpPr>
            <a:spLocks noChangeShapeType="1"/>
          </p:cNvSpPr>
          <p:nvPr/>
        </p:nvSpPr>
        <p:spPr bwMode="auto">
          <a:xfrm>
            <a:off x="4286250" y="3897313"/>
            <a:ext cx="0" cy="3175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08" name="AutoShape 60"/>
          <p:cNvSpPr>
            <a:spLocks noChangeArrowheads="1"/>
          </p:cNvSpPr>
          <p:nvPr/>
        </p:nvSpPr>
        <p:spPr bwMode="auto">
          <a:xfrm>
            <a:off x="2487613" y="3621088"/>
            <a:ext cx="76200" cy="139700"/>
          </a:xfrm>
          <a:prstGeom prst="triangle">
            <a:avLst>
              <a:gd name="adj" fmla="val 50000"/>
            </a:avLst>
          </a:prstGeom>
          <a:noFill/>
          <a:ln w="12700">
            <a:solidFill>
              <a:schemeClr val="tx1"/>
            </a:solidFill>
            <a:miter lim="800000"/>
            <a:headEnd type="none" w="sm" len="sm"/>
            <a:tailEnd type="none" w="sm" len="sm"/>
          </a:ln>
          <a:effectLst/>
        </p:spPr>
        <p:txBody>
          <a:bodyPr wrap="none" anchor="ctr"/>
          <a:lstStyle/>
          <a:p>
            <a:endParaRPr lang="en-US"/>
          </a:p>
        </p:txBody>
      </p:sp>
      <p:sp>
        <p:nvSpPr>
          <p:cNvPr id="104509" name="Line 61"/>
          <p:cNvSpPr>
            <a:spLocks noChangeShapeType="1"/>
          </p:cNvSpPr>
          <p:nvPr/>
        </p:nvSpPr>
        <p:spPr bwMode="auto">
          <a:xfrm>
            <a:off x="2505075" y="3775075"/>
            <a:ext cx="0" cy="12223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10" name="Text Box 62"/>
          <p:cNvSpPr txBox="1">
            <a:spLocks noChangeArrowheads="1"/>
          </p:cNvSpPr>
          <p:nvPr/>
        </p:nvSpPr>
        <p:spPr bwMode="auto">
          <a:xfrm>
            <a:off x="3136900" y="368300"/>
            <a:ext cx="3111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11" name="Text Box 63"/>
          <p:cNvSpPr txBox="1">
            <a:spLocks noChangeArrowheads="1"/>
          </p:cNvSpPr>
          <p:nvPr/>
        </p:nvSpPr>
        <p:spPr bwMode="auto">
          <a:xfrm>
            <a:off x="1477963" y="5942013"/>
            <a:ext cx="527050" cy="366712"/>
          </a:xfrm>
          <a:prstGeom prst="rect">
            <a:avLst/>
          </a:prstGeom>
          <a:noFill/>
          <a:ln w="12700">
            <a:noFill/>
            <a:miter lim="800000"/>
            <a:headEnd type="none" w="sm" len="sm"/>
            <a:tailEnd type="none" w="sm" len="sm"/>
          </a:ln>
          <a:effectLst/>
        </p:spPr>
        <p:txBody>
          <a:bodyPr wrap="none">
            <a:spAutoFit/>
          </a:bodyPr>
          <a:lstStyle/>
          <a:p>
            <a:r>
              <a:rPr lang="en-US" sz="1800" b="1"/>
              <a:t>0..*</a:t>
            </a:r>
          </a:p>
        </p:txBody>
      </p:sp>
      <p:sp>
        <p:nvSpPr>
          <p:cNvPr id="104512" name="Line 64"/>
          <p:cNvSpPr>
            <a:spLocks noChangeShapeType="1"/>
          </p:cNvSpPr>
          <p:nvPr/>
        </p:nvSpPr>
        <p:spPr bwMode="auto">
          <a:xfrm flipH="1" flipV="1">
            <a:off x="1763713" y="4549775"/>
            <a:ext cx="758825" cy="45878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13" name="Line 65"/>
          <p:cNvSpPr>
            <a:spLocks noChangeShapeType="1"/>
          </p:cNvSpPr>
          <p:nvPr/>
        </p:nvSpPr>
        <p:spPr bwMode="auto">
          <a:xfrm flipV="1">
            <a:off x="3246438" y="4549775"/>
            <a:ext cx="758825" cy="45878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14" name="Text Box 66"/>
          <p:cNvSpPr txBox="1">
            <a:spLocks noChangeArrowheads="1"/>
          </p:cNvSpPr>
          <p:nvPr/>
        </p:nvSpPr>
        <p:spPr bwMode="auto">
          <a:xfrm>
            <a:off x="1577975" y="4611688"/>
            <a:ext cx="527050" cy="366712"/>
          </a:xfrm>
          <a:prstGeom prst="rect">
            <a:avLst/>
          </a:prstGeom>
          <a:noFill/>
          <a:ln w="12700">
            <a:noFill/>
            <a:miter lim="800000"/>
            <a:headEnd type="none" w="sm" len="sm"/>
            <a:tailEnd type="none" w="sm" len="sm"/>
          </a:ln>
          <a:effectLst/>
        </p:spPr>
        <p:txBody>
          <a:bodyPr wrap="none">
            <a:spAutoFit/>
          </a:bodyPr>
          <a:lstStyle/>
          <a:p>
            <a:r>
              <a:rPr lang="en-US" sz="1800" b="1"/>
              <a:t>0..*</a:t>
            </a:r>
          </a:p>
        </p:txBody>
      </p:sp>
      <p:sp>
        <p:nvSpPr>
          <p:cNvPr id="104515" name="Text Box 67"/>
          <p:cNvSpPr txBox="1">
            <a:spLocks noChangeArrowheads="1"/>
          </p:cNvSpPr>
          <p:nvPr/>
        </p:nvSpPr>
        <p:spPr bwMode="auto">
          <a:xfrm>
            <a:off x="2476500" y="4700588"/>
            <a:ext cx="565150" cy="366712"/>
          </a:xfrm>
          <a:prstGeom prst="rect">
            <a:avLst/>
          </a:prstGeom>
          <a:noFill/>
          <a:ln w="12700">
            <a:noFill/>
            <a:miter lim="800000"/>
            <a:headEnd type="none" w="sm" len="sm"/>
            <a:tailEnd type="none" w="sm" len="sm"/>
          </a:ln>
          <a:effectLst/>
        </p:spPr>
        <p:txBody>
          <a:bodyPr wrap="none">
            <a:spAutoFit/>
          </a:bodyPr>
          <a:lstStyle/>
          <a:p>
            <a:r>
              <a:rPr lang="en-US" sz="1800" b="1"/>
              <a:t>0..1</a:t>
            </a:r>
          </a:p>
        </p:txBody>
      </p:sp>
      <p:sp>
        <p:nvSpPr>
          <p:cNvPr id="104516" name="Text Box 68"/>
          <p:cNvSpPr txBox="1">
            <a:spLocks noChangeArrowheads="1"/>
          </p:cNvSpPr>
          <p:nvPr/>
        </p:nvSpPr>
        <p:spPr bwMode="auto">
          <a:xfrm>
            <a:off x="3087688" y="4676775"/>
            <a:ext cx="3111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17" name="Text Box 69"/>
          <p:cNvSpPr txBox="1">
            <a:spLocks noChangeArrowheads="1"/>
          </p:cNvSpPr>
          <p:nvPr/>
        </p:nvSpPr>
        <p:spPr bwMode="auto">
          <a:xfrm>
            <a:off x="3922713" y="4524375"/>
            <a:ext cx="527050" cy="366713"/>
          </a:xfrm>
          <a:prstGeom prst="rect">
            <a:avLst/>
          </a:prstGeom>
          <a:noFill/>
          <a:ln w="12700">
            <a:noFill/>
            <a:miter lim="800000"/>
            <a:headEnd type="none" w="sm" len="sm"/>
            <a:tailEnd type="none" w="sm" len="sm"/>
          </a:ln>
          <a:effectLst/>
        </p:spPr>
        <p:txBody>
          <a:bodyPr wrap="none">
            <a:spAutoFit/>
          </a:bodyPr>
          <a:lstStyle/>
          <a:p>
            <a:r>
              <a:rPr lang="en-US" sz="1800" b="1"/>
              <a:t>0..*</a:t>
            </a:r>
          </a:p>
        </p:txBody>
      </p:sp>
      <p:sp>
        <p:nvSpPr>
          <p:cNvPr id="104518" name="Line 70"/>
          <p:cNvSpPr>
            <a:spLocks noChangeShapeType="1"/>
          </p:cNvSpPr>
          <p:nvPr/>
        </p:nvSpPr>
        <p:spPr bwMode="auto">
          <a:xfrm flipH="1" flipV="1">
            <a:off x="1358900" y="4779963"/>
            <a:ext cx="1057275" cy="103981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19" name="Text Box 71"/>
          <p:cNvSpPr txBox="1">
            <a:spLocks noChangeArrowheads="1"/>
          </p:cNvSpPr>
          <p:nvPr/>
        </p:nvSpPr>
        <p:spPr bwMode="auto">
          <a:xfrm>
            <a:off x="2335213" y="5476875"/>
            <a:ext cx="5270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20" name="Text Box 72"/>
          <p:cNvSpPr txBox="1">
            <a:spLocks noChangeArrowheads="1"/>
          </p:cNvSpPr>
          <p:nvPr/>
        </p:nvSpPr>
        <p:spPr bwMode="auto">
          <a:xfrm>
            <a:off x="982663" y="4581525"/>
            <a:ext cx="3111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21" name="Line 73"/>
          <p:cNvSpPr>
            <a:spLocks noChangeShapeType="1"/>
          </p:cNvSpPr>
          <p:nvPr/>
        </p:nvSpPr>
        <p:spPr bwMode="auto">
          <a:xfrm flipV="1">
            <a:off x="3616325" y="4727575"/>
            <a:ext cx="954088" cy="107473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22" name="Text Box 74"/>
          <p:cNvSpPr txBox="1">
            <a:spLocks noChangeArrowheads="1"/>
          </p:cNvSpPr>
          <p:nvPr/>
        </p:nvSpPr>
        <p:spPr bwMode="auto">
          <a:xfrm>
            <a:off x="4597400" y="4616450"/>
            <a:ext cx="3111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23" name="Text Box 75"/>
          <p:cNvSpPr txBox="1">
            <a:spLocks noChangeArrowheads="1"/>
          </p:cNvSpPr>
          <p:nvPr/>
        </p:nvSpPr>
        <p:spPr bwMode="auto">
          <a:xfrm>
            <a:off x="3844925" y="5467350"/>
            <a:ext cx="5270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24" name="Line 76"/>
          <p:cNvSpPr>
            <a:spLocks noChangeShapeType="1"/>
          </p:cNvSpPr>
          <p:nvPr/>
        </p:nvSpPr>
        <p:spPr bwMode="auto">
          <a:xfrm flipV="1">
            <a:off x="3263900" y="3403600"/>
            <a:ext cx="5461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25" name="Line 77"/>
          <p:cNvSpPr>
            <a:spLocks noChangeShapeType="1"/>
          </p:cNvSpPr>
          <p:nvPr/>
        </p:nvSpPr>
        <p:spPr bwMode="auto">
          <a:xfrm>
            <a:off x="5310188" y="3386138"/>
            <a:ext cx="687387"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26" name="Text Box 78"/>
          <p:cNvSpPr txBox="1">
            <a:spLocks noChangeArrowheads="1"/>
          </p:cNvSpPr>
          <p:nvPr/>
        </p:nvSpPr>
        <p:spPr bwMode="auto">
          <a:xfrm>
            <a:off x="3552825" y="3376613"/>
            <a:ext cx="311150" cy="366712"/>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27" name="Text Box 79"/>
          <p:cNvSpPr txBox="1">
            <a:spLocks noChangeArrowheads="1"/>
          </p:cNvSpPr>
          <p:nvPr/>
        </p:nvSpPr>
        <p:spPr bwMode="auto">
          <a:xfrm>
            <a:off x="3263900" y="3124200"/>
            <a:ext cx="527050" cy="366713"/>
          </a:xfrm>
          <a:prstGeom prst="rect">
            <a:avLst/>
          </a:prstGeom>
          <a:noFill/>
          <a:ln w="12700">
            <a:noFill/>
            <a:miter lim="800000"/>
            <a:headEnd type="none" w="sm" len="sm"/>
            <a:tailEnd type="none" w="sm" len="sm"/>
          </a:ln>
          <a:effectLst/>
        </p:spPr>
        <p:txBody>
          <a:bodyPr wrap="none">
            <a:spAutoFit/>
          </a:bodyPr>
          <a:lstStyle/>
          <a:p>
            <a:r>
              <a:rPr lang="en-US" sz="1800" b="1"/>
              <a:t>0..*</a:t>
            </a:r>
          </a:p>
        </p:txBody>
      </p:sp>
      <p:sp>
        <p:nvSpPr>
          <p:cNvPr id="104528" name="Text Box 80"/>
          <p:cNvSpPr txBox="1">
            <a:spLocks noChangeArrowheads="1"/>
          </p:cNvSpPr>
          <p:nvPr/>
        </p:nvSpPr>
        <p:spPr bwMode="auto">
          <a:xfrm>
            <a:off x="5751513" y="3422650"/>
            <a:ext cx="3111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29" name="Text Box 81"/>
          <p:cNvSpPr txBox="1">
            <a:spLocks noChangeArrowheads="1"/>
          </p:cNvSpPr>
          <p:nvPr/>
        </p:nvSpPr>
        <p:spPr bwMode="auto">
          <a:xfrm>
            <a:off x="5338763" y="3100388"/>
            <a:ext cx="527050" cy="366712"/>
          </a:xfrm>
          <a:prstGeom prst="rect">
            <a:avLst/>
          </a:prstGeom>
          <a:noFill/>
          <a:ln w="12700">
            <a:noFill/>
            <a:miter lim="800000"/>
            <a:headEnd type="none" w="sm" len="sm"/>
            <a:tailEnd type="none" w="sm" len="sm"/>
          </a:ln>
          <a:effectLst/>
        </p:spPr>
        <p:txBody>
          <a:bodyPr wrap="none">
            <a:spAutoFit/>
          </a:bodyPr>
          <a:lstStyle/>
          <a:p>
            <a:r>
              <a:rPr lang="en-US" sz="1800" b="1"/>
              <a:t>0..*</a:t>
            </a:r>
          </a:p>
        </p:txBody>
      </p:sp>
      <p:sp>
        <p:nvSpPr>
          <p:cNvPr id="104530" name="AutoShape 82"/>
          <p:cNvSpPr>
            <a:spLocks noChangeArrowheads="1"/>
          </p:cNvSpPr>
          <p:nvPr/>
        </p:nvSpPr>
        <p:spPr bwMode="auto">
          <a:xfrm>
            <a:off x="1293813" y="4584700"/>
            <a:ext cx="127000" cy="203200"/>
          </a:xfrm>
          <a:prstGeom prst="diamond">
            <a:avLst/>
          </a:prstGeom>
          <a:solidFill>
            <a:srgbClr val="393939"/>
          </a:solidFill>
          <a:ln w="12700">
            <a:solidFill>
              <a:srgbClr val="393939"/>
            </a:solidFill>
            <a:miter lim="800000"/>
            <a:headEnd type="none" w="sm" len="sm"/>
            <a:tailEnd type="none" w="sm" len="sm"/>
          </a:ln>
          <a:effectLst/>
        </p:spPr>
        <p:txBody>
          <a:bodyPr wrap="none" anchor="ctr"/>
          <a:lstStyle/>
          <a:p>
            <a:endParaRPr lang="en-US"/>
          </a:p>
        </p:txBody>
      </p:sp>
      <p:sp>
        <p:nvSpPr>
          <p:cNvPr id="104531" name="AutoShape 83"/>
          <p:cNvSpPr>
            <a:spLocks noChangeArrowheads="1"/>
          </p:cNvSpPr>
          <p:nvPr/>
        </p:nvSpPr>
        <p:spPr bwMode="auto">
          <a:xfrm>
            <a:off x="4489450" y="4549775"/>
            <a:ext cx="127000" cy="203200"/>
          </a:xfrm>
          <a:prstGeom prst="diamond">
            <a:avLst/>
          </a:prstGeom>
          <a:solidFill>
            <a:srgbClr val="393939"/>
          </a:solidFill>
          <a:ln w="12700">
            <a:solidFill>
              <a:srgbClr val="393939"/>
            </a:solidFill>
            <a:miter lim="800000"/>
            <a:headEnd type="none" w="sm" len="sm"/>
            <a:tailEnd type="none" w="sm" len="sm"/>
          </a:ln>
          <a:effectLst/>
        </p:spPr>
        <p:txBody>
          <a:bodyPr wrap="none" anchor="ctr"/>
          <a:lstStyle/>
          <a:p>
            <a:endParaRPr lang="en-US"/>
          </a:p>
        </p:txBody>
      </p:sp>
      <p:sp>
        <p:nvSpPr>
          <p:cNvPr id="104532" name="AutoShape 84"/>
          <p:cNvSpPr>
            <a:spLocks noChangeArrowheads="1"/>
          </p:cNvSpPr>
          <p:nvPr/>
        </p:nvSpPr>
        <p:spPr bwMode="auto">
          <a:xfrm>
            <a:off x="6794500" y="5407025"/>
            <a:ext cx="127000" cy="203200"/>
          </a:xfrm>
          <a:prstGeom prst="diamond">
            <a:avLst/>
          </a:prstGeom>
          <a:solidFill>
            <a:srgbClr val="393939"/>
          </a:solidFill>
          <a:ln w="12700">
            <a:solidFill>
              <a:srgbClr val="393939"/>
            </a:solidFill>
            <a:miter lim="800000"/>
            <a:headEnd type="none" w="sm" len="sm"/>
            <a:tailEnd type="none" w="sm" len="sm"/>
          </a:ln>
          <a:effectLst/>
        </p:spPr>
        <p:txBody>
          <a:bodyPr wrap="none" anchor="ctr"/>
          <a:lstStyle/>
          <a:p>
            <a:endParaRPr lang="en-US"/>
          </a:p>
        </p:txBody>
      </p:sp>
      <p:sp>
        <p:nvSpPr>
          <p:cNvPr id="104533" name="Line 85"/>
          <p:cNvSpPr>
            <a:spLocks noChangeShapeType="1"/>
          </p:cNvSpPr>
          <p:nvPr/>
        </p:nvSpPr>
        <p:spPr bwMode="auto">
          <a:xfrm>
            <a:off x="6862763" y="5608638"/>
            <a:ext cx="0" cy="42386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34" name="Text Box 86"/>
          <p:cNvSpPr txBox="1">
            <a:spLocks noChangeArrowheads="1"/>
          </p:cNvSpPr>
          <p:nvPr/>
        </p:nvSpPr>
        <p:spPr bwMode="auto">
          <a:xfrm>
            <a:off x="6496050" y="5438775"/>
            <a:ext cx="3111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35" name="Text Box 87"/>
          <p:cNvSpPr txBox="1">
            <a:spLocks noChangeArrowheads="1"/>
          </p:cNvSpPr>
          <p:nvPr/>
        </p:nvSpPr>
        <p:spPr bwMode="auto">
          <a:xfrm>
            <a:off x="6854825" y="5689600"/>
            <a:ext cx="5270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36" name="AutoShape 88"/>
          <p:cNvSpPr>
            <a:spLocks noChangeArrowheads="1"/>
          </p:cNvSpPr>
          <p:nvPr/>
        </p:nvSpPr>
        <p:spPr bwMode="auto">
          <a:xfrm>
            <a:off x="6840538" y="4572000"/>
            <a:ext cx="127000" cy="203200"/>
          </a:xfrm>
          <a:prstGeom prst="diamond">
            <a:avLst/>
          </a:prstGeom>
          <a:solidFill>
            <a:srgbClr val="393939"/>
          </a:solidFill>
          <a:ln w="12700">
            <a:solidFill>
              <a:srgbClr val="393939"/>
            </a:solidFill>
            <a:miter lim="800000"/>
            <a:headEnd type="none" w="sm" len="sm"/>
            <a:tailEnd type="none" w="sm" len="sm"/>
          </a:ln>
          <a:effectLst/>
        </p:spPr>
        <p:txBody>
          <a:bodyPr wrap="none" anchor="ctr"/>
          <a:lstStyle/>
          <a:p>
            <a:endParaRPr lang="en-US"/>
          </a:p>
        </p:txBody>
      </p:sp>
      <p:sp>
        <p:nvSpPr>
          <p:cNvPr id="104537" name="Line 89"/>
          <p:cNvSpPr>
            <a:spLocks noChangeShapeType="1"/>
          </p:cNvSpPr>
          <p:nvPr/>
        </p:nvSpPr>
        <p:spPr bwMode="auto">
          <a:xfrm>
            <a:off x="6891338" y="4791075"/>
            <a:ext cx="0" cy="265113"/>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38" name="Text Box 90"/>
          <p:cNvSpPr txBox="1">
            <a:spLocks noChangeArrowheads="1"/>
          </p:cNvSpPr>
          <p:nvPr/>
        </p:nvSpPr>
        <p:spPr bwMode="auto">
          <a:xfrm>
            <a:off x="6613525" y="4532313"/>
            <a:ext cx="311150" cy="366712"/>
          </a:xfrm>
          <a:prstGeom prst="rect">
            <a:avLst/>
          </a:prstGeom>
          <a:noFill/>
          <a:ln w="12700">
            <a:noFill/>
            <a:miter lim="800000"/>
            <a:headEnd type="none" w="sm" len="sm"/>
            <a:tailEnd type="none" w="sm" len="sm"/>
          </a:ln>
          <a:effectLst/>
        </p:spPr>
        <p:txBody>
          <a:bodyPr wrap="none">
            <a:spAutoFit/>
          </a:bodyPr>
          <a:lstStyle/>
          <a:p>
            <a:r>
              <a:rPr lang="en-US" sz="1800" b="1"/>
              <a:t>1</a:t>
            </a:r>
          </a:p>
        </p:txBody>
      </p:sp>
      <p:sp>
        <p:nvSpPr>
          <p:cNvPr id="104539" name="Text Box 91"/>
          <p:cNvSpPr txBox="1">
            <a:spLocks noChangeArrowheads="1"/>
          </p:cNvSpPr>
          <p:nvPr/>
        </p:nvSpPr>
        <p:spPr bwMode="auto">
          <a:xfrm>
            <a:off x="6900863" y="4783138"/>
            <a:ext cx="527050" cy="366712"/>
          </a:xfrm>
          <a:prstGeom prst="rect">
            <a:avLst/>
          </a:prstGeom>
          <a:noFill/>
          <a:ln w="12700">
            <a:noFill/>
            <a:miter lim="800000"/>
            <a:headEnd type="none" w="sm" len="sm"/>
            <a:tailEnd type="none" w="sm" len="sm"/>
          </a:ln>
          <a:effectLst/>
        </p:spPr>
        <p:txBody>
          <a:bodyPr wrap="none">
            <a:spAutoFit/>
          </a:bodyPr>
          <a:lstStyle/>
          <a:p>
            <a:r>
              <a:rPr lang="en-US" sz="1800" b="1"/>
              <a:t>0..*</a:t>
            </a:r>
          </a:p>
        </p:txBody>
      </p:sp>
      <p:sp>
        <p:nvSpPr>
          <p:cNvPr id="104540" name="Line 92"/>
          <p:cNvSpPr>
            <a:spLocks noChangeShapeType="1"/>
          </p:cNvSpPr>
          <p:nvPr/>
        </p:nvSpPr>
        <p:spPr bwMode="auto">
          <a:xfrm>
            <a:off x="4940300" y="669925"/>
            <a:ext cx="354488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41" name="Line 93"/>
          <p:cNvSpPr>
            <a:spLocks noChangeShapeType="1"/>
          </p:cNvSpPr>
          <p:nvPr/>
        </p:nvSpPr>
        <p:spPr bwMode="auto">
          <a:xfrm>
            <a:off x="8256588" y="6191250"/>
            <a:ext cx="22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42" name="Line 94"/>
          <p:cNvSpPr>
            <a:spLocks noChangeShapeType="1"/>
          </p:cNvSpPr>
          <p:nvPr/>
        </p:nvSpPr>
        <p:spPr bwMode="auto">
          <a:xfrm>
            <a:off x="8467725" y="669925"/>
            <a:ext cx="0" cy="552132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4543" name="Text Box 95"/>
          <p:cNvSpPr txBox="1">
            <a:spLocks noChangeArrowheads="1"/>
          </p:cNvSpPr>
          <p:nvPr/>
        </p:nvSpPr>
        <p:spPr bwMode="auto">
          <a:xfrm>
            <a:off x="8491538" y="5829300"/>
            <a:ext cx="527050" cy="366713"/>
          </a:xfrm>
          <a:prstGeom prst="rect">
            <a:avLst/>
          </a:prstGeom>
          <a:noFill/>
          <a:ln w="12700">
            <a:noFill/>
            <a:miter lim="800000"/>
            <a:headEnd type="none" w="sm" len="sm"/>
            <a:tailEnd type="none" w="sm" len="sm"/>
          </a:ln>
          <a:effectLst/>
        </p:spPr>
        <p:txBody>
          <a:bodyPr wrap="none">
            <a:spAutoFit/>
          </a:bodyPr>
          <a:lstStyle/>
          <a:p>
            <a:r>
              <a:rPr lang="en-US" sz="1800" b="1"/>
              <a:t>0..*</a:t>
            </a:r>
          </a:p>
        </p:txBody>
      </p:sp>
      <p:sp>
        <p:nvSpPr>
          <p:cNvPr id="104544" name="Text Box 96"/>
          <p:cNvSpPr txBox="1">
            <a:spLocks noChangeArrowheads="1"/>
          </p:cNvSpPr>
          <p:nvPr/>
        </p:nvSpPr>
        <p:spPr bwMode="auto">
          <a:xfrm>
            <a:off x="5000625" y="327025"/>
            <a:ext cx="311150" cy="366713"/>
          </a:xfrm>
          <a:prstGeom prst="rect">
            <a:avLst/>
          </a:prstGeom>
          <a:noFill/>
          <a:ln w="12700">
            <a:noFill/>
            <a:miter lim="800000"/>
            <a:headEnd type="none" w="sm" len="sm"/>
            <a:tailEnd type="none" w="sm" len="sm"/>
          </a:ln>
          <a:effectLst/>
        </p:spPr>
        <p:txBody>
          <a:bodyPr wrap="none">
            <a:spAutoFit/>
          </a:bodyPr>
          <a:lstStyle/>
          <a:p>
            <a:r>
              <a:rPr lang="en-US" sz="1800" b="1"/>
              <a:t>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2"/>
            <a:ext cx="8229600" cy="4657704"/>
          </a:xfrm>
        </p:spPr>
        <p:txBody>
          <a:bodyPr/>
          <a:lstStyle/>
          <a:p>
            <a:pPr>
              <a:lnSpc>
                <a:spcPct val="200000"/>
              </a:lnSpc>
              <a:buFont typeface="Wingdings" pitchFamily="2" charset="2"/>
              <a:buChar char="Ø"/>
            </a:pPr>
            <a:endParaRPr lang="en-GB" dirty="0" smtClean="0"/>
          </a:p>
          <a:p>
            <a:pPr algn="ctr">
              <a:lnSpc>
                <a:spcPct val="200000"/>
              </a:lnSpc>
              <a:buNone/>
            </a:pPr>
            <a:r>
              <a:rPr lang="en-GB" sz="3200" b="1" dirty="0" smtClean="0"/>
              <a:t>Wrap-up Discussion on Class Diagram</a:t>
            </a:r>
            <a:endParaRPr lang="en-US" sz="3200" b="1"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F5E9895-BF61-4431-B17A-0FDBA5D3353D}" type="slidenum">
              <a:rPr lang="en-US" smtClean="0"/>
              <a:pPr/>
              <a:t>15</a:t>
            </a:fld>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0"/>
            <a:ext cx="882047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066800"/>
          </a:xfrm>
        </p:spPr>
        <p:txBody>
          <a:bodyPr/>
          <a:lstStyle/>
          <a:p>
            <a:r>
              <a:rPr lang="en-GB" dirty="0" smtClean="0"/>
              <a:t>Task To Do:</a:t>
            </a:r>
            <a:endParaRPr lang="en-US" dirty="0"/>
          </a:p>
        </p:txBody>
      </p:sp>
      <p:sp>
        <p:nvSpPr>
          <p:cNvPr id="3" name="Content Placeholder 2"/>
          <p:cNvSpPr>
            <a:spLocks noGrp="1"/>
          </p:cNvSpPr>
          <p:nvPr>
            <p:ph idx="1"/>
          </p:nvPr>
        </p:nvSpPr>
        <p:spPr>
          <a:xfrm>
            <a:off x="457200" y="1916832"/>
            <a:ext cx="8229600" cy="4657704"/>
          </a:xfrm>
        </p:spPr>
        <p:txBody>
          <a:bodyPr/>
          <a:lstStyle/>
          <a:p>
            <a:pPr>
              <a:lnSpc>
                <a:spcPct val="200000"/>
              </a:lnSpc>
              <a:buFont typeface="Wingdings" pitchFamily="2" charset="2"/>
              <a:buChar char="Ø"/>
            </a:pPr>
            <a:endParaRPr lang="en-GB" dirty="0" smtClean="0"/>
          </a:p>
          <a:p>
            <a:pPr>
              <a:lnSpc>
                <a:spcPct val="200000"/>
              </a:lnSpc>
              <a:buFont typeface="Wingdings" pitchFamily="2" charset="2"/>
              <a:buChar char="Ø"/>
            </a:pPr>
            <a:r>
              <a:rPr lang="en-GB" dirty="0" smtClean="0"/>
              <a:t>Task : Write Scenario which generate diagram given in next slide</a:t>
            </a:r>
            <a:endParaRPr lang="en-US"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36104"/>
          </a:xfrm>
        </p:spPr>
        <p:txBody>
          <a:bodyPr/>
          <a:lstStyle/>
          <a:p>
            <a:r>
              <a:rPr lang="en-GB" dirty="0" smtClean="0"/>
              <a:t>Class Diagram Given</a:t>
            </a:r>
            <a:endParaRPr lang="en-US"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17</a:t>
            </a:fld>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971600" y="1628800"/>
            <a:ext cx="7488831" cy="4597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1066800"/>
          </a:xfrm>
        </p:spPr>
        <p:txBody>
          <a:bodyPr/>
          <a:lstStyle/>
          <a:p>
            <a:r>
              <a:rPr lang="en-GB" dirty="0" smtClean="0"/>
              <a:t>Relationships between Classes</a:t>
            </a:r>
            <a:endParaRPr lang="en-US" dirty="0"/>
          </a:p>
        </p:txBody>
      </p:sp>
      <p:sp>
        <p:nvSpPr>
          <p:cNvPr id="3" name="Content Placeholder 2"/>
          <p:cNvSpPr>
            <a:spLocks noGrp="1"/>
          </p:cNvSpPr>
          <p:nvPr>
            <p:ph idx="1"/>
          </p:nvPr>
        </p:nvSpPr>
        <p:spPr>
          <a:xfrm>
            <a:off x="457200" y="1412776"/>
            <a:ext cx="8435280" cy="5445224"/>
          </a:xfrm>
        </p:spPr>
        <p:txBody>
          <a:bodyPr>
            <a:normAutofit fontScale="85000" lnSpcReduction="20000"/>
          </a:bodyPr>
          <a:lstStyle/>
          <a:p>
            <a:pPr>
              <a:lnSpc>
                <a:spcPct val="250000"/>
              </a:lnSpc>
              <a:buFont typeface="Wingdings" pitchFamily="2" charset="2"/>
              <a:buChar char="Ø"/>
            </a:pPr>
            <a:r>
              <a:rPr lang="en-GB" dirty="0" smtClean="0"/>
              <a:t>Association –Discussed</a:t>
            </a:r>
          </a:p>
          <a:p>
            <a:pPr>
              <a:lnSpc>
                <a:spcPct val="250000"/>
              </a:lnSpc>
              <a:buFont typeface="Wingdings" pitchFamily="2" charset="2"/>
              <a:buChar char="Ø"/>
            </a:pPr>
            <a:r>
              <a:rPr lang="en-GB" dirty="0" smtClean="0"/>
              <a:t>Aggregation Discussed.</a:t>
            </a:r>
          </a:p>
          <a:p>
            <a:pPr>
              <a:lnSpc>
                <a:spcPct val="250000"/>
              </a:lnSpc>
              <a:buFont typeface="Wingdings" pitchFamily="2" charset="2"/>
              <a:buChar char="Ø"/>
            </a:pPr>
            <a:r>
              <a:rPr lang="en-GB" dirty="0" smtClean="0"/>
              <a:t>Composition – Discussed.</a:t>
            </a:r>
          </a:p>
          <a:p>
            <a:pPr>
              <a:lnSpc>
                <a:spcPct val="250000"/>
              </a:lnSpc>
              <a:buFont typeface="Wingdings" pitchFamily="2" charset="2"/>
              <a:buChar char="Ø"/>
            </a:pPr>
            <a:r>
              <a:rPr lang="en-GB" smtClean="0"/>
              <a:t>Generalization– </a:t>
            </a:r>
            <a:r>
              <a:rPr lang="en-GB" dirty="0" smtClean="0"/>
              <a:t>Discussed in previous lecture, solution to </a:t>
            </a:r>
            <a:r>
              <a:rPr lang="en-GB" smtClean="0"/>
              <a:t>be discussed Today</a:t>
            </a:r>
            <a:endParaRPr lang="en-GB" dirty="0" smtClean="0"/>
          </a:p>
          <a:p>
            <a:pPr>
              <a:lnSpc>
                <a:spcPct val="250000"/>
              </a:lnSpc>
              <a:buFont typeface="Wingdings" pitchFamily="2" charset="2"/>
              <a:buChar char="Ø"/>
            </a:pPr>
            <a:r>
              <a:rPr lang="en-GB" dirty="0" smtClean="0"/>
              <a:t>Reflexive Association</a:t>
            </a:r>
          </a:p>
          <a:p>
            <a:pPr>
              <a:lnSpc>
                <a:spcPct val="250000"/>
              </a:lnSpc>
              <a:buFont typeface="Wingdings" pitchFamily="2" charset="2"/>
              <a:buChar char="Ø"/>
            </a:pPr>
            <a:endParaRPr lang="en-GB" dirty="0" smtClean="0"/>
          </a:p>
          <a:p>
            <a:pPr>
              <a:lnSpc>
                <a:spcPct val="200000"/>
              </a:lnSpc>
              <a:buNone/>
            </a:pPr>
            <a:endParaRPr lang="en-US" sz="3200"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GB" sz="3600" b="1" dirty="0" smtClean="0"/>
          </a:p>
          <a:p>
            <a:pPr algn="ctr">
              <a:buNone/>
            </a:pPr>
            <a:r>
              <a:rPr lang="en-GB" sz="3600" b="1" dirty="0" smtClean="0"/>
              <a:t>Sample Class Diagram</a:t>
            </a:r>
            <a:endParaRPr lang="en-US" sz="3600" b="1"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F5E9895-BF61-4431-B17A-0FDBA5D3353D}" type="slidenum">
              <a:rPr lang="en-US" smtClean="0"/>
              <a:pPr/>
              <a:t>4</a:t>
            </a:fld>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611560" y="1340768"/>
            <a:ext cx="8208911" cy="51845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GB" sz="3600" b="1" dirty="0" smtClean="0"/>
          </a:p>
          <a:p>
            <a:pPr algn="ctr">
              <a:lnSpc>
                <a:spcPct val="150000"/>
              </a:lnSpc>
              <a:buNone/>
            </a:pPr>
            <a:r>
              <a:rPr lang="en-GB" sz="3600" b="1" dirty="0" smtClean="0"/>
              <a:t>Improvement in the class Diagram</a:t>
            </a:r>
            <a:endParaRPr lang="en-US" sz="3600" b="1"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F5E9895-BF61-4431-B17A-0FDBA5D3353D}" type="slidenum">
              <a:rPr lang="en-US" smtClean="0"/>
              <a:pPr/>
              <a:t>6</a:t>
            </a:fld>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539552" y="1268760"/>
            <a:ext cx="7848872" cy="52565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1087EC9A-4427-4D47-8316-E48C53C121E7}" type="slidenum">
              <a:rPr lang="en-US"/>
              <a:pPr/>
              <a:t>7</a:t>
            </a:fld>
            <a:endParaRPr lang="en-US"/>
          </a:p>
        </p:txBody>
      </p:sp>
      <p:sp>
        <p:nvSpPr>
          <p:cNvPr id="103426" name="Rectangle 1026"/>
          <p:cNvSpPr>
            <a:spLocks noChangeArrowheads="1"/>
          </p:cNvSpPr>
          <p:nvPr/>
        </p:nvSpPr>
        <p:spPr bwMode="auto">
          <a:xfrm>
            <a:off x="539552" y="692696"/>
            <a:ext cx="7992888" cy="585418"/>
          </a:xfrm>
          <a:prstGeom prst="rect">
            <a:avLst/>
          </a:prstGeom>
          <a:noFill/>
          <a:ln w="9525">
            <a:noFill/>
            <a:miter lim="800000"/>
            <a:headEnd/>
            <a:tailEnd/>
          </a:ln>
          <a:effectLst/>
        </p:spPr>
        <p:txBody>
          <a:bodyPr wrap="square" lIns="92075" tIns="46038" rIns="92075" bIns="46038">
            <a:spAutoFit/>
          </a:bodyPr>
          <a:lstStyle/>
          <a:p>
            <a:r>
              <a:rPr lang="en-US" sz="3200" b="1" dirty="0"/>
              <a:t>Reflexive Association Relationships</a:t>
            </a:r>
          </a:p>
        </p:txBody>
      </p:sp>
      <p:sp>
        <p:nvSpPr>
          <p:cNvPr id="103427" name="Text Box 1027"/>
          <p:cNvSpPr txBox="1">
            <a:spLocks noChangeArrowheads="1"/>
          </p:cNvSpPr>
          <p:nvPr/>
        </p:nvSpPr>
        <p:spPr bwMode="auto">
          <a:xfrm>
            <a:off x="683568" y="1556792"/>
            <a:ext cx="7920880" cy="1754326"/>
          </a:xfrm>
          <a:prstGeom prst="rect">
            <a:avLst/>
          </a:prstGeom>
          <a:noFill/>
          <a:ln w="12700">
            <a:noFill/>
            <a:miter lim="800000"/>
            <a:headEnd type="none" w="sm" len="sm"/>
            <a:tailEnd type="none" w="sm" len="sm"/>
          </a:ln>
          <a:effectLst/>
        </p:spPr>
        <p:txBody>
          <a:bodyPr wrap="square">
            <a:spAutoFit/>
          </a:bodyPr>
          <a:lstStyle/>
          <a:p>
            <a:pPr>
              <a:lnSpc>
                <a:spcPct val="150000"/>
              </a:lnSpc>
              <a:buFont typeface="Wingdings" pitchFamily="2" charset="2"/>
              <a:buChar char="Ø"/>
            </a:pPr>
            <a:r>
              <a:rPr lang="en-US" b="1" dirty="0"/>
              <a:t>Objects within the same class have </a:t>
            </a:r>
            <a:r>
              <a:rPr lang="en-US" b="1" dirty="0" smtClean="0"/>
              <a:t>a relationship </a:t>
            </a:r>
            <a:r>
              <a:rPr lang="en-US" b="1" dirty="0"/>
              <a:t>with each other</a:t>
            </a:r>
            <a:r>
              <a:rPr lang="en-US" b="1" dirty="0" smtClean="0"/>
              <a:t>.</a:t>
            </a:r>
          </a:p>
          <a:p>
            <a:pPr>
              <a:lnSpc>
                <a:spcPct val="150000"/>
              </a:lnSpc>
              <a:buFont typeface="Wingdings" pitchFamily="2" charset="2"/>
              <a:buChar char="Ø"/>
            </a:pPr>
            <a:endParaRPr lang="en-GB" b="1" dirty="0" smtClean="0"/>
          </a:p>
          <a:p>
            <a:pPr>
              <a:lnSpc>
                <a:spcPct val="150000"/>
              </a:lnSpc>
              <a:buFont typeface="Wingdings" pitchFamily="2" charset="2"/>
              <a:buChar char="Ø"/>
            </a:pPr>
            <a:r>
              <a:rPr lang="en-GB" b="1" dirty="0" smtClean="0"/>
              <a:t>A class is having association with itself – Recursive Relationship</a:t>
            </a:r>
            <a:endParaRPr lang="en-US" b="1" dirty="0"/>
          </a:p>
        </p:txBody>
      </p:sp>
      <p:sp>
        <p:nvSpPr>
          <p:cNvPr id="103428" name="Rectangle 1028"/>
          <p:cNvSpPr>
            <a:spLocks noChangeArrowheads="1"/>
          </p:cNvSpPr>
          <p:nvPr/>
        </p:nvSpPr>
        <p:spPr bwMode="auto">
          <a:xfrm>
            <a:off x="3070225" y="3425253"/>
            <a:ext cx="2840038" cy="1957388"/>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03429" name="Line 1029"/>
          <p:cNvSpPr>
            <a:spLocks noChangeShapeType="1"/>
          </p:cNvSpPr>
          <p:nvPr/>
        </p:nvSpPr>
        <p:spPr bwMode="auto">
          <a:xfrm>
            <a:off x="3070225" y="3847528"/>
            <a:ext cx="284003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430" name="Line 1030"/>
          <p:cNvSpPr>
            <a:spLocks noChangeShapeType="1"/>
          </p:cNvSpPr>
          <p:nvPr/>
        </p:nvSpPr>
        <p:spPr bwMode="auto">
          <a:xfrm>
            <a:off x="3081338" y="4582541"/>
            <a:ext cx="2840037"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431" name="Text Box 1031"/>
          <p:cNvSpPr txBox="1">
            <a:spLocks noChangeArrowheads="1"/>
          </p:cNvSpPr>
          <p:nvPr/>
        </p:nvSpPr>
        <p:spPr bwMode="auto">
          <a:xfrm>
            <a:off x="3771900" y="3382391"/>
            <a:ext cx="1235075" cy="457200"/>
          </a:xfrm>
          <a:prstGeom prst="rect">
            <a:avLst/>
          </a:prstGeom>
          <a:noFill/>
          <a:ln w="12700">
            <a:noFill/>
            <a:miter lim="800000"/>
            <a:headEnd type="none" w="sm" len="sm"/>
            <a:tailEnd type="none" w="sm" len="sm"/>
          </a:ln>
          <a:effectLst/>
        </p:spPr>
        <p:txBody>
          <a:bodyPr wrap="none">
            <a:spAutoFit/>
          </a:bodyPr>
          <a:lstStyle/>
          <a:p>
            <a:r>
              <a:rPr lang="en-US" b="1"/>
              <a:t>Course</a:t>
            </a:r>
          </a:p>
        </p:txBody>
      </p:sp>
      <p:sp>
        <p:nvSpPr>
          <p:cNvPr id="103432" name="Line 1032"/>
          <p:cNvSpPr>
            <a:spLocks noChangeShapeType="1"/>
          </p:cNvSpPr>
          <p:nvPr/>
        </p:nvSpPr>
        <p:spPr bwMode="auto">
          <a:xfrm flipH="1">
            <a:off x="4533900" y="5382641"/>
            <a:ext cx="0" cy="49371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433" name="Line 1033"/>
          <p:cNvSpPr>
            <a:spLocks noChangeShapeType="1"/>
          </p:cNvSpPr>
          <p:nvPr/>
        </p:nvSpPr>
        <p:spPr bwMode="auto">
          <a:xfrm>
            <a:off x="4533900" y="5876353"/>
            <a:ext cx="1922463"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434" name="Line 1034"/>
          <p:cNvSpPr>
            <a:spLocks noChangeShapeType="1"/>
          </p:cNvSpPr>
          <p:nvPr/>
        </p:nvSpPr>
        <p:spPr bwMode="auto">
          <a:xfrm flipH="1" flipV="1">
            <a:off x="6438900" y="4253928"/>
            <a:ext cx="0" cy="1622425"/>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435" name="Line 1035"/>
          <p:cNvSpPr>
            <a:spLocks noChangeShapeType="1"/>
          </p:cNvSpPr>
          <p:nvPr/>
        </p:nvSpPr>
        <p:spPr bwMode="auto">
          <a:xfrm flipH="1" flipV="1">
            <a:off x="5910263" y="4253928"/>
            <a:ext cx="528637"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436" name="Rectangle 1036"/>
          <p:cNvSpPr>
            <a:spLocks noChangeArrowheads="1"/>
          </p:cNvSpPr>
          <p:nvPr/>
        </p:nvSpPr>
        <p:spPr bwMode="auto">
          <a:xfrm>
            <a:off x="6016625" y="3963416"/>
            <a:ext cx="527050" cy="366712"/>
          </a:xfrm>
          <a:prstGeom prst="rect">
            <a:avLst/>
          </a:prstGeom>
          <a:noFill/>
          <a:ln w="9525">
            <a:noFill/>
            <a:miter lim="800000"/>
            <a:headEnd/>
            <a:tailEnd/>
          </a:ln>
          <a:effectLst/>
        </p:spPr>
        <p:txBody>
          <a:bodyPr wrap="none" lIns="92075" tIns="46038" rIns="92075" bIns="46038">
            <a:spAutoFit/>
          </a:bodyPr>
          <a:lstStyle/>
          <a:p>
            <a:r>
              <a:rPr lang="en-US" sz="1800" b="1"/>
              <a:t>0..*</a:t>
            </a:r>
          </a:p>
        </p:txBody>
      </p:sp>
      <p:sp>
        <p:nvSpPr>
          <p:cNvPr id="103437" name="Rectangle 1037"/>
          <p:cNvSpPr>
            <a:spLocks noChangeArrowheads="1"/>
          </p:cNvSpPr>
          <p:nvPr/>
        </p:nvSpPr>
        <p:spPr bwMode="auto">
          <a:xfrm>
            <a:off x="4000500" y="5527103"/>
            <a:ext cx="527050" cy="366713"/>
          </a:xfrm>
          <a:prstGeom prst="rect">
            <a:avLst/>
          </a:prstGeom>
          <a:noFill/>
          <a:ln w="9525">
            <a:noFill/>
            <a:miter lim="800000"/>
            <a:headEnd/>
            <a:tailEnd/>
          </a:ln>
          <a:effectLst/>
        </p:spPr>
        <p:txBody>
          <a:bodyPr wrap="none" lIns="92075" tIns="46038" rIns="92075" bIns="46038">
            <a:spAutoFit/>
          </a:bodyPr>
          <a:lstStyle/>
          <a:p>
            <a:r>
              <a:rPr lang="en-US" sz="1800" b="1"/>
              <a:t>0..*</a:t>
            </a:r>
          </a:p>
        </p:txBody>
      </p:sp>
      <p:sp>
        <p:nvSpPr>
          <p:cNvPr id="103438" name="Text Box 1038"/>
          <p:cNvSpPr txBox="1">
            <a:spLocks noChangeArrowheads="1"/>
          </p:cNvSpPr>
          <p:nvPr/>
        </p:nvSpPr>
        <p:spPr bwMode="auto">
          <a:xfrm>
            <a:off x="4371975" y="5882703"/>
            <a:ext cx="2538413" cy="396875"/>
          </a:xfrm>
          <a:prstGeom prst="rect">
            <a:avLst/>
          </a:prstGeom>
          <a:noFill/>
          <a:ln w="12700">
            <a:noFill/>
            <a:miter lim="800000"/>
            <a:headEnd type="none" w="sm" len="sm"/>
            <a:tailEnd type="none" w="sm" len="sm"/>
          </a:ln>
          <a:effectLst/>
        </p:spPr>
        <p:txBody>
          <a:bodyPr wrap="none">
            <a:spAutoFit/>
          </a:bodyPr>
          <a:lstStyle/>
          <a:p>
            <a:r>
              <a:rPr lang="en-US" sz="2000" b="1"/>
              <a:t>has pre-requisite of</a:t>
            </a:r>
          </a:p>
        </p:txBody>
      </p:sp>
      <p:sp>
        <p:nvSpPr>
          <p:cNvPr id="103439" name="Text Box 1039"/>
          <p:cNvSpPr txBox="1">
            <a:spLocks noChangeArrowheads="1"/>
          </p:cNvSpPr>
          <p:nvPr/>
        </p:nvSpPr>
        <p:spPr bwMode="auto">
          <a:xfrm rot="70">
            <a:off x="6481763" y="4517453"/>
            <a:ext cx="2409825" cy="396875"/>
          </a:xfrm>
          <a:prstGeom prst="rect">
            <a:avLst/>
          </a:prstGeom>
          <a:noFill/>
          <a:ln w="12700">
            <a:noFill/>
            <a:miter lim="800000"/>
            <a:headEnd type="none" w="sm" len="sm"/>
            <a:tailEnd type="none" w="sm" len="sm"/>
          </a:ln>
          <a:effectLst/>
        </p:spPr>
        <p:txBody>
          <a:bodyPr wrap="none">
            <a:spAutoFit/>
          </a:bodyPr>
          <a:lstStyle/>
          <a:p>
            <a:r>
              <a:rPr lang="en-US" sz="2000" b="1"/>
              <a:t>is pre-requisite for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066800"/>
          </a:xfrm>
        </p:spPr>
        <p:txBody>
          <a:bodyPr/>
          <a:lstStyle/>
          <a:p>
            <a:r>
              <a:rPr lang="en-GB" dirty="0" smtClean="0"/>
              <a:t>Reflexive Associative Relationship</a:t>
            </a:r>
            <a:endParaRPr lang="en-US" dirty="0"/>
          </a:p>
        </p:txBody>
      </p:sp>
      <p:sp>
        <p:nvSpPr>
          <p:cNvPr id="3" name="Content Placeholder 2"/>
          <p:cNvSpPr>
            <a:spLocks noGrp="1"/>
          </p:cNvSpPr>
          <p:nvPr>
            <p:ph idx="1"/>
          </p:nvPr>
        </p:nvSpPr>
        <p:spPr/>
        <p:txBody>
          <a:bodyPr/>
          <a:lstStyle/>
          <a:p>
            <a:pPr>
              <a:lnSpc>
                <a:spcPct val="150000"/>
              </a:lnSpc>
              <a:buFont typeface="Wingdings" pitchFamily="2" charset="2"/>
              <a:buChar char="Ø"/>
            </a:pPr>
            <a:r>
              <a:rPr lang="en-GB" dirty="0" smtClean="0"/>
              <a:t>It shows a relationship between super / sub class.</a:t>
            </a:r>
          </a:p>
          <a:p>
            <a:pPr>
              <a:lnSpc>
                <a:spcPct val="150000"/>
              </a:lnSpc>
              <a:buFont typeface="Wingdings" pitchFamily="2" charset="2"/>
              <a:buChar char="Ø"/>
            </a:pPr>
            <a:endParaRPr lang="en-GB" dirty="0" smtClean="0"/>
          </a:p>
          <a:p>
            <a:pPr>
              <a:lnSpc>
                <a:spcPct val="150000"/>
              </a:lnSpc>
              <a:buFont typeface="Wingdings" pitchFamily="2" charset="2"/>
              <a:buChar char="Ø"/>
            </a:pPr>
            <a:r>
              <a:rPr lang="en-GB" dirty="0" smtClean="0"/>
              <a:t>Super Class and Sub classes are related by drawing Arrow from sub towards super class.</a:t>
            </a:r>
          </a:p>
          <a:p>
            <a:endParaRPr lang="en-US"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64704"/>
            <a:ext cx="8229600" cy="1066800"/>
          </a:xfrm>
        </p:spPr>
        <p:txBody>
          <a:bodyPr>
            <a:normAutofit/>
          </a:bodyPr>
          <a:lstStyle/>
          <a:p>
            <a:pPr>
              <a:buFont typeface="Wingdings" pitchFamily="2" charset="2"/>
              <a:buChar char="Ø"/>
            </a:pPr>
            <a:r>
              <a:rPr lang="en-GB" sz="2800" dirty="0" smtClean="0"/>
              <a:t>A Directory may contain subdirectories</a:t>
            </a:r>
            <a:endParaRPr lang="en-US" sz="2800" dirty="0"/>
          </a:p>
        </p:txBody>
      </p:sp>
      <p:sp>
        <p:nvSpPr>
          <p:cNvPr id="4" name="Slide Number Placeholder 3"/>
          <p:cNvSpPr>
            <a:spLocks noGrp="1"/>
          </p:cNvSpPr>
          <p:nvPr>
            <p:ph type="sldNum" sz="quarter" idx="12"/>
          </p:nvPr>
        </p:nvSpPr>
        <p:spPr/>
        <p:txBody>
          <a:bodyPr/>
          <a:lstStyle/>
          <a:p>
            <a:fld id="{2F5E9895-BF61-4431-B17A-0FDBA5D3353D}" type="slidenum">
              <a:rPr lang="en-US" smtClean="0"/>
              <a:pPr/>
              <a:t>9</a:t>
            </a:fld>
            <a:endParaRPr lang="en-US"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827584" y="2420888"/>
            <a:ext cx="7560840" cy="3816424"/>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2128</TotalTime>
  <Words>352</Words>
  <Application>Microsoft Office PowerPoint</Application>
  <PresentationFormat>On-screen Show (4:3)</PresentationFormat>
  <Paragraphs>99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vt:lpstr>
      <vt:lpstr>Software Design</vt:lpstr>
      <vt:lpstr>Relationships between Classes</vt:lpstr>
      <vt:lpstr>Slide 3</vt:lpstr>
      <vt:lpstr>Slide 4</vt:lpstr>
      <vt:lpstr>Slide 5</vt:lpstr>
      <vt:lpstr>Slide 6</vt:lpstr>
      <vt:lpstr>Slide 7</vt:lpstr>
      <vt:lpstr>Reflexive Associative Relationship</vt:lpstr>
      <vt:lpstr>A Directory may contain subdirectories</vt:lpstr>
      <vt:lpstr>Abstract Class</vt:lpstr>
      <vt:lpstr>Slide 11</vt:lpstr>
      <vt:lpstr>Problem Statement</vt:lpstr>
      <vt:lpstr>Slide 13</vt:lpstr>
      <vt:lpstr>Slide 14</vt:lpstr>
      <vt:lpstr>Slide 15</vt:lpstr>
      <vt:lpstr>Task To Do:</vt:lpstr>
      <vt:lpstr>Class Diagram Given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Design</dc:title>
  <dc:creator>Valued Packard Bell Customer</dc:creator>
  <cp:lastModifiedBy>Valued Packard Bell Customer</cp:lastModifiedBy>
  <cp:revision>856</cp:revision>
  <dcterms:created xsi:type="dcterms:W3CDTF">2010-12-18T10:20:39Z</dcterms:created>
  <dcterms:modified xsi:type="dcterms:W3CDTF">2011-02-26T20:32:12Z</dcterms:modified>
</cp:coreProperties>
</file>