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9"/>
  </p:notesMasterIdLst>
  <p:sldIdLst>
    <p:sldId id="317" r:id="rId2"/>
    <p:sldId id="258" r:id="rId3"/>
    <p:sldId id="257" r:id="rId4"/>
    <p:sldId id="328" r:id="rId5"/>
    <p:sldId id="259" r:id="rId6"/>
    <p:sldId id="260" r:id="rId7"/>
    <p:sldId id="271" r:id="rId8"/>
    <p:sldId id="272" r:id="rId9"/>
    <p:sldId id="329" r:id="rId10"/>
    <p:sldId id="284" r:id="rId11"/>
    <p:sldId id="318" r:id="rId12"/>
    <p:sldId id="326" r:id="rId13"/>
    <p:sldId id="343" r:id="rId14"/>
    <p:sldId id="330" r:id="rId15"/>
    <p:sldId id="261" r:id="rId16"/>
    <p:sldId id="262" r:id="rId17"/>
    <p:sldId id="263" r:id="rId18"/>
    <p:sldId id="265" r:id="rId19"/>
    <p:sldId id="264" r:id="rId20"/>
    <p:sldId id="319" r:id="rId21"/>
    <p:sldId id="331" r:id="rId22"/>
    <p:sldId id="269" r:id="rId23"/>
    <p:sldId id="266" r:id="rId24"/>
    <p:sldId id="268" r:id="rId25"/>
    <p:sldId id="300" r:id="rId26"/>
    <p:sldId id="301" r:id="rId27"/>
    <p:sldId id="320" r:id="rId28"/>
    <p:sldId id="324" r:id="rId29"/>
    <p:sldId id="327" r:id="rId30"/>
    <p:sldId id="302" r:id="rId31"/>
    <p:sldId id="304" r:id="rId32"/>
    <p:sldId id="308" r:id="rId33"/>
    <p:sldId id="309" r:id="rId34"/>
    <p:sldId id="291" r:id="rId35"/>
    <p:sldId id="336" r:id="rId36"/>
    <p:sldId id="337" r:id="rId37"/>
    <p:sldId id="323" r:id="rId38"/>
    <p:sldId id="292" r:id="rId39"/>
    <p:sldId id="310" r:id="rId40"/>
    <p:sldId id="338" r:id="rId41"/>
    <p:sldId id="339" r:id="rId42"/>
    <p:sldId id="340" r:id="rId43"/>
    <p:sldId id="341" r:id="rId44"/>
    <p:sldId id="312" r:id="rId45"/>
    <p:sldId id="321" r:id="rId46"/>
    <p:sldId id="335" r:id="rId47"/>
    <p:sldId id="31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566" autoAdjust="0"/>
  </p:normalViewPr>
  <p:slideViewPr>
    <p:cSldViewPr>
      <p:cViewPr varScale="1">
        <p:scale>
          <a:sx n="72" d="100"/>
          <a:sy n="72" d="100"/>
        </p:scale>
        <p:origin x="132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773A71-FE2F-4CC4-91C9-BB84321D2E8C}"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023107FD-F89C-4A62-8E1A-0CB6D68EC1A7}">
      <dgm:prSet phldrT="[Text]" custT="1"/>
      <dgm:spPr/>
      <dgm:t>
        <a:bodyPr/>
        <a:lstStyle/>
        <a:p>
          <a:r>
            <a:rPr lang="en-US" sz="2200" dirty="0">
              <a:latin typeface="Tahoma" pitchFamily="34" charset="0"/>
              <a:cs typeface="Tahoma" pitchFamily="34" charset="0"/>
            </a:rPr>
            <a:t>Types of Research</a:t>
          </a:r>
        </a:p>
        <a:p>
          <a:r>
            <a:rPr lang="en-US" sz="2200" dirty="0">
              <a:latin typeface="Tahoma" pitchFamily="34" charset="0"/>
              <a:cs typeface="Tahoma" pitchFamily="34" charset="0"/>
            </a:rPr>
            <a:t>From the view point of</a:t>
          </a:r>
        </a:p>
      </dgm:t>
    </dgm:pt>
    <dgm:pt modelId="{6640A274-446D-4EF7-A189-4A8F3038DFE3}" type="parTrans" cxnId="{4CCFF2E6-8D79-4430-918A-B91C7AFCDC0F}">
      <dgm:prSet/>
      <dgm:spPr/>
      <dgm:t>
        <a:bodyPr/>
        <a:lstStyle/>
        <a:p>
          <a:endParaRPr lang="en-US" sz="2200"/>
        </a:p>
      </dgm:t>
    </dgm:pt>
    <dgm:pt modelId="{FBCF178E-9F79-4CB1-A75D-32F61A1DDFED}" type="sibTrans" cxnId="{4CCFF2E6-8D79-4430-918A-B91C7AFCDC0F}">
      <dgm:prSet/>
      <dgm:spPr/>
      <dgm:t>
        <a:bodyPr/>
        <a:lstStyle/>
        <a:p>
          <a:endParaRPr lang="en-US" sz="2200"/>
        </a:p>
      </dgm:t>
    </dgm:pt>
    <dgm:pt modelId="{C0BDC51D-C89E-4C60-B9A8-1BCB1A2D9B7F}">
      <dgm:prSet phldrT="[Text]" custT="1"/>
      <dgm:spPr/>
      <dgm:t>
        <a:bodyPr/>
        <a:lstStyle/>
        <a:p>
          <a:r>
            <a:rPr lang="en-US" sz="2000" b="0" dirty="0">
              <a:latin typeface="Tahoma" pitchFamily="34" charset="0"/>
              <a:cs typeface="Tahoma" pitchFamily="34" charset="0"/>
            </a:rPr>
            <a:t>Application</a:t>
          </a:r>
        </a:p>
      </dgm:t>
    </dgm:pt>
    <dgm:pt modelId="{E0EF30E6-F127-4BF0-BAA1-54B64FFE1392}" type="parTrans" cxnId="{27DC12F2-21E6-4422-AF3B-5A5D8A591E35}">
      <dgm:prSet/>
      <dgm:spPr/>
      <dgm:t>
        <a:bodyPr/>
        <a:lstStyle/>
        <a:p>
          <a:endParaRPr lang="en-US" sz="2200"/>
        </a:p>
      </dgm:t>
    </dgm:pt>
    <dgm:pt modelId="{EEE07D88-7566-4A2A-B047-E62273813B94}" type="sibTrans" cxnId="{27DC12F2-21E6-4422-AF3B-5A5D8A591E35}">
      <dgm:prSet/>
      <dgm:spPr/>
      <dgm:t>
        <a:bodyPr/>
        <a:lstStyle/>
        <a:p>
          <a:endParaRPr lang="en-US" sz="2200"/>
        </a:p>
      </dgm:t>
    </dgm:pt>
    <dgm:pt modelId="{0D8BEA91-9669-407F-A641-2B6396DD3732}">
      <dgm:prSet phldrT="[Text]" custT="1"/>
      <dgm:spPr/>
      <dgm:t>
        <a:bodyPr/>
        <a:lstStyle/>
        <a:p>
          <a:r>
            <a:rPr lang="en-US" sz="2000" b="0" dirty="0">
              <a:latin typeface="Tahoma" pitchFamily="34" charset="0"/>
              <a:cs typeface="Tahoma" pitchFamily="34" charset="0"/>
            </a:rPr>
            <a:t>Pure Research</a:t>
          </a:r>
        </a:p>
      </dgm:t>
    </dgm:pt>
    <dgm:pt modelId="{7134C4FF-AA76-4E14-82FE-61EFAF78AB8C}" type="parTrans" cxnId="{6660099B-2A24-4627-B53F-4F0765ADB566}">
      <dgm:prSet/>
      <dgm:spPr/>
      <dgm:t>
        <a:bodyPr/>
        <a:lstStyle/>
        <a:p>
          <a:endParaRPr lang="en-US" sz="2200"/>
        </a:p>
      </dgm:t>
    </dgm:pt>
    <dgm:pt modelId="{8D4A45E5-8BD2-4A24-B05A-71224C119BB2}" type="sibTrans" cxnId="{6660099B-2A24-4627-B53F-4F0765ADB566}">
      <dgm:prSet/>
      <dgm:spPr/>
      <dgm:t>
        <a:bodyPr/>
        <a:lstStyle/>
        <a:p>
          <a:endParaRPr lang="en-US" sz="2200"/>
        </a:p>
      </dgm:t>
    </dgm:pt>
    <dgm:pt modelId="{26BFFC3F-E67F-4B1C-9670-754973AAE922}">
      <dgm:prSet phldrT="[Text]" custT="1"/>
      <dgm:spPr/>
      <dgm:t>
        <a:bodyPr/>
        <a:lstStyle/>
        <a:p>
          <a:r>
            <a:rPr lang="en-US" sz="2000" b="0" dirty="0">
              <a:latin typeface="Tahoma" pitchFamily="34" charset="0"/>
              <a:cs typeface="Tahoma" pitchFamily="34" charset="0"/>
            </a:rPr>
            <a:t>Applied Research</a:t>
          </a:r>
        </a:p>
      </dgm:t>
    </dgm:pt>
    <dgm:pt modelId="{0E9B8692-63E4-44D0-81DF-A2A8C90D89AA}" type="parTrans" cxnId="{80661EE8-5F71-41ED-8E34-471FE71526F0}">
      <dgm:prSet/>
      <dgm:spPr/>
      <dgm:t>
        <a:bodyPr/>
        <a:lstStyle/>
        <a:p>
          <a:endParaRPr lang="en-US" sz="2200"/>
        </a:p>
      </dgm:t>
    </dgm:pt>
    <dgm:pt modelId="{A3F5D2B4-EC1F-4D09-9A41-316AB5A2AE12}" type="sibTrans" cxnId="{80661EE8-5F71-41ED-8E34-471FE71526F0}">
      <dgm:prSet/>
      <dgm:spPr/>
      <dgm:t>
        <a:bodyPr/>
        <a:lstStyle/>
        <a:p>
          <a:endParaRPr lang="en-US" sz="2200"/>
        </a:p>
      </dgm:t>
    </dgm:pt>
    <dgm:pt modelId="{F29DA971-920D-4EE0-B139-4A484D37D008}">
      <dgm:prSet phldrT="[Text]" custT="1"/>
      <dgm:spPr/>
      <dgm:t>
        <a:bodyPr/>
        <a:lstStyle/>
        <a:p>
          <a:r>
            <a:rPr lang="en-US" sz="2000" b="0" dirty="0">
              <a:latin typeface="Tahoma" pitchFamily="34" charset="0"/>
              <a:cs typeface="Tahoma" pitchFamily="34" charset="0"/>
            </a:rPr>
            <a:t>Objectives</a:t>
          </a:r>
        </a:p>
      </dgm:t>
    </dgm:pt>
    <dgm:pt modelId="{3C5CF37F-24FD-48E1-B183-56003DD3E98D}" type="parTrans" cxnId="{A5328B05-20E0-4C98-8632-D60154858E2D}">
      <dgm:prSet/>
      <dgm:spPr/>
      <dgm:t>
        <a:bodyPr/>
        <a:lstStyle/>
        <a:p>
          <a:endParaRPr lang="en-US" sz="2200"/>
        </a:p>
      </dgm:t>
    </dgm:pt>
    <dgm:pt modelId="{E0B1493D-54C7-4970-82AB-CABB798A5AD0}" type="sibTrans" cxnId="{A5328B05-20E0-4C98-8632-D60154858E2D}">
      <dgm:prSet/>
      <dgm:spPr/>
      <dgm:t>
        <a:bodyPr/>
        <a:lstStyle/>
        <a:p>
          <a:endParaRPr lang="en-US" sz="2200"/>
        </a:p>
      </dgm:t>
    </dgm:pt>
    <dgm:pt modelId="{09A81E14-D97C-4D8E-BA7C-DA5A8BABEBC6}">
      <dgm:prSet phldrT="[Text]" custT="1"/>
      <dgm:spPr/>
      <dgm:t>
        <a:bodyPr/>
        <a:lstStyle/>
        <a:p>
          <a:r>
            <a:rPr lang="en-US" sz="2000" b="0" dirty="0">
              <a:latin typeface="Tahoma" pitchFamily="34" charset="0"/>
              <a:cs typeface="Tahoma" pitchFamily="34" charset="0"/>
            </a:rPr>
            <a:t>Exploratory Research</a:t>
          </a:r>
        </a:p>
      </dgm:t>
    </dgm:pt>
    <dgm:pt modelId="{CCE421AD-9E6A-4CC9-A046-52D5ED5DB750}" type="parTrans" cxnId="{A3FFBC4A-8800-4E85-862B-BA1E6A8A6396}">
      <dgm:prSet/>
      <dgm:spPr/>
      <dgm:t>
        <a:bodyPr/>
        <a:lstStyle/>
        <a:p>
          <a:endParaRPr lang="en-US" sz="2200"/>
        </a:p>
      </dgm:t>
    </dgm:pt>
    <dgm:pt modelId="{A051732C-5781-4978-AE49-605F83C8604B}" type="sibTrans" cxnId="{A3FFBC4A-8800-4E85-862B-BA1E6A8A6396}">
      <dgm:prSet/>
      <dgm:spPr/>
      <dgm:t>
        <a:bodyPr/>
        <a:lstStyle/>
        <a:p>
          <a:endParaRPr lang="en-US" sz="2200"/>
        </a:p>
      </dgm:t>
    </dgm:pt>
    <dgm:pt modelId="{E4D613A5-1293-4C97-B29A-B910726272BD}">
      <dgm:prSet custT="1"/>
      <dgm:spPr/>
      <dgm:t>
        <a:bodyPr/>
        <a:lstStyle/>
        <a:p>
          <a:r>
            <a:rPr lang="en-US" sz="2000" b="0" dirty="0">
              <a:latin typeface="Tahoma" pitchFamily="34" charset="0"/>
              <a:cs typeface="Tahoma" pitchFamily="34" charset="0"/>
            </a:rPr>
            <a:t>Type of Information Sought</a:t>
          </a:r>
        </a:p>
      </dgm:t>
    </dgm:pt>
    <dgm:pt modelId="{DCD7BAAB-221D-4A98-B8B9-6084725E679D}" type="parTrans" cxnId="{772B3A5A-5D5B-4749-82A5-ADCCB149B0ED}">
      <dgm:prSet/>
      <dgm:spPr/>
      <dgm:t>
        <a:bodyPr/>
        <a:lstStyle/>
        <a:p>
          <a:endParaRPr lang="en-US" sz="2200"/>
        </a:p>
      </dgm:t>
    </dgm:pt>
    <dgm:pt modelId="{CBED2D8A-AEBB-49D8-8C1C-7185326B37E1}" type="sibTrans" cxnId="{772B3A5A-5D5B-4749-82A5-ADCCB149B0ED}">
      <dgm:prSet/>
      <dgm:spPr/>
      <dgm:t>
        <a:bodyPr/>
        <a:lstStyle/>
        <a:p>
          <a:endParaRPr lang="en-US" sz="2200"/>
        </a:p>
      </dgm:t>
    </dgm:pt>
    <dgm:pt modelId="{57C5D32D-2245-41E5-B923-F69216AA1B1B}">
      <dgm:prSet custT="1"/>
      <dgm:spPr/>
      <dgm:t>
        <a:bodyPr/>
        <a:lstStyle/>
        <a:p>
          <a:r>
            <a:rPr lang="en-US" sz="2000" b="0" dirty="0">
              <a:latin typeface="Tahoma" pitchFamily="34" charset="0"/>
              <a:cs typeface="Tahoma" pitchFamily="34" charset="0"/>
            </a:rPr>
            <a:t>Explanatory Research</a:t>
          </a:r>
        </a:p>
      </dgm:t>
    </dgm:pt>
    <dgm:pt modelId="{B4656DB7-518D-424E-AE0D-ADE5D5E462BE}" type="parTrans" cxnId="{66E72943-3EA6-4FAC-A0DB-85A1A5F33E14}">
      <dgm:prSet/>
      <dgm:spPr/>
      <dgm:t>
        <a:bodyPr/>
        <a:lstStyle/>
        <a:p>
          <a:endParaRPr lang="en-US"/>
        </a:p>
      </dgm:t>
    </dgm:pt>
    <dgm:pt modelId="{6A64D665-5A93-484F-AF27-03670AB419A9}" type="sibTrans" cxnId="{66E72943-3EA6-4FAC-A0DB-85A1A5F33E14}">
      <dgm:prSet/>
      <dgm:spPr/>
      <dgm:t>
        <a:bodyPr/>
        <a:lstStyle/>
        <a:p>
          <a:endParaRPr lang="en-US"/>
        </a:p>
      </dgm:t>
    </dgm:pt>
    <dgm:pt modelId="{21B7907C-D373-409B-B9A0-123ADF26380A}">
      <dgm:prSet custT="1"/>
      <dgm:spPr/>
      <dgm:t>
        <a:bodyPr/>
        <a:lstStyle/>
        <a:p>
          <a:r>
            <a:rPr lang="en-US" sz="2000" b="0" dirty="0">
              <a:latin typeface="Tahoma" pitchFamily="34" charset="0"/>
              <a:cs typeface="Tahoma" pitchFamily="34" charset="0"/>
            </a:rPr>
            <a:t>Descriptive  Research</a:t>
          </a:r>
        </a:p>
      </dgm:t>
    </dgm:pt>
    <dgm:pt modelId="{6BED70FC-2961-4CEE-9DB7-76103C987D96}" type="parTrans" cxnId="{BC2AA792-EEA1-47C0-9699-E0F4B6ECACA0}">
      <dgm:prSet/>
      <dgm:spPr/>
      <dgm:t>
        <a:bodyPr/>
        <a:lstStyle/>
        <a:p>
          <a:endParaRPr lang="en-US"/>
        </a:p>
      </dgm:t>
    </dgm:pt>
    <dgm:pt modelId="{CDE3AE6B-6F81-4771-B457-9D4B20F75C60}" type="sibTrans" cxnId="{BC2AA792-EEA1-47C0-9699-E0F4B6ECACA0}">
      <dgm:prSet/>
      <dgm:spPr/>
      <dgm:t>
        <a:bodyPr/>
        <a:lstStyle/>
        <a:p>
          <a:endParaRPr lang="en-US"/>
        </a:p>
      </dgm:t>
    </dgm:pt>
    <dgm:pt modelId="{BC3B20E0-351D-4AC2-BA3C-FF8712B38195}">
      <dgm:prSet custT="1"/>
      <dgm:spPr/>
      <dgm:t>
        <a:bodyPr/>
        <a:lstStyle/>
        <a:p>
          <a:r>
            <a:rPr lang="en-US" sz="2000" b="0" dirty="0">
              <a:latin typeface="Tahoma" pitchFamily="34" charset="0"/>
              <a:cs typeface="Tahoma" pitchFamily="34" charset="0"/>
            </a:rPr>
            <a:t>Correlation Research</a:t>
          </a:r>
        </a:p>
      </dgm:t>
    </dgm:pt>
    <dgm:pt modelId="{081E8D27-7D74-4EF4-B333-E19DD596FE52}" type="parTrans" cxnId="{2E404ED8-2C04-478B-B577-075AD08FC902}">
      <dgm:prSet/>
      <dgm:spPr/>
      <dgm:t>
        <a:bodyPr/>
        <a:lstStyle/>
        <a:p>
          <a:endParaRPr lang="en-US"/>
        </a:p>
      </dgm:t>
    </dgm:pt>
    <dgm:pt modelId="{CC5D7FF2-7E28-4824-9A8E-C322D98E013A}" type="sibTrans" cxnId="{2E404ED8-2C04-478B-B577-075AD08FC902}">
      <dgm:prSet/>
      <dgm:spPr/>
      <dgm:t>
        <a:bodyPr/>
        <a:lstStyle/>
        <a:p>
          <a:endParaRPr lang="en-US"/>
        </a:p>
      </dgm:t>
    </dgm:pt>
    <dgm:pt modelId="{1FA05BA3-2A08-46F0-9134-82F0B21A14DE}">
      <dgm:prSet custT="1"/>
      <dgm:spPr/>
      <dgm:t>
        <a:bodyPr/>
        <a:lstStyle/>
        <a:p>
          <a:r>
            <a:rPr lang="en-US" sz="2000" dirty="0">
              <a:latin typeface="Tahoma" pitchFamily="34" charset="0"/>
              <a:cs typeface="Tahoma" pitchFamily="34" charset="0"/>
            </a:rPr>
            <a:t>Quantitative Research</a:t>
          </a:r>
        </a:p>
      </dgm:t>
    </dgm:pt>
    <dgm:pt modelId="{21030A90-CE14-4A4B-B9A2-232BF5C23E2E}" type="parTrans" cxnId="{02FCD589-665D-4C13-9BDD-2BAEEF49A1B0}">
      <dgm:prSet/>
      <dgm:spPr/>
      <dgm:t>
        <a:bodyPr/>
        <a:lstStyle/>
        <a:p>
          <a:endParaRPr lang="en-US"/>
        </a:p>
      </dgm:t>
    </dgm:pt>
    <dgm:pt modelId="{3DF9002F-D686-408B-9A80-010C2D8CF1DD}" type="sibTrans" cxnId="{02FCD589-665D-4C13-9BDD-2BAEEF49A1B0}">
      <dgm:prSet/>
      <dgm:spPr/>
      <dgm:t>
        <a:bodyPr/>
        <a:lstStyle/>
        <a:p>
          <a:endParaRPr lang="en-US"/>
        </a:p>
      </dgm:t>
    </dgm:pt>
    <dgm:pt modelId="{18738CD9-029E-4268-891D-33C1D682CFCE}">
      <dgm:prSet custT="1"/>
      <dgm:spPr/>
      <dgm:t>
        <a:bodyPr/>
        <a:lstStyle/>
        <a:p>
          <a:r>
            <a:rPr lang="en-US" sz="2000" dirty="0">
              <a:latin typeface="Tahoma" pitchFamily="34" charset="0"/>
              <a:cs typeface="Tahoma" pitchFamily="34" charset="0"/>
            </a:rPr>
            <a:t>Qualitative Research</a:t>
          </a:r>
        </a:p>
      </dgm:t>
    </dgm:pt>
    <dgm:pt modelId="{BA7FAAE4-3EC2-494E-B7FA-F164C0D3F816}" type="parTrans" cxnId="{E83D6298-27F0-44E9-98E9-7C1E993E0FF6}">
      <dgm:prSet/>
      <dgm:spPr/>
      <dgm:t>
        <a:bodyPr/>
        <a:lstStyle/>
        <a:p>
          <a:endParaRPr lang="en-US"/>
        </a:p>
      </dgm:t>
    </dgm:pt>
    <dgm:pt modelId="{D085FB20-FB39-474B-9289-53AE630D5E16}" type="sibTrans" cxnId="{E83D6298-27F0-44E9-98E9-7C1E993E0FF6}">
      <dgm:prSet/>
      <dgm:spPr/>
      <dgm:t>
        <a:bodyPr/>
        <a:lstStyle/>
        <a:p>
          <a:endParaRPr lang="en-US"/>
        </a:p>
      </dgm:t>
    </dgm:pt>
    <dgm:pt modelId="{D66EB190-ACE6-4779-9D86-15A8FDDDDFC5}" type="pres">
      <dgm:prSet presAssocID="{4B773A71-FE2F-4CC4-91C9-BB84321D2E8C}" presName="hierChild1" presStyleCnt="0">
        <dgm:presLayoutVars>
          <dgm:orgChart val="1"/>
          <dgm:chPref val="1"/>
          <dgm:dir/>
          <dgm:animOne val="branch"/>
          <dgm:animLvl val="lvl"/>
          <dgm:resizeHandles/>
        </dgm:presLayoutVars>
      </dgm:prSet>
      <dgm:spPr/>
    </dgm:pt>
    <dgm:pt modelId="{600FF368-321B-4A3C-8D1D-B55C2CB3E875}" type="pres">
      <dgm:prSet presAssocID="{023107FD-F89C-4A62-8E1A-0CB6D68EC1A7}" presName="hierRoot1" presStyleCnt="0">
        <dgm:presLayoutVars>
          <dgm:hierBranch val="init"/>
        </dgm:presLayoutVars>
      </dgm:prSet>
      <dgm:spPr/>
    </dgm:pt>
    <dgm:pt modelId="{A1F110CE-5B45-4107-9326-6C01F81B482A}" type="pres">
      <dgm:prSet presAssocID="{023107FD-F89C-4A62-8E1A-0CB6D68EC1A7}" presName="rootComposite1" presStyleCnt="0"/>
      <dgm:spPr/>
    </dgm:pt>
    <dgm:pt modelId="{A384CEBC-8F42-465E-8050-36D61DB67312}" type="pres">
      <dgm:prSet presAssocID="{023107FD-F89C-4A62-8E1A-0CB6D68EC1A7}" presName="rootText1" presStyleLbl="node0" presStyleIdx="0" presStyleCnt="1" custScaleX="291415">
        <dgm:presLayoutVars>
          <dgm:chPref val="3"/>
        </dgm:presLayoutVars>
      </dgm:prSet>
      <dgm:spPr/>
    </dgm:pt>
    <dgm:pt modelId="{F44FEB43-1941-49E0-AB03-9929880E9431}" type="pres">
      <dgm:prSet presAssocID="{023107FD-F89C-4A62-8E1A-0CB6D68EC1A7}" presName="rootConnector1" presStyleLbl="node1" presStyleIdx="0" presStyleCnt="0"/>
      <dgm:spPr/>
    </dgm:pt>
    <dgm:pt modelId="{85CBF165-F20D-4732-914D-0A9BC877092B}" type="pres">
      <dgm:prSet presAssocID="{023107FD-F89C-4A62-8E1A-0CB6D68EC1A7}" presName="hierChild2" presStyleCnt="0"/>
      <dgm:spPr/>
    </dgm:pt>
    <dgm:pt modelId="{70EE3BAE-FB8E-42AD-8F34-29C43AAE54BD}" type="pres">
      <dgm:prSet presAssocID="{E0EF30E6-F127-4BF0-BAA1-54B64FFE1392}" presName="Name37" presStyleLbl="parChTrans1D2" presStyleIdx="0" presStyleCnt="3"/>
      <dgm:spPr/>
    </dgm:pt>
    <dgm:pt modelId="{6E597648-9EED-46D9-AD85-F3E81308FAA8}" type="pres">
      <dgm:prSet presAssocID="{C0BDC51D-C89E-4C60-B9A8-1BCB1A2D9B7F}" presName="hierRoot2" presStyleCnt="0">
        <dgm:presLayoutVars>
          <dgm:hierBranch val="init"/>
        </dgm:presLayoutVars>
      </dgm:prSet>
      <dgm:spPr/>
    </dgm:pt>
    <dgm:pt modelId="{0B0D5825-9E51-48AE-B33D-C65ACC955C68}" type="pres">
      <dgm:prSet presAssocID="{C0BDC51D-C89E-4C60-B9A8-1BCB1A2D9B7F}" presName="rootComposite" presStyleCnt="0"/>
      <dgm:spPr/>
    </dgm:pt>
    <dgm:pt modelId="{74D797D9-9C6E-4590-8247-2451124B5894}" type="pres">
      <dgm:prSet presAssocID="{C0BDC51D-C89E-4C60-B9A8-1BCB1A2D9B7F}" presName="rootText" presStyleLbl="node2" presStyleIdx="0" presStyleCnt="3" custScaleX="97701" custScaleY="111663">
        <dgm:presLayoutVars>
          <dgm:chPref val="3"/>
        </dgm:presLayoutVars>
      </dgm:prSet>
      <dgm:spPr/>
    </dgm:pt>
    <dgm:pt modelId="{F6C0EC61-A1AC-4A7D-BCE7-B029CBDAA43A}" type="pres">
      <dgm:prSet presAssocID="{C0BDC51D-C89E-4C60-B9A8-1BCB1A2D9B7F}" presName="rootConnector" presStyleLbl="node2" presStyleIdx="0" presStyleCnt="3"/>
      <dgm:spPr/>
    </dgm:pt>
    <dgm:pt modelId="{B2F19BB0-EF33-423A-A200-C577BE58F6E9}" type="pres">
      <dgm:prSet presAssocID="{C0BDC51D-C89E-4C60-B9A8-1BCB1A2D9B7F}" presName="hierChild4" presStyleCnt="0"/>
      <dgm:spPr/>
    </dgm:pt>
    <dgm:pt modelId="{259A8B7A-223C-4A81-8451-EC147B242BD1}" type="pres">
      <dgm:prSet presAssocID="{7134C4FF-AA76-4E14-82FE-61EFAF78AB8C}" presName="Name37" presStyleLbl="parChTrans1D3" presStyleIdx="0" presStyleCnt="8"/>
      <dgm:spPr/>
    </dgm:pt>
    <dgm:pt modelId="{C82CAF41-7728-4824-AADF-5E5212AD9E82}" type="pres">
      <dgm:prSet presAssocID="{0D8BEA91-9669-407F-A641-2B6396DD3732}" presName="hierRoot2" presStyleCnt="0">
        <dgm:presLayoutVars>
          <dgm:hierBranch val="init"/>
        </dgm:presLayoutVars>
      </dgm:prSet>
      <dgm:spPr/>
    </dgm:pt>
    <dgm:pt modelId="{416835D4-A0C5-4078-A7A1-07E975B0CB62}" type="pres">
      <dgm:prSet presAssocID="{0D8BEA91-9669-407F-A641-2B6396DD3732}" presName="rootComposite" presStyleCnt="0"/>
      <dgm:spPr/>
    </dgm:pt>
    <dgm:pt modelId="{1610699C-477C-4419-A5CA-C5319054AE93}" type="pres">
      <dgm:prSet presAssocID="{0D8BEA91-9669-407F-A641-2B6396DD3732}" presName="rootText" presStyleLbl="node3" presStyleIdx="0" presStyleCnt="8" custScaleX="86773">
        <dgm:presLayoutVars>
          <dgm:chPref val="3"/>
        </dgm:presLayoutVars>
      </dgm:prSet>
      <dgm:spPr/>
    </dgm:pt>
    <dgm:pt modelId="{A5AFE2EB-7193-4FED-8D38-F743604A19A2}" type="pres">
      <dgm:prSet presAssocID="{0D8BEA91-9669-407F-A641-2B6396DD3732}" presName="rootConnector" presStyleLbl="node3" presStyleIdx="0" presStyleCnt="8"/>
      <dgm:spPr/>
    </dgm:pt>
    <dgm:pt modelId="{F59D9B45-FE42-46DE-9B86-A674493214C9}" type="pres">
      <dgm:prSet presAssocID="{0D8BEA91-9669-407F-A641-2B6396DD3732}" presName="hierChild4" presStyleCnt="0"/>
      <dgm:spPr/>
    </dgm:pt>
    <dgm:pt modelId="{C01C4383-0FFC-4C56-919A-E4A7183358EF}" type="pres">
      <dgm:prSet presAssocID="{0D8BEA91-9669-407F-A641-2B6396DD3732}" presName="hierChild5" presStyleCnt="0"/>
      <dgm:spPr/>
    </dgm:pt>
    <dgm:pt modelId="{514F4E3E-2F0E-46B9-8251-C7D7BCD2011D}" type="pres">
      <dgm:prSet presAssocID="{0E9B8692-63E4-44D0-81DF-A2A8C90D89AA}" presName="Name37" presStyleLbl="parChTrans1D3" presStyleIdx="1" presStyleCnt="8"/>
      <dgm:spPr/>
    </dgm:pt>
    <dgm:pt modelId="{6DE0DCE5-72BE-46CF-B1A3-CFE1CEEF0C97}" type="pres">
      <dgm:prSet presAssocID="{26BFFC3F-E67F-4B1C-9670-754973AAE922}" presName="hierRoot2" presStyleCnt="0">
        <dgm:presLayoutVars>
          <dgm:hierBranch val="init"/>
        </dgm:presLayoutVars>
      </dgm:prSet>
      <dgm:spPr/>
    </dgm:pt>
    <dgm:pt modelId="{588E6A83-2C90-4A58-9C1F-7BE817BC5FF1}" type="pres">
      <dgm:prSet presAssocID="{26BFFC3F-E67F-4B1C-9670-754973AAE922}" presName="rootComposite" presStyleCnt="0"/>
      <dgm:spPr/>
    </dgm:pt>
    <dgm:pt modelId="{9C4A2718-D305-42F1-A41B-2191DF2B5F3A}" type="pres">
      <dgm:prSet presAssocID="{26BFFC3F-E67F-4B1C-9670-754973AAE922}" presName="rootText" presStyleLbl="node3" presStyleIdx="1" presStyleCnt="8" custScaleX="78682" custLinFactNeighborX="4092" custLinFactNeighborY="1117">
        <dgm:presLayoutVars>
          <dgm:chPref val="3"/>
        </dgm:presLayoutVars>
      </dgm:prSet>
      <dgm:spPr/>
    </dgm:pt>
    <dgm:pt modelId="{46411B3A-D0F9-4DC6-8B42-C6E1B2C9AF7B}" type="pres">
      <dgm:prSet presAssocID="{26BFFC3F-E67F-4B1C-9670-754973AAE922}" presName="rootConnector" presStyleLbl="node3" presStyleIdx="1" presStyleCnt="8"/>
      <dgm:spPr/>
    </dgm:pt>
    <dgm:pt modelId="{7A081533-4113-45A5-A9FD-5ABDFFEB4D1A}" type="pres">
      <dgm:prSet presAssocID="{26BFFC3F-E67F-4B1C-9670-754973AAE922}" presName="hierChild4" presStyleCnt="0"/>
      <dgm:spPr/>
    </dgm:pt>
    <dgm:pt modelId="{F28EC5E0-910E-4329-B81E-F14EAAFC7CC3}" type="pres">
      <dgm:prSet presAssocID="{26BFFC3F-E67F-4B1C-9670-754973AAE922}" presName="hierChild5" presStyleCnt="0"/>
      <dgm:spPr/>
    </dgm:pt>
    <dgm:pt modelId="{DCD1B827-188C-4D29-BB85-7CA326A1D308}" type="pres">
      <dgm:prSet presAssocID="{C0BDC51D-C89E-4C60-B9A8-1BCB1A2D9B7F}" presName="hierChild5" presStyleCnt="0"/>
      <dgm:spPr/>
    </dgm:pt>
    <dgm:pt modelId="{5C2F3490-0473-4961-BC11-FDA640ADF26B}" type="pres">
      <dgm:prSet presAssocID="{3C5CF37F-24FD-48E1-B183-56003DD3E98D}" presName="Name37" presStyleLbl="parChTrans1D2" presStyleIdx="1" presStyleCnt="3"/>
      <dgm:spPr/>
    </dgm:pt>
    <dgm:pt modelId="{FF5658D4-4855-4164-B89F-C8923ABA0409}" type="pres">
      <dgm:prSet presAssocID="{F29DA971-920D-4EE0-B139-4A484D37D008}" presName="hierRoot2" presStyleCnt="0">
        <dgm:presLayoutVars>
          <dgm:hierBranch val="init"/>
        </dgm:presLayoutVars>
      </dgm:prSet>
      <dgm:spPr/>
    </dgm:pt>
    <dgm:pt modelId="{342FD449-D943-497F-BD08-BBF670EA2E58}" type="pres">
      <dgm:prSet presAssocID="{F29DA971-920D-4EE0-B139-4A484D37D008}" presName="rootComposite" presStyleCnt="0"/>
      <dgm:spPr/>
    </dgm:pt>
    <dgm:pt modelId="{C6F92996-B180-492C-8F64-36562311E987}" type="pres">
      <dgm:prSet presAssocID="{F29DA971-920D-4EE0-B139-4A484D37D008}" presName="rootText" presStyleLbl="node2" presStyleIdx="1" presStyleCnt="3" custScaleX="97701" custScaleY="92955">
        <dgm:presLayoutVars>
          <dgm:chPref val="3"/>
        </dgm:presLayoutVars>
      </dgm:prSet>
      <dgm:spPr/>
    </dgm:pt>
    <dgm:pt modelId="{6C2A8633-6337-4FAC-9978-8278CCB80C0C}" type="pres">
      <dgm:prSet presAssocID="{F29DA971-920D-4EE0-B139-4A484D37D008}" presName="rootConnector" presStyleLbl="node2" presStyleIdx="1" presStyleCnt="3"/>
      <dgm:spPr/>
    </dgm:pt>
    <dgm:pt modelId="{75B17613-B3CB-4D55-8B7E-47995E209E22}" type="pres">
      <dgm:prSet presAssocID="{F29DA971-920D-4EE0-B139-4A484D37D008}" presName="hierChild4" presStyleCnt="0"/>
      <dgm:spPr/>
    </dgm:pt>
    <dgm:pt modelId="{A353C6C4-2F8C-44CA-A4DB-F3E4E1A2E58A}" type="pres">
      <dgm:prSet presAssocID="{CCE421AD-9E6A-4CC9-A046-52D5ED5DB750}" presName="Name37" presStyleLbl="parChTrans1D3" presStyleIdx="2" presStyleCnt="8"/>
      <dgm:spPr/>
    </dgm:pt>
    <dgm:pt modelId="{3930F683-369F-4FCA-908E-9CA5A133EDC3}" type="pres">
      <dgm:prSet presAssocID="{09A81E14-D97C-4D8E-BA7C-DA5A8BABEBC6}" presName="hierRoot2" presStyleCnt="0">
        <dgm:presLayoutVars>
          <dgm:hierBranch val="init"/>
        </dgm:presLayoutVars>
      </dgm:prSet>
      <dgm:spPr/>
    </dgm:pt>
    <dgm:pt modelId="{412DC60F-23FA-43DC-8F1C-E24CEDB7D155}" type="pres">
      <dgm:prSet presAssocID="{09A81E14-D97C-4D8E-BA7C-DA5A8BABEBC6}" presName="rootComposite" presStyleCnt="0"/>
      <dgm:spPr/>
    </dgm:pt>
    <dgm:pt modelId="{247759E8-C6D5-4F53-8414-5AD0EF7D50D2}" type="pres">
      <dgm:prSet presAssocID="{09A81E14-D97C-4D8E-BA7C-DA5A8BABEBC6}" presName="rootText" presStyleLbl="node3" presStyleIdx="2" presStyleCnt="8">
        <dgm:presLayoutVars>
          <dgm:chPref val="3"/>
        </dgm:presLayoutVars>
      </dgm:prSet>
      <dgm:spPr/>
    </dgm:pt>
    <dgm:pt modelId="{30930990-D290-423D-8FB1-9B0917B5D898}" type="pres">
      <dgm:prSet presAssocID="{09A81E14-D97C-4D8E-BA7C-DA5A8BABEBC6}" presName="rootConnector" presStyleLbl="node3" presStyleIdx="2" presStyleCnt="8"/>
      <dgm:spPr/>
    </dgm:pt>
    <dgm:pt modelId="{023FCCB0-6B53-4212-9536-F185C73ECFA3}" type="pres">
      <dgm:prSet presAssocID="{09A81E14-D97C-4D8E-BA7C-DA5A8BABEBC6}" presName="hierChild4" presStyleCnt="0"/>
      <dgm:spPr/>
    </dgm:pt>
    <dgm:pt modelId="{13C4295F-0FAA-41AC-BF32-36587C223255}" type="pres">
      <dgm:prSet presAssocID="{09A81E14-D97C-4D8E-BA7C-DA5A8BABEBC6}" presName="hierChild5" presStyleCnt="0"/>
      <dgm:spPr/>
    </dgm:pt>
    <dgm:pt modelId="{A2628D10-FFFE-4D4C-B5DC-7D20DBA52CE2}" type="pres">
      <dgm:prSet presAssocID="{6BED70FC-2961-4CEE-9DB7-76103C987D96}" presName="Name37" presStyleLbl="parChTrans1D3" presStyleIdx="3" presStyleCnt="8"/>
      <dgm:spPr/>
    </dgm:pt>
    <dgm:pt modelId="{8198F3E8-F872-46FE-9649-73B01C18C60C}" type="pres">
      <dgm:prSet presAssocID="{21B7907C-D373-409B-B9A0-123ADF26380A}" presName="hierRoot2" presStyleCnt="0">
        <dgm:presLayoutVars>
          <dgm:hierBranch val="init"/>
        </dgm:presLayoutVars>
      </dgm:prSet>
      <dgm:spPr/>
    </dgm:pt>
    <dgm:pt modelId="{8B4B6F2A-7A52-450B-8727-272D572B149D}" type="pres">
      <dgm:prSet presAssocID="{21B7907C-D373-409B-B9A0-123ADF26380A}" presName="rootComposite" presStyleCnt="0"/>
      <dgm:spPr/>
    </dgm:pt>
    <dgm:pt modelId="{CFDFF6A8-7E43-47A7-9643-203D48EE217B}" type="pres">
      <dgm:prSet presAssocID="{21B7907C-D373-409B-B9A0-123ADF26380A}" presName="rootText" presStyleLbl="node3" presStyleIdx="3" presStyleCnt="8">
        <dgm:presLayoutVars>
          <dgm:chPref val="3"/>
        </dgm:presLayoutVars>
      </dgm:prSet>
      <dgm:spPr/>
    </dgm:pt>
    <dgm:pt modelId="{77417BE4-642A-4E0D-8BA9-6DBCEAA6182E}" type="pres">
      <dgm:prSet presAssocID="{21B7907C-D373-409B-B9A0-123ADF26380A}" presName="rootConnector" presStyleLbl="node3" presStyleIdx="3" presStyleCnt="8"/>
      <dgm:spPr/>
    </dgm:pt>
    <dgm:pt modelId="{676A559B-D991-4F45-8B89-1EF836F0061D}" type="pres">
      <dgm:prSet presAssocID="{21B7907C-D373-409B-B9A0-123ADF26380A}" presName="hierChild4" presStyleCnt="0"/>
      <dgm:spPr/>
    </dgm:pt>
    <dgm:pt modelId="{CEA17DAE-24CB-4093-8997-1F396FA500A6}" type="pres">
      <dgm:prSet presAssocID="{21B7907C-D373-409B-B9A0-123ADF26380A}" presName="hierChild5" presStyleCnt="0"/>
      <dgm:spPr/>
    </dgm:pt>
    <dgm:pt modelId="{497F1BCE-701E-4DAE-998E-0D769484E4D6}" type="pres">
      <dgm:prSet presAssocID="{081E8D27-7D74-4EF4-B333-E19DD596FE52}" presName="Name37" presStyleLbl="parChTrans1D3" presStyleIdx="4" presStyleCnt="8"/>
      <dgm:spPr/>
    </dgm:pt>
    <dgm:pt modelId="{AC834CF2-9FB6-40B0-9856-CB3BAFB9B209}" type="pres">
      <dgm:prSet presAssocID="{BC3B20E0-351D-4AC2-BA3C-FF8712B38195}" presName="hierRoot2" presStyleCnt="0">
        <dgm:presLayoutVars>
          <dgm:hierBranch val="init"/>
        </dgm:presLayoutVars>
      </dgm:prSet>
      <dgm:spPr/>
    </dgm:pt>
    <dgm:pt modelId="{3C3C28E7-A13E-43F4-8204-1965870EF78A}" type="pres">
      <dgm:prSet presAssocID="{BC3B20E0-351D-4AC2-BA3C-FF8712B38195}" presName="rootComposite" presStyleCnt="0"/>
      <dgm:spPr/>
    </dgm:pt>
    <dgm:pt modelId="{51CC09CA-39C9-4C0F-A1C9-F83966F63219}" type="pres">
      <dgm:prSet presAssocID="{BC3B20E0-351D-4AC2-BA3C-FF8712B38195}" presName="rootText" presStyleLbl="node3" presStyleIdx="4" presStyleCnt="8">
        <dgm:presLayoutVars>
          <dgm:chPref val="3"/>
        </dgm:presLayoutVars>
      </dgm:prSet>
      <dgm:spPr/>
    </dgm:pt>
    <dgm:pt modelId="{E84D5AE5-D470-402C-853E-C5102CF4D88D}" type="pres">
      <dgm:prSet presAssocID="{BC3B20E0-351D-4AC2-BA3C-FF8712B38195}" presName="rootConnector" presStyleLbl="node3" presStyleIdx="4" presStyleCnt="8"/>
      <dgm:spPr/>
    </dgm:pt>
    <dgm:pt modelId="{87B2C092-F169-4A34-B9EB-9146B5DC4851}" type="pres">
      <dgm:prSet presAssocID="{BC3B20E0-351D-4AC2-BA3C-FF8712B38195}" presName="hierChild4" presStyleCnt="0"/>
      <dgm:spPr/>
    </dgm:pt>
    <dgm:pt modelId="{E13413A2-9423-4873-9B5C-BD59569C26C5}" type="pres">
      <dgm:prSet presAssocID="{BC3B20E0-351D-4AC2-BA3C-FF8712B38195}" presName="hierChild5" presStyleCnt="0"/>
      <dgm:spPr/>
    </dgm:pt>
    <dgm:pt modelId="{1E6D2200-0A04-4E17-9769-029A6173204B}" type="pres">
      <dgm:prSet presAssocID="{B4656DB7-518D-424E-AE0D-ADE5D5E462BE}" presName="Name37" presStyleLbl="parChTrans1D3" presStyleIdx="5" presStyleCnt="8"/>
      <dgm:spPr/>
    </dgm:pt>
    <dgm:pt modelId="{3AC60856-9D7B-474E-85B7-DC95FD1698F2}" type="pres">
      <dgm:prSet presAssocID="{57C5D32D-2245-41E5-B923-F69216AA1B1B}" presName="hierRoot2" presStyleCnt="0">
        <dgm:presLayoutVars>
          <dgm:hierBranch val="init"/>
        </dgm:presLayoutVars>
      </dgm:prSet>
      <dgm:spPr/>
    </dgm:pt>
    <dgm:pt modelId="{676AF4A9-8244-4E40-BEAA-CBD21756BA83}" type="pres">
      <dgm:prSet presAssocID="{57C5D32D-2245-41E5-B923-F69216AA1B1B}" presName="rootComposite" presStyleCnt="0"/>
      <dgm:spPr/>
    </dgm:pt>
    <dgm:pt modelId="{5BCCAB73-45A3-4C83-AF85-FA2585F8D3B6}" type="pres">
      <dgm:prSet presAssocID="{57C5D32D-2245-41E5-B923-F69216AA1B1B}" presName="rootText" presStyleLbl="node3" presStyleIdx="5" presStyleCnt="8">
        <dgm:presLayoutVars>
          <dgm:chPref val="3"/>
        </dgm:presLayoutVars>
      </dgm:prSet>
      <dgm:spPr/>
    </dgm:pt>
    <dgm:pt modelId="{0900A67E-F684-4185-BBBC-F741C69DE7D8}" type="pres">
      <dgm:prSet presAssocID="{57C5D32D-2245-41E5-B923-F69216AA1B1B}" presName="rootConnector" presStyleLbl="node3" presStyleIdx="5" presStyleCnt="8"/>
      <dgm:spPr/>
    </dgm:pt>
    <dgm:pt modelId="{78FE4331-B9BA-4C8E-98F8-5B0D18A4BC42}" type="pres">
      <dgm:prSet presAssocID="{57C5D32D-2245-41E5-B923-F69216AA1B1B}" presName="hierChild4" presStyleCnt="0"/>
      <dgm:spPr/>
    </dgm:pt>
    <dgm:pt modelId="{CDB748FC-2933-4BAF-9A90-DFF37235B301}" type="pres">
      <dgm:prSet presAssocID="{57C5D32D-2245-41E5-B923-F69216AA1B1B}" presName="hierChild5" presStyleCnt="0"/>
      <dgm:spPr/>
    </dgm:pt>
    <dgm:pt modelId="{7B25A2A6-B5CA-49E4-872B-E7B74E7A6437}" type="pres">
      <dgm:prSet presAssocID="{F29DA971-920D-4EE0-B139-4A484D37D008}" presName="hierChild5" presStyleCnt="0"/>
      <dgm:spPr/>
    </dgm:pt>
    <dgm:pt modelId="{1D45F302-3B3F-4DDD-8CE7-5F1EFE8E7148}" type="pres">
      <dgm:prSet presAssocID="{DCD7BAAB-221D-4A98-B8B9-6084725E679D}" presName="Name37" presStyleLbl="parChTrans1D2" presStyleIdx="2" presStyleCnt="3"/>
      <dgm:spPr/>
    </dgm:pt>
    <dgm:pt modelId="{F7A2880F-5573-4502-9EFB-21866885EFF1}" type="pres">
      <dgm:prSet presAssocID="{E4D613A5-1293-4C97-B29A-B910726272BD}" presName="hierRoot2" presStyleCnt="0">
        <dgm:presLayoutVars>
          <dgm:hierBranch val="init"/>
        </dgm:presLayoutVars>
      </dgm:prSet>
      <dgm:spPr/>
    </dgm:pt>
    <dgm:pt modelId="{98717E4F-E132-4F90-9740-2F07D7482B6D}" type="pres">
      <dgm:prSet presAssocID="{E4D613A5-1293-4C97-B29A-B910726272BD}" presName="rootComposite" presStyleCnt="0"/>
      <dgm:spPr/>
    </dgm:pt>
    <dgm:pt modelId="{D9BCC770-E74F-444F-BED5-88DCED9E7A96}" type="pres">
      <dgm:prSet presAssocID="{E4D613A5-1293-4C97-B29A-B910726272BD}" presName="rootText" presStyleLbl="node2" presStyleIdx="2" presStyleCnt="3" custScaleX="192782" custScaleY="92955">
        <dgm:presLayoutVars>
          <dgm:chPref val="3"/>
        </dgm:presLayoutVars>
      </dgm:prSet>
      <dgm:spPr/>
    </dgm:pt>
    <dgm:pt modelId="{F24EEA8A-D8CA-4ECF-B91F-ABA3234E0B92}" type="pres">
      <dgm:prSet presAssocID="{E4D613A5-1293-4C97-B29A-B910726272BD}" presName="rootConnector" presStyleLbl="node2" presStyleIdx="2" presStyleCnt="3"/>
      <dgm:spPr/>
    </dgm:pt>
    <dgm:pt modelId="{A4BBAA94-42FD-494F-B978-19D65AA8F120}" type="pres">
      <dgm:prSet presAssocID="{E4D613A5-1293-4C97-B29A-B910726272BD}" presName="hierChild4" presStyleCnt="0"/>
      <dgm:spPr/>
    </dgm:pt>
    <dgm:pt modelId="{89724F49-41C5-4E21-A7BC-141178F09F39}" type="pres">
      <dgm:prSet presAssocID="{21030A90-CE14-4A4B-B9A2-232BF5C23E2E}" presName="Name37" presStyleLbl="parChTrans1D3" presStyleIdx="6" presStyleCnt="8"/>
      <dgm:spPr/>
    </dgm:pt>
    <dgm:pt modelId="{2FDEFBEC-7A2C-42B5-90E7-13D3978FCFF1}" type="pres">
      <dgm:prSet presAssocID="{1FA05BA3-2A08-46F0-9134-82F0B21A14DE}" presName="hierRoot2" presStyleCnt="0">
        <dgm:presLayoutVars>
          <dgm:hierBranch val="init"/>
        </dgm:presLayoutVars>
      </dgm:prSet>
      <dgm:spPr/>
    </dgm:pt>
    <dgm:pt modelId="{E89CFB86-EBB8-43F2-B253-FE826D1EA98A}" type="pres">
      <dgm:prSet presAssocID="{1FA05BA3-2A08-46F0-9134-82F0B21A14DE}" presName="rootComposite" presStyleCnt="0"/>
      <dgm:spPr/>
    </dgm:pt>
    <dgm:pt modelId="{8600D9D9-FE2C-4AB8-AB5B-53670B98C321}" type="pres">
      <dgm:prSet presAssocID="{1FA05BA3-2A08-46F0-9134-82F0B21A14DE}" presName="rootText" presStyleLbl="node3" presStyleIdx="6" presStyleCnt="8" custScaleX="127115">
        <dgm:presLayoutVars>
          <dgm:chPref val="3"/>
        </dgm:presLayoutVars>
      </dgm:prSet>
      <dgm:spPr/>
    </dgm:pt>
    <dgm:pt modelId="{D8E2CA60-ED1A-46E4-94DA-1954DDF5B064}" type="pres">
      <dgm:prSet presAssocID="{1FA05BA3-2A08-46F0-9134-82F0B21A14DE}" presName="rootConnector" presStyleLbl="node3" presStyleIdx="6" presStyleCnt="8"/>
      <dgm:spPr/>
    </dgm:pt>
    <dgm:pt modelId="{54624123-12D5-44BE-85BE-517D4AAEA0ED}" type="pres">
      <dgm:prSet presAssocID="{1FA05BA3-2A08-46F0-9134-82F0B21A14DE}" presName="hierChild4" presStyleCnt="0"/>
      <dgm:spPr/>
    </dgm:pt>
    <dgm:pt modelId="{2A9BB3B2-05C4-4A58-BE36-AEB28D411CF5}" type="pres">
      <dgm:prSet presAssocID="{1FA05BA3-2A08-46F0-9134-82F0B21A14DE}" presName="hierChild5" presStyleCnt="0"/>
      <dgm:spPr/>
    </dgm:pt>
    <dgm:pt modelId="{3EB3AEE7-9E0C-4C4B-8C78-B3F007D63A52}" type="pres">
      <dgm:prSet presAssocID="{BA7FAAE4-3EC2-494E-B7FA-F164C0D3F816}" presName="Name37" presStyleLbl="parChTrans1D3" presStyleIdx="7" presStyleCnt="8"/>
      <dgm:spPr/>
    </dgm:pt>
    <dgm:pt modelId="{B5E50F75-0419-4EC8-8A28-1B0681CA6052}" type="pres">
      <dgm:prSet presAssocID="{18738CD9-029E-4268-891D-33C1D682CFCE}" presName="hierRoot2" presStyleCnt="0">
        <dgm:presLayoutVars>
          <dgm:hierBranch val="init"/>
        </dgm:presLayoutVars>
      </dgm:prSet>
      <dgm:spPr/>
    </dgm:pt>
    <dgm:pt modelId="{76BB2B1A-3CDA-46CE-BAF6-624EE0164628}" type="pres">
      <dgm:prSet presAssocID="{18738CD9-029E-4268-891D-33C1D682CFCE}" presName="rootComposite" presStyleCnt="0"/>
      <dgm:spPr/>
    </dgm:pt>
    <dgm:pt modelId="{E6A1531D-0A4E-4C78-9390-EE931252C21C}" type="pres">
      <dgm:prSet presAssocID="{18738CD9-029E-4268-891D-33C1D682CFCE}" presName="rootText" presStyleLbl="node3" presStyleIdx="7" presStyleCnt="8" custScaleX="136677">
        <dgm:presLayoutVars>
          <dgm:chPref val="3"/>
        </dgm:presLayoutVars>
      </dgm:prSet>
      <dgm:spPr/>
    </dgm:pt>
    <dgm:pt modelId="{25C1FC8D-EF87-4ED0-A0ED-CAA3089EF218}" type="pres">
      <dgm:prSet presAssocID="{18738CD9-029E-4268-891D-33C1D682CFCE}" presName="rootConnector" presStyleLbl="node3" presStyleIdx="7" presStyleCnt="8"/>
      <dgm:spPr/>
    </dgm:pt>
    <dgm:pt modelId="{2068EE46-86C5-4125-B429-DD010979285C}" type="pres">
      <dgm:prSet presAssocID="{18738CD9-029E-4268-891D-33C1D682CFCE}" presName="hierChild4" presStyleCnt="0"/>
      <dgm:spPr/>
    </dgm:pt>
    <dgm:pt modelId="{B4B820E5-13DC-4773-A8CC-693F701ADB98}" type="pres">
      <dgm:prSet presAssocID="{18738CD9-029E-4268-891D-33C1D682CFCE}" presName="hierChild5" presStyleCnt="0"/>
      <dgm:spPr/>
    </dgm:pt>
    <dgm:pt modelId="{74F17005-37AA-48B9-BAA4-6CF6CC1A1A8D}" type="pres">
      <dgm:prSet presAssocID="{E4D613A5-1293-4C97-B29A-B910726272BD}" presName="hierChild5" presStyleCnt="0"/>
      <dgm:spPr/>
    </dgm:pt>
    <dgm:pt modelId="{C1553C02-2343-48BB-9E08-D4E35D31826C}" type="pres">
      <dgm:prSet presAssocID="{023107FD-F89C-4A62-8E1A-0CB6D68EC1A7}" presName="hierChild3" presStyleCnt="0"/>
      <dgm:spPr/>
    </dgm:pt>
  </dgm:ptLst>
  <dgm:cxnLst>
    <dgm:cxn modelId="{A5328B05-20E0-4C98-8632-D60154858E2D}" srcId="{023107FD-F89C-4A62-8E1A-0CB6D68EC1A7}" destId="{F29DA971-920D-4EE0-B139-4A484D37D008}" srcOrd="1" destOrd="0" parTransId="{3C5CF37F-24FD-48E1-B183-56003DD3E98D}" sibTransId="{E0B1493D-54C7-4970-82AB-CABB798A5AD0}"/>
    <dgm:cxn modelId="{A286ED06-E8D5-4952-B47A-42A80D9E84BE}" type="presOf" srcId="{E0EF30E6-F127-4BF0-BAA1-54B64FFE1392}" destId="{70EE3BAE-FB8E-42AD-8F34-29C43AAE54BD}" srcOrd="0" destOrd="0" presId="urn:microsoft.com/office/officeart/2005/8/layout/orgChart1"/>
    <dgm:cxn modelId="{3D198B11-A033-49F8-AC1D-4A256B1F6FCD}" type="presOf" srcId="{BC3B20E0-351D-4AC2-BA3C-FF8712B38195}" destId="{E84D5AE5-D470-402C-853E-C5102CF4D88D}" srcOrd="1" destOrd="0" presId="urn:microsoft.com/office/officeart/2005/8/layout/orgChart1"/>
    <dgm:cxn modelId="{15DACF20-08C1-46B9-A8DB-A149C52E2ED3}" type="presOf" srcId="{BC3B20E0-351D-4AC2-BA3C-FF8712B38195}" destId="{51CC09CA-39C9-4C0F-A1C9-F83966F63219}" srcOrd="0" destOrd="0" presId="urn:microsoft.com/office/officeart/2005/8/layout/orgChart1"/>
    <dgm:cxn modelId="{05128A22-A8BC-42B2-9605-B56E2A8AFD7F}" type="presOf" srcId="{09A81E14-D97C-4D8E-BA7C-DA5A8BABEBC6}" destId="{30930990-D290-423D-8FB1-9B0917B5D898}" srcOrd="1" destOrd="0" presId="urn:microsoft.com/office/officeart/2005/8/layout/orgChart1"/>
    <dgm:cxn modelId="{1391AC22-D551-462E-9FA8-4EC155735682}" type="presOf" srcId="{1FA05BA3-2A08-46F0-9134-82F0B21A14DE}" destId="{8600D9D9-FE2C-4AB8-AB5B-53670B98C321}" srcOrd="0" destOrd="0" presId="urn:microsoft.com/office/officeart/2005/8/layout/orgChart1"/>
    <dgm:cxn modelId="{CF144528-3E61-497C-B068-D1347675FD5E}" type="presOf" srcId="{4B773A71-FE2F-4CC4-91C9-BB84321D2E8C}" destId="{D66EB190-ACE6-4779-9D86-15A8FDDDDFC5}" srcOrd="0" destOrd="0" presId="urn:microsoft.com/office/officeart/2005/8/layout/orgChart1"/>
    <dgm:cxn modelId="{903DC12C-64A0-4E24-BEBB-6515A87CD047}" type="presOf" srcId="{BA7FAAE4-3EC2-494E-B7FA-F164C0D3F816}" destId="{3EB3AEE7-9E0C-4C4B-8C78-B3F007D63A52}" srcOrd="0" destOrd="0" presId="urn:microsoft.com/office/officeart/2005/8/layout/orgChart1"/>
    <dgm:cxn modelId="{7F9C292E-70C0-474E-81E1-D2A055F07A76}" type="presOf" srcId="{57C5D32D-2245-41E5-B923-F69216AA1B1B}" destId="{0900A67E-F684-4185-BBBC-F741C69DE7D8}" srcOrd="1" destOrd="0" presId="urn:microsoft.com/office/officeart/2005/8/layout/orgChart1"/>
    <dgm:cxn modelId="{7BE87F40-0F70-48F2-AE26-002D6F8F107A}" type="presOf" srcId="{18738CD9-029E-4268-891D-33C1D682CFCE}" destId="{E6A1531D-0A4E-4C78-9390-EE931252C21C}" srcOrd="0" destOrd="0" presId="urn:microsoft.com/office/officeart/2005/8/layout/orgChart1"/>
    <dgm:cxn modelId="{66E72943-3EA6-4FAC-A0DB-85A1A5F33E14}" srcId="{F29DA971-920D-4EE0-B139-4A484D37D008}" destId="{57C5D32D-2245-41E5-B923-F69216AA1B1B}" srcOrd="3" destOrd="0" parTransId="{B4656DB7-518D-424E-AE0D-ADE5D5E462BE}" sibTransId="{6A64D665-5A93-484F-AF27-03670AB419A9}"/>
    <dgm:cxn modelId="{1BA9EC64-6B83-425B-BD41-46CF20656615}" type="presOf" srcId="{7134C4FF-AA76-4E14-82FE-61EFAF78AB8C}" destId="{259A8B7A-223C-4A81-8451-EC147B242BD1}" srcOrd="0" destOrd="0" presId="urn:microsoft.com/office/officeart/2005/8/layout/orgChart1"/>
    <dgm:cxn modelId="{8BB67E47-B9B5-4463-A3E2-A6113CFA3923}" type="presOf" srcId="{E4D613A5-1293-4C97-B29A-B910726272BD}" destId="{F24EEA8A-D8CA-4ECF-B91F-ABA3234E0B92}" srcOrd="1" destOrd="0" presId="urn:microsoft.com/office/officeart/2005/8/layout/orgChart1"/>
    <dgm:cxn modelId="{A3FFBC4A-8800-4E85-862B-BA1E6A8A6396}" srcId="{F29DA971-920D-4EE0-B139-4A484D37D008}" destId="{09A81E14-D97C-4D8E-BA7C-DA5A8BABEBC6}" srcOrd="0" destOrd="0" parTransId="{CCE421AD-9E6A-4CC9-A046-52D5ED5DB750}" sibTransId="{A051732C-5781-4978-AE49-605F83C8604B}"/>
    <dgm:cxn modelId="{2654316D-5A93-43F3-8EA8-37CCA34DC766}" type="presOf" srcId="{21B7907C-D373-409B-B9A0-123ADF26380A}" destId="{77417BE4-642A-4E0D-8BA9-6DBCEAA6182E}" srcOrd="1" destOrd="0" presId="urn:microsoft.com/office/officeart/2005/8/layout/orgChart1"/>
    <dgm:cxn modelId="{8C99F650-23F9-40EA-9926-02F941434EC7}" type="presOf" srcId="{023107FD-F89C-4A62-8E1A-0CB6D68EC1A7}" destId="{A384CEBC-8F42-465E-8050-36D61DB67312}" srcOrd="0" destOrd="0" presId="urn:microsoft.com/office/officeart/2005/8/layout/orgChart1"/>
    <dgm:cxn modelId="{A47A5972-D6AB-4243-A558-A7228F1FE0E0}" type="presOf" srcId="{26BFFC3F-E67F-4B1C-9670-754973AAE922}" destId="{46411B3A-D0F9-4DC6-8B42-C6E1B2C9AF7B}" srcOrd="1" destOrd="0" presId="urn:microsoft.com/office/officeart/2005/8/layout/orgChart1"/>
    <dgm:cxn modelId="{F8258B78-92EF-440C-8A72-69AE1DF955E0}" type="presOf" srcId="{1FA05BA3-2A08-46F0-9134-82F0B21A14DE}" destId="{D8E2CA60-ED1A-46E4-94DA-1954DDF5B064}" srcOrd="1" destOrd="0" presId="urn:microsoft.com/office/officeart/2005/8/layout/orgChart1"/>
    <dgm:cxn modelId="{ECE4C978-3895-447E-B287-DE185A2F39A5}" type="presOf" srcId="{081E8D27-7D74-4EF4-B333-E19DD596FE52}" destId="{497F1BCE-701E-4DAE-998E-0D769484E4D6}" srcOrd="0" destOrd="0" presId="urn:microsoft.com/office/officeart/2005/8/layout/orgChart1"/>
    <dgm:cxn modelId="{F7346279-5DAA-42B1-B0E0-BFAE244E8FAE}" type="presOf" srcId="{6BED70FC-2961-4CEE-9DB7-76103C987D96}" destId="{A2628D10-FFFE-4D4C-B5DC-7D20DBA52CE2}" srcOrd="0" destOrd="0" presId="urn:microsoft.com/office/officeart/2005/8/layout/orgChart1"/>
    <dgm:cxn modelId="{772B3A5A-5D5B-4749-82A5-ADCCB149B0ED}" srcId="{023107FD-F89C-4A62-8E1A-0CB6D68EC1A7}" destId="{E4D613A5-1293-4C97-B29A-B910726272BD}" srcOrd="2" destOrd="0" parTransId="{DCD7BAAB-221D-4A98-B8B9-6084725E679D}" sibTransId="{CBED2D8A-AEBB-49D8-8C1C-7185326B37E1}"/>
    <dgm:cxn modelId="{32186185-62FA-445A-8A62-CA8E3E90B951}" type="presOf" srcId="{F29DA971-920D-4EE0-B139-4A484D37D008}" destId="{6C2A8633-6337-4FAC-9978-8278CCB80C0C}" srcOrd="1" destOrd="0" presId="urn:microsoft.com/office/officeart/2005/8/layout/orgChart1"/>
    <dgm:cxn modelId="{6E4E0086-062D-45FE-A549-70828F46D187}" type="presOf" srcId="{21030A90-CE14-4A4B-B9A2-232BF5C23E2E}" destId="{89724F49-41C5-4E21-A7BC-141178F09F39}" srcOrd="0" destOrd="0" presId="urn:microsoft.com/office/officeart/2005/8/layout/orgChart1"/>
    <dgm:cxn modelId="{02FCD589-665D-4C13-9BDD-2BAEEF49A1B0}" srcId="{E4D613A5-1293-4C97-B29A-B910726272BD}" destId="{1FA05BA3-2A08-46F0-9134-82F0B21A14DE}" srcOrd="0" destOrd="0" parTransId="{21030A90-CE14-4A4B-B9A2-232BF5C23E2E}" sibTransId="{3DF9002F-D686-408B-9A80-010C2D8CF1DD}"/>
    <dgm:cxn modelId="{5B331890-7B95-4362-AD3F-161A0B45925F}" type="presOf" srcId="{CCE421AD-9E6A-4CC9-A046-52D5ED5DB750}" destId="{A353C6C4-2F8C-44CA-A4DB-F3E4E1A2E58A}" srcOrd="0" destOrd="0" presId="urn:microsoft.com/office/officeart/2005/8/layout/orgChart1"/>
    <dgm:cxn modelId="{BC2AA792-EEA1-47C0-9699-E0F4B6ECACA0}" srcId="{F29DA971-920D-4EE0-B139-4A484D37D008}" destId="{21B7907C-D373-409B-B9A0-123ADF26380A}" srcOrd="1" destOrd="0" parTransId="{6BED70FC-2961-4CEE-9DB7-76103C987D96}" sibTransId="{CDE3AE6B-6F81-4771-B457-9D4B20F75C60}"/>
    <dgm:cxn modelId="{B5A3D594-7253-4F87-88CC-038256E832BC}" type="presOf" srcId="{DCD7BAAB-221D-4A98-B8B9-6084725E679D}" destId="{1D45F302-3B3F-4DDD-8CE7-5F1EFE8E7148}" srcOrd="0" destOrd="0" presId="urn:microsoft.com/office/officeart/2005/8/layout/orgChart1"/>
    <dgm:cxn modelId="{AFF82F97-A41F-4FFF-B72C-472A9481EBA2}" type="presOf" srcId="{57C5D32D-2245-41E5-B923-F69216AA1B1B}" destId="{5BCCAB73-45A3-4C83-AF85-FA2585F8D3B6}" srcOrd="0" destOrd="0" presId="urn:microsoft.com/office/officeart/2005/8/layout/orgChart1"/>
    <dgm:cxn modelId="{E83D6298-27F0-44E9-98E9-7C1E993E0FF6}" srcId="{E4D613A5-1293-4C97-B29A-B910726272BD}" destId="{18738CD9-029E-4268-891D-33C1D682CFCE}" srcOrd="1" destOrd="0" parTransId="{BA7FAAE4-3EC2-494E-B7FA-F164C0D3F816}" sibTransId="{D085FB20-FB39-474B-9289-53AE630D5E16}"/>
    <dgm:cxn modelId="{6660099B-2A24-4627-B53F-4F0765ADB566}" srcId="{C0BDC51D-C89E-4C60-B9A8-1BCB1A2D9B7F}" destId="{0D8BEA91-9669-407F-A641-2B6396DD3732}" srcOrd="0" destOrd="0" parTransId="{7134C4FF-AA76-4E14-82FE-61EFAF78AB8C}" sibTransId="{8D4A45E5-8BD2-4A24-B05A-71224C119BB2}"/>
    <dgm:cxn modelId="{4A3B729B-C22B-454C-BF4C-1574763B5683}" type="presOf" srcId="{3C5CF37F-24FD-48E1-B183-56003DD3E98D}" destId="{5C2F3490-0473-4961-BC11-FDA640ADF26B}" srcOrd="0" destOrd="0" presId="urn:microsoft.com/office/officeart/2005/8/layout/orgChart1"/>
    <dgm:cxn modelId="{16AD04A5-44BA-471B-B085-CBF207B9EBC1}" type="presOf" srcId="{023107FD-F89C-4A62-8E1A-0CB6D68EC1A7}" destId="{F44FEB43-1941-49E0-AB03-9929880E9431}" srcOrd="1" destOrd="0" presId="urn:microsoft.com/office/officeart/2005/8/layout/orgChart1"/>
    <dgm:cxn modelId="{486F5BA5-741F-496D-A32A-07FEE07493BF}" type="presOf" srcId="{0D8BEA91-9669-407F-A641-2B6396DD3732}" destId="{A5AFE2EB-7193-4FED-8D38-F743604A19A2}" srcOrd="1" destOrd="0" presId="urn:microsoft.com/office/officeart/2005/8/layout/orgChart1"/>
    <dgm:cxn modelId="{D8A9FEA5-0235-4410-8523-2A675C32C48E}" type="presOf" srcId="{18738CD9-029E-4268-891D-33C1D682CFCE}" destId="{25C1FC8D-EF87-4ED0-A0ED-CAA3089EF218}" srcOrd="1" destOrd="0" presId="urn:microsoft.com/office/officeart/2005/8/layout/orgChart1"/>
    <dgm:cxn modelId="{646811AE-D4E8-4979-B7D9-39C5548BFAC1}" type="presOf" srcId="{C0BDC51D-C89E-4C60-B9A8-1BCB1A2D9B7F}" destId="{74D797D9-9C6E-4590-8247-2451124B5894}" srcOrd="0" destOrd="0" presId="urn:microsoft.com/office/officeart/2005/8/layout/orgChart1"/>
    <dgm:cxn modelId="{8FE240AE-372C-4EAF-BFE3-AB9624549EA2}" type="presOf" srcId="{21B7907C-D373-409B-B9A0-123ADF26380A}" destId="{CFDFF6A8-7E43-47A7-9643-203D48EE217B}" srcOrd="0" destOrd="0" presId="urn:microsoft.com/office/officeart/2005/8/layout/orgChart1"/>
    <dgm:cxn modelId="{3CE29EB7-8D7E-4A94-B2BE-37C6F87581D5}" type="presOf" srcId="{09A81E14-D97C-4D8E-BA7C-DA5A8BABEBC6}" destId="{247759E8-C6D5-4F53-8414-5AD0EF7D50D2}" srcOrd="0" destOrd="0" presId="urn:microsoft.com/office/officeart/2005/8/layout/orgChart1"/>
    <dgm:cxn modelId="{00DF8AC2-320B-4293-93C1-D7FA502283AC}" type="presOf" srcId="{26BFFC3F-E67F-4B1C-9670-754973AAE922}" destId="{9C4A2718-D305-42F1-A41B-2191DF2B5F3A}" srcOrd="0" destOrd="0" presId="urn:microsoft.com/office/officeart/2005/8/layout/orgChart1"/>
    <dgm:cxn modelId="{9AF580CC-9015-4772-B7C4-EA41F421BE4C}" type="presOf" srcId="{B4656DB7-518D-424E-AE0D-ADE5D5E462BE}" destId="{1E6D2200-0A04-4E17-9769-029A6173204B}" srcOrd="0" destOrd="0" presId="urn:microsoft.com/office/officeart/2005/8/layout/orgChart1"/>
    <dgm:cxn modelId="{9E0E1DCD-4119-4538-9A81-1D84A21484F2}" type="presOf" srcId="{0D8BEA91-9669-407F-A641-2B6396DD3732}" destId="{1610699C-477C-4419-A5CA-C5319054AE93}" srcOrd="0" destOrd="0" presId="urn:microsoft.com/office/officeart/2005/8/layout/orgChart1"/>
    <dgm:cxn modelId="{A830B5D4-E4A4-4DA5-A8B4-34E232B815CE}" type="presOf" srcId="{F29DA971-920D-4EE0-B139-4A484D37D008}" destId="{C6F92996-B180-492C-8F64-36562311E987}" srcOrd="0" destOrd="0" presId="urn:microsoft.com/office/officeart/2005/8/layout/orgChart1"/>
    <dgm:cxn modelId="{E86E42D5-C7F4-486E-8F4F-7905D7830FC8}" type="presOf" srcId="{0E9B8692-63E4-44D0-81DF-A2A8C90D89AA}" destId="{514F4E3E-2F0E-46B9-8251-C7D7BCD2011D}" srcOrd="0" destOrd="0" presId="urn:microsoft.com/office/officeart/2005/8/layout/orgChart1"/>
    <dgm:cxn modelId="{2E404ED8-2C04-478B-B577-075AD08FC902}" srcId="{F29DA971-920D-4EE0-B139-4A484D37D008}" destId="{BC3B20E0-351D-4AC2-BA3C-FF8712B38195}" srcOrd="2" destOrd="0" parTransId="{081E8D27-7D74-4EF4-B333-E19DD596FE52}" sibTransId="{CC5D7FF2-7E28-4824-9A8E-C322D98E013A}"/>
    <dgm:cxn modelId="{ED20D8DD-61C6-4F12-A9E5-578285CEE013}" type="presOf" srcId="{C0BDC51D-C89E-4C60-B9A8-1BCB1A2D9B7F}" destId="{F6C0EC61-A1AC-4A7D-BCE7-B029CBDAA43A}" srcOrd="1" destOrd="0" presId="urn:microsoft.com/office/officeart/2005/8/layout/orgChart1"/>
    <dgm:cxn modelId="{0D84F0E2-DB69-4CBF-A706-26B0C8228BFF}" type="presOf" srcId="{E4D613A5-1293-4C97-B29A-B910726272BD}" destId="{D9BCC770-E74F-444F-BED5-88DCED9E7A96}" srcOrd="0" destOrd="0" presId="urn:microsoft.com/office/officeart/2005/8/layout/orgChart1"/>
    <dgm:cxn modelId="{4CCFF2E6-8D79-4430-918A-B91C7AFCDC0F}" srcId="{4B773A71-FE2F-4CC4-91C9-BB84321D2E8C}" destId="{023107FD-F89C-4A62-8E1A-0CB6D68EC1A7}" srcOrd="0" destOrd="0" parTransId="{6640A274-446D-4EF7-A189-4A8F3038DFE3}" sibTransId="{FBCF178E-9F79-4CB1-A75D-32F61A1DDFED}"/>
    <dgm:cxn modelId="{80661EE8-5F71-41ED-8E34-471FE71526F0}" srcId="{C0BDC51D-C89E-4C60-B9A8-1BCB1A2D9B7F}" destId="{26BFFC3F-E67F-4B1C-9670-754973AAE922}" srcOrd="1" destOrd="0" parTransId="{0E9B8692-63E4-44D0-81DF-A2A8C90D89AA}" sibTransId="{A3F5D2B4-EC1F-4D09-9A41-316AB5A2AE12}"/>
    <dgm:cxn modelId="{27DC12F2-21E6-4422-AF3B-5A5D8A591E35}" srcId="{023107FD-F89C-4A62-8E1A-0CB6D68EC1A7}" destId="{C0BDC51D-C89E-4C60-B9A8-1BCB1A2D9B7F}" srcOrd="0" destOrd="0" parTransId="{E0EF30E6-F127-4BF0-BAA1-54B64FFE1392}" sibTransId="{EEE07D88-7566-4A2A-B047-E62273813B94}"/>
    <dgm:cxn modelId="{30018AE3-5E22-4865-A77C-5836D5813CA0}" type="presParOf" srcId="{D66EB190-ACE6-4779-9D86-15A8FDDDDFC5}" destId="{600FF368-321B-4A3C-8D1D-B55C2CB3E875}" srcOrd="0" destOrd="0" presId="urn:microsoft.com/office/officeart/2005/8/layout/orgChart1"/>
    <dgm:cxn modelId="{C7040EB2-33F9-4D0B-AB83-62E1C7317AC5}" type="presParOf" srcId="{600FF368-321B-4A3C-8D1D-B55C2CB3E875}" destId="{A1F110CE-5B45-4107-9326-6C01F81B482A}" srcOrd="0" destOrd="0" presId="urn:microsoft.com/office/officeart/2005/8/layout/orgChart1"/>
    <dgm:cxn modelId="{6863A382-582C-4C9F-AAEC-EAF0940F3B83}" type="presParOf" srcId="{A1F110CE-5B45-4107-9326-6C01F81B482A}" destId="{A384CEBC-8F42-465E-8050-36D61DB67312}" srcOrd="0" destOrd="0" presId="urn:microsoft.com/office/officeart/2005/8/layout/orgChart1"/>
    <dgm:cxn modelId="{B9DD6161-A86A-47B1-86AF-830BFB856F1D}" type="presParOf" srcId="{A1F110CE-5B45-4107-9326-6C01F81B482A}" destId="{F44FEB43-1941-49E0-AB03-9929880E9431}" srcOrd="1" destOrd="0" presId="urn:microsoft.com/office/officeart/2005/8/layout/orgChart1"/>
    <dgm:cxn modelId="{1910E023-EADD-4D2F-A4E3-748CF979C68D}" type="presParOf" srcId="{600FF368-321B-4A3C-8D1D-B55C2CB3E875}" destId="{85CBF165-F20D-4732-914D-0A9BC877092B}" srcOrd="1" destOrd="0" presId="urn:microsoft.com/office/officeart/2005/8/layout/orgChart1"/>
    <dgm:cxn modelId="{DCBE8B15-42D7-4532-8E52-1C69996CA8D1}" type="presParOf" srcId="{85CBF165-F20D-4732-914D-0A9BC877092B}" destId="{70EE3BAE-FB8E-42AD-8F34-29C43AAE54BD}" srcOrd="0" destOrd="0" presId="urn:microsoft.com/office/officeart/2005/8/layout/orgChart1"/>
    <dgm:cxn modelId="{98C2F895-5971-4A7A-B8C3-D4DD55E700FF}" type="presParOf" srcId="{85CBF165-F20D-4732-914D-0A9BC877092B}" destId="{6E597648-9EED-46D9-AD85-F3E81308FAA8}" srcOrd="1" destOrd="0" presId="urn:microsoft.com/office/officeart/2005/8/layout/orgChart1"/>
    <dgm:cxn modelId="{8C39E310-7C16-4C96-AA3A-BC88CECC0901}" type="presParOf" srcId="{6E597648-9EED-46D9-AD85-F3E81308FAA8}" destId="{0B0D5825-9E51-48AE-B33D-C65ACC955C68}" srcOrd="0" destOrd="0" presId="urn:microsoft.com/office/officeart/2005/8/layout/orgChart1"/>
    <dgm:cxn modelId="{98021010-F126-4D65-8095-D088E7243B4C}" type="presParOf" srcId="{0B0D5825-9E51-48AE-B33D-C65ACC955C68}" destId="{74D797D9-9C6E-4590-8247-2451124B5894}" srcOrd="0" destOrd="0" presId="urn:microsoft.com/office/officeart/2005/8/layout/orgChart1"/>
    <dgm:cxn modelId="{E6EB88BC-1A9D-4F7F-A96D-CBE376F1B3E3}" type="presParOf" srcId="{0B0D5825-9E51-48AE-B33D-C65ACC955C68}" destId="{F6C0EC61-A1AC-4A7D-BCE7-B029CBDAA43A}" srcOrd="1" destOrd="0" presId="urn:microsoft.com/office/officeart/2005/8/layout/orgChart1"/>
    <dgm:cxn modelId="{A515A8E2-F7E4-4D82-9ADA-0AAB5B2D648E}" type="presParOf" srcId="{6E597648-9EED-46D9-AD85-F3E81308FAA8}" destId="{B2F19BB0-EF33-423A-A200-C577BE58F6E9}" srcOrd="1" destOrd="0" presId="urn:microsoft.com/office/officeart/2005/8/layout/orgChart1"/>
    <dgm:cxn modelId="{2C2FA2A3-8A25-4309-99B1-06A404B8E016}" type="presParOf" srcId="{B2F19BB0-EF33-423A-A200-C577BE58F6E9}" destId="{259A8B7A-223C-4A81-8451-EC147B242BD1}" srcOrd="0" destOrd="0" presId="urn:microsoft.com/office/officeart/2005/8/layout/orgChart1"/>
    <dgm:cxn modelId="{E2D9E3A5-AFA6-481D-8032-664B55343209}" type="presParOf" srcId="{B2F19BB0-EF33-423A-A200-C577BE58F6E9}" destId="{C82CAF41-7728-4824-AADF-5E5212AD9E82}" srcOrd="1" destOrd="0" presId="urn:microsoft.com/office/officeart/2005/8/layout/orgChart1"/>
    <dgm:cxn modelId="{4B1D5D71-8321-4232-B3B7-2C29B0F68CE5}" type="presParOf" srcId="{C82CAF41-7728-4824-AADF-5E5212AD9E82}" destId="{416835D4-A0C5-4078-A7A1-07E975B0CB62}" srcOrd="0" destOrd="0" presId="urn:microsoft.com/office/officeart/2005/8/layout/orgChart1"/>
    <dgm:cxn modelId="{A331671B-B3A5-4F08-8FC4-692ED5EF984B}" type="presParOf" srcId="{416835D4-A0C5-4078-A7A1-07E975B0CB62}" destId="{1610699C-477C-4419-A5CA-C5319054AE93}" srcOrd="0" destOrd="0" presId="urn:microsoft.com/office/officeart/2005/8/layout/orgChart1"/>
    <dgm:cxn modelId="{24183697-2630-40C4-A4DF-E0428ECF624E}" type="presParOf" srcId="{416835D4-A0C5-4078-A7A1-07E975B0CB62}" destId="{A5AFE2EB-7193-4FED-8D38-F743604A19A2}" srcOrd="1" destOrd="0" presId="urn:microsoft.com/office/officeart/2005/8/layout/orgChart1"/>
    <dgm:cxn modelId="{839D1551-4572-4FF5-8C7C-FC4CEA42CF04}" type="presParOf" srcId="{C82CAF41-7728-4824-AADF-5E5212AD9E82}" destId="{F59D9B45-FE42-46DE-9B86-A674493214C9}" srcOrd="1" destOrd="0" presId="urn:microsoft.com/office/officeart/2005/8/layout/orgChart1"/>
    <dgm:cxn modelId="{1C0A412B-001C-4395-9D4D-6EC4223A416D}" type="presParOf" srcId="{C82CAF41-7728-4824-AADF-5E5212AD9E82}" destId="{C01C4383-0FFC-4C56-919A-E4A7183358EF}" srcOrd="2" destOrd="0" presId="urn:microsoft.com/office/officeart/2005/8/layout/orgChart1"/>
    <dgm:cxn modelId="{C2F8EF98-B2EB-4A18-BBB8-34180266C265}" type="presParOf" srcId="{B2F19BB0-EF33-423A-A200-C577BE58F6E9}" destId="{514F4E3E-2F0E-46B9-8251-C7D7BCD2011D}" srcOrd="2" destOrd="0" presId="urn:microsoft.com/office/officeart/2005/8/layout/orgChart1"/>
    <dgm:cxn modelId="{6547D85E-F22D-455C-B603-2821F6D90CDA}" type="presParOf" srcId="{B2F19BB0-EF33-423A-A200-C577BE58F6E9}" destId="{6DE0DCE5-72BE-46CF-B1A3-CFE1CEEF0C97}" srcOrd="3" destOrd="0" presId="urn:microsoft.com/office/officeart/2005/8/layout/orgChart1"/>
    <dgm:cxn modelId="{8AB93263-D14E-4488-8F96-C70C43FE617C}" type="presParOf" srcId="{6DE0DCE5-72BE-46CF-B1A3-CFE1CEEF0C97}" destId="{588E6A83-2C90-4A58-9C1F-7BE817BC5FF1}" srcOrd="0" destOrd="0" presId="urn:microsoft.com/office/officeart/2005/8/layout/orgChart1"/>
    <dgm:cxn modelId="{D386A3F0-B4F8-42FF-8F11-F3187A0A1F7E}" type="presParOf" srcId="{588E6A83-2C90-4A58-9C1F-7BE817BC5FF1}" destId="{9C4A2718-D305-42F1-A41B-2191DF2B5F3A}" srcOrd="0" destOrd="0" presId="urn:microsoft.com/office/officeart/2005/8/layout/orgChart1"/>
    <dgm:cxn modelId="{F787DF4D-68CD-4A4C-9667-FDF829AAD1C2}" type="presParOf" srcId="{588E6A83-2C90-4A58-9C1F-7BE817BC5FF1}" destId="{46411B3A-D0F9-4DC6-8B42-C6E1B2C9AF7B}" srcOrd="1" destOrd="0" presId="urn:microsoft.com/office/officeart/2005/8/layout/orgChart1"/>
    <dgm:cxn modelId="{0F854E2F-EB47-4DCA-A80F-FBB9067A923C}" type="presParOf" srcId="{6DE0DCE5-72BE-46CF-B1A3-CFE1CEEF0C97}" destId="{7A081533-4113-45A5-A9FD-5ABDFFEB4D1A}" srcOrd="1" destOrd="0" presId="urn:microsoft.com/office/officeart/2005/8/layout/orgChart1"/>
    <dgm:cxn modelId="{8CE1BC57-7B49-4A79-A921-2F128185016F}" type="presParOf" srcId="{6DE0DCE5-72BE-46CF-B1A3-CFE1CEEF0C97}" destId="{F28EC5E0-910E-4329-B81E-F14EAAFC7CC3}" srcOrd="2" destOrd="0" presId="urn:microsoft.com/office/officeart/2005/8/layout/orgChart1"/>
    <dgm:cxn modelId="{77D702D1-EEB7-4B46-A5C2-45C85B805B5B}" type="presParOf" srcId="{6E597648-9EED-46D9-AD85-F3E81308FAA8}" destId="{DCD1B827-188C-4D29-BB85-7CA326A1D308}" srcOrd="2" destOrd="0" presId="urn:microsoft.com/office/officeart/2005/8/layout/orgChart1"/>
    <dgm:cxn modelId="{7DD757FA-2422-4831-B8A0-FF5AEB144E3C}" type="presParOf" srcId="{85CBF165-F20D-4732-914D-0A9BC877092B}" destId="{5C2F3490-0473-4961-BC11-FDA640ADF26B}" srcOrd="2" destOrd="0" presId="urn:microsoft.com/office/officeart/2005/8/layout/orgChart1"/>
    <dgm:cxn modelId="{8D5F4613-EC67-428D-853E-366FFA1585BC}" type="presParOf" srcId="{85CBF165-F20D-4732-914D-0A9BC877092B}" destId="{FF5658D4-4855-4164-B89F-C8923ABA0409}" srcOrd="3" destOrd="0" presId="urn:microsoft.com/office/officeart/2005/8/layout/orgChart1"/>
    <dgm:cxn modelId="{951134C3-CC2F-4B76-9132-9C3C4566B11E}" type="presParOf" srcId="{FF5658D4-4855-4164-B89F-C8923ABA0409}" destId="{342FD449-D943-497F-BD08-BBF670EA2E58}" srcOrd="0" destOrd="0" presId="urn:microsoft.com/office/officeart/2005/8/layout/orgChart1"/>
    <dgm:cxn modelId="{28BF2278-E210-4BB3-B197-A449A542E64F}" type="presParOf" srcId="{342FD449-D943-497F-BD08-BBF670EA2E58}" destId="{C6F92996-B180-492C-8F64-36562311E987}" srcOrd="0" destOrd="0" presId="urn:microsoft.com/office/officeart/2005/8/layout/orgChart1"/>
    <dgm:cxn modelId="{686C7B2F-0F43-4A7C-B4DE-140EC2B92486}" type="presParOf" srcId="{342FD449-D943-497F-BD08-BBF670EA2E58}" destId="{6C2A8633-6337-4FAC-9978-8278CCB80C0C}" srcOrd="1" destOrd="0" presId="urn:microsoft.com/office/officeart/2005/8/layout/orgChart1"/>
    <dgm:cxn modelId="{61E382C4-76FA-4C22-B930-26229D0C203E}" type="presParOf" srcId="{FF5658D4-4855-4164-B89F-C8923ABA0409}" destId="{75B17613-B3CB-4D55-8B7E-47995E209E22}" srcOrd="1" destOrd="0" presId="urn:microsoft.com/office/officeart/2005/8/layout/orgChart1"/>
    <dgm:cxn modelId="{A09F683F-3521-4924-BA7C-6F0FB7C74A82}" type="presParOf" srcId="{75B17613-B3CB-4D55-8B7E-47995E209E22}" destId="{A353C6C4-2F8C-44CA-A4DB-F3E4E1A2E58A}" srcOrd="0" destOrd="0" presId="urn:microsoft.com/office/officeart/2005/8/layout/orgChart1"/>
    <dgm:cxn modelId="{C06C27B3-EA60-4BE6-B9D1-F85F306FCC99}" type="presParOf" srcId="{75B17613-B3CB-4D55-8B7E-47995E209E22}" destId="{3930F683-369F-4FCA-908E-9CA5A133EDC3}" srcOrd="1" destOrd="0" presId="urn:microsoft.com/office/officeart/2005/8/layout/orgChart1"/>
    <dgm:cxn modelId="{36CEC8D8-5037-4376-BAB4-FDC772C7AE5B}" type="presParOf" srcId="{3930F683-369F-4FCA-908E-9CA5A133EDC3}" destId="{412DC60F-23FA-43DC-8F1C-E24CEDB7D155}" srcOrd="0" destOrd="0" presId="urn:microsoft.com/office/officeart/2005/8/layout/orgChart1"/>
    <dgm:cxn modelId="{9E049F65-EEBF-4C24-A4F3-A2F097390E58}" type="presParOf" srcId="{412DC60F-23FA-43DC-8F1C-E24CEDB7D155}" destId="{247759E8-C6D5-4F53-8414-5AD0EF7D50D2}" srcOrd="0" destOrd="0" presId="urn:microsoft.com/office/officeart/2005/8/layout/orgChart1"/>
    <dgm:cxn modelId="{AB6C975A-1B20-4BCB-A961-F4B46AEE127B}" type="presParOf" srcId="{412DC60F-23FA-43DC-8F1C-E24CEDB7D155}" destId="{30930990-D290-423D-8FB1-9B0917B5D898}" srcOrd="1" destOrd="0" presId="urn:microsoft.com/office/officeart/2005/8/layout/orgChart1"/>
    <dgm:cxn modelId="{90C9B352-4C09-4072-AEA0-ED5183BD6A37}" type="presParOf" srcId="{3930F683-369F-4FCA-908E-9CA5A133EDC3}" destId="{023FCCB0-6B53-4212-9536-F185C73ECFA3}" srcOrd="1" destOrd="0" presId="urn:microsoft.com/office/officeart/2005/8/layout/orgChart1"/>
    <dgm:cxn modelId="{C2273942-035D-47A5-9B6D-B55E0F510200}" type="presParOf" srcId="{3930F683-369F-4FCA-908E-9CA5A133EDC3}" destId="{13C4295F-0FAA-41AC-BF32-36587C223255}" srcOrd="2" destOrd="0" presId="urn:microsoft.com/office/officeart/2005/8/layout/orgChart1"/>
    <dgm:cxn modelId="{A2407789-D105-49C1-9CA9-74D17F776DA1}" type="presParOf" srcId="{75B17613-B3CB-4D55-8B7E-47995E209E22}" destId="{A2628D10-FFFE-4D4C-B5DC-7D20DBA52CE2}" srcOrd="2" destOrd="0" presId="urn:microsoft.com/office/officeart/2005/8/layout/orgChart1"/>
    <dgm:cxn modelId="{E67BD9D3-837D-476E-920F-AC309C2765AB}" type="presParOf" srcId="{75B17613-B3CB-4D55-8B7E-47995E209E22}" destId="{8198F3E8-F872-46FE-9649-73B01C18C60C}" srcOrd="3" destOrd="0" presId="urn:microsoft.com/office/officeart/2005/8/layout/orgChart1"/>
    <dgm:cxn modelId="{34E3F1F3-F826-4C66-B0EF-2D63A1F7D5D6}" type="presParOf" srcId="{8198F3E8-F872-46FE-9649-73B01C18C60C}" destId="{8B4B6F2A-7A52-450B-8727-272D572B149D}" srcOrd="0" destOrd="0" presId="urn:microsoft.com/office/officeart/2005/8/layout/orgChart1"/>
    <dgm:cxn modelId="{5F1B5FAF-8952-4AFB-9B4F-8B0058AFDE65}" type="presParOf" srcId="{8B4B6F2A-7A52-450B-8727-272D572B149D}" destId="{CFDFF6A8-7E43-47A7-9643-203D48EE217B}" srcOrd="0" destOrd="0" presId="urn:microsoft.com/office/officeart/2005/8/layout/orgChart1"/>
    <dgm:cxn modelId="{BE3B4ED3-433F-4187-8A11-279C3DC80F68}" type="presParOf" srcId="{8B4B6F2A-7A52-450B-8727-272D572B149D}" destId="{77417BE4-642A-4E0D-8BA9-6DBCEAA6182E}" srcOrd="1" destOrd="0" presId="urn:microsoft.com/office/officeart/2005/8/layout/orgChart1"/>
    <dgm:cxn modelId="{602CF0C6-F39B-4C96-92BE-9453F876CC1F}" type="presParOf" srcId="{8198F3E8-F872-46FE-9649-73B01C18C60C}" destId="{676A559B-D991-4F45-8B89-1EF836F0061D}" srcOrd="1" destOrd="0" presId="urn:microsoft.com/office/officeart/2005/8/layout/orgChart1"/>
    <dgm:cxn modelId="{09F96A8A-88FD-435F-93EC-C7860C517E51}" type="presParOf" srcId="{8198F3E8-F872-46FE-9649-73B01C18C60C}" destId="{CEA17DAE-24CB-4093-8997-1F396FA500A6}" srcOrd="2" destOrd="0" presId="urn:microsoft.com/office/officeart/2005/8/layout/orgChart1"/>
    <dgm:cxn modelId="{4EAD5847-8CAF-4E3E-BBC0-F5D3F3772C04}" type="presParOf" srcId="{75B17613-B3CB-4D55-8B7E-47995E209E22}" destId="{497F1BCE-701E-4DAE-998E-0D769484E4D6}" srcOrd="4" destOrd="0" presId="urn:microsoft.com/office/officeart/2005/8/layout/orgChart1"/>
    <dgm:cxn modelId="{B5AFE296-BFEB-4A53-BF31-DEA25CEFBEB5}" type="presParOf" srcId="{75B17613-B3CB-4D55-8B7E-47995E209E22}" destId="{AC834CF2-9FB6-40B0-9856-CB3BAFB9B209}" srcOrd="5" destOrd="0" presId="urn:microsoft.com/office/officeart/2005/8/layout/orgChart1"/>
    <dgm:cxn modelId="{0D200796-DB81-4F08-A0A4-82ED5A48369B}" type="presParOf" srcId="{AC834CF2-9FB6-40B0-9856-CB3BAFB9B209}" destId="{3C3C28E7-A13E-43F4-8204-1965870EF78A}" srcOrd="0" destOrd="0" presId="urn:microsoft.com/office/officeart/2005/8/layout/orgChart1"/>
    <dgm:cxn modelId="{52CA9AD5-F014-4D8F-A82F-D16969E3AF32}" type="presParOf" srcId="{3C3C28E7-A13E-43F4-8204-1965870EF78A}" destId="{51CC09CA-39C9-4C0F-A1C9-F83966F63219}" srcOrd="0" destOrd="0" presId="urn:microsoft.com/office/officeart/2005/8/layout/orgChart1"/>
    <dgm:cxn modelId="{3616366F-C102-4866-B415-EC4733190616}" type="presParOf" srcId="{3C3C28E7-A13E-43F4-8204-1965870EF78A}" destId="{E84D5AE5-D470-402C-853E-C5102CF4D88D}" srcOrd="1" destOrd="0" presId="urn:microsoft.com/office/officeart/2005/8/layout/orgChart1"/>
    <dgm:cxn modelId="{8033E0C7-5A43-4B7C-81F8-7AB99120FD50}" type="presParOf" srcId="{AC834CF2-9FB6-40B0-9856-CB3BAFB9B209}" destId="{87B2C092-F169-4A34-B9EB-9146B5DC4851}" srcOrd="1" destOrd="0" presId="urn:microsoft.com/office/officeart/2005/8/layout/orgChart1"/>
    <dgm:cxn modelId="{3937C662-B9FF-462A-B680-088A2A1C4529}" type="presParOf" srcId="{AC834CF2-9FB6-40B0-9856-CB3BAFB9B209}" destId="{E13413A2-9423-4873-9B5C-BD59569C26C5}" srcOrd="2" destOrd="0" presId="urn:microsoft.com/office/officeart/2005/8/layout/orgChart1"/>
    <dgm:cxn modelId="{49BF78FA-4405-49F5-A56E-C587AEF660A2}" type="presParOf" srcId="{75B17613-B3CB-4D55-8B7E-47995E209E22}" destId="{1E6D2200-0A04-4E17-9769-029A6173204B}" srcOrd="6" destOrd="0" presId="urn:microsoft.com/office/officeart/2005/8/layout/orgChart1"/>
    <dgm:cxn modelId="{E4832431-E6D3-43A3-B540-CB10ECF0BECD}" type="presParOf" srcId="{75B17613-B3CB-4D55-8B7E-47995E209E22}" destId="{3AC60856-9D7B-474E-85B7-DC95FD1698F2}" srcOrd="7" destOrd="0" presId="urn:microsoft.com/office/officeart/2005/8/layout/orgChart1"/>
    <dgm:cxn modelId="{0A75EDF7-3FA5-4870-8624-844A62398887}" type="presParOf" srcId="{3AC60856-9D7B-474E-85B7-DC95FD1698F2}" destId="{676AF4A9-8244-4E40-BEAA-CBD21756BA83}" srcOrd="0" destOrd="0" presId="urn:microsoft.com/office/officeart/2005/8/layout/orgChart1"/>
    <dgm:cxn modelId="{10981CE4-CCE7-48E3-AE0E-97BEA30B70B9}" type="presParOf" srcId="{676AF4A9-8244-4E40-BEAA-CBD21756BA83}" destId="{5BCCAB73-45A3-4C83-AF85-FA2585F8D3B6}" srcOrd="0" destOrd="0" presId="urn:microsoft.com/office/officeart/2005/8/layout/orgChart1"/>
    <dgm:cxn modelId="{182AF981-7B40-4A41-9817-E35415BFB565}" type="presParOf" srcId="{676AF4A9-8244-4E40-BEAA-CBD21756BA83}" destId="{0900A67E-F684-4185-BBBC-F741C69DE7D8}" srcOrd="1" destOrd="0" presId="urn:microsoft.com/office/officeart/2005/8/layout/orgChart1"/>
    <dgm:cxn modelId="{D4E725C3-02FC-4585-9BC2-F5A1F86CDD49}" type="presParOf" srcId="{3AC60856-9D7B-474E-85B7-DC95FD1698F2}" destId="{78FE4331-B9BA-4C8E-98F8-5B0D18A4BC42}" srcOrd="1" destOrd="0" presId="urn:microsoft.com/office/officeart/2005/8/layout/orgChart1"/>
    <dgm:cxn modelId="{0369CB5D-03DA-4769-B68B-E4AB835C8797}" type="presParOf" srcId="{3AC60856-9D7B-474E-85B7-DC95FD1698F2}" destId="{CDB748FC-2933-4BAF-9A90-DFF37235B301}" srcOrd="2" destOrd="0" presId="urn:microsoft.com/office/officeart/2005/8/layout/orgChart1"/>
    <dgm:cxn modelId="{415FA6E5-B621-42EF-BA91-1551F1CF091F}" type="presParOf" srcId="{FF5658D4-4855-4164-B89F-C8923ABA0409}" destId="{7B25A2A6-B5CA-49E4-872B-E7B74E7A6437}" srcOrd="2" destOrd="0" presId="urn:microsoft.com/office/officeart/2005/8/layout/orgChart1"/>
    <dgm:cxn modelId="{26B59041-3DBD-416E-8D70-C5735779D75A}" type="presParOf" srcId="{85CBF165-F20D-4732-914D-0A9BC877092B}" destId="{1D45F302-3B3F-4DDD-8CE7-5F1EFE8E7148}" srcOrd="4" destOrd="0" presId="urn:microsoft.com/office/officeart/2005/8/layout/orgChart1"/>
    <dgm:cxn modelId="{FA8BBC5C-6197-4729-9666-EE36A38BD7E4}" type="presParOf" srcId="{85CBF165-F20D-4732-914D-0A9BC877092B}" destId="{F7A2880F-5573-4502-9EFB-21866885EFF1}" srcOrd="5" destOrd="0" presId="urn:microsoft.com/office/officeart/2005/8/layout/orgChart1"/>
    <dgm:cxn modelId="{505AC729-F8CE-49C0-970B-6A25B16971B5}" type="presParOf" srcId="{F7A2880F-5573-4502-9EFB-21866885EFF1}" destId="{98717E4F-E132-4F90-9740-2F07D7482B6D}" srcOrd="0" destOrd="0" presId="urn:microsoft.com/office/officeart/2005/8/layout/orgChart1"/>
    <dgm:cxn modelId="{1DCF048C-E517-48A1-9995-03878489E364}" type="presParOf" srcId="{98717E4F-E132-4F90-9740-2F07D7482B6D}" destId="{D9BCC770-E74F-444F-BED5-88DCED9E7A96}" srcOrd="0" destOrd="0" presId="urn:microsoft.com/office/officeart/2005/8/layout/orgChart1"/>
    <dgm:cxn modelId="{39AD2D51-99A9-429C-A95C-94CE667A3D5F}" type="presParOf" srcId="{98717E4F-E132-4F90-9740-2F07D7482B6D}" destId="{F24EEA8A-D8CA-4ECF-B91F-ABA3234E0B92}" srcOrd="1" destOrd="0" presId="urn:microsoft.com/office/officeart/2005/8/layout/orgChart1"/>
    <dgm:cxn modelId="{BA6FEBA8-6A52-45E8-B7EB-9E9D1E629E01}" type="presParOf" srcId="{F7A2880F-5573-4502-9EFB-21866885EFF1}" destId="{A4BBAA94-42FD-494F-B978-19D65AA8F120}" srcOrd="1" destOrd="0" presId="urn:microsoft.com/office/officeart/2005/8/layout/orgChart1"/>
    <dgm:cxn modelId="{B93DC69A-A2A1-4328-B21D-8F862C3ED6B4}" type="presParOf" srcId="{A4BBAA94-42FD-494F-B978-19D65AA8F120}" destId="{89724F49-41C5-4E21-A7BC-141178F09F39}" srcOrd="0" destOrd="0" presId="urn:microsoft.com/office/officeart/2005/8/layout/orgChart1"/>
    <dgm:cxn modelId="{CBE7A6EB-E47D-46EE-AAAA-8C14699059D5}" type="presParOf" srcId="{A4BBAA94-42FD-494F-B978-19D65AA8F120}" destId="{2FDEFBEC-7A2C-42B5-90E7-13D3978FCFF1}" srcOrd="1" destOrd="0" presId="urn:microsoft.com/office/officeart/2005/8/layout/orgChart1"/>
    <dgm:cxn modelId="{8A5EFECD-DCD5-4161-9B7F-345E9F2C6600}" type="presParOf" srcId="{2FDEFBEC-7A2C-42B5-90E7-13D3978FCFF1}" destId="{E89CFB86-EBB8-43F2-B253-FE826D1EA98A}" srcOrd="0" destOrd="0" presId="urn:microsoft.com/office/officeart/2005/8/layout/orgChart1"/>
    <dgm:cxn modelId="{594A4ECF-42D8-434A-A012-951BCA00FCAB}" type="presParOf" srcId="{E89CFB86-EBB8-43F2-B253-FE826D1EA98A}" destId="{8600D9D9-FE2C-4AB8-AB5B-53670B98C321}" srcOrd="0" destOrd="0" presId="urn:microsoft.com/office/officeart/2005/8/layout/orgChart1"/>
    <dgm:cxn modelId="{AB52B8DF-F5A8-4AEF-A384-A6E76A97D908}" type="presParOf" srcId="{E89CFB86-EBB8-43F2-B253-FE826D1EA98A}" destId="{D8E2CA60-ED1A-46E4-94DA-1954DDF5B064}" srcOrd="1" destOrd="0" presId="urn:microsoft.com/office/officeart/2005/8/layout/orgChart1"/>
    <dgm:cxn modelId="{8DE92DA3-C397-4FBE-81A8-BDE480F594DF}" type="presParOf" srcId="{2FDEFBEC-7A2C-42B5-90E7-13D3978FCFF1}" destId="{54624123-12D5-44BE-85BE-517D4AAEA0ED}" srcOrd="1" destOrd="0" presId="urn:microsoft.com/office/officeart/2005/8/layout/orgChart1"/>
    <dgm:cxn modelId="{51178731-25E8-4F69-AA57-7A1A12DD5DD7}" type="presParOf" srcId="{2FDEFBEC-7A2C-42B5-90E7-13D3978FCFF1}" destId="{2A9BB3B2-05C4-4A58-BE36-AEB28D411CF5}" srcOrd="2" destOrd="0" presId="urn:microsoft.com/office/officeart/2005/8/layout/orgChart1"/>
    <dgm:cxn modelId="{F83BA6F1-40E8-4A62-9A68-C2990B96369E}" type="presParOf" srcId="{A4BBAA94-42FD-494F-B978-19D65AA8F120}" destId="{3EB3AEE7-9E0C-4C4B-8C78-B3F007D63A52}" srcOrd="2" destOrd="0" presId="urn:microsoft.com/office/officeart/2005/8/layout/orgChart1"/>
    <dgm:cxn modelId="{75DD1068-558B-4364-942C-1F034F71B249}" type="presParOf" srcId="{A4BBAA94-42FD-494F-B978-19D65AA8F120}" destId="{B5E50F75-0419-4EC8-8A28-1B0681CA6052}" srcOrd="3" destOrd="0" presId="urn:microsoft.com/office/officeart/2005/8/layout/orgChart1"/>
    <dgm:cxn modelId="{488D2DE0-B2FC-433D-8D12-F85AB232FD4D}" type="presParOf" srcId="{B5E50F75-0419-4EC8-8A28-1B0681CA6052}" destId="{76BB2B1A-3CDA-46CE-BAF6-624EE0164628}" srcOrd="0" destOrd="0" presId="urn:microsoft.com/office/officeart/2005/8/layout/orgChart1"/>
    <dgm:cxn modelId="{5789C75B-66E6-459A-8267-23E5F4F2137E}" type="presParOf" srcId="{76BB2B1A-3CDA-46CE-BAF6-624EE0164628}" destId="{E6A1531D-0A4E-4C78-9390-EE931252C21C}" srcOrd="0" destOrd="0" presId="urn:microsoft.com/office/officeart/2005/8/layout/orgChart1"/>
    <dgm:cxn modelId="{4FEC34A6-8551-408D-8CF3-F7958B292545}" type="presParOf" srcId="{76BB2B1A-3CDA-46CE-BAF6-624EE0164628}" destId="{25C1FC8D-EF87-4ED0-A0ED-CAA3089EF218}" srcOrd="1" destOrd="0" presId="urn:microsoft.com/office/officeart/2005/8/layout/orgChart1"/>
    <dgm:cxn modelId="{A5900DD0-8056-4EA2-A6B1-1A83A46F69B2}" type="presParOf" srcId="{B5E50F75-0419-4EC8-8A28-1B0681CA6052}" destId="{2068EE46-86C5-4125-B429-DD010979285C}" srcOrd="1" destOrd="0" presId="urn:microsoft.com/office/officeart/2005/8/layout/orgChart1"/>
    <dgm:cxn modelId="{275B6ED7-CD82-41BA-96C9-8AB0EB5DC26B}" type="presParOf" srcId="{B5E50F75-0419-4EC8-8A28-1B0681CA6052}" destId="{B4B820E5-13DC-4773-A8CC-693F701ADB98}" srcOrd="2" destOrd="0" presId="urn:microsoft.com/office/officeart/2005/8/layout/orgChart1"/>
    <dgm:cxn modelId="{3C0BD5AF-6FEC-40A1-873D-499935729B4A}" type="presParOf" srcId="{F7A2880F-5573-4502-9EFB-21866885EFF1}" destId="{74F17005-37AA-48B9-BAA4-6CF6CC1A1A8D}" srcOrd="2" destOrd="0" presId="urn:microsoft.com/office/officeart/2005/8/layout/orgChart1"/>
    <dgm:cxn modelId="{86DED41C-E05D-4296-8E68-1A7A4444E200}" type="presParOf" srcId="{600FF368-321B-4A3C-8D1D-B55C2CB3E875}" destId="{C1553C02-2343-48BB-9E08-D4E35D31826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3AEE7-9E0C-4C4B-8C78-B3F007D63A52}">
      <dsp:nvSpPr>
        <dsp:cNvPr id="0" name=""/>
        <dsp:cNvSpPr/>
      </dsp:nvSpPr>
      <dsp:spPr>
        <a:xfrm>
          <a:off x="5044356" y="1873335"/>
          <a:ext cx="460900" cy="1864811"/>
        </a:xfrm>
        <a:custGeom>
          <a:avLst/>
          <a:gdLst/>
          <a:ahLst/>
          <a:cxnLst/>
          <a:rect l="0" t="0" r="0" b="0"/>
          <a:pathLst>
            <a:path>
              <a:moveTo>
                <a:pt x="0" y="0"/>
              </a:moveTo>
              <a:lnTo>
                <a:pt x="0" y="1864811"/>
              </a:lnTo>
              <a:lnTo>
                <a:pt x="460900" y="186481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724F49-41C5-4E21-A7BC-141178F09F39}">
      <dsp:nvSpPr>
        <dsp:cNvPr id="0" name=""/>
        <dsp:cNvSpPr/>
      </dsp:nvSpPr>
      <dsp:spPr>
        <a:xfrm>
          <a:off x="5044356" y="1873335"/>
          <a:ext cx="460900" cy="733173"/>
        </a:xfrm>
        <a:custGeom>
          <a:avLst/>
          <a:gdLst/>
          <a:ahLst/>
          <a:cxnLst/>
          <a:rect l="0" t="0" r="0" b="0"/>
          <a:pathLst>
            <a:path>
              <a:moveTo>
                <a:pt x="0" y="0"/>
              </a:moveTo>
              <a:lnTo>
                <a:pt x="0" y="733173"/>
              </a:lnTo>
              <a:lnTo>
                <a:pt x="460900" y="73317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45F302-3B3F-4DDD-8CE7-5F1EFE8E7148}">
      <dsp:nvSpPr>
        <dsp:cNvPr id="0" name=""/>
        <dsp:cNvSpPr/>
      </dsp:nvSpPr>
      <dsp:spPr>
        <a:xfrm>
          <a:off x="4381500" y="797841"/>
          <a:ext cx="1891923" cy="334709"/>
        </a:xfrm>
        <a:custGeom>
          <a:avLst/>
          <a:gdLst/>
          <a:ahLst/>
          <a:cxnLst/>
          <a:rect l="0" t="0" r="0" b="0"/>
          <a:pathLst>
            <a:path>
              <a:moveTo>
                <a:pt x="0" y="0"/>
              </a:moveTo>
              <a:lnTo>
                <a:pt x="0" y="167354"/>
              </a:lnTo>
              <a:lnTo>
                <a:pt x="1891923" y="167354"/>
              </a:lnTo>
              <a:lnTo>
                <a:pt x="1891923" y="33470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6D2200-0A04-4E17-9769-029A6173204B}">
      <dsp:nvSpPr>
        <dsp:cNvPr id="0" name=""/>
        <dsp:cNvSpPr/>
      </dsp:nvSpPr>
      <dsp:spPr>
        <a:xfrm>
          <a:off x="3000887" y="1873335"/>
          <a:ext cx="233582" cy="4128087"/>
        </a:xfrm>
        <a:custGeom>
          <a:avLst/>
          <a:gdLst/>
          <a:ahLst/>
          <a:cxnLst/>
          <a:rect l="0" t="0" r="0" b="0"/>
          <a:pathLst>
            <a:path>
              <a:moveTo>
                <a:pt x="0" y="0"/>
              </a:moveTo>
              <a:lnTo>
                <a:pt x="0" y="4128087"/>
              </a:lnTo>
              <a:lnTo>
                <a:pt x="233582" y="412808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97F1BCE-701E-4DAE-998E-0D769484E4D6}">
      <dsp:nvSpPr>
        <dsp:cNvPr id="0" name=""/>
        <dsp:cNvSpPr/>
      </dsp:nvSpPr>
      <dsp:spPr>
        <a:xfrm>
          <a:off x="3000887" y="1873335"/>
          <a:ext cx="233582" cy="2996449"/>
        </a:xfrm>
        <a:custGeom>
          <a:avLst/>
          <a:gdLst/>
          <a:ahLst/>
          <a:cxnLst/>
          <a:rect l="0" t="0" r="0" b="0"/>
          <a:pathLst>
            <a:path>
              <a:moveTo>
                <a:pt x="0" y="0"/>
              </a:moveTo>
              <a:lnTo>
                <a:pt x="0" y="2996449"/>
              </a:lnTo>
              <a:lnTo>
                <a:pt x="233582" y="299644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628D10-FFFE-4D4C-B5DC-7D20DBA52CE2}">
      <dsp:nvSpPr>
        <dsp:cNvPr id="0" name=""/>
        <dsp:cNvSpPr/>
      </dsp:nvSpPr>
      <dsp:spPr>
        <a:xfrm>
          <a:off x="3000887" y="1873335"/>
          <a:ext cx="233582" cy="1864811"/>
        </a:xfrm>
        <a:custGeom>
          <a:avLst/>
          <a:gdLst/>
          <a:ahLst/>
          <a:cxnLst/>
          <a:rect l="0" t="0" r="0" b="0"/>
          <a:pathLst>
            <a:path>
              <a:moveTo>
                <a:pt x="0" y="0"/>
              </a:moveTo>
              <a:lnTo>
                <a:pt x="0" y="1864811"/>
              </a:lnTo>
              <a:lnTo>
                <a:pt x="233582" y="186481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53C6C4-2F8C-44CA-A4DB-F3E4E1A2E58A}">
      <dsp:nvSpPr>
        <dsp:cNvPr id="0" name=""/>
        <dsp:cNvSpPr/>
      </dsp:nvSpPr>
      <dsp:spPr>
        <a:xfrm>
          <a:off x="3000887" y="1873335"/>
          <a:ext cx="233582" cy="733173"/>
        </a:xfrm>
        <a:custGeom>
          <a:avLst/>
          <a:gdLst/>
          <a:ahLst/>
          <a:cxnLst/>
          <a:rect l="0" t="0" r="0" b="0"/>
          <a:pathLst>
            <a:path>
              <a:moveTo>
                <a:pt x="0" y="0"/>
              </a:moveTo>
              <a:lnTo>
                <a:pt x="0" y="733173"/>
              </a:lnTo>
              <a:lnTo>
                <a:pt x="233582" y="73317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C2F3490-0473-4961-BC11-FDA640ADF26B}">
      <dsp:nvSpPr>
        <dsp:cNvPr id="0" name=""/>
        <dsp:cNvSpPr/>
      </dsp:nvSpPr>
      <dsp:spPr>
        <a:xfrm>
          <a:off x="3623772" y="797841"/>
          <a:ext cx="757727" cy="334709"/>
        </a:xfrm>
        <a:custGeom>
          <a:avLst/>
          <a:gdLst/>
          <a:ahLst/>
          <a:cxnLst/>
          <a:rect l="0" t="0" r="0" b="0"/>
          <a:pathLst>
            <a:path>
              <a:moveTo>
                <a:pt x="757727" y="0"/>
              </a:moveTo>
              <a:lnTo>
                <a:pt x="757727" y="167354"/>
              </a:lnTo>
              <a:lnTo>
                <a:pt x="0" y="167354"/>
              </a:lnTo>
              <a:lnTo>
                <a:pt x="0" y="33470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4F4E3E-2F0E-46B9-8251-C7D7BCD2011D}">
      <dsp:nvSpPr>
        <dsp:cNvPr id="0" name=""/>
        <dsp:cNvSpPr/>
      </dsp:nvSpPr>
      <dsp:spPr>
        <a:xfrm>
          <a:off x="1108964" y="2022424"/>
          <a:ext cx="298802" cy="1873713"/>
        </a:xfrm>
        <a:custGeom>
          <a:avLst/>
          <a:gdLst/>
          <a:ahLst/>
          <a:cxnLst/>
          <a:rect l="0" t="0" r="0" b="0"/>
          <a:pathLst>
            <a:path>
              <a:moveTo>
                <a:pt x="0" y="0"/>
              </a:moveTo>
              <a:lnTo>
                <a:pt x="0" y="1873713"/>
              </a:lnTo>
              <a:lnTo>
                <a:pt x="298802" y="187371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9A8B7A-223C-4A81-8451-EC147B242BD1}">
      <dsp:nvSpPr>
        <dsp:cNvPr id="0" name=""/>
        <dsp:cNvSpPr/>
      </dsp:nvSpPr>
      <dsp:spPr>
        <a:xfrm>
          <a:off x="1108964" y="2022424"/>
          <a:ext cx="233582" cy="733173"/>
        </a:xfrm>
        <a:custGeom>
          <a:avLst/>
          <a:gdLst/>
          <a:ahLst/>
          <a:cxnLst/>
          <a:rect l="0" t="0" r="0" b="0"/>
          <a:pathLst>
            <a:path>
              <a:moveTo>
                <a:pt x="0" y="0"/>
              </a:moveTo>
              <a:lnTo>
                <a:pt x="0" y="733173"/>
              </a:lnTo>
              <a:lnTo>
                <a:pt x="233582" y="73317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EE3BAE-FB8E-42AD-8F34-29C43AAE54BD}">
      <dsp:nvSpPr>
        <dsp:cNvPr id="0" name=""/>
        <dsp:cNvSpPr/>
      </dsp:nvSpPr>
      <dsp:spPr>
        <a:xfrm>
          <a:off x="1731849" y="797841"/>
          <a:ext cx="2649650" cy="334709"/>
        </a:xfrm>
        <a:custGeom>
          <a:avLst/>
          <a:gdLst/>
          <a:ahLst/>
          <a:cxnLst/>
          <a:rect l="0" t="0" r="0" b="0"/>
          <a:pathLst>
            <a:path>
              <a:moveTo>
                <a:pt x="2649650" y="0"/>
              </a:moveTo>
              <a:lnTo>
                <a:pt x="2649650" y="167354"/>
              </a:lnTo>
              <a:lnTo>
                <a:pt x="0" y="167354"/>
              </a:lnTo>
              <a:lnTo>
                <a:pt x="0" y="33470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84CEBC-8F42-465E-8050-36D61DB67312}">
      <dsp:nvSpPr>
        <dsp:cNvPr id="0" name=""/>
        <dsp:cNvSpPr/>
      </dsp:nvSpPr>
      <dsp:spPr>
        <a:xfrm>
          <a:off x="2059131" y="912"/>
          <a:ext cx="4644736" cy="796928"/>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ahoma" pitchFamily="34" charset="0"/>
              <a:cs typeface="Tahoma" pitchFamily="34" charset="0"/>
            </a:rPr>
            <a:t>Types of Research</a:t>
          </a:r>
        </a:p>
        <a:p>
          <a:pPr marL="0" lvl="0" indent="0" algn="ctr" defTabSz="977900">
            <a:lnSpc>
              <a:spcPct val="90000"/>
            </a:lnSpc>
            <a:spcBef>
              <a:spcPct val="0"/>
            </a:spcBef>
            <a:spcAft>
              <a:spcPct val="35000"/>
            </a:spcAft>
            <a:buNone/>
          </a:pPr>
          <a:r>
            <a:rPr lang="en-US" sz="2200" kern="1200" dirty="0">
              <a:latin typeface="Tahoma" pitchFamily="34" charset="0"/>
              <a:cs typeface="Tahoma" pitchFamily="34" charset="0"/>
            </a:rPr>
            <a:t>From the view point of</a:t>
          </a:r>
        </a:p>
      </dsp:txBody>
      <dsp:txXfrm>
        <a:off x="2059131" y="912"/>
        <a:ext cx="4644736" cy="796928"/>
      </dsp:txXfrm>
    </dsp:sp>
    <dsp:sp modelId="{74D797D9-9C6E-4590-8247-2451124B5894}">
      <dsp:nvSpPr>
        <dsp:cNvPr id="0" name=""/>
        <dsp:cNvSpPr/>
      </dsp:nvSpPr>
      <dsp:spPr>
        <a:xfrm>
          <a:off x="953242" y="1132550"/>
          <a:ext cx="1557213" cy="889873"/>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ahoma" pitchFamily="34" charset="0"/>
              <a:cs typeface="Tahoma" pitchFamily="34" charset="0"/>
            </a:rPr>
            <a:t>Application</a:t>
          </a:r>
        </a:p>
      </dsp:txBody>
      <dsp:txXfrm>
        <a:off x="953242" y="1132550"/>
        <a:ext cx="1557213" cy="889873"/>
      </dsp:txXfrm>
    </dsp:sp>
    <dsp:sp modelId="{1610699C-477C-4419-A5CA-C5319054AE93}">
      <dsp:nvSpPr>
        <dsp:cNvPr id="0" name=""/>
        <dsp:cNvSpPr/>
      </dsp:nvSpPr>
      <dsp:spPr>
        <a:xfrm>
          <a:off x="1342546" y="2357134"/>
          <a:ext cx="1383036" cy="796928"/>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ahoma" pitchFamily="34" charset="0"/>
              <a:cs typeface="Tahoma" pitchFamily="34" charset="0"/>
            </a:rPr>
            <a:t>Pure Research</a:t>
          </a:r>
        </a:p>
      </dsp:txBody>
      <dsp:txXfrm>
        <a:off x="1342546" y="2357134"/>
        <a:ext cx="1383036" cy="796928"/>
      </dsp:txXfrm>
    </dsp:sp>
    <dsp:sp modelId="{9C4A2718-D305-42F1-A41B-2191DF2B5F3A}">
      <dsp:nvSpPr>
        <dsp:cNvPr id="0" name=""/>
        <dsp:cNvSpPr/>
      </dsp:nvSpPr>
      <dsp:spPr>
        <a:xfrm>
          <a:off x="1407766" y="3497674"/>
          <a:ext cx="1254077" cy="796928"/>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ahoma" pitchFamily="34" charset="0"/>
              <a:cs typeface="Tahoma" pitchFamily="34" charset="0"/>
            </a:rPr>
            <a:t>Applied Research</a:t>
          </a:r>
        </a:p>
      </dsp:txBody>
      <dsp:txXfrm>
        <a:off x="1407766" y="3497674"/>
        <a:ext cx="1254077" cy="796928"/>
      </dsp:txXfrm>
    </dsp:sp>
    <dsp:sp modelId="{C6F92996-B180-492C-8F64-36562311E987}">
      <dsp:nvSpPr>
        <dsp:cNvPr id="0" name=""/>
        <dsp:cNvSpPr/>
      </dsp:nvSpPr>
      <dsp:spPr>
        <a:xfrm>
          <a:off x="2845166" y="1132550"/>
          <a:ext cx="1557213" cy="740784"/>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ahoma" pitchFamily="34" charset="0"/>
              <a:cs typeface="Tahoma" pitchFamily="34" charset="0"/>
            </a:rPr>
            <a:t>Objectives</a:t>
          </a:r>
        </a:p>
      </dsp:txBody>
      <dsp:txXfrm>
        <a:off x="2845166" y="1132550"/>
        <a:ext cx="1557213" cy="740784"/>
      </dsp:txXfrm>
    </dsp:sp>
    <dsp:sp modelId="{247759E8-C6D5-4F53-8414-5AD0EF7D50D2}">
      <dsp:nvSpPr>
        <dsp:cNvPr id="0" name=""/>
        <dsp:cNvSpPr/>
      </dsp:nvSpPr>
      <dsp:spPr>
        <a:xfrm>
          <a:off x="3234469" y="2208045"/>
          <a:ext cx="1593856" cy="796928"/>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ahoma" pitchFamily="34" charset="0"/>
              <a:cs typeface="Tahoma" pitchFamily="34" charset="0"/>
            </a:rPr>
            <a:t>Exploratory Research</a:t>
          </a:r>
        </a:p>
      </dsp:txBody>
      <dsp:txXfrm>
        <a:off x="3234469" y="2208045"/>
        <a:ext cx="1593856" cy="796928"/>
      </dsp:txXfrm>
    </dsp:sp>
    <dsp:sp modelId="{CFDFF6A8-7E43-47A7-9643-203D48EE217B}">
      <dsp:nvSpPr>
        <dsp:cNvPr id="0" name=""/>
        <dsp:cNvSpPr/>
      </dsp:nvSpPr>
      <dsp:spPr>
        <a:xfrm>
          <a:off x="3234469" y="3339683"/>
          <a:ext cx="1593856" cy="796928"/>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ahoma" pitchFamily="34" charset="0"/>
              <a:cs typeface="Tahoma" pitchFamily="34" charset="0"/>
            </a:rPr>
            <a:t>Descriptive  Research</a:t>
          </a:r>
        </a:p>
      </dsp:txBody>
      <dsp:txXfrm>
        <a:off x="3234469" y="3339683"/>
        <a:ext cx="1593856" cy="796928"/>
      </dsp:txXfrm>
    </dsp:sp>
    <dsp:sp modelId="{51CC09CA-39C9-4C0F-A1C9-F83966F63219}">
      <dsp:nvSpPr>
        <dsp:cNvPr id="0" name=""/>
        <dsp:cNvSpPr/>
      </dsp:nvSpPr>
      <dsp:spPr>
        <a:xfrm>
          <a:off x="3234469" y="4471321"/>
          <a:ext cx="1593856" cy="796928"/>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ahoma" pitchFamily="34" charset="0"/>
              <a:cs typeface="Tahoma" pitchFamily="34" charset="0"/>
            </a:rPr>
            <a:t>Correlation Research</a:t>
          </a:r>
        </a:p>
      </dsp:txBody>
      <dsp:txXfrm>
        <a:off x="3234469" y="4471321"/>
        <a:ext cx="1593856" cy="796928"/>
      </dsp:txXfrm>
    </dsp:sp>
    <dsp:sp modelId="{5BCCAB73-45A3-4C83-AF85-FA2585F8D3B6}">
      <dsp:nvSpPr>
        <dsp:cNvPr id="0" name=""/>
        <dsp:cNvSpPr/>
      </dsp:nvSpPr>
      <dsp:spPr>
        <a:xfrm>
          <a:off x="3234469" y="5602958"/>
          <a:ext cx="1593856" cy="796928"/>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ahoma" pitchFamily="34" charset="0"/>
              <a:cs typeface="Tahoma" pitchFamily="34" charset="0"/>
            </a:rPr>
            <a:t>Explanatory Research</a:t>
          </a:r>
        </a:p>
      </dsp:txBody>
      <dsp:txXfrm>
        <a:off x="3234469" y="5602958"/>
        <a:ext cx="1593856" cy="796928"/>
      </dsp:txXfrm>
    </dsp:sp>
    <dsp:sp modelId="{D9BCC770-E74F-444F-BED5-88DCED9E7A96}">
      <dsp:nvSpPr>
        <dsp:cNvPr id="0" name=""/>
        <dsp:cNvSpPr/>
      </dsp:nvSpPr>
      <dsp:spPr>
        <a:xfrm>
          <a:off x="4737089" y="1132550"/>
          <a:ext cx="3072667" cy="740784"/>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ahoma" pitchFamily="34" charset="0"/>
              <a:cs typeface="Tahoma" pitchFamily="34" charset="0"/>
            </a:rPr>
            <a:t>Type of Information Sought</a:t>
          </a:r>
        </a:p>
      </dsp:txBody>
      <dsp:txXfrm>
        <a:off x="4737089" y="1132550"/>
        <a:ext cx="3072667" cy="740784"/>
      </dsp:txXfrm>
    </dsp:sp>
    <dsp:sp modelId="{8600D9D9-FE2C-4AB8-AB5B-53670B98C321}">
      <dsp:nvSpPr>
        <dsp:cNvPr id="0" name=""/>
        <dsp:cNvSpPr/>
      </dsp:nvSpPr>
      <dsp:spPr>
        <a:xfrm>
          <a:off x="5505256" y="2208045"/>
          <a:ext cx="2026030" cy="796928"/>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ahoma" pitchFamily="34" charset="0"/>
              <a:cs typeface="Tahoma" pitchFamily="34" charset="0"/>
            </a:rPr>
            <a:t>Quantitative Research</a:t>
          </a:r>
        </a:p>
      </dsp:txBody>
      <dsp:txXfrm>
        <a:off x="5505256" y="2208045"/>
        <a:ext cx="2026030" cy="796928"/>
      </dsp:txXfrm>
    </dsp:sp>
    <dsp:sp modelId="{E6A1531D-0A4E-4C78-9390-EE931252C21C}">
      <dsp:nvSpPr>
        <dsp:cNvPr id="0" name=""/>
        <dsp:cNvSpPr/>
      </dsp:nvSpPr>
      <dsp:spPr>
        <a:xfrm>
          <a:off x="5505256" y="3339683"/>
          <a:ext cx="2178434" cy="796928"/>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ahoma" pitchFamily="34" charset="0"/>
              <a:cs typeface="Tahoma" pitchFamily="34" charset="0"/>
            </a:rPr>
            <a:t>Qualitative Research</a:t>
          </a:r>
        </a:p>
      </dsp:txBody>
      <dsp:txXfrm>
        <a:off x="5505256" y="3339683"/>
        <a:ext cx="2178434" cy="7969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0693DB-400A-4E65-959A-C187F91A1E51}" type="datetimeFigureOut">
              <a:rPr lang="en-US" smtClean="0"/>
              <a:pPr/>
              <a:t>4/20/2020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AAAE56-93B9-412B-9C63-427B87FA60B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380329" y="878354"/>
            <a:ext cx="4097344" cy="3164721"/>
          </a:xfrm>
          <a:prstGeom prst="rect">
            <a:avLst/>
          </a:prstGeom>
          <a:solidFill>
            <a:srgbClr val="FFFFFF"/>
          </a:solidFill>
          <a:ln w="9360">
            <a:solidFill>
              <a:srgbClr val="000000"/>
            </a:solidFill>
            <a:miter lim="800000"/>
            <a:headEnd/>
            <a:tailEnd/>
          </a:ln>
        </p:spPr>
        <p:txBody>
          <a:bodyPr wrap="none" anchor="ctr"/>
          <a:lstStyle/>
          <a:p>
            <a:endParaRPr lang="en-IN">
              <a:latin typeface="Calibri" pitchFamily="34" charset="0"/>
            </a:endParaRPr>
          </a:p>
        </p:txBody>
      </p:sp>
      <p:sp>
        <p:nvSpPr>
          <p:cNvPr id="27651" name="Rectangle 3"/>
          <p:cNvSpPr>
            <a:spLocks noGrp="1" noChangeArrowheads="1"/>
          </p:cNvSpPr>
          <p:nvPr>
            <p:ph type="body"/>
          </p:nvPr>
        </p:nvSpPr>
        <p:spPr bwMode="auto">
          <a:xfrm>
            <a:off x="1060299" y="4349101"/>
            <a:ext cx="4734170" cy="3507529"/>
          </a:xfrm>
          <a:noFill/>
        </p:spPr>
        <p:txBody>
          <a:bodyPr wrap="none" numCol="1" anchor="ctr" anchorCtr="0" compatLnSpc="1">
            <a:prstTxWarp prst="textNoShape">
              <a:avLst/>
            </a:prstTxWarp>
          </a:bodyPr>
          <a:lstStyle/>
          <a:p>
            <a:pPr eaLnBrk="1" hangingPunct="1">
              <a:spcBef>
                <a:spcPct val="0"/>
              </a:spcBef>
            </a:pPr>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
        <p:nvSpPr>
          <p:cNvPr id="35844" name="Slide Number Placeholder 3"/>
          <p:cNvSpPr>
            <a:spLocks noGrp="1"/>
          </p:cNvSpPr>
          <p:nvPr>
            <p:ph type="sldNum" sz="quarter" idx="5"/>
          </p:nvPr>
        </p:nvSpPr>
        <p:spPr>
          <a:noFill/>
        </p:spPr>
        <p:txBody>
          <a:bodyPr/>
          <a:lstStyle/>
          <a:p>
            <a:fld id="{F3F2DEFB-8834-413B-9AA5-907AA2328C0C}" type="slidenum">
              <a:rPr lang="ar-SA" smtClean="0"/>
              <a:pPr/>
              <a:t>38</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4/20/2020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4/20/2020</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4/20/2020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meStop\Downloads\bismillillah\Bismillah HD wallpapers.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152400"/>
            <a:ext cx="9144000" cy="647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633412"/>
          </a:xfrm>
        </p:spPr>
        <p:txBody>
          <a:bodyPr>
            <a:normAutofit fontScale="90000"/>
          </a:bodyPr>
          <a:lstStyle/>
          <a:p>
            <a:pPr eaLnBrk="1" hangingPunct="1"/>
            <a:r>
              <a:rPr lang="en-US" sz="3600" b="1" dirty="0"/>
              <a:t>QUALITIES OF GOOD RESEARCH</a:t>
            </a:r>
            <a:r>
              <a:rPr lang="en-US" sz="3200" dirty="0"/>
              <a:t>  CONTD..</a:t>
            </a:r>
            <a:endParaRPr lang="th-TH" sz="3200" dirty="0"/>
          </a:p>
        </p:txBody>
      </p:sp>
      <p:sp>
        <p:nvSpPr>
          <p:cNvPr id="13315" name="Rectangle 3"/>
          <p:cNvSpPr>
            <a:spLocks noGrp="1" noChangeArrowheads="1"/>
          </p:cNvSpPr>
          <p:nvPr>
            <p:ph idx="1"/>
          </p:nvPr>
        </p:nvSpPr>
        <p:spPr>
          <a:xfrm>
            <a:off x="228600" y="1295400"/>
            <a:ext cx="8153400" cy="4830763"/>
          </a:xfrm>
        </p:spPr>
        <p:txBody>
          <a:bodyPr>
            <a:normAutofit fontScale="85000" lnSpcReduction="10000"/>
          </a:bodyPr>
          <a:lstStyle/>
          <a:p>
            <a:pPr algn="just">
              <a:lnSpc>
                <a:spcPct val="150000"/>
              </a:lnSpc>
              <a:buNone/>
            </a:pPr>
            <a:r>
              <a:rPr lang="en-US" sz="3200" dirty="0"/>
              <a:t>1.</a:t>
            </a:r>
            <a:r>
              <a:rPr lang="en-US" sz="3200" b="1" dirty="0">
                <a:solidFill>
                  <a:srgbClr val="FFFF00"/>
                </a:solidFill>
              </a:rPr>
              <a:t>SYSTEMATIC</a:t>
            </a:r>
            <a:r>
              <a:rPr lang="en-US" sz="3200" dirty="0"/>
              <a:t> - Reject the use of guessing &amp;  intuition, but does not rule out creative thinking A good research study must have various well planned steps, i.e. all steps must be interrelated and one step should lead to another step.</a:t>
            </a:r>
          </a:p>
          <a:p>
            <a:pPr algn="just" eaLnBrk="1" hangingPunct="1">
              <a:lnSpc>
                <a:spcPct val="150000"/>
              </a:lnSpc>
              <a:buFontTx/>
              <a:buNone/>
            </a:pPr>
            <a:r>
              <a:rPr lang="en-US" sz="3200" dirty="0"/>
              <a:t>2.</a:t>
            </a:r>
            <a:r>
              <a:rPr lang="en-US" sz="3200" dirty="0">
                <a:solidFill>
                  <a:srgbClr val="FFFF00"/>
                </a:solidFill>
              </a:rPr>
              <a:t> </a:t>
            </a:r>
            <a:r>
              <a:rPr lang="en-US" sz="3200" b="1" dirty="0">
                <a:solidFill>
                  <a:srgbClr val="FFFF00"/>
                </a:solidFill>
              </a:rPr>
              <a:t>CONTROLLED</a:t>
            </a:r>
            <a:r>
              <a:rPr lang="en-US" sz="3200" dirty="0">
                <a:solidFill>
                  <a:srgbClr val="FFFF00"/>
                </a:solidFill>
              </a:rPr>
              <a:t> </a:t>
            </a:r>
            <a:r>
              <a:rPr lang="en-US" sz="3200" dirty="0"/>
              <a:t>– Variables are identified &amp;  controlled, wherever possible.</a:t>
            </a:r>
          </a:p>
          <a:p>
            <a:pPr algn="just" eaLnBrk="1" hangingPunct="1">
              <a:lnSpc>
                <a:spcPct val="90000"/>
              </a:lnSpc>
              <a:buFontTx/>
              <a:buNone/>
            </a:pPr>
            <a:endParaRPr lang="en-US" sz="2800" dirty="0"/>
          </a:p>
          <a:p>
            <a:pPr marL="274320" indent="-274320">
              <a:spcBef>
                <a:spcPts val="1200"/>
              </a:spcBef>
              <a:spcAft>
                <a:spcPts val="600"/>
              </a:spcAft>
              <a:defRPr/>
            </a:pPr>
            <a:endParaRPr lang="en-US" sz="2800" dirty="0">
              <a:solidFill>
                <a:schemeClr val="accent2">
                  <a:lumMod val="50000"/>
                </a:schemeClr>
              </a:solidFill>
            </a:endParaRPr>
          </a:p>
          <a:p>
            <a:pPr>
              <a:lnSpc>
                <a:spcPct val="90000"/>
              </a:lnSpc>
              <a:buNone/>
            </a:pPr>
            <a:endParaRPr lang="en-US" sz="2800" dirty="0">
              <a:solidFill>
                <a:schemeClr val="accent2">
                  <a:lumMod val="50000"/>
                </a:schemeClr>
              </a:solidFill>
            </a:endParaRPr>
          </a:p>
          <a:p>
            <a:pPr eaLnBrk="1" hangingPunct="1">
              <a:lnSpc>
                <a:spcPct val="90000"/>
              </a:lnSpc>
              <a:buFontTx/>
              <a:buNone/>
            </a:pPr>
            <a:endParaRPr lang="th-TH"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633412"/>
          </a:xfrm>
        </p:spPr>
        <p:txBody>
          <a:bodyPr>
            <a:normAutofit/>
          </a:bodyPr>
          <a:lstStyle/>
          <a:p>
            <a:pPr eaLnBrk="1" hangingPunct="1"/>
            <a:r>
              <a:rPr lang="en-US" sz="3200" dirty="0"/>
              <a:t>QUALITIES OF GOOD RESEARCH  CONTD..</a:t>
            </a:r>
            <a:endParaRPr lang="th-TH" sz="3200" dirty="0"/>
          </a:p>
        </p:txBody>
      </p:sp>
      <p:sp>
        <p:nvSpPr>
          <p:cNvPr id="13315" name="Rectangle 3"/>
          <p:cNvSpPr>
            <a:spLocks noGrp="1" noChangeArrowheads="1"/>
          </p:cNvSpPr>
          <p:nvPr>
            <p:ph idx="1"/>
          </p:nvPr>
        </p:nvSpPr>
        <p:spPr>
          <a:xfrm>
            <a:off x="228600" y="1143000"/>
            <a:ext cx="8458200" cy="4983163"/>
          </a:xfrm>
        </p:spPr>
        <p:txBody>
          <a:bodyPr>
            <a:normAutofit lnSpcReduction="10000"/>
          </a:bodyPr>
          <a:lstStyle/>
          <a:p>
            <a:pPr algn="just">
              <a:lnSpc>
                <a:spcPct val="150000"/>
              </a:lnSpc>
              <a:buNone/>
            </a:pPr>
            <a:r>
              <a:rPr lang="en-US" sz="3200" dirty="0"/>
              <a:t>3. </a:t>
            </a:r>
            <a:r>
              <a:rPr lang="en-US" sz="3200" b="1" dirty="0">
                <a:solidFill>
                  <a:srgbClr val="FFFF00"/>
                </a:solidFill>
              </a:rPr>
              <a:t>LOGICAL</a:t>
            </a:r>
            <a:r>
              <a:rPr lang="en-US" sz="3200" b="1" dirty="0"/>
              <a:t> </a:t>
            </a:r>
            <a:r>
              <a:rPr lang="en-US" sz="3200" dirty="0"/>
              <a:t>- Guided by rules of logical  reasoning &amp;  logical process of induction &amp; deduction.</a:t>
            </a:r>
          </a:p>
          <a:p>
            <a:pPr algn="just">
              <a:lnSpc>
                <a:spcPct val="150000"/>
              </a:lnSpc>
              <a:buNone/>
            </a:pPr>
            <a:r>
              <a:rPr lang="en-US" sz="3200" b="1" dirty="0">
                <a:solidFill>
                  <a:srgbClr val="FFFF00"/>
                </a:solidFill>
              </a:rPr>
              <a:t>4. </a:t>
            </a:r>
            <a:r>
              <a:rPr lang="en-US" b="1" dirty="0">
                <a:solidFill>
                  <a:srgbClr val="FFFF00"/>
                </a:solidFill>
              </a:rPr>
              <a:t>EMPIRICAL</a:t>
            </a:r>
            <a:r>
              <a:rPr lang="en-US" dirty="0">
                <a:solidFill>
                  <a:srgbClr val="FFFF00"/>
                </a:solidFill>
              </a:rPr>
              <a:t>-</a:t>
            </a:r>
            <a:r>
              <a:rPr lang="en-US" dirty="0"/>
              <a:t> Provides a basis for external validity to  results (validation)</a:t>
            </a:r>
            <a:endParaRPr lang="en-US" sz="2800" dirty="0"/>
          </a:p>
          <a:p>
            <a:pPr algn="just" eaLnBrk="1" hangingPunct="1">
              <a:lnSpc>
                <a:spcPct val="150000"/>
              </a:lnSpc>
              <a:buFontTx/>
              <a:buNone/>
            </a:pPr>
            <a:r>
              <a:rPr lang="en-US" b="1" dirty="0"/>
              <a:t>5.</a:t>
            </a:r>
            <a:r>
              <a:rPr lang="en-US" sz="2800" b="1" dirty="0"/>
              <a:t> </a:t>
            </a:r>
            <a:r>
              <a:rPr lang="en-US" sz="2800" b="1" dirty="0">
                <a:solidFill>
                  <a:srgbClr val="FFFF00"/>
                </a:solidFill>
              </a:rPr>
              <a:t>REPLICABLE </a:t>
            </a:r>
            <a:r>
              <a:rPr lang="en-US" sz="2800" dirty="0"/>
              <a:t>- Verified by replicating the study</a:t>
            </a:r>
          </a:p>
          <a:p>
            <a:pPr algn="just" eaLnBrk="1" hangingPunct="1">
              <a:lnSpc>
                <a:spcPct val="150000"/>
              </a:lnSpc>
              <a:buFontTx/>
              <a:buNone/>
            </a:pPr>
            <a:r>
              <a:rPr lang="en-US" sz="2800" dirty="0"/>
              <a:t>.</a:t>
            </a:r>
          </a:p>
          <a:p>
            <a:pPr marL="274320" indent="-274320">
              <a:spcBef>
                <a:spcPts val="1200"/>
              </a:spcBef>
              <a:spcAft>
                <a:spcPts val="600"/>
              </a:spcAft>
              <a:defRPr/>
            </a:pPr>
            <a:endParaRPr lang="en-US" sz="2800" dirty="0">
              <a:solidFill>
                <a:schemeClr val="accent2">
                  <a:lumMod val="50000"/>
                </a:schemeClr>
              </a:solidFill>
            </a:endParaRPr>
          </a:p>
          <a:p>
            <a:pPr>
              <a:lnSpc>
                <a:spcPct val="90000"/>
              </a:lnSpc>
              <a:buNone/>
            </a:pPr>
            <a:endParaRPr lang="en-US" sz="2800" dirty="0">
              <a:solidFill>
                <a:schemeClr val="accent2">
                  <a:lumMod val="50000"/>
                </a:schemeClr>
              </a:solidFill>
            </a:endParaRPr>
          </a:p>
          <a:p>
            <a:pPr eaLnBrk="1" hangingPunct="1">
              <a:lnSpc>
                <a:spcPct val="90000"/>
              </a:lnSpc>
              <a:buFontTx/>
              <a:buNone/>
            </a:pPr>
            <a:endParaRPr lang="th-TH"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lnSpc>
                <a:spcPct val="150000"/>
              </a:lnSpc>
              <a:buNone/>
            </a:pPr>
            <a:r>
              <a:rPr lang="en-US" sz="3200" b="1" dirty="0"/>
              <a:t> 6. </a:t>
            </a:r>
            <a:r>
              <a:rPr lang="en-US" sz="3200" b="1" dirty="0">
                <a:solidFill>
                  <a:srgbClr val="FFFF00"/>
                </a:solidFill>
              </a:rPr>
              <a:t>SELF CORRECTING </a:t>
            </a:r>
            <a:r>
              <a:rPr lang="en-US" sz="3200" dirty="0"/>
              <a:t>- Built in mechanism &amp; open to public scrutiny by fellow professionals</a:t>
            </a:r>
          </a:p>
          <a:p>
            <a:pPr algn="just">
              <a:lnSpc>
                <a:spcPct val="150000"/>
              </a:lnSpc>
              <a:buNone/>
            </a:pPr>
            <a:r>
              <a:rPr lang="en-US" sz="3200" b="1" dirty="0"/>
              <a:t>7. </a:t>
            </a:r>
            <a:r>
              <a:rPr lang="en-US" sz="3200" b="1" dirty="0">
                <a:solidFill>
                  <a:srgbClr val="FFFF00"/>
                </a:solidFill>
              </a:rPr>
              <a:t>BIAS FREE</a:t>
            </a:r>
            <a:r>
              <a:rPr lang="en-US" sz="3200" dirty="0">
                <a:solidFill>
                  <a:srgbClr val="FFFF00"/>
                </a:solidFill>
              </a:rPr>
              <a:t> </a:t>
            </a:r>
            <a:r>
              <a:rPr lang="en-US" sz="3200" dirty="0"/>
              <a:t>- Research should be free from personal bias. It should be based on objective and not on subjective matter</a:t>
            </a:r>
            <a:endParaRPr lang="en-US" b="1" dirty="0"/>
          </a:p>
          <a:p>
            <a:pPr algn="just">
              <a:lnSpc>
                <a:spcPct val="150000"/>
              </a:lnSpc>
              <a:buNone/>
            </a:pPr>
            <a:r>
              <a:rPr lang="en-US" b="1" dirty="0">
                <a:solidFill>
                  <a:srgbClr val="FFFF00"/>
                </a:solidFill>
              </a:rPr>
              <a:t>8. OBJECTIVE</a:t>
            </a:r>
            <a:r>
              <a:rPr lang="en-US" dirty="0">
                <a:solidFill>
                  <a:srgbClr val="FFFF00"/>
                </a:solidFill>
              </a:rPr>
              <a:t>-</a:t>
            </a:r>
            <a:r>
              <a:rPr lang="en-US" dirty="0"/>
              <a:t> A good research must answer the research question/hypothesis.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buNone/>
            </a:pPr>
            <a:r>
              <a:rPr lang="en-US" b="1" dirty="0"/>
              <a:t>9. </a:t>
            </a:r>
            <a:r>
              <a:rPr lang="en-US" b="1" dirty="0">
                <a:solidFill>
                  <a:srgbClr val="FFFF00"/>
                </a:solidFill>
              </a:rPr>
              <a:t>CONTROL</a:t>
            </a:r>
            <a:r>
              <a:rPr lang="en-US" dirty="0"/>
              <a:t> - A good research must be able to control all variables.</a:t>
            </a:r>
          </a:p>
          <a:p>
            <a:pPr algn="just">
              <a:lnSpc>
                <a:spcPct val="150000"/>
              </a:lnSpc>
              <a:buNone/>
            </a:pPr>
            <a:r>
              <a:rPr lang="en-US" dirty="0"/>
              <a:t>10.</a:t>
            </a:r>
            <a:r>
              <a:rPr lang="en-US" b="1" dirty="0">
                <a:solidFill>
                  <a:srgbClr val="FFFF00"/>
                </a:solidFill>
              </a:rPr>
              <a:t>GENERALISABILITY</a:t>
            </a:r>
            <a:r>
              <a:rPr lang="en-US" dirty="0">
                <a:solidFill>
                  <a:srgbClr val="FFFF00"/>
                </a:solidFill>
              </a:rPr>
              <a:t>-</a:t>
            </a:r>
            <a:r>
              <a:rPr lang="en-US" dirty="0"/>
              <a:t>Generate similar result when used other method.</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28800"/>
            <a:ext cx="6480048" cy="2301240"/>
          </a:xfrm>
        </p:spPr>
        <p:txBody>
          <a:bodyPr>
            <a:normAutofit/>
          </a:bodyPr>
          <a:lstStyle/>
          <a:p>
            <a:pPr algn="ctr"/>
            <a:r>
              <a:rPr lang="en-US" sz="6000" dirty="0"/>
              <a:t>Characteristics of Research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Research</a:t>
            </a:r>
          </a:p>
        </p:txBody>
      </p:sp>
      <p:sp>
        <p:nvSpPr>
          <p:cNvPr id="3" name="Content Placeholder 2"/>
          <p:cNvSpPr>
            <a:spLocks noGrp="1"/>
          </p:cNvSpPr>
          <p:nvPr>
            <p:ph idx="1"/>
          </p:nvPr>
        </p:nvSpPr>
        <p:spPr>
          <a:xfrm>
            <a:off x="381000" y="1600200"/>
            <a:ext cx="8534400" cy="4525963"/>
          </a:xfrm>
        </p:spPr>
        <p:txBody>
          <a:bodyPr/>
          <a:lstStyle/>
          <a:p>
            <a:pPr algn="just">
              <a:buNone/>
            </a:pPr>
            <a:r>
              <a:rPr lang="en-US" dirty="0"/>
              <a:t>The research process must be controlled, rigorous, valid, verifiable, empirical and critical.</a:t>
            </a:r>
          </a:p>
          <a:p>
            <a:pPr algn="just">
              <a:buNone/>
            </a:pPr>
            <a:r>
              <a:rPr lang="en-US" b="1" u="sng" dirty="0"/>
              <a:t>1. Controlled ( difficult in real life situations)</a:t>
            </a:r>
          </a:p>
          <a:p>
            <a:pPr lvl="1" algn="just"/>
            <a:r>
              <a:rPr lang="en-US" dirty="0"/>
              <a:t>Is mostly applied to cause and effect studies.</a:t>
            </a:r>
          </a:p>
          <a:p>
            <a:pPr lvl="1" algn="just"/>
            <a:r>
              <a:rPr lang="en-US" dirty="0"/>
              <a:t>More commonly used in lab based studies.</a:t>
            </a:r>
          </a:p>
          <a:p>
            <a:pPr lvl="1" algn="just"/>
            <a:r>
              <a:rPr lang="en-US" dirty="0"/>
              <a:t>Difficult to control in social sciences.</a:t>
            </a:r>
          </a:p>
          <a:p>
            <a:pPr lvl="1" algn="just"/>
            <a:r>
              <a:rPr lang="en-US" dirty="0"/>
              <a:t>Difficulty to apply on humans.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en-US" b="1" u="sng" dirty="0"/>
              <a:t>2. Rigorous: </a:t>
            </a:r>
            <a:r>
              <a:rPr lang="en-US" u="sng" dirty="0"/>
              <a:t>(Researcher has to be devoted)</a:t>
            </a:r>
          </a:p>
          <a:p>
            <a:pPr algn="just"/>
            <a:r>
              <a:rPr lang="en-US" dirty="0"/>
              <a:t>The procedures followed to find answers must be relevant.</a:t>
            </a:r>
          </a:p>
          <a:p>
            <a:pPr algn="just"/>
            <a:r>
              <a:rPr lang="en-US" dirty="0"/>
              <a:t>Appropriate</a:t>
            </a:r>
          </a:p>
          <a:p>
            <a:pPr algn="just"/>
            <a:r>
              <a:rPr lang="en-US" dirty="0"/>
              <a:t>Justified</a:t>
            </a:r>
          </a:p>
          <a:p>
            <a:pPr algn="just"/>
            <a:r>
              <a:rPr lang="en-US" dirty="0"/>
              <a:t>The degree of rigour varies between physical and social sciences.</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3. Valid and Verifiable:</a:t>
            </a:r>
            <a:r>
              <a:rPr lang="en-US" u="sng" dirty="0"/>
              <a:t> (the conclusions)</a:t>
            </a:r>
            <a:endParaRPr lang="en-US" b="1" u="sng" dirty="0"/>
          </a:p>
          <a:p>
            <a:pPr algn="just"/>
            <a:r>
              <a:rPr lang="en-US" dirty="0"/>
              <a:t>The conclusions drawn from the research are correct.</a:t>
            </a:r>
          </a:p>
          <a:p>
            <a:pPr algn="just"/>
            <a:r>
              <a:rPr lang="en-US" dirty="0"/>
              <a:t>Can be verified by the researcher himself and others.</a:t>
            </a:r>
          </a:p>
          <a:p>
            <a:pPr algn="just"/>
            <a:r>
              <a:rPr lang="en-US" dirty="0"/>
              <a:t>Same findings are obtained if procedures are repeated. Results are reliable.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u="sng" dirty="0"/>
              <a:t>5. Critical:</a:t>
            </a:r>
            <a:r>
              <a:rPr lang="en-US" u="sng" dirty="0"/>
              <a:t> </a:t>
            </a:r>
            <a:r>
              <a:rPr lang="en-US" dirty="0"/>
              <a:t>(the procedures used must be able to withstand critical scrutiny)</a:t>
            </a:r>
            <a:endParaRPr lang="en-US" b="1" dirty="0"/>
          </a:p>
          <a:p>
            <a:pPr algn="just"/>
            <a:r>
              <a:rPr lang="en-US" dirty="0"/>
              <a:t>The process of investigation must be error free.</a:t>
            </a:r>
          </a:p>
          <a:p>
            <a:pPr algn="just"/>
            <a:r>
              <a:rPr lang="en-US" dirty="0"/>
              <a:t>The process adopted and the procedures used must be able to withstand critical scrutiny.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686800" cy="4525963"/>
          </a:xfrm>
        </p:spPr>
        <p:txBody>
          <a:bodyPr/>
          <a:lstStyle/>
          <a:p>
            <a:pPr>
              <a:buNone/>
            </a:pPr>
            <a:r>
              <a:rPr lang="en-US" b="1" u="sng" dirty="0"/>
              <a:t>4. Empirical:</a:t>
            </a:r>
            <a:r>
              <a:rPr lang="en-US" u="sng" dirty="0"/>
              <a:t> (real-life experiences or observations)</a:t>
            </a:r>
            <a:endParaRPr lang="en-US" b="1" u="sng" dirty="0"/>
          </a:p>
          <a:p>
            <a:pPr algn="just"/>
            <a:r>
              <a:rPr lang="en-US" dirty="0"/>
              <a:t>Conclusions are based upon hard evidence gathered from information collected from real life experiences or observations.</a:t>
            </a:r>
          </a:p>
          <a:p>
            <a:pPr algn="just"/>
            <a:r>
              <a:rPr lang="en-US" dirty="0"/>
              <a:t>The findings thus obtained can be applied for the betterment of the community.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7772400" cy="1362075"/>
          </a:xfrm>
        </p:spPr>
        <p:txBody>
          <a:bodyPr>
            <a:normAutofit/>
          </a:bodyPr>
          <a:lstStyle/>
          <a:p>
            <a:pPr algn="ctr"/>
            <a:r>
              <a:rPr lang="en-US" sz="4400" b="0" dirty="0">
                <a:ln w="18415" cmpd="sng">
                  <a:solidFill>
                    <a:srgbClr val="FFFFFF"/>
                  </a:solidFill>
                  <a:prstDash val="solid"/>
                </a:ln>
                <a:solidFill>
                  <a:srgbClr val="FFFFFF"/>
                </a:solidFill>
                <a:effectLst>
                  <a:outerShdw blurRad="63500" dir="3600000" algn="tl" rotWithShape="0">
                    <a:srgbClr val="000000">
                      <a:alpha val="70000"/>
                    </a:srgbClr>
                  </a:outerShdw>
                </a:effectLst>
              </a:rPr>
              <a:t>RESEARCH: A WAY OF THINKING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44624"/>
            <a:ext cx="7239000" cy="663611"/>
          </a:xfrm>
        </p:spPr>
        <p:txBody>
          <a:bodyPr>
            <a:normAutofit fontScale="90000"/>
          </a:bodyPr>
          <a:lstStyle/>
          <a:p>
            <a:pPr algn="ctr" eaLnBrk="1" fontAlgn="auto" hangingPunct="1">
              <a:spcAft>
                <a:spcPts val="0"/>
              </a:spcAft>
              <a:defRPr/>
            </a:pPr>
            <a:r>
              <a:rPr lang="en-US" dirty="0">
                <a:latin typeface="Times New Roman" pitchFamily="18" charset="0"/>
                <a:cs typeface="Times New Roman" pitchFamily="18" charset="0"/>
              </a:rPr>
              <a:t>Characteristics of Research </a:t>
            </a:r>
          </a:p>
        </p:txBody>
      </p:sp>
      <p:graphicFrame>
        <p:nvGraphicFramePr>
          <p:cNvPr id="17436" name="Group 28"/>
          <p:cNvGraphicFramePr>
            <a:graphicFrameLocks noGrp="1"/>
          </p:cNvGraphicFramePr>
          <p:nvPr>
            <p:ph idx="1"/>
          </p:nvPr>
        </p:nvGraphicFramePr>
        <p:xfrm>
          <a:off x="0" y="990600"/>
          <a:ext cx="8858250" cy="5645451"/>
        </p:xfrm>
        <a:graphic>
          <a:graphicData uri="http://schemas.openxmlformats.org/drawingml/2006/table">
            <a:tbl>
              <a:tblPr>
                <a:tableStyleId>{5C22544A-7EE6-4342-B048-85BDC9FD1C3A}</a:tableStyleId>
              </a:tblPr>
              <a:tblGrid>
                <a:gridCol w="2676525">
                  <a:extLst>
                    <a:ext uri="{9D8B030D-6E8A-4147-A177-3AD203B41FA5}">
                      <a16:colId xmlns:a16="http://schemas.microsoft.com/office/drawing/2014/main" val="20000"/>
                    </a:ext>
                  </a:extLst>
                </a:gridCol>
                <a:gridCol w="6181725">
                  <a:extLst>
                    <a:ext uri="{9D8B030D-6E8A-4147-A177-3AD203B41FA5}">
                      <a16:colId xmlns:a16="http://schemas.microsoft.com/office/drawing/2014/main" val="20001"/>
                    </a:ext>
                  </a:extLst>
                </a:gridCol>
              </a:tblGrid>
              <a:tr h="454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 Controlled </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L="91450" marR="91450" marT="45721" marB="45721"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Minimizing the effects of external factors</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L="91450" marR="91450" marT="45721" marB="45721" horzOverflow="overflow"/>
                </a:tc>
                <a:extLst>
                  <a:ext uri="{0D108BD9-81ED-4DB2-BD59-A6C34878D82A}">
                    <a16:rowId xmlns:a16="http://schemas.microsoft.com/office/drawing/2014/main" val="10000"/>
                  </a:ext>
                </a:extLst>
              </a:tr>
              <a:tr h="914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2. Rigorous</a:t>
                      </a:r>
                      <a:endParaRPr kumimoji="0" lang="en-US" sz="2400" b="1" i="0" u="none" strike="noStrike" cap="none" normalizeH="0" baseline="0" dirty="0">
                        <a:ln>
                          <a:noFill/>
                        </a:ln>
                        <a:solidFill>
                          <a:srgbClr val="000000"/>
                        </a:solidFill>
                        <a:effectLst/>
                        <a:latin typeface="Times New Roman" pitchFamily="18" charset="0"/>
                        <a:cs typeface="Times New Roman" pitchFamily="18" charset="0"/>
                      </a:endParaRPr>
                    </a:p>
                  </a:txBody>
                  <a:tcPr marL="91450" marR="91450" marT="45721" marB="45721"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Ensuring that the procedures followed to find answers to questions are relevant, appropriate and justified.  </a:t>
                      </a:r>
                      <a:endParaRPr kumimoji="0" lang="en-US" sz="2000" b="1" i="0" u="none" strike="noStrike" cap="none" normalizeH="0" baseline="0" dirty="0">
                        <a:ln>
                          <a:noFill/>
                        </a:ln>
                        <a:solidFill>
                          <a:srgbClr val="000000"/>
                        </a:solidFill>
                        <a:effectLst/>
                        <a:latin typeface="Times New Roman" pitchFamily="18" charset="0"/>
                        <a:cs typeface="Times New Roman" pitchFamily="18" charset="0"/>
                      </a:endParaRPr>
                    </a:p>
                  </a:txBody>
                  <a:tcPr marL="91450" marR="91450" marT="45721" marB="45721" horzOverflow="overflow"/>
                </a:tc>
                <a:extLst>
                  <a:ext uri="{0D108BD9-81ED-4DB2-BD59-A6C34878D82A}">
                    <a16:rowId xmlns:a16="http://schemas.microsoft.com/office/drawing/2014/main" val="10001"/>
                  </a:ext>
                </a:extLst>
              </a:tr>
              <a:tr h="923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 Systematic </a:t>
                      </a:r>
                      <a:endParaRPr kumimoji="0" lang="en-US" sz="2400" b="1" i="0" u="none" strike="noStrike" cap="none" normalizeH="0" baseline="0" dirty="0">
                        <a:ln>
                          <a:noFill/>
                        </a:ln>
                        <a:solidFill>
                          <a:srgbClr val="000000"/>
                        </a:solidFill>
                        <a:effectLst/>
                        <a:latin typeface="Times New Roman" pitchFamily="18" charset="0"/>
                        <a:cs typeface="Times New Roman" pitchFamily="18" charset="0"/>
                      </a:endParaRPr>
                    </a:p>
                  </a:txBody>
                  <a:tcPr marL="91450" marR="91450" marT="45721" marB="45721"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An investigation follows a certain logical sequence. Different steps cannot be taken in a disorganized manner. Some procedures must follow others. </a:t>
                      </a:r>
                      <a:endParaRPr kumimoji="0" lang="en-US" sz="2000" b="1" i="0" u="none" strike="noStrike" cap="none" normalizeH="0" baseline="0" dirty="0">
                        <a:ln>
                          <a:noFill/>
                        </a:ln>
                        <a:solidFill>
                          <a:srgbClr val="000000"/>
                        </a:solidFill>
                        <a:effectLst/>
                        <a:latin typeface="Times New Roman" pitchFamily="18" charset="0"/>
                        <a:cs typeface="Times New Roman" pitchFamily="18" charset="0"/>
                      </a:endParaRPr>
                    </a:p>
                  </a:txBody>
                  <a:tcPr marL="91450" marR="91450" marT="45721" marB="45721" horzOverflow="overflow"/>
                </a:tc>
                <a:extLst>
                  <a:ext uri="{0D108BD9-81ED-4DB2-BD59-A6C34878D82A}">
                    <a16:rowId xmlns:a16="http://schemas.microsoft.com/office/drawing/2014/main" val="10002"/>
                  </a:ext>
                </a:extLst>
              </a:tr>
              <a:tr h="7298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4. </a:t>
                      </a:r>
                      <a:r>
                        <a:rPr kumimoji="0" lang="en-US" sz="2400" b="0" u="none" strike="noStrike" cap="none" normalizeH="0" baseline="0" dirty="0">
                          <a:ln>
                            <a:noFill/>
                          </a:ln>
                          <a:effectLst/>
                        </a:rPr>
                        <a:t>Valid &amp; Verifiable </a:t>
                      </a:r>
                      <a:endParaRPr kumimoji="0" lang="en-US" sz="2000" b="0" i="0" u="none" strike="noStrike" cap="none" normalizeH="0" baseline="0" dirty="0">
                        <a:ln>
                          <a:noFill/>
                        </a:ln>
                        <a:solidFill>
                          <a:srgbClr val="000000"/>
                        </a:solidFill>
                        <a:effectLst/>
                        <a:latin typeface="Times New Roman" pitchFamily="18" charset="0"/>
                        <a:cs typeface="Times New Roman" pitchFamily="18" charset="0"/>
                      </a:endParaRPr>
                    </a:p>
                  </a:txBody>
                  <a:tcPr marL="91450" marR="91450" marT="45721" marB="45721"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Conclusions on the basis of your findings are correct and can be verified by you and others. </a:t>
                      </a:r>
                      <a:endParaRPr kumimoji="0" lang="en-US" sz="2000" b="1" i="0" u="none" strike="noStrike" cap="none" normalizeH="0" baseline="0" dirty="0">
                        <a:ln>
                          <a:noFill/>
                        </a:ln>
                        <a:solidFill>
                          <a:srgbClr val="000000"/>
                        </a:solidFill>
                        <a:effectLst/>
                        <a:latin typeface="Times New Roman" pitchFamily="18" charset="0"/>
                        <a:cs typeface="Times New Roman" pitchFamily="18" charset="0"/>
                      </a:endParaRPr>
                    </a:p>
                  </a:txBody>
                  <a:tcPr marL="91450" marR="91450" marT="45721" marB="45721" horzOverflow="overflow"/>
                </a:tc>
                <a:extLst>
                  <a:ext uri="{0D108BD9-81ED-4DB2-BD59-A6C34878D82A}">
                    <a16:rowId xmlns:a16="http://schemas.microsoft.com/office/drawing/2014/main" val="10003"/>
                  </a:ext>
                </a:extLst>
              </a:tr>
              <a:tr h="914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5. Empirical</a:t>
                      </a:r>
                      <a:endParaRPr kumimoji="0" lang="en-US" sz="2400" b="1" i="0" u="none" strike="noStrike" cap="none" normalizeH="0" baseline="0" dirty="0">
                        <a:ln>
                          <a:noFill/>
                        </a:ln>
                        <a:solidFill>
                          <a:srgbClr val="000000"/>
                        </a:solidFill>
                        <a:effectLst/>
                        <a:latin typeface="Times New Roman" pitchFamily="18" charset="0"/>
                        <a:cs typeface="Times New Roman" pitchFamily="18" charset="0"/>
                      </a:endParaRPr>
                    </a:p>
                  </a:txBody>
                  <a:tcPr marL="91450" marR="91450" marT="45721" marB="45721"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Conclusions are based on evidence gathered from information collected from real-life experiences or observations. </a:t>
                      </a:r>
                      <a:endParaRPr kumimoji="0" lang="en-US" sz="2000" b="1" i="0" u="none" strike="noStrike" cap="none" normalizeH="0" baseline="0" dirty="0">
                        <a:ln>
                          <a:noFill/>
                        </a:ln>
                        <a:solidFill>
                          <a:srgbClr val="000000"/>
                        </a:solidFill>
                        <a:effectLst/>
                        <a:latin typeface="Times New Roman" pitchFamily="18" charset="0"/>
                        <a:cs typeface="Times New Roman" pitchFamily="18" charset="0"/>
                      </a:endParaRPr>
                    </a:p>
                  </a:txBody>
                  <a:tcPr marL="91450" marR="91450" marT="45721" marB="45721" horzOverflow="overflow"/>
                </a:tc>
                <a:extLst>
                  <a:ext uri="{0D108BD9-81ED-4DB2-BD59-A6C34878D82A}">
                    <a16:rowId xmlns:a16="http://schemas.microsoft.com/office/drawing/2014/main" val="10004"/>
                  </a:ext>
                </a:extLst>
              </a:tr>
              <a:tr h="13477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6. Critical </a:t>
                      </a:r>
                      <a:endParaRPr kumimoji="0" lang="en-US" sz="2400" b="1" i="0" u="none" strike="noStrike" cap="none" normalizeH="0" baseline="0" dirty="0">
                        <a:ln>
                          <a:noFill/>
                        </a:ln>
                        <a:solidFill>
                          <a:srgbClr val="000000"/>
                        </a:solidFill>
                        <a:effectLst/>
                        <a:latin typeface="Times New Roman" pitchFamily="18" charset="0"/>
                        <a:cs typeface="Times New Roman" pitchFamily="18" charset="0"/>
                      </a:endParaRPr>
                    </a:p>
                  </a:txBody>
                  <a:tcPr marL="91450" marR="91450" marT="45721" marB="45721"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The process of investigation must be fail-safe, free from any drawbacks. The process adopted and the procedures used must be able to face critical examination. </a:t>
                      </a:r>
                      <a:endParaRPr kumimoji="0" lang="en-US" sz="2000" b="1" i="0" u="none" strike="noStrike" cap="none" normalizeH="0" baseline="0" dirty="0">
                        <a:ln>
                          <a:noFill/>
                        </a:ln>
                        <a:solidFill>
                          <a:srgbClr val="000000"/>
                        </a:solidFill>
                        <a:effectLst/>
                        <a:latin typeface="Times New Roman" pitchFamily="18" charset="0"/>
                        <a:cs typeface="Times New Roman" pitchFamily="18" charset="0"/>
                      </a:endParaRPr>
                    </a:p>
                  </a:txBody>
                  <a:tcPr marL="91450" marR="91450" marT="45721" marB="45721" horzOverflow="overflow"/>
                </a:tc>
                <a:extLst>
                  <a:ext uri="{0D108BD9-81ED-4DB2-BD59-A6C34878D82A}">
                    <a16:rowId xmlns:a16="http://schemas.microsoft.com/office/drawing/2014/main" val="10005"/>
                  </a:ext>
                </a:extLst>
              </a:tr>
            </a:tbl>
          </a:graphicData>
        </a:graphic>
      </p:graphicFrame>
      <p:sp>
        <p:nvSpPr>
          <p:cNvPr id="1538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a:bodyPr>
          <a:lstStyle/>
          <a:p>
            <a:fld id="{800A1831-B564-4002-A64B-B31D4BE015A3}" type="slidenum">
              <a:rPr lang="ar-SA"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95400"/>
            <a:ext cx="6480048" cy="2301240"/>
          </a:xfrm>
        </p:spPr>
        <p:txBody>
          <a:bodyPr>
            <a:normAutofit/>
          </a:bodyPr>
          <a:lstStyle/>
          <a:p>
            <a:pPr algn="ctr"/>
            <a:r>
              <a:rPr lang="en-US" sz="7200" dirty="0">
                <a:latin typeface="Times New Roman" pitchFamily="18" charset="0"/>
                <a:cs typeface="Times New Roman" pitchFamily="18" charset="0"/>
              </a:rPr>
              <a:t>TYPES OF RESEARCH</a:t>
            </a:r>
            <a:endParaRPr lang="en-US" sz="7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152400" y="228600"/>
          <a:ext cx="8763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TYPES OF RESEARCH</a:t>
            </a:r>
          </a:p>
        </p:txBody>
      </p:sp>
      <p:sp>
        <p:nvSpPr>
          <p:cNvPr id="3" name="Content Placeholder 2"/>
          <p:cNvSpPr>
            <a:spLocks noGrp="1"/>
          </p:cNvSpPr>
          <p:nvPr>
            <p:ph idx="1"/>
          </p:nvPr>
        </p:nvSpPr>
        <p:spPr/>
        <p:txBody>
          <a:bodyPr/>
          <a:lstStyle/>
          <a:p>
            <a:pPr algn="just">
              <a:buNone/>
            </a:pPr>
            <a:r>
              <a:rPr lang="en-US" dirty="0"/>
              <a:t>Research can be classified from the 3 perspectives:</a:t>
            </a:r>
          </a:p>
          <a:p>
            <a:pPr marL="971550" lvl="1" indent="-514350" algn="just">
              <a:buFont typeface="+mj-lt"/>
              <a:buAutoNum type="arabicPeriod"/>
            </a:pPr>
            <a:r>
              <a:rPr lang="en-US" dirty="0"/>
              <a:t>The </a:t>
            </a:r>
            <a:r>
              <a:rPr lang="en-US" dirty="0">
                <a:solidFill>
                  <a:srgbClr val="FFFF00"/>
                </a:solidFill>
              </a:rPr>
              <a:t>application</a:t>
            </a:r>
            <a:r>
              <a:rPr lang="en-US" dirty="0"/>
              <a:t> of research study.</a:t>
            </a:r>
          </a:p>
          <a:p>
            <a:pPr marL="971550" lvl="1" indent="-514350" algn="just">
              <a:buFont typeface="+mj-lt"/>
              <a:buAutoNum type="arabicPeriod"/>
            </a:pPr>
            <a:r>
              <a:rPr lang="en-US" dirty="0"/>
              <a:t>The </a:t>
            </a:r>
            <a:r>
              <a:rPr lang="en-US" dirty="0">
                <a:solidFill>
                  <a:srgbClr val="FFFF00"/>
                </a:solidFill>
              </a:rPr>
              <a:t>objectives</a:t>
            </a:r>
            <a:r>
              <a:rPr lang="en-US" dirty="0"/>
              <a:t> in understanding the research</a:t>
            </a:r>
          </a:p>
          <a:p>
            <a:pPr marL="971550" lvl="1" indent="-514350" algn="just">
              <a:buFont typeface="+mj-lt"/>
              <a:buAutoNum type="arabicPeriod"/>
            </a:pPr>
            <a:r>
              <a:rPr lang="en-US" dirty="0"/>
              <a:t>The type of information sought</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pPr algn="ctr"/>
            <a:r>
              <a:rPr lang="en-US" sz="3200" b="1" dirty="0">
                <a:solidFill>
                  <a:srgbClr val="FFFF00"/>
                </a:solidFill>
                <a:latin typeface="Times New Roman" pitchFamily="18" charset="0"/>
                <a:cs typeface="Times New Roman" pitchFamily="18" charset="0"/>
              </a:rPr>
              <a:t>CLASSIFICATION ACCORDING TO APPLICATION</a:t>
            </a:r>
          </a:p>
        </p:txBody>
      </p:sp>
      <p:sp>
        <p:nvSpPr>
          <p:cNvPr id="3" name="Content Placeholder 2"/>
          <p:cNvSpPr>
            <a:spLocks noGrp="1"/>
          </p:cNvSpPr>
          <p:nvPr>
            <p:ph idx="1"/>
          </p:nvPr>
        </p:nvSpPr>
        <p:spPr>
          <a:xfrm>
            <a:off x="304800" y="1295400"/>
            <a:ext cx="8382000" cy="5181600"/>
          </a:xfrm>
        </p:spPr>
        <p:txBody>
          <a:bodyPr>
            <a:normAutofit fontScale="92500" lnSpcReduction="10000"/>
          </a:bodyPr>
          <a:lstStyle/>
          <a:p>
            <a:pPr algn="just">
              <a:buNone/>
            </a:pPr>
            <a:r>
              <a:rPr lang="en-US" sz="3000" dirty="0"/>
              <a:t>Keeping in view application of research we can divide it into two:</a:t>
            </a:r>
          </a:p>
          <a:p>
            <a:pPr marL="514350" indent="-514350" algn="just">
              <a:buFont typeface="Wingdings" pitchFamily="2" charset="2"/>
              <a:buChar char="q"/>
            </a:pPr>
            <a:r>
              <a:rPr lang="en-US" sz="3000" b="1" dirty="0">
                <a:solidFill>
                  <a:srgbClr val="FFFF00"/>
                </a:solidFill>
              </a:rPr>
              <a:t>PURE: </a:t>
            </a:r>
            <a:r>
              <a:rPr lang="en-US" sz="3000" dirty="0"/>
              <a:t>Scientific investigation that involves the generation of </a:t>
            </a:r>
            <a:r>
              <a:rPr lang="en-US" sz="3000" b="1" dirty="0"/>
              <a:t>new knowledge </a:t>
            </a:r>
            <a:r>
              <a:rPr lang="en-US" sz="3000" dirty="0"/>
              <a:t>or development of </a:t>
            </a:r>
            <a:r>
              <a:rPr lang="en-US" sz="3000" b="1" dirty="0"/>
              <a:t>new theories</a:t>
            </a:r>
            <a:r>
              <a:rPr lang="en-US" sz="3000" dirty="0"/>
              <a:t>. Its results often cannot be applied directly to specific situations.</a:t>
            </a:r>
          </a:p>
          <a:p>
            <a:pPr marL="514350" lvl="1" indent="-514350" algn="just">
              <a:buFont typeface="Wingdings" pitchFamily="2" charset="2"/>
              <a:buChar char="q"/>
            </a:pPr>
            <a:r>
              <a:rPr lang="en-US" sz="3000" b="1" dirty="0">
                <a:solidFill>
                  <a:srgbClr val="FFFF00"/>
                </a:solidFill>
              </a:rPr>
              <a:t>APPLIED: </a:t>
            </a:r>
            <a:r>
              <a:rPr lang="en-US" sz="3000" dirty="0"/>
              <a:t>The outcome of pure research is applied for the collection of information about some issues (policy formulation, administration, survey reports etc. Finding a solution for an immediate problem &amp; not rigorous / flexible in application of the conditions</a:t>
            </a:r>
            <a:endParaRPr lang="th-TH" sz="3000" dirty="0"/>
          </a:p>
          <a:p>
            <a:pPr marL="514350" indent="-514350" algn="just">
              <a:buAutoNum type="arabicPeriod"/>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Pure Research</a:t>
            </a:r>
          </a:p>
        </p:txBody>
      </p:sp>
      <p:sp>
        <p:nvSpPr>
          <p:cNvPr id="3" name="Content Placeholder 2"/>
          <p:cNvSpPr>
            <a:spLocks noGrp="1"/>
          </p:cNvSpPr>
          <p:nvPr>
            <p:ph idx="1"/>
          </p:nvPr>
        </p:nvSpPr>
        <p:spPr>
          <a:xfrm>
            <a:off x="457200" y="1371600"/>
            <a:ext cx="8077200" cy="4754563"/>
          </a:xfrm>
        </p:spPr>
        <p:txBody>
          <a:bodyPr>
            <a:normAutofit lnSpcReduction="10000"/>
          </a:bodyPr>
          <a:lstStyle/>
          <a:p>
            <a:pPr algn="just"/>
            <a:r>
              <a:rPr lang="en-US" dirty="0"/>
              <a:t>Pure research is also concerned with the development, examination, verification and refinement of research methods, procedures, techniques and tools.</a:t>
            </a:r>
          </a:p>
          <a:p>
            <a:pPr algn="just"/>
            <a:r>
              <a:rPr lang="en-US" b="1" dirty="0">
                <a:solidFill>
                  <a:srgbClr val="FFFF00"/>
                </a:solidFill>
              </a:rPr>
              <a:t>Examples</a:t>
            </a:r>
            <a:r>
              <a:rPr lang="en-US" dirty="0"/>
              <a:t> are developing a sampling technique that can be applied to a particular situation; developing a strategy to asses the validity of a procedure; developing an instrument to measure a stress level in human beings; and finding the best way of measuring the people’s attitude.</a:t>
            </a:r>
            <a:endParaRPr lang="en-GB" dirty="0"/>
          </a:p>
        </p:txBody>
      </p:sp>
      <p:sp>
        <p:nvSpPr>
          <p:cNvPr id="4" name="Slide Number Placeholder 3"/>
          <p:cNvSpPr>
            <a:spLocks noGrp="1"/>
          </p:cNvSpPr>
          <p:nvPr>
            <p:ph type="sldNum" sz="quarter" idx="12"/>
          </p:nvPr>
        </p:nvSpPr>
        <p:spPr/>
        <p:txBody>
          <a:bodyPr>
            <a:normAutofit/>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320912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Applied Research</a:t>
            </a:r>
          </a:p>
        </p:txBody>
      </p:sp>
      <p:sp>
        <p:nvSpPr>
          <p:cNvPr id="3" name="Content Placeholder 2"/>
          <p:cNvSpPr>
            <a:spLocks noGrp="1"/>
          </p:cNvSpPr>
          <p:nvPr>
            <p:ph idx="1"/>
          </p:nvPr>
        </p:nvSpPr>
        <p:spPr>
          <a:xfrm>
            <a:off x="304800" y="1295400"/>
            <a:ext cx="7696200" cy="4525963"/>
          </a:xfrm>
        </p:spPr>
        <p:txBody>
          <a:bodyPr>
            <a:normAutofit fontScale="92500"/>
          </a:bodyPr>
          <a:lstStyle/>
          <a:p>
            <a:pPr algn="just"/>
            <a:r>
              <a:rPr lang="en-US" dirty="0"/>
              <a:t>Applied research deals with the application of existing research techniques, procedures and methods for the purpose of collection of information about various aspects of a situation, issue, problem or phenomenon.</a:t>
            </a:r>
          </a:p>
          <a:p>
            <a:pPr algn="just"/>
            <a:r>
              <a:rPr lang="en-US" dirty="0"/>
              <a:t>The information gathered can be used in other way, for:</a:t>
            </a:r>
          </a:p>
          <a:p>
            <a:pPr lvl="2" algn="just">
              <a:buFont typeface="Wingdings" pitchFamily="2" charset="2"/>
              <a:buChar char="v"/>
            </a:pPr>
            <a:r>
              <a:rPr lang="en-US" dirty="0"/>
              <a:t>Policy formulation</a:t>
            </a:r>
          </a:p>
          <a:p>
            <a:pPr lvl="2" algn="just">
              <a:buFont typeface="Wingdings" pitchFamily="2" charset="2"/>
              <a:buChar char="v"/>
            </a:pPr>
            <a:r>
              <a:rPr lang="en-US" dirty="0"/>
              <a:t>Administration, and</a:t>
            </a:r>
          </a:p>
          <a:p>
            <a:pPr lvl="2" algn="just">
              <a:buFont typeface="Wingdings" pitchFamily="2" charset="2"/>
              <a:buChar char="v"/>
            </a:pPr>
            <a:r>
              <a:rPr lang="en-US" dirty="0"/>
              <a:t>Enhancement of understanding of a phenomenon</a:t>
            </a:r>
            <a:endParaRPr lang="en-GB" dirty="0"/>
          </a:p>
        </p:txBody>
      </p:sp>
      <p:sp>
        <p:nvSpPr>
          <p:cNvPr id="4" name="Slide Number Placeholder 3"/>
          <p:cNvSpPr>
            <a:spLocks noGrp="1"/>
          </p:cNvSpPr>
          <p:nvPr>
            <p:ph type="sldNum" sz="quarter" idx="12"/>
          </p:nvPr>
        </p:nvSpPr>
        <p:spPr/>
        <p:txBody>
          <a:bodyPr>
            <a:normAutofit/>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172355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rmAutofit fontScale="90000"/>
          </a:bodyPr>
          <a:lstStyle/>
          <a:p>
            <a:pPr algn="ctr"/>
            <a:r>
              <a:rPr lang="en-US" b="1" dirty="0">
                <a:solidFill>
                  <a:srgbClr val="FFFF00"/>
                </a:solidFill>
                <a:latin typeface="Times New Roman" pitchFamily="18" charset="0"/>
                <a:cs typeface="Times New Roman" pitchFamily="18" charset="0"/>
              </a:rPr>
              <a:t>Classification according to Objectives</a:t>
            </a:r>
          </a:p>
        </p:txBody>
      </p:sp>
      <p:sp>
        <p:nvSpPr>
          <p:cNvPr id="3" name="Content Placeholder 2"/>
          <p:cNvSpPr>
            <a:spLocks noGrp="1"/>
          </p:cNvSpPr>
          <p:nvPr>
            <p:ph idx="1"/>
          </p:nvPr>
        </p:nvSpPr>
        <p:spPr>
          <a:xfrm>
            <a:off x="457200" y="1905000"/>
            <a:ext cx="7467600" cy="4221163"/>
          </a:xfrm>
        </p:spPr>
        <p:txBody>
          <a:bodyPr/>
          <a:lstStyle/>
          <a:p>
            <a:r>
              <a:rPr lang="en-US" i="1" dirty="0"/>
              <a:t>In the perspective of objectives research activity can be classified as:</a:t>
            </a:r>
          </a:p>
          <a:p>
            <a:pPr marL="1771650" lvl="3" indent="-514350">
              <a:buFont typeface="+mj-lt"/>
              <a:buAutoNum type="arabicPeriod"/>
            </a:pPr>
            <a:r>
              <a:rPr lang="en-US" sz="2800" i="1" dirty="0"/>
              <a:t>Descriptive Research</a:t>
            </a:r>
          </a:p>
          <a:p>
            <a:pPr marL="1771650" lvl="3" indent="-514350">
              <a:buFont typeface="+mj-lt"/>
              <a:buAutoNum type="arabicPeriod"/>
            </a:pPr>
            <a:r>
              <a:rPr lang="en-US" sz="2800" i="1" dirty="0"/>
              <a:t>Correlation</a:t>
            </a:r>
          </a:p>
          <a:p>
            <a:pPr marL="1771650" lvl="3" indent="-514350">
              <a:buFont typeface="+mj-lt"/>
              <a:buAutoNum type="arabicPeriod"/>
            </a:pPr>
            <a:r>
              <a:rPr lang="en-US" sz="2800" i="1" dirty="0"/>
              <a:t>Exploratory</a:t>
            </a:r>
          </a:p>
          <a:p>
            <a:pPr marL="1771650" lvl="3" indent="-514350">
              <a:buFont typeface="+mj-lt"/>
              <a:buAutoNum type="arabicPeriod"/>
            </a:pPr>
            <a:r>
              <a:rPr lang="en-US" sz="2800" i="1" dirty="0"/>
              <a:t>Explanation</a:t>
            </a:r>
          </a:p>
          <a:p>
            <a:pPr marL="1771650" lvl="3" indent="-514350">
              <a:buFont typeface="+mj-lt"/>
              <a:buAutoNum type="arabicPeriod"/>
            </a:pPr>
            <a:endParaRPr lang="en-US"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24644"/>
            <a:ext cx="8373932" cy="773150"/>
          </a:xfrm>
        </p:spPr>
        <p:txBody>
          <a:bodyPr>
            <a:noAutofit/>
          </a:bodyPr>
          <a:lstStyle/>
          <a:p>
            <a:pPr algn="ctr" eaLnBrk="1" fontAlgn="auto" hangingPunct="1">
              <a:spcAft>
                <a:spcPts val="0"/>
              </a:spcAft>
              <a:defRPr/>
            </a:pPr>
            <a:r>
              <a:rPr lang="en-US" sz="2800" b="1" dirty="0">
                <a:solidFill>
                  <a:srgbClr val="FFFF00"/>
                </a:solidFill>
                <a:latin typeface="+mn-lt"/>
                <a:ea typeface="+mn-ea"/>
                <a:cs typeface="Times New Roman" pitchFamily="18" charset="0"/>
              </a:rPr>
              <a:t>TYPES OF RESEARCH BASED ON OBJECTIVES </a:t>
            </a:r>
          </a:p>
        </p:txBody>
      </p:sp>
      <p:sp>
        <p:nvSpPr>
          <p:cNvPr id="24578" name="Content Placeholder 2"/>
          <p:cNvSpPr>
            <a:spLocks noGrp="1"/>
          </p:cNvSpPr>
          <p:nvPr>
            <p:ph idx="1"/>
          </p:nvPr>
        </p:nvSpPr>
        <p:spPr>
          <a:xfrm>
            <a:off x="0" y="1143000"/>
            <a:ext cx="8077200" cy="5516562"/>
          </a:xfrm>
        </p:spPr>
        <p:txBody>
          <a:bodyPr>
            <a:normAutofit/>
          </a:bodyPr>
          <a:lstStyle/>
          <a:p>
            <a:pPr marL="952500" lvl="1" indent="-495300" algn="just" eaLnBrk="1" hangingPunct="1">
              <a:buFont typeface="Trebuchet MS" pitchFamily="34" charset="0"/>
              <a:buAutoNum type="arabicPeriod"/>
            </a:pPr>
            <a:r>
              <a:rPr lang="en-US" sz="2800" b="1" i="1" dirty="0">
                <a:solidFill>
                  <a:srgbClr val="FFFF00"/>
                </a:solidFill>
                <a:cs typeface="Times New Roman" pitchFamily="18" charset="0"/>
              </a:rPr>
              <a:t>Descriptive research </a:t>
            </a:r>
            <a:r>
              <a:rPr lang="en-US" sz="2800" i="1" dirty="0">
                <a:cs typeface="Times New Roman" pitchFamily="18" charset="0"/>
              </a:rPr>
              <a:t>: </a:t>
            </a:r>
            <a:r>
              <a:rPr lang="en-US" sz="2800" dirty="0">
                <a:cs typeface="Times New Roman" pitchFamily="18" charset="0"/>
              </a:rPr>
              <a:t>attempts to describe systematically a situation, problem, phenomenon, service or program, or provides information about the living conditions of a community, or describes attitudes towards an issue</a:t>
            </a:r>
            <a:r>
              <a:rPr lang="en-US" sz="2800" b="1" dirty="0">
                <a:cs typeface="Times New Roman" pitchFamily="18" charset="0"/>
              </a:rPr>
              <a:t>. </a:t>
            </a:r>
          </a:p>
          <a:p>
            <a:pPr marL="952500" lvl="1" indent="-495300" algn="just" eaLnBrk="1" hangingPunct="1">
              <a:buFont typeface="Trebuchet MS" pitchFamily="34" charset="0"/>
              <a:buAutoNum type="arabicPeriod"/>
            </a:pPr>
            <a:r>
              <a:rPr lang="en-US" sz="2800" b="1" i="1" dirty="0">
                <a:solidFill>
                  <a:srgbClr val="FFFF00"/>
                </a:solidFill>
                <a:cs typeface="Times New Roman" pitchFamily="18" charset="0"/>
              </a:rPr>
              <a:t>Exploratory research </a:t>
            </a:r>
            <a:r>
              <a:rPr lang="en-US" sz="2800" dirty="0">
                <a:cs typeface="Times New Roman" pitchFamily="18" charset="0"/>
              </a:rPr>
              <a:t>: is to explore an area where little is known or to investigate the possibilities of undertaking a particular research study. </a:t>
            </a:r>
          </a:p>
        </p:txBody>
      </p:sp>
      <p:sp>
        <p:nvSpPr>
          <p:cNvPr id="2457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D595287-A88A-44D9-8D03-87508FBB4FD1}" type="slidenum">
              <a:rPr lang="ar-SA"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24644"/>
            <a:ext cx="8373932" cy="773150"/>
          </a:xfrm>
        </p:spPr>
        <p:txBody>
          <a:bodyPr>
            <a:noAutofit/>
          </a:bodyPr>
          <a:lstStyle/>
          <a:p>
            <a:pPr algn="ctr" eaLnBrk="1" fontAlgn="auto" hangingPunct="1">
              <a:spcAft>
                <a:spcPts val="0"/>
              </a:spcAft>
              <a:defRPr/>
            </a:pPr>
            <a:r>
              <a:rPr lang="en-US" sz="2800" b="1" dirty="0">
                <a:latin typeface="+mn-lt"/>
                <a:ea typeface="+mn-ea"/>
                <a:cs typeface="Times New Roman" pitchFamily="18" charset="0"/>
              </a:rPr>
              <a:t>TYPES OF RESEARCH BASED ON OBJECTIVES </a:t>
            </a:r>
          </a:p>
        </p:txBody>
      </p:sp>
      <p:sp>
        <p:nvSpPr>
          <p:cNvPr id="24578" name="Content Placeholder 2"/>
          <p:cNvSpPr>
            <a:spLocks noGrp="1"/>
          </p:cNvSpPr>
          <p:nvPr>
            <p:ph idx="1"/>
          </p:nvPr>
        </p:nvSpPr>
        <p:spPr>
          <a:xfrm>
            <a:off x="0" y="1125538"/>
            <a:ext cx="8839200" cy="5516562"/>
          </a:xfrm>
        </p:spPr>
        <p:txBody>
          <a:bodyPr>
            <a:normAutofit/>
          </a:bodyPr>
          <a:lstStyle/>
          <a:p>
            <a:pPr marL="952500" lvl="1" indent="-495300" algn="just" eaLnBrk="1" hangingPunct="1">
              <a:buNone/>
            </a:pPr>
            <a:r>
              <a:rPr lang="en-US" sz="2800" b="1" i="1" dirty="0">
                <a:cs typeface="Times New Roman" pitchFamily="18" charset="0"/>
              </a:rPr>
              <a:t>3. </a:t>
            </a:r>
            <a:r>
              <a:rPr lang="en-US" sz="2800" b="1" i="1" dirty="0">
                <a:solidFill>
                  <a:srgbClr val="FFFF00"/>
                </a:solidFill>
                <a:cs typeface="Times New Roman" pitchFamily="18" charset="0"/>
              </a:rPr>
              <a:t>Correlation research </a:t>
            </a:r>
            <a:r>
              <a:rPr lang="en-US" sz="2800" dirty="0">
                <a:cs typeface="Times New Roman" pitchFamily="18" charset="0"/>
              </a:rPr>
              <a:t>: is to discover or establish the existence of a relationship, association , interdependence between two or more aspects of a situation. </a:t>
            </a:r>
          </a:p>
          <a:p>
            <a:pPr marL="952500" lvl="1" indent="-495300" algn="just" eaLnBrk="1" hangingPunct="1">
              <a:buNone/>
            </a:pPr>
            <a:r>
              <a:rPr lang="en-US" sz="2800" b="1" dirty="0">
                <a:cs typeface="Times New Roman" pitchFamily="18" charset="0"/>
              </a:rPr>
              <a:t>4</a:t>
            </a:r>
            <a:r>
              <a:rPr lang="en-US" sz="2800" b="1" dirty="0">
                <a:solidFill>
                  <a:srgbClr val="FFFF00"/>
                </a:solidFill>
                <a:cs typeface="Times New Roman" pitchFamily="18" charset="0"/>
              </a:rPr>
              <a:t>. Explanatory research </a:t>
            </a:r>
            <a:r>
              <a:rPr lang="en-US" sz="2800" dirty="0">
                <a:cs typeface="Times New Roman" pitchFamily="18" charset="0"/>
              </a:rPr>
              <a:t>: attempts to clarify why and how there is a relationship between two aspects of a situation or phenomenon.</a:t>
            </a:r>
          </a:p>
          <a:p>
            <a:pPr eaLnBrk="1" hangingPunct="1"/>
            <a:endParaRPr lang="en-US" dirty="0"/>
          </a:p>
        </p:txBody>
      </p:sp>
      <p:sp>
        <p:nvSpPr>
          <p:cNvPr id="2457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D595287-A88A-44D9-8D03-87508FBB4FD1}" type="slidenum">
              <a:rPr lang="ar-SA"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RESEARCH: A WAY OF THINKING</a:t>
            </a:r>
          </a:p>
        </p:txBody>
      </p:sp>
      <p:sp>
        <p:nvSpPr>
          <p:cNvPr id="3" name="Content Placeholder 2"/>
          <p:cNvSpPr>
            <a:spLocks noGrp="1"/>
          </p:cNvSpPr>
          <p:nvPr>
            <p:ph idx="1"/>
          </p:nvPr>
        </p:nvSpPr>
        <p:spPr/>
        <p:txBody>
          <a:bodyPr/>
          <a:lstStyle/>
          <a:p>
            <a:pPr>
              <a:buNone/>
            </a:pPr>
            <a:r>
              <a:rPr lang="en-US" dirty="0"/>
              <a:t>RESEARCH: A WAY OF THINKING</a:t>
            </a:r>
          </a:p>
          <a:p>
            <a:r>
              <a:rPr lang="en-US" dirty="0"/>
              <a:t>Introduction</a:t>
            </a:r>
          </a:p>
          <a:p>
            <a:r>
              <a:rPr lang="en-US" dirty="0"/>
              <a:t>Definitions of Research</a:t>
            </a:r>
          </a:p>
          <a:p>
            <a:r>
              <a:rPr lang="en-US" dirty="0"/>
              <a:t>Characteristics of Research</a:t>
            </a:r>
          </a:p>
          <a:p>
            <a:r>
              <a:rPr lang="en-US" dirty="0"/>
              <a:t>Types of Research</a:t>
            </a:r>
          </a:p>
          <a:p>
            <a:r>
              <a:rPr lang="en-US" dirty="0"/>
              <a:t>Applications of Research</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FFF00"/>
                </a:solidFill>
                <a:latin typeface="Times New Roman" pitchFamily="18" charset="0"/>
                <a:cs typeface="Times New Roman" pitchFamily="18" charset="0"/>
              </a:rPr>
              <a:t>Descriptive Research</a:t>
            </a:r>
          </a:p>
        </p:txBody>
      </p:sp>
      <p:sp>
        <p:nvSpPr>
          <p:cNvPr id="3" name="Content Placeholder 2"/>
          <p:cNvSpPr>
            <a:spLocks noGrp="1"/>
          </p:cNvSpPr>
          <p:nvPr>
            <p:ph idx="1"/>
          </p:nvPr>
        </p:nvSpPr>
        <p:spPr>
          <a:xfrm>
            <a:off x="0" y="1295400"/>
            <a:ext cx="7924800" cy="4830763"/>
          </a:xfrm>
        </p:spPr>
        <p:txBody>
          <a:bodyPr>
            <a:normAutofit fontScale="85000" lnSpcReduction="10000"/>
          </a:bodyPr>
          <a:lstStyle/>
          <a:p>
            <a:pPr algn="just"/>
            <a:r>
              <a:rPr lang="en-US" dirty="0"/>
              <a:t>Descriptive research attempts to describe information about, say, the living conditions of the community, or describes attitude of the community towards a particular issue.</a:t>
            </a:r>
          </a:p>
          <a:p>
            <a:pPr algn="just"/>
            <a:endParaRPr lang="en-US" dirty="0"/>
          </a:p>
          <a:p>
            <a:pPr algn="just"/>
            <a:r>
              <a:rPr lang="en-US" dirty="0"/>
              <a:t>For example, it may attempt to describe:</a:t>
            </a:r>
          </a:p>
          <a:p>
            <a:pPr lvl="2" algn="just">
              <a:buFont typeface="Wingdings" pitchFamily="2" charset="2"/>
              <a:buChar char="§"/>
            </a:pPr>
            <a:r>
              <a:rPr lang="en-US" dirty="0"/>
              <a:t>The types of service provided by an organization</a:t>
            </a:r>
          </a:p>
          <a:p>
            <a:pPr lvl="2" algn="just">
              <a:buFont typeface="Wingdings" pitchFamily="2" charset="2"/>
              <a:buChar char="§"/>
            </a:pPr>
            <a:r>
              <a:rPr lang="en-US" dirty="0"/>
              <a:t>The administrative structure of an organization</a:t>
            </a:r>
          </a:p>
          <a:p>
            <a:pPr lvl="2" algn="just">
              <a:buFont typeface="Wingdings" pitchFamily="2" charset="2"/>
              <a:buChar char="§"/>
            </a:pPr>
            <a:r>
              <a:rPr lang="en-US" dirty="0"/>
              <a:t>The living conditions of the people residing in flood areas</a:t>
            </a:r>
          </a:p>
          <a:p>
            <a:pPr lvl="2" algn="just">
              <a:buFont typeface="Wingdings" pitchFamily="2" charset="2"/>
              <a:buChar char="§"/>
            </a:pPr>
            <a:r>
              <a:rPr lang="en-US" dirty="0"/>
              <a:t>The needs of a community</a:t>
            </a:r>
          </a:p>
          <a:p>
            <a:pPr lvl="2" algn="just">
              <a:buFont typeface="Wingdings" pitchFamily="2" charset="2"/>
              <a:buChar char="§"/>
            </a:pPr>
            <a:r>
              <a:rPr lang="en-US" dirty="0"/>
              <a:t>The attitude of employees towards management</a:t>
            </a:r>
          </a:p>
          <a:p>
            <a:pPr lvl="2" algn="just">
              <a:buFont typeface="Wingdings" pitchFamily="2" charset="2"/>
              <a:buChar char="§"/>
            </a:pPr>
            <a:r>
              <a:rPr lang="en-US" dirty="0"/>
              <a:t>How a child feels living in a house with domestic violence.</a:t>
            </a:r>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1806194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GB" dirty="0" err="1">
                <a:solidFill>
                  <a:srgbClr val="FFFF00"/>
                </a:solidFill>
                <a:latin typeface="Times New Roman" pitchFamily="18" charset="0"/>
                <a:cs typeface="Times New Roman" pitchFamily="18" charset="0"/>
              </a:rPr>
              <a:t>Correlational</a:t>
            </a:r>
            <a:r>
              <a:rPr lang="en-GB" dirty="0">
                <a:solidFill>
                  <a:srgbClr val="FFFF00"/>
                </a:solidFill>
                <a:latin typeface="Times New Roman" pitchFamily="18" charset="0"/>
                <a:cs typeface="Times New Roman" pitchFamily="18" charset="0"/>
              </a:rPr>
              <a:t> Research  </a:t>
            </a:r>
          </a:p>
        </p:txBody>
      </p:sp>
      <p:sp>
        <p:nvSpPr>
          <p:cNvPr id="3" name="Content Placeholder 2"/>
          <p:cNvSpPr>
            <a:spLocks noGrp="1"/>
          </p:cNvSpPr>
          <p:nvPr>
            <p:ph idx="1"/>
          </p:nvPr>
        </p:nvSpPr>
        <p:spPr>
          <a:xfrm>
            <a:off x="228600" y="990600"/>
            <a:ext cx="7467600" cy="4525963"/>
          </a:xfrm>
        </p:spPr>
        <p:txBody>
          <a:bodyPr>
            <a:noAutofit/>
          </a:bodyPr>
          <a:lstStyle/>
          <a:p>
            <a:pPr algn="just"/>
            <a:r>
              <a:rPr lang="en-US" sz="2400" dirty="0"/>
              <a:t>The main emphasis is to identify or establish the existence of a relationship between two or more aspects of a situation.</a:t>
            </a:r>
          </a:p>
          <a:p>
            <a:pPr algn="just"/>
            <a:r>
              <a:rPr lang="en-US" sz="2400" dirty="0"/>
              <a:t> For example:</a:t>
            </a:r>
          </a:p>
          <a:p>
            <a:pPr lvl="1" algn="just"/>
            <a:r>
              <a:rPr lang="en-US" sz="1800" dirty="0"/>
              <a:t>What is the impact of advertisement campaign on the sale of the product?</a:t>
            </a:r>
          </a:p>
          <a:p>
            <a:pPr lvl="1" algn="just"/>
            <a:r>
              <a:rPr lang="en-US" sz="1800" dirty="0"/>
              <a:t>What is the relationship between stressful living and the incidence of heart attack?</a:t>
            </a:r>
          </a:p>
          <a:p>
            <a:pPr lvl="1" algn="just"/>
            <a:r>
              <a:rPr lang="en-US" sz="1800" dirty="0"/>
              <a:t>What is the relationship between technology and unemployment?</a:t>
            </a:r>
          </a:p>
          <a:p>
            <a:pPr lvl="1" algn="just"/>
            <a:r>
              <a:rPr lang="en-US" sz="1800" dirty="0"/>
              <a:t>What is relationship between consumption and income?</a:t>
            </a:r>
          </a:p>
          <a:p>
            <a:pPr lvl="1" algn="just"/>
            <a:r>
              <a:rPr lang="en-US" sz="1800" dirty="0"/>
              <a:t>What is relationship between investment and rate of interest or investment and income or investment and saving?</a:t>
            </a:r>
          </a:p>
          <a:p>
            <a:pPr lvl="1" algn="just"/>
            <a:r>
              <a:rPr lang="en-US" sz="1800" dirty="0"/>
              <a:t>What is relationship between the use of sophisticated technology and unemployment?</a:t>
            </a:r>
          </a:p>
          <a:p>
            <a:pPr lvl="1" algn="just"/>
            <a:r>
              <a:rPr lang="en-US" sz="1800" dirty="0"/>
              <a:t>What is relationship between education and consumption behaviors?</a:t>
            </a:r>
            <a:endParaRPr lang="en-GB" sz="1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483116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FFF00"/>
                </a:solidFill>
                <a:latin typeface="Times New Roman" pitchFamily="18" charset="0"/>
                <a:cs typeface="Times New Roman" pitchFamily="18" charset="0"/>
              </a:rPr>
              <a:t>Explanatory Research</a:t>
            </a:r>
          </a:p>
        </p:txBody>
      </p:sp>
      <p:sp>
        <p:nvSpPr>
          <p:cNvPr id="3" name="Content Placeholder 2"/>
          <p:cNvSpPr>
            <a:spLocks noGrp="1"/>
          </p:cNvSpPr>
          <p:nvPr>
            <p:ph idx="1"/>
          </p:nvPr>
        </p:nvSpPr>
        <p:spPr>
          <a:xfrm>
            <a:off x="304800" y="1371600"/>
            <a:ext cx="7467600" cy="4525963"/>
          </a:xfrm>
        </p:spPr>
        <p:txBody>
          <a:bodyPr>
            <a:normAutofit lnSpcReduction="10000"/>
          </a:bodyPr>
          <a:lstStyle/>
          <a:p>
            <a:pPr algn="just"/>
            <a:r>
              <a:rPr lang="en-US" sz="2400" dirty="0"/>
              <a:t>Explanatory research attempts to clarify why or how there is a relationship between two aspects of a situation or phenomenon. This type of research attempts to explain, for example:</a:t>
            </a:r>
          </a:p>
          <a:p>
            <a:pPr lvl="1"/>
            <a:r>
              <a:rPr lang="en-US" sz="2400" dirty="0"/>
              <a:t>Why stressful living results in heart attack</a:t>
            </a:r>
          </a:p>
          <a:p>
            <a:pPr lvl="1"/>
            <a:r>
              <a:rPr lang="en-US" sz="2400" dirty="0"/>
              <a:t>How the home environment affects children’s level of academic achievements?</a:t>
            </a:r>
          </a:p>
          <a:p>
            <a:pPr lvl="1"/>
            <a:r>
              <a:rPr lang="en-US" sz="2400" dirty="0"/>
              <a:t>How income affects consumption?</a:t>
            </a:r>
          </a:p>
          <a:p>
            <a:pPr lvl="1"/>
            <a:r>
              <a:rPr lang="en-US" sz="2400" dirty="0"/>
              <a:t>How skilled labor force contributes toward the growth?</a:t>
            </a:r>
          </a:p>
          <a:p>
            <a:pPr lvl="1"/>
            <a:r>
              <a:rPr lang="en-US" sz="2400" dirty="0"/>
              <a:t>How educational level of a person affects the consumption behaviors?</a:t>
            </a:r>
            <a:endParaRPr lang="en-GB" sz="24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89432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FFF00"/>
                </a:solidFill>
                <a:latin typeface="Times New Roman" pitchFamily="18" charset="0"/>
                <a:cs typeface="Times New Roman" pitchFamily="18" charset="0"/>
              </a:rPr>
              <a:t>Exploratory Research</a:t>
            </a:r>
          </a:p>
        </p:txBody>
      </p:sp>
      <p:sp>
        <p:nvSpPr>
          <p:cNvPr id="3" name="Content Placeholder 2"/>
          <p:cNvSpPr>
            <a:spLocks noGrp="1"/>
          </p:cNvSpPr>
          <p:nvPr>
            <p:ph idx="1"/>
          </p:nvPr>
        </p:nvSpPr>
        <p:spPr/>
        <p:txBody>
          <a:bodyPr>
            <a:noAutofit/>
          </a:bodyPr>
          <a:lstStyle/>
          <a:p>
            <a:pPr algn="just"/>
            <a:r>
              <a:rPr lang="en-US" sz="2000" dirty="0"/>
              <a:t>Exploratory research is one when a study is undertaken with the objective either to explore an area where little is known or to investigate the possibilities of undertaking a particular research study.</a:t>
            </a:r>
          </a:p>
          <a:p>
            <a:pPr algn="just"/>
            <a:r>
              <a:rPr lang="en-US" sz="2000" dirty="0"/>
              <a:t>When a study is carried out to determine its feasibility it is also called feasibility study or a pilot study.</a:t>
            </a:r>
          </a:p>
          <a:p>
            <a:pPr algn="just"/>
            <a:r>
              <a:rPr lang="en-US" sz="2000" dirty="0"/>
              <a:t>It is usually carried out when a researcher wants to explore area about which s/he has little or no knowledge.</a:t>
            </a:r>
          </a:p>
          <a:p>
            <a:pPr algn="just"/>
            <a:r>
              <a:rPr lang="en-US" sz="2000" dirty="0"/>
              <a:t>In short it is a small-scale study which is undertaken to decide if it is worth carrying out a detailed study.</a:t>
            </a:r>
          </a:p>
          <a:p>
            <a:pPr algn="just"/>
            <a:r>
              <a:rPr lang="en-US" sz="2000" dirty="0"/>
              <a:t>Exploratory studies are also carried out to develop, refine and/or test measurement tools and procedures.</a:t>
            </a:r>
            <a:endParaRPr lang="en-GB"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3586064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911758F-6A40-4758-855A-6F070274D793}" type="slidenum">
              <a:rPr lang="ar-SA" smtClean="0"/>
              <a:pPr/>
              <a:t>34</a:t>
            </a:fld>
            <a:endParaRPr lang="en-US"/>
          </a:p>
        </p:txBody>
      </p:sp>
      <p:sp>
        <p:nvSpPr>
          <p:cNvPr id="26627" name="Rectangle 2"/>
          <p:cNvSpPr>
            <a:spLocks noChangeArrowheads="1"/>
          </p:cNvSpPr>
          <p:nvPr/>
        </p:nvSpPr>
        <p:spPr bwMode="auto">
          <a:xfrm>
            <a:off x="609600" y="1219200"/>
            <a:ext cx="75104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4000" b="1" dirty="0">
                <a:solidFill>
                  <a:srgbClr val="FFFF00"/>
                </a:solidFill>
                <a:effectLst>
                  <a:outerShdw blurRad="38100" dist="38100" dir="2700000" algn="tl">
                    <a:srgbClr val="000000">
                      <a:alpha val="43137"/>
                    </a:srgbClr>
                  </a:outerShdw>
                </a:effectLst>
              </a:rPr>
              <a:t>Types of research</a:t>
            </a:r>
            <a:br>
              <a:rPr lang="en-US" sz="4000" b="1" dirty="0">
                <a:solidFill>
                  <a:srgbClr val="FFFF00"/>
                </a:solidFill>
                <a:effectLst>
                  <a:outerShdw blurRad="38100" dist="38100" dir="2700000" algn="tl">
                    <a:srgbClr val="000000">
                      <a:alpha val="43137"/>
                    </a:srgbClr>
                  </a:outerShdw>
                </a:effectLst>
              </a:rPr>
            </a:br>
            <a:r>
              <a:rPr lang="en-US" sz="4000" b="1" dirty="0">
                <a:solidFill>
                  <a:srgbClr val="FFFF00"/>
                </a:solidFill>
                <a:effectLst>
                  <a:outerShdw blurRad="38100" dist="38100" dir="2700000" algn="tl">
                    <a:srgbClr val="000000">
                      <a:alpha val="43137"/>
                    </a:srgbClr>
                  </a:outerShdw>
                </a:effectLst>
              </a:rPr>
              <a:t> based on Information sought</a:t>
            </a:r>
          </a:p>
        </p:txBody>
      </p:sp>
      <p:pic>
        <p:nvPicPr>
          <p:cNvPr id="2050" name="Picture 2" descr="C:\Users\GameStop\Desktop\Slides\gifs\tumblr_oe98yyCPuA1tjkw3ho1_1280.gif"/>
          <p:cNvPicPr>
            <a:picLocks noChangeAspect="1" noChangeArrowheads="1" noCrop="1"/>
          </p:cNvPicPr>
          <p:nvPr/>
        </p:nvPicPr>
        <p:blipFill>
          <a:blip r:embed="rId2" cstate="print"/>
          <a:srcRect/>
          <a:stretch>
            <a:fillRect/>
          </a:stretch>
        </p:blipFill>
        <p:spPr bwMode="auto">
          <a:xfrm>
            <a:off x="2362200" y="2743200"/>
            <a:ext cx="3733800" cy="2874264"/>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609600"/>
            <a:ext cx="7467600" cy="1143000"/>
          </a:xfrm>
        </p:spPr>
        <p:txBody>
          <a:bodyPr>
            <a:normAutofit fontScale="90000"/>
          </a:bodyPr>
          <a:lstStyle/>
          <a:p>
            <a:pPr algn="ctr"/>
            <a:r>
              <a:rPr lang="en-US" sz="4000" b="1" dirty="0"/>
              <a:t>Classification according to Type of information sought </a:t>
            </a:r>
          </a:p>
        </p:txBody>
      </p:sp>
      <p:sp>
        <p:nvSpPr>
          <p:cNvPr id="3" name="Content Placeholder 2"/>
          <p:cNvSpPr>
            <a:spLocks noGrp="1"/>
          </p:cNvSpPr>
          <p:nvPr>
            <p:ph idx="1"/>
          </p:nvPr>
        </p:nvSpPr>
        <p:spPr>
          <a:xfrm>
            <a:off x="1066800" y="2133600"/>
            <a:ext cx="7467600" cy="3459163"/>
          </a:xfrm>
        </p:spPr>
        <p:txBody>
          <a:bodyPr/>
          <a:lstStyle/>
          <a:p>
            <a:pPr>
              <a:buFont typeface="Arial" charset="0"/>
              <a:buNone/>
              <a:defRPr/>
            </a:pPr>
            <a:r>
              <a:rPr lang="en-US" dirty="0">
                <a:latin typeface="Times New Roman" pitchFamily="18" charset="0"/>
                <a:cs typeface="Times New Roman" pitchFamily="18" charset="0"/>
              </a:rPr>
              <a:t>1. Qualitative Research</a:t>
            </a:r>
          </a:p>
          <a:p>
            <a:pPr>
              <a:buFont typeface="Arial" charset="0"/>
              <a:buNone/>
              <a:defRPr/>
            </a:pPr>
            <a:r>
              <a:rPr lang="en-US" dirty="0">
                <a:latin typeface="Times New Roman" pitchFamily="18" charset="0"/>
                <a:cs typeface="Times New Roman" pitchFamily="18" charset="0"/>
              </a:rPr>
              <a:t>2. Quantitative research </a:t>
            </a:r>
          </a:p>
          <a:p>
            <a:pPr>
              <a:buFont typeface="Arial" charset="0"/>
              <a:buNone/>
              <a:defRPr/>
            </a:pPr>
            <a:r>
              <a:rPr lang="en-US" b="1"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Arial" charset="0"/>
              <a:buNone/>
              <a:defRPr/>
            </a:pPr>
            <a:r>
              <a:rPr lang="en-US" b="1" u="sng" dirty="0">
                <a:latin typeface="Times New Roman" pitchFamily="18" charset="0"/>
                <a:cs typeface="Times New Roman" pitchFamily="18" charset="0"/>
              </a:rPr>
              <a:t>The qualitative- Quantitative classification is dependent on 3 Criteria </a:t>
            </a:r>
          </a:p>
          <a:p>
            <a:pPr marL="514350" indent="-514350">
              <a:buFont typeface="+mj-lt"/>
              <a:buAutoNum type="arabicPeriod"/>
              <a:defRPr/>
            </a:pPr>
            <a:r>
              <a:rPr lang="en-US" dirty="0">
                <a:latin typeface="Times New Roman" pitchFamily="18" charset="0"/>
                <a:cs typeface="Times New Roman" pitchFamily="18" charset="0"/>
              </a:rPr>
              <a:t>The purpose of the study </a:t>
            </a:r>
          </a:p>
          <a:p>
            <a:pPr marL="514350" indent="-514350">
              <a:buFont typeface="+mj-lt"/>
              <a:buAutoNum type="arabicPeriod"/>
              <a:defRPr/>
            </a:pPr>
            <a:r>
              <a:rPr lang="en-US" dirty="0">
                <a:latin typeface="Times New Roman" pitchFamily="18" charset="0"/>
                <a:cs typeface="Times New Roman" pitchFamily="18" charset="0"/>
              </a:rPr>
              <a:t>How the variables are measured </a:t>
            </a:r>
          </a:p>
          <a:p>
            <a:pPr marL="514350" indent="-514350">
              <a:buFont typeface="+mj-lt"/>
              <a:buAutoNum type="arabicPeriod"/>
              <a:defRPr/>
            </a:pPr>
            <a:r>
              <a:rPr lang="en-US" dirty="0">
                <a:latin typeface="Times New Roman" pitchFamily="18" charset="0"/>
                <a:cs typeface="Times New Roman" pitchFamily="18" charset="0"/>
              </a:rPr>
              <a:t>How the information is analyzed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228600"/>
            <a:ext cx="7467600" cy="1143000"/>
          </a:xfrm>
        </p:spPr>
        <p:txBody>
          <a:bodyPr>
            <a:noAutofit/>
          </a:bodyPr>
          <a:lstStyle/>
          <a:p>
            <a:pPr algn="ctr" eaLnBrk="1" hangingPunct="1"/>
            <a:r>
              <a:rPr lang="en-US" sz="3600" b="1" dirty="0"/>
              <a:t>Classification according to Type of information sought</a:t>
            </a:r>
            <a:endParaRPr lang="th-TH" sz="3600" b="1" dirty="0"/>
          </a:p>
        </p:txBody>
      </p:sp>
      <p:sp>
        <p:nvSpPr>
          <p:cNvPr id="9219" name="Rectangle 3"/>
          <p:cNvSpPr>
            <a:spLocks noGrp="1" noChangeArrowheads="1"/>
          </p:cNvSpPr>
          <p:nvPr>
            <p:ph sz="half" idx="1"/>
          </p:nvPr>
        </p:nvSpPr>
        <p:spPr>
          <a:xfrm>
            <a:off x="228600" y="1600200"/>
            <a:ext cx="4572000" cy="4906963"/>
          </a:xfrm>
        </p:spPr>
        <p:txBody>
          <a:bodyPr>
            <a:normAutofit/>
          </a:bodyPr>
          <a:lstStyle/>
          <a:p>
            <a:r>
              <a:rPr lang="en-US" b="1" u="sng" dirty="0">
                <a:solidFill>
                  <a:srgbClr val="FFFF00"/>
                </a:solidFill>
              </a:rPr>
              <a:t>QUANTITATIVE</a:t>
            </a:r>
          </a:p>
          <a:p>
            <a:pPr eaLnBrk="1" hangingPunct="1"/>
            <a:r>
              <a:rPr lang="en-US" dirty="0"/>
              <a:t>Measured &amp; expressed in terms of quantity</a:t>
            </a:r>
          </a:p>
          <a:p>
            <a:pPr lvl="1" eaLnBrk="1" hangingPunct="1"/>
            <a:r>
              <a:rPr lang="en-US" dirty="0"/>
              <a:t>Expression of a property or quantity in numerical terms</a:t>
            </a:r>
          </a:p>
          <a:p>
            <a:pPr lvl="1" eaLnBrk="1" hangingPunct="1"/>
            <a:r>
              <a:rPr lang="en-US" dirty="0"/>
              <a:t>Quantitative research helps:</a:t>
            </a:r>
          </a:p>
          <a:p>
            <a:pPr lvl="2" eaLnBrk="1" hangingPunct="1">
              <a:buFont typeface="Wingdings" pitchFamily="2" charset="2"/>
              <a:buChar char="§"/>
            </a:pPr>
            <a:r>
              <a:rPr lang="en-US" dirty="0"/>
              <a:t>Precise measurement</a:t>
            </a:r>
          </a:p>
          <a:p>
            <a:pPr lvl="2" eaLnBrk="1" hangingPunct="1">
              <a:buFont typeface="Wingdings" pitchFamily="2" charset="2"/>
              <a:buChar char="§"/>
            </a:pPr>
            <a:r>
              <a:rPr lang="en-US" dirty="0"/>
              <a:t>Knowing trends or changes overtime</a:t>
            </a:r>
          </a:p>
          <a:p>
            <a:pPr lvl="2" eaLnBrk="1" hangingPunct="1">
              <a:buFont typeface="Wingdings" pitchFamily="2" charset="2"/>
              <a:buChar char="§"/>
            </a:pPr>
            <a:r>
              <a:rPr lang="en-US" dirty="0"/>
              <a:t>Comparing trends or individual units</a:t>
            </a:r>
            <a:endParaRPr lang="th-TH" dirty="0"/>
          </a:p>
        </p:txBody>
      </p:sp>
      <p:sp>
        <p:nvSpPr>
          <p:cNvPr id="9220" name="Rectangle 4"/>
          <p:cNvSpPr>
            <a:spLocks noGrp="1" noChangeArrowheads="1"/>
          </p:cNvSpPr>
          <p:nvPr>
            <p:ph sz="half" idx="2"/>
          </p:nvPr>
        </p:nvSpPr>
        <p:spPr>
          <a:xfrm>
            <a:off x="4572000" y="1524000"/>
            <a:ext cx="4038600" cy="4525963"/>
          </a:xfrm>
        </p:spPr>
        <p:txBody>
          <a:bodyPr>
            <a:normAutofit/>
          </a:bodyPr>
          <a:lstStyle/>
          <a:p>
            <a:pPr eaLnBrk="1" hangingPunct="1"/>
            <a:r>
              <a:rPr lang="en-US" b="1" u="sng" dirty="0">
                <a:solidFill>
                  <a:srgbClr val="FFFF00"/>
                </a:solidFill>
              </a:rPr>
              <a:t>QUALITATIVE</a:t>
            </a:r>
          </a:p>
          <a:p>
            <a:pPr lvl="1" eaLnBrk="1" hangingPunct="1"/>
            <a:r>
              <a:rPr lang="en-US" dirty="0"/>
              <a:t>Involves quality or kind</a:t>
            </a:r>
          </a:p>
          <a:p>
            <a:pPr lvl="1" eaLnBrk="1" hangingPunct="1"/>
            <a:r>
              <a:rPr lang="en-US" dirty="0"/>
              <a:t>Helps in having insight into problems or cases </a:t>
            </a:r>
            <a:endParaRPr lang="th-TH"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7EE2851-D2A5-4ED3-ACA3-2B2FF0DADEFE}" type="slidenum">
              <a:rPr lang="ar-SA" smtClean="0"/>
              <a:pPr/>
              <a:t>38</a:t>
            </a:fld>
            <a:endParaRPr lang="en-US"/>
          </a:p>
        </p:txBody>
      </p:sp>
      <p:graphicFrame>
        <p:nvGraphicFramePr>
          <p:cNvPr id="3" name="Content Placeholder 4"/>
          <p:cNvGraphicFramePr>
            <a:graphicFrameLocks/>
          </p:cNvGraphicFramePr>
          <p:nvPr/>
        </p:nvGraphicFramePr>
        <p:xfrm>
          <a:off x="609600" y="457200"/>
          <a:ext cx="7993062" cy="579510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4030662">
                  <a:extLst>
                    <a:ext uri="{9D8B030D-6E8A-4147-A177-3AD203B41FA5}">
                      <a16:colId xmlns:a16="http://schemas.microsoft.com/office/drawing/2014/main" val="20001"/>
                    </a:ext>
                  </a:extLst>
                </a:gridCol>
              </a:tblGrid>
              <a:tr h="754003">
                <a:tc>
                  <a:txBody>
                    <a:bodyPr/>
                    <a:lstStyle/>
                    <a:p>
                      <a:pPr algn="l"/>
                      <a:r>
                        <a:rPr lang="en-US" sz="2800" dirty="0"/>
                        <a:t>Quantitative Methods </a:t>
                      </a:r>
                      <a:endParaRPr lang="en-US" sz="2800" dirty="0">
                        <a:solidFill>
                          <a:schemeClr val="tx1"/>
                        </a:solidFill>
                      </a:endParaRPr>
                    </a:p>
                  </a:txBody>
                  <a:tcPr marL="91438" marR="91438" marT="39797" marB="39797"/>
                </a:tc>
                <a:tc>
                  <a:txBody>
                    <a:bodyPr/>
                    <a:lstStyle/>
                    <a:p>
                      <a:pPr algn="l"/>
                      <a:r>
                        <a:rPr lang="en-US" sz="2800" dirty="0"/>
                        <a:t>Qualitative  Methods  </a:t>
                      </a:r>
                      <a:endParaRPr lang="en-US" sz="2800" dirty="0">
                        <a:solidFill>
                          <a:schemeClr val="tx1"/>
                        </a:solidFill>
                      </a:endParaRPr>
                    </a:p>
                  </a:txBody>
                  <a:tcPr marL="91438" marR="91438" marT="39797" marB="39797"/>
                </a:tc>
                <a:extLst>
                  <a:ext uri="{0D108BD9-81ED-4DB2-BD59-A6C34878D82A}">
                    <a16:rowId xmlns:a16="http://schemas.microsoft.com/office/drawing/2014/main" val="10000"/>
                  </a:ext>
                </a:extLst>
              </a:tr>
              <a:tr h="2296529">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dirty="0"/>
                        <a:t>Is based on the measurement of quantity or amount. It is applicable</a:t>
                      </a:r>
                      <a:r>
                        <a:rPr lang="en-US" sz="2000" baseline="0" dirty="0"/>
                        <a:t> to phenomena that be expressed in terms of quantity. (numbers)</a:t>
                      </a:r>
                      <a:endParaRPr lang="en-US" sz="2000" baseline="0" dirty="0">
                        <a:solidFill>
                          <a:schemeClr val="tx1"/>
                        </a:solidFill>
                      </a:endParaRPr>
                    </a:p>
                  </a:txBody>
                  <a:tcPr marL="91438" marR="91438" marT="39797" marB="39797"/>
                </a:tc>
                <a:tc>
                  <a:txBody>
                    <a:bodyPr/>
                    <a:lstStyle/>
                    <a:p>
                      <a:pPr algn="just"/>
                      <a:r>
                        <a:rPr lang="en-US" sz="2000" dirty="0"/>
                        <a:t>Is concerned with qualitative phenomenon</a:t>
                      </a:r>
                      <a:r>
                        <a:rPr lang="en-US" sz="2000" baseline="0" dirty="0"/>
                        <a:t> relating to or involving quality or kind. It aims at discovering the underlying motives and desires using in depth interviews or observation for the purpose. (words)</a:t>
                      </a:r>
                      <a:endParaRPr lang="en-US" sz="2000" dirty="0">
                        <a:solidFill>
                          <a:schemeClr val="tx1"/>
                        </a:solidFill>
                      </a:endParaRPr>
                    </a:p>
                  </a:txBody>
                  <a:tcPr marL="91438" marR="91438" marT="39797" marB="39797"/>
                </a:tc>
                <a:extLst>
                  <a:ext uri="{0D108BD9-81ED-4DB2-BD59-A6C34878D82A}">
                    <a16:rowId xmlns:a16="http://schemas.microsoft.com/office/drawing/2014/main" val="10001"/>
                  </a:ext>
                </a:extLst>
              </a:tr>
              <a:tr h="956318">
                <a:tc>
                  <a:txBody>
                    <a:bodyPr/>
                    <a:lstStyle/>
                    <a:p>
                      <a:pPr algn="just">
                        <a:buFont typeface="Wingdings" pitchFamily="2" charset="2"/>
                        <a:buChar char="Ø"/>
                      </a:pPr>
                      <a:r>
                        <a:rPr lang="en-US" sz="2000"/>
                        <a:t>Uses predetermined</a:t>
                      </a:r>
                      <a:r>
                        <a:rPr lang="en-US" sz="2000" baseline="0"/>
                        <a:t> instrument base questions </a:t>
                      </a:r>
                      <a:endParaRPr lang="en-US" sz="2000" dirty="0">
                        <a:solidFill>
                          <a:schemeClr val="tx1"/>
                        </a:solidFill>
                      </a:endParaRPr>
                    </a:p>
                  </a:txBody>
                  <a:tcPr marL="91438" marR="91438" marT="39797" marB="39797"/>
                </a:tc>
                <a:tc>
                  <a:txBody>
                    <a:bodyPr/>
                    <a:lstStyle/>
                    <a:p>
                      <a:pPr algn="just"/>
                      <a:r>
                        <a:rPr lang="en-US" sz="2000" dirty="0"/>
                        <a:t>Uses Emerging methods </a:t>
                      </a:r>
                    </a:p>
                    <a:p>
                      <a:pPr algn="just"/>
                      <a:r>
                        <a:rPr lang="en-US" sz="2000" dirty="0"/>
                        <a:t>Open-ended questions </a:t>
                      </a:r>
                      <a:endParaRPr lang="en-US" sz="2000" dirty="0">
                        <a:solidFill>
                          <a:schemeClr val="tx1"/>
                        </a:solidFill>
                      </a:endParaRPr>
                    </a:p>
                  </a:txBody>
                  <a:tcPr marL="91438" marR="91438" marT="39797" marB="39797"/>
                </a:tc>
                <a:extLst>
                  <a:ext uri="{0D108BD9-81ED-4DB2-BD59-A6C34878D82A}">
                    <a16:rowId xmlns:a16="http://schemas.microsoft.com/office/drawing/2014/main" val="10002"/>
                  </a:ext>
                </a:extLst>
              </a:tr>
              <a:tr h="904152">
                <a:tc>
                  <a:txBody>
                    <a:bodyPr/>
                    <a:lstStyle/>
                    <a:p>
                      <a:pPr algn="just">
                        <a:buFont typeface="Wingdings" pitchFamily="2" charset="2"/>
                        <a:buChar char="Ø"/>
                      </a:pPr>
                      <a:r>
                        <a:rPr lang="en-US" sz="2000" dirty="0"/>
                        <a:t>Performance data, attitude</a:t>
                      </a:r>
                      <a:r>
                        <a:rPr lang="en-US" sz="2000" baseline="0" dirty="0"/>
                        <a:t> data, observational data, and census data</a:t>
                      </a:r>
                      <a:endParaRPr lang="en-US" sz="2000" dirty="0">
                        <a:solidFill>
                          <a:schemeClr val="tx1"/>
                        </a:solidFill>
                      </a:endParaRPr>
                    </a:p>
                  </a:txBody>
                  <a:tcPr marL="91438" marR="91438" marT="39797" marB="39797"/>
                </a:tc>
                <a:tc>
                  <a:txBody>
                    <a:bodyPr/>
                    <a:lstStyle/>
                    <a:p>
                      <a:pPr algn="just"/>
                      <a:r>
                        <a:rPr lang="en-US" sz="2000" dirty="0"/>
                        <a:t>Interview data, observation data, document data, and audiovisual data</a:t>
                      </a:r>
                      <a:endParaRPr lang="en-US" sz="2000" dirty="0">
                        <a:solidFill>
                          <a:schemeClr val="tx1"/>
                        </a:solidFill>
                      </a:endParaRPr>
                    </a:p>
                  </a:txBody>
                  <a:tcPr marL="91438" marR="91438" marT="39797" marB="39797"/>
                </a:tc>
                <a:extLst>
                  <a:ext uri="{0D108BD9-81ED-4DB2-BD59-A6C34878D82A}">
                    <a16:rowId xmlns:a16="http://schemas.microsoft.com/office/drawing/2014/main" val="10003"/>
                  </a:ext>
                </a:extLst>
              </a:tr>
              <a:tr h="794256">
                <a:tc>
                  <a:txBody>
                    <a:bodyPr/>
                    <a:lstStyle/>
                    <a:p>
                      <a:pPr algn="just">
                        <a:buFont typeface="Wingdings" pitchFamily="2" charset="2"/>
                        <a:buChar char="Ø"/>
                      </a:pPr>
                      <a:r>
                        <a:rPr lang="en-US" sz="2000" dirty="0"/>
                        <a:t>Statistical analysis </a:t>
                      </a:r>
                      <a:endParaRPr lang="en-US" sz="2000" dirty="0">
                        <a:solidFill>
                          <a:schemeClr val="tx1"/>
                        </a:solidFill>
                      </a:endParaRPr>
                    </a:p>
                  </a:txBody>
                  <a:tcPr marL="91438" marR="91438" marT="39797" marB="39797"/>
                </a:tc>
                <a:tc>
                  <a:txBody>
                    <a:bodyPr/>
                    <a:lstStyle/>
                    <a:p>
                      <a:pPr algn="just"/>
                      <a:r>
                        <a:rPr lang="en-US" sz="2000" dirty="0"/>
                        <a:t>Text and image analysis </a:t>
                      </a:r>
                      <a:endParaRPr lang="en-US" sz="2000" dirty="0">
                        <a:solidFill>
                          <a:schemeClr val="tx1"/>
                        </a:solidFill>
                      </a:endParaRPr>
                    </a:p>
                  </a:txBody>
                  <a:tcPr marL="91438" marR="91438" marT="39797" marB="39797"/>
                </a:tc>
                <a:extLst>
                  <a:ext uri="{0D108BD9-81ED-4DB2-BD59-A6C34878D82A}">
                    <a16:rowId xmlns:a16="http://schemas.microsoft.com/office/drawing/2014/main" val="10004"/>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Types of Research - Quantitative</a:t>
            </a:r>
          </a:p>
        </p:txBody>
      </p:sp>
      <p:sp>
        <p:nvSpPr>
          <p:cNvPr id="3" name="Content Placeholder 2"/>
          <p:cNvSpPr>
            <a:spLocks noGrp="1"/>
          </p:cNvSpPr>
          <p:nvPr>
            <p:ph idx="1"/>
          </p:nvPr>
        </p:nvSpPr>
        <p:spPr>
          <a:xfrm>
            <a:off x="457200" y="1600200"/>
            <a:ext cx="7696200" cy="4525963"/>
          </a:xfrm>
        </p:spPr>
        <p:txBody>
          <a:bodyPr>
            <a:normAutofit fontScale="70000" lnSpcReduction="20000"/>
          </a:bodyPr>
          <a:lstStyle/>
          <a:p>
            <a:pPr algn="just"/>
            <a:r>
              <a:rPr lang="en-US" dirty="0"/>
              <a:t>In the </a:t>
            </a:r>
            <a:r>
              <a:rPr lang="en-US" i="1" dirty="0"/>
              <a:t>structured approach</a:t>
            </a:r>
            <a:r>
              <a:rPr lang="en-US" dirty="0"/>
              <a:t> every thing that form the research process – objective, design, sample, and the questions that you plan to ask of respondents – is predetermined.</a:t>
            </a:r>
          </a:p>
          <a:p>
            <a:pPr algn="just"/>
            <a:r>
              <a:rPr lang="en-US" dirty="0"/>
              <a:t>This approach is more appropriate to determine the extent of a problem, issue, or phenomenon.</a:t>
            </a:r>
          </a:p>
          <a:p>
            <a:pPr algn="just"/>
            <a:r>
              <a:rPr lang="en-US" dirty="0"/>
              <a:t>If you wish and want to quantify the variation in a phenomenon, problem, event, or issue you will opt quantitative research approach. </a:t>
            </a:r>
          </a:p>
          <a:p>
            <a:r>
              <a:rPr lang="en-US" dirty="0">
                <a:solidFill>
                  <a:srgbClr val="FFFF00"/>
                </a:solidFill>
              </a:rPr>
              <a:t>Examples</a:t>
            </a:r>
            <a:r>
              <a:rPr lang="en-US" dirty="0"/>
              <a:t> of quantitative aspects of research study are:</a:t>
            </a:r>
          </a:p>
          <a:p>
            <a:pPr lvl="1"/>
            <a:r>
              <a:rPr lang="en-US" dirty="0"/>
              <a:t>How many people have a particular problem?</a:t>
            </a:r>
          </a:p>
          <a:p>
            <a:pPr lvl="1"/>
            <a:r>
              <a:rPr lang="en-US" dirty="0"/>
              <a:t>How many people hold a particular attitude?</a:t>
            </a:r>
          </a:p>
          <a:p>
            <a:pPr lvl="1"/>
            <a:r>
              <a:rPr lang="en-US" dirty="0"/>
              <a:t>How female labor force participation is affected by various socio-economic factors?</a:t>
            </a:r>
          </a:p>
          <a:p>
            <a:pPr lvl="1"/>
            <a:r>
              <a:rPr lang="en-US" dirty="0"/>
              <a:t>How residential statuses of the inhabitants affect the consumption behaviors?</a:t>
            </a:r>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205784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meStop\Desktop\Slides\gifs\HarshSociableAnnelida-size_restricted.gif"/>
          <p:cNvPicPr>
            <a:picLocks noChangeAspect="1" noChangeArrowheads="1" noCrop="1"/>
          </p:cNvPicPr>
          <p:nvPr/>
        </p:nvPicPr>
        <p:blipFill>
          <a:blip r:embed="rId2" cstate="print"/>
          <a:srcRect/>
          <a:stretch>
            <a:fillRect/>
          </a:stretch>
        </p:blipFill>
        <p:spPr bwMode="auto">
          <a:xfrm>
            <a:off x="990600" y="1066800"/>
            <a:ext cx="6324600" cy="4800600"/>
          </a:xfrm>
          <a:prstGeom prst="rect">
            <a:avLst/>
          </a:prstGeom>
          <a:noFill/>
        </p:spPr>
      </p:pic>
      <p:sp>
        <p:nvSpPr>
          <p:cNvPr id="3" name="Rectangle 2"/>
          <p:cNvSpPr/>
          <p:nvPr/>
        </p:nvSpPr>
        <p:spPr>
          <a:xfrm>
            <a:off x="1066800" y="457200"/>
            <a:ext cx="5962530" cy="523220"/>
          </a:xfrm>
          <a:prstGeom prst="rect">
            <a:avLst/>
          </a:prstGeom>
        </p:spPr>
        <p:txBody>
          <a:bodyPr wrap="none">
            <a:spAutoFit/>
          </a:bodyPr>
          <a:lstStyle/>
          <a:p>
            <a:r>
              <a:rPr lang="en-US" sz="2800" b="1" dirty="0"/>
              <a:t>RESEARCH: A WAY OF THINKING</a:t>
            </a:r>
            <a:endParaRPr 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sz="3600" b="1" dirty="0"/>
              <a:t>Types of Measurement Scales for Variables</a:t>
            </a:r>
            <a:br>
              <a:rPr lang="en-US" dirty="0"/>
            </a:br>
            <a:endParaRPr lang="en-US" b="1" dirty="0">
              <a:solidFill>
                <a:srgbClr val="FFFF00"/>
              </a:solidFill>
            </a:endParaRPr>
          </a:p>
        </p:txBody>
      </p:sp>
      <p:pic>
        <p:nvPicPr>
          <p:cNvPr id="4" name="Content Placeholder 3" descr="Examples of Nominal Scales"/>
          <p:cNvPicPr>
            <a:picLocks noGrp="1"/>
          </p:cNvPicPr>
          <p:nvPr>
            <p:ph idx="1"/>
          </p:nvPr>
        </p:nvPicPr>
        <p:blipFill>
          <a:blip r:embed="rId2" cstate="print"/>
          <a:stretch>
            <a:fillRect/>
          </a:stretch>
        </p:blipFill>
        <p:spPr bwMode="auto">
          <a:xfrm>
            <a:off x="457200" y="3672125"/>
            <a:ext cx="8229600" cy="1966675"/>
          </a:xfrm>
          <a:prstGeom prst="rect">
            <a:avLst/>
          </a:prstGeom>
          <a:noFill/>
          <a:ln w="9525">
            <a:noFill/>
            <a:miter lim="800000"/>
            <a:headEnd/>
            <a:tailEnd/>
          </a:ln>
        </p:spPr>
      </p:pic>
      <p:sp>
        <p:nvSpPr>
          <p:cNvPr id="5" name="Rectangle 4"/>
          <p:cNvSpPr/>
          <p:nvPr/>
        </p:nvSpPr>
        <p:spPr>
          <a:xfrm>
            <a:off x="457200" y="1828800"/>
            <a:ext cx="8229600" cy="1815882"/>
          </a:xfrm>
          <a:prstGeom prst="rect">
            <a:avLst/>
          </a:prstGeom>
        </p:spPr>
        <p:txBody>
          <a:bodyPr wrap="square">
            <a:spAutoFit/>
          </a:bodyPr>
          <a:lstStyle/>
          <a:p>
            <a:r>
              <a:rPr lang="en-US" sz="2800" dirty="0"/>
              <a:t>Nominal scales are used for labeling variables, without any quantitative value.  “Nominal” scales could simply be called “labels.” Nominal scales are kind of like “names” or labels.</a:t>
            </a:r>
            <a:endParaRPr lang="en-US" sz="2000" dirty="0"/>
          </a:p>
        </p:txBody>
      </p:sp>
      <p:sp>
        <p:nvSpPr>
          <p:cNvPr id="6" name="Rectangle 5"/>
          <p:cNvSpPr/>
          <p:nvPr/>
        </p:nvSpPr>
        <p:spPr>
          <a:xfrm>
            <a:off x="457200" y="1371600"/>
            <a:ext cx="3810000" cy="584775"/>
          </a:xfrm>
          <a:prstGeom prst="rect">
            <a:avLst/>
          </a:prstGeom>
        </p:spPr>
        <p:txBody>
          <a:bodyPr wrap="square">
            <a:spAutoFit/>
          </a:bodyPr>
          <a:lstStyle/>
          <a:p>
            <a:r>
              <a:rPr lang="en-US" sz="3200" b="1" dirty="0">
                <a:solidFill>
                  <a:srgbClr val="FFFF00"/>
                </a:solidFill>
              </a:rPr>
              <a:t>1. Nominal Scales</a:t>
            </a:r>
            <a:endParaRPr lang="en-US"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normAutofit/>
          </a:bodyPr>
          <a:lstStyle/>
          <a:p>
            <a:pPr algn="l"/>
            <a:r>
              <a:rPr lang="en-US" sz="3600" b="1" dirty="0">
                <a:solidFill>
                  <a:srgbClr val="FFFF00"/>
                </a:solidFill>
              </a:rPr>
              <a:t>2. Ordinal Scales</a:t>
            </a:r>
          </a:p>
        </p:txBody>
      </p:sp>
      <p:sp>
        <p:nvSpPr>
          <p:cNvPr id="3" name="Content Placeholder 2"/>
          <p:cNvSpPr>
            <a:spLocks noGrp="1"/>
          </p:cNvSpPr>
          <p:nvPr>
            <p:ph idx="1"/>
          </p:nvPr>
        </p:nvSpPr>
        <p:spPr>
          <a:xfrm>
            <a:off x="0" y="1066800"/>
            <a:ext cx="8229600" cy="4678363"/>
          </a:xfrm>
        </p:spPr>
        <p:txBody>
          <a:bodyPr>
            <a:normAutofit/>
          </a:bodyPr>
          <a:lstStyle/>
          <a:p>
            <a:pPr algn="just">
              <a:buNone/>
            </a:pPr>
            <a:r>
              <a:rPr lang="en-US" sz="2500" dirty="0"/>
              <a:t>	With ordinal scales, it is the order of the values is what’s important and significant, but the differences between each one is not really known.  Take a look at the example below.  In each case, we know that a #4 is better than a #3 or #2, but we don’t know–and cannot quantify–how </a:t>
            </a:r>
            <a:r>
              <a:rPr lang="en-US" sz="2500" i="1" dirty="0"/>
              <a:t>much </a:t>
            </a:r>
            <a:r>
              <a:rPr lang="en-US" sz="2500" dirty="0"/>
              <a:t>better it is. </a:t>
            </a:r>
          </a:p>
        </p:txBody>
      </p:sp>
      <p:pic>
        <p:nvPicPr>
          <p:cNvPr id="4" name="Picture 3" descr="Example of Ordinal Scales"/>
          <p:cNvPicPr/>
          <p:nvPr/>
        </p:nvPicPr>
        <p:blipFill>
          <a:blip r:embed="rId2" cstate="print"/>
          <a:srcRect/>
          <a:stretch>
            <a:fillRect/>
          </a:stretch>
        </p:blipFill>
        <p:spPr bwMode="auto">
          <a:xfrm>
            <a:off x="990600" y="3657600"/>
            <a:ext cx="6477000" cy="2133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FFFF00"/>
                </a:solidFill>
              </a:rPr>
              <a:t>3. Interval scales</a:t>
            </a:r>
          </a:p>
        </p:txBody>
      </p:sp>
      <p:sp>
        <p:nvSpPr>
          <p:cNvPr id="3" name="Content Placeholder 2"/>
          <p:cNvSpPr>
            <a:spLocks noGrp="1"/>
          </p:cNvSpPr>
          <p:nvPr>
            <p:ph idx="1"/>
          </p:nvPr>
        </p:nvSpPr>
        <p:spPr>
          <a:xfrm>
            <a:off x="381000" y="1219200"/>
            <a:ext cx="7467600" cy="4525963"/>
          </a:xfrm>
        </p:spPr>
        <p:txBody>
          <a:bodyPr/>
          <a:lstStyle/>
          <a:p>
            <a:pPr>
              <a:buNone/>
            </a:pPr>
            <a:r>
              <a:rPr lang="en-US" dirty="0"/>
              <a:t>	Interval scales are numeric scales in which we know not only the order, but also the exact differences between the values.  The classic example of an interval scale is Celsius temperature because the difference between each value is the same.  </a:t>
            </a:r>
          </a:p>
        </p:txBody>
      </p:sp>
      <p:pic>
        <p:nvPicPr>
          <p:cNvPr id="4" name="Picture 3" descr="example of interval scale"/>
          <p:cNvPicPr/>
          <p:nvPr/>
        </p:nvPicPr>
        <p:blipFill>
          <a:blip r:embed="rId2" cstate="print"/>
          <a:srcRect/>
          <a:stretch>
            <a:fillRect/>
          </a:stretch>
        </p:blipFill>
        <p:spPr bwMode="auto">
          <a:xfrm>
            <a:off x="6324600" y="4191000"/>
            <a:ext cx="2144395" cy="21443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solidFill>
                  <a:srgbClr val="FFFF00"/>
                </a:solidFill>
              </a:rPr>
              <a:t>4. Ratio scales</a:t>
            </a:r>
          </a:p>
        </p:txBody>
      </p:sp>
      <p:sp>
        <p:nvSpPr>
          <p:cNvPr id="3" name="Content Placeholder 2"/>
          <p:cNvSpPr>
            <a:spLocks noGrp="1"/>
          </p:cNvSpPr>
          <p:nvPr>
            <p:ph idx="1"/>
          </p:nvPr>
        </p:nvSpPr>
        <p:spPr>
          <a:xfrm>
            <a:off x="228600" y="1219200"/>
            <a:ext cx="7467600" cy="4525963"/>
          </a:xfrm>
        </p:spPr>
        <p:txBody>
          <a:bodyPr/>
          <a:lstStyle/>
          <a:p>
            <a:pPr>
              <a:buNone/>
            </a:pPr>
            <a:r>
              <a:rPr lang="en-US" dirty="0"/>
              <a:t>	They tell us the exact value between units, and they also have an absolute zero.</a:t>
            </a:r>
          </a:p>
          <a:p>
            <a:pPr>
              <a:buNone/>
            </a:pPr>
            <a:r>
              <a:rPr lang="en-US" dirty="0"/>
              <a:t>	Good examples of ratio variables include height and weight.</a:t>
            </a:r>
          </a:p>
        </p:txBody>
      </p:sp>
      <p:pic>
        <p:nvPicPr>
          <p:cNvPr id="4" name="Picture 3" descr="Example of Ratio Scales"/>
          <p:cNvPicPr/>
          <p:nvPr/>
        </p:nvPicPr>
        <p:blipFill>
          <a:blip r:embed="rId2" cstate="print"/>
          <a:srcRect l="22500" r="22500"/>
          <a:stretch>
            <a:fillRect/>
          </a:stretch>
        </p:blipFill>
        <p:spPr bwMode="auto">
          <a:xfrm>
            <a:off x="6858000" y="3124200"/>
            <a:ext cx="1371600" cy="3276600"/>
          </a:xfrm>
          <a:prstGeom prst="rect">
            <a:avLst/>
          </a:prstGeom>
          <a:ln>
            <a:noFill/>
          </a:ln>
          <a:effectLst>
            <a:softEdge rad="11250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Types of Research - Qualitative</a:t>
            </a:r>
          </a:p>
        </p:txBody>
      </p:sp>
      <p:sp>
        <p:nvSpPr>
          <p:cNvPr id="3" name="Content Placeholder 2"/>
          <p:cNvSpPr>
            <a:spLocks noGrp="1"/>
          </p:cNvSpPr>
          <p:nvPr>
            <p:ph idx="1"/>
          </p:nvPr>
        </p:nvSpPr>
        <p:spPr>
          <a:xfrm>
            <a:off x="0" y="1447800"/>
            <a:ext cx="7924800" cy="4678363"/>
          </a:xfrm>
        </p:spPr>
        <p:txBody>
          <a:bodyPr>
            <a:normAutofit fontScale="85000" lnSpcReduction="20000"/>
          </a:bodyPr>
          <a:lstStyle/>
          <a:p>
            <a:pPr algn="just"/>
            <a:r>
              <a:rPr lang="en-US" dirty="0"/>
              <a:t>This approach is more appropriate to determine the nature of a problem, issue, or phenomenon. The study will be quantitative if the purpose is to</a:t>
            </a:r>
          </a:p>
          <a:p>
            <a:pPr lvl="1" algn="just"/>
            <a:r>
              <a:rPr lang="en-US" dirty="0">
                <a:solidFill>
                  <a:srgbClr val="FFFF00"/>
                </a:solidFill>
              </a:rPr>
              <a:t>Describe a situation, </a:t>
            </a:r>
            <a:r>
              <a:rPr lang="en-US" dirty="0"/>
              <a:t>phenomenon, problem, or event;</a:t>
            </a:r>
          </a:p>
          <a:p>
            <a:pPr lvl="1" algn="just"/>
            <a:r>
              <a:rPr lang="en-US" dirty="0"/>
              <a:t>If the analysis is done to establish the variation in the situation, phenomenon, problem, or event without quantifying it; and</a:t>
            </a:r>
          </a:p>
          <a:p>
            <a:pPr lvl="1" algn="just"/>
            <a:r>
              <a:rPr lang="en-US" dirty="0"/>
              <a:t>If the information is gathered about various variables measured on nominal (ordinal scale).</a:t>
            </a:r>
          </a:p>
          <a:p>
            <a:pPr lvl="1" algn="just"/>
            <a:r>
              <a:rPr lang="en-US" dirty="0"/>
              <a:t>The description of an observed situation, the historical enumeration of events, an account of the different opinions people have about the issue, and a description of the living conditions of a community are examples of qualitative research.</a:t>
            </a:r>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1628228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F20DE1B-7492-4277-BB63-E218A84F9A10}" type="slidenum">
              <a:rPr lang="ar-SA" smtClean="0"/>
              <a:pPr/>
              <a:t>45</a:t>
            </a:fld>
            <a:endParaRPr lang="en-US"/>
          </a:p>
        </p:txBody>
      </p:sp>
      <p:graphicFrame>
        <p:nvGraphicFramePr>
          <p:cNvPr id="3" name="Content Placeholder 4"/>
          <p:cNvGraphicFramePr>
            <a:graphicFrameLocks/>
          </p:cNvGraphicFramePr>
          <p:nvPr/>
        </p:nvGraphicFramePr>
        <p:xfrm>
          <a:off x="227013" y="188913"/>
          <a:ext cx="8653462" cy="6426081"/>
        </p:xfrm>
        <a:graphic>
          <a:graphicData uri="http://schemas.openxmlformats.org/drawingml/2006/table">
            <a:tbl>
              <a:tblPr/>
              <a:tblGrid>
                <a:gridCol w="1754187">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936875">
                  <a:extLst>
                    <a:ext uri="{9D8B030D-6E8A-4147-A177-3AD203B41FA5}">
                      <a16:colId xmlns:a16="http://schemas.microsoft.com/office/drawing/2014/main" val="20003"/>
                    </a:ext>
                  </a:extLst>
                </a:gridCol>
              </a:tblGrid>
              <a:tr h="67990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TYPE OF RESEARCH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MAIN THEME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AIM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EXAMPLES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0"/>
                  </a:ext>
                </a:extLst>
              </a:tr>
              <a:tr h="1567561">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Descriptive  research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To describe what is prevalent</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To describe what is prevalent regarding: a group of people, a community, a phenomenon, a situation, a program and outcome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rgbClr val="FF0000"/>
                        </a:buClr>
                        <a:buSzPct val="60000"/>
                        <a:buFont typeface="Wingdings" pitchFamily="2" charset="2"/>
                        <a:buChar char="v"/>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Problems faced by new students</a:t>
                      </a:r>
                    </a:p>
                    <a:p>
                      <a:pPr marL="0" marR="0" lvl="0" indent="0" algn="just" defTabSz="914400" rtl="0" eaLnBrk="1" fontAlgn="base" latinLnBrk="0" hangingPunct="1">
                        <a:lnSpc>
                          <a:spcPct val="100000"/>
                        </a:lnSpc>
                        <a:spcBef>
                          <a:spcPct val="20000"/>
                        </a:spcBef>
                        <a:spcAft>
                          <a:spcPct val="0"/>
                        </a:spcAft>
                        <a:buClr>
                          <a:srgbClr val="FF0000"/>
                        </a:buClr>
                        <a:buSzPct val="60000"/>
                        <a:buFont typeface="Wingdings" pitchFamily="2" charset="2"/>
                        <a:buChar char="v"/>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Effects of living in a house with domestic violence </a:t>
                      </a:r>
                      <a:endParaRPr kumimoji="0" lang="ar-SA" sz="1400" b="1" i="0" u="none" strike="noStrike" cap="none" normalizeH="0" baseline="0" dirty="0">
                        <a:ln>
                          <a:noFill/>
                        </a:ln>
                        <a:solidFill>
                          <a:schemeClr val="tx1"/>
                        </a:solidFill>
                        <a:effectLst/>
                        <a:latin typeface="Times New Roman" pitchFamily="18" charset="0"/>
                        <a:ea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
                          <a:srgbClr val="FF0000"/>
                        </a:buClr>
                        <a:buSzPct val="60000"/>
                        <a:buFont typeface="Wingdings" pitchFamily="2" charset="2"/>
                        <a:buChar char="v"/>
                        <a:tabLst/>
                      </a:pPr>
                      <a:r>
                        <a:rPr kumimoji="0" lang="en-US" sz="1400" b="1" i="0" u="none" strike="noStrike" cap="none" normalizeH="0" baseline="0" dirty="0">
                          <a:ln>
                            <a:noFill/>
                          </a:ln>
                          <a:solidFill>
                            <a:schemeClr val="tx1"/>
                          </a:solidFill>
                          <a:effectLst/>
                          <a:latin typeface="Times New Roman" pitchFamily="18" charset="0"/>
                          <a:ea typeface="Arial" charset="0"/>
                          <a:cs typeface="Times New Roman" pitchFamily="18" charset="0"/>
                        </a:rPr>
                        <a:t> Attitude of consumer towards quality product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6863">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Exploratory research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To explore something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To explore an area where little is known</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rgbClr val="FF0000"/>
                        </a:buClr>
                        <a:buSzPct val="60000"/>
                        <a:buFont typeface="Wingdings" pitchFamily="2" charset="2"/>
                        <a:buChar char="v"/>
                        <a:tabLst/>
                      </a:pPr>
                      <a:r>
                        <a:rPr kumimoji="0" lang="en-US" sz="1400" b="1" i="0" u="none" strike="noStrike" cap="none" normalizeH="0" baseline="0" dirty="0">
                          <a:ln>
                            <a:noFill/>
                          </a:ln>
                          <a:solidFill>
                            <a:schemeClr val="tx1"/>
                          </a:solidFill>
                          <a:effectLst/>
                          <a:latin typeface="Times New Roman" pitchFamily="18" charset="0"/>
                          <a:ea typeface="Arial" charset="0"/>
                          <a:cs typeface="Times New Roman" pitchFamily="18" charset="0"/>
                        </a:rPr>
                        <a:t>New phenomenon </a:t>
                      </a:r>
                    </a:p>
                    <a:p>
                      <a:pPr marL="0" marR="0" lvl="0" indent="0" algn="just" defTabSz="914400" rtl="0" eaLnBrk="1" fontAlgn="base" latinLnBrk="0" hangingPunct="1">
                        <a:lnSpc>
                          <a:spcPct val="100000"/>
                        </a:lnSpc>
                        <a:spcBef>
                          <a:spcPct val="20000"/>
                        </a:spcBef>
                        <a:spcAft>
                          <a:spcPct val="0"/>
                        </a:spcAft>
                        <a:buClr>
                          <a:srgbClr val="FF0000"/>
                        </a:buClr>
                        <a:buSzPct val="60000"/>
                        <a:buFont typeface="Wingdings" pitchFamily="2" charset="2"/>
                        <a:buChar char="v"/>
                        <a:tabLst/>
                      </a:pPr>
                      <a:r>
                        <a:rPr kumimoji="0" lang="en-US" sz="1400" b="1" i="0" u="none" strike="noStrike" cap="none" normalizeH="0" baseline="0" dirty="0">
                          <a:ln>
                            <a:noFill/>
                          </a:ln>
                          <a:solidFill>
                            <a:schemeClr val="tx1"/>
                          </a:solidFill>
                          <a:effectLst/>
                          <a:latin typeface="Times New Roman" pitchFamily="18" charset="0"/>
                          <a:ea typeface="Arial" charset="0"/>
                          <a:cs typeface="Times New Roman" pitchFamily="18" charset="0"/>
                        </a:rPr>
                        <a:t>Studying new disease </a:t>
                      </a:r>
                    </a:p>
                    <a:p>
                      <a:pPr marL="0" marR="0" lvl="0" indent="0" algn="just" defTabSz="914400" rtl="0" eaLnBrk="1" fontAlgn="base" latinLnBrk="0" hangingPunct="1">
                        <a:lnSpc>
                          <a:spcPct val="100000"/>
                        </a:lnSpc>
                        <a:spcBef>
                          <a:spcPct val="20000"/>
                        </a:spcBef>
                        <a:spcAft>
                          <a:spcPct val="0"/>
                        </a:spcAft>
                        <a:buClr>
                          <a:srgbClr val="FF0000"/>
                        </a:buClr>
                        <a:buSzPct val="60000"/>
                        <a:buFont typeface="Wingdings" pitchFamily="2" charset="2"/>
                        <a:buChar char="v"/>
                        <a:tabLst/>
                      </a:pPr>
                      <a:r>
                        <a:rPr kumimoji="0" lang="en-US" sz="1400" b="1" i="0" u="none" strike="noStrike" cap="none" normalizeH="0" baseline="0" dirty="0">
                          <a:ln>
                            <a:noFill/>
                          </a:ln>
                          <a:solidFill>
                            <a:schemeClr val="tx1"/>
                          </a:solidFill>
                          <a:effectLst/>
                          <a:latin typeface="Times New Roman" pitchFamily="18" charset="0"/>
                          <a:ea typeface="Arial" charset="0"/>
                          <a:cs typeface="Times New Roman" pitchFamily="18" charset="0"/>
                        </a:rPr>
                        <a:t>Research of new planet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Correlational research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To ascertain if there is a relationship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To establish : a relationship, an association, an interdependence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rgbClr val="FF0000"/>
                        </a:buClr>
                        <a:buSzPct val="60000"/>
                        <a:buFont typeface="Wingdings" pitchFamily="2" charset="2"/>
                        <a:buChar char="v"/>
                        <a:tabLst/>
                      </a:pPr>
                      <a:r>
                        <a:rPr kumimoji="0" lang="en-US" sz="1400" b="1" i="0" u="none" strike="noStrike" cap="none" normalizeH="0" baseline="0" dirty="0">
                          <a:ln>
                            <a:noFill/>
                          </a:ln>
                          <a:solidFill>
                            <a:schemeClr val="tx1"/>
                          </a:solidFill>
                          <a:effectLst/>
                          <a:latin typeface="Times New Roman" pitchFamily="18" charset="0"/>
                          <a:ea typeface="Arial" charset="0"/>
                          <a:cs typeface="Times New Roman" pitchFamily="18" charset="0"/>
                        </a:rPr>
                        <a:t>Impact of a program </a:t>
                      </a:r>
                    </a:p>
                    <a:p>
                      <a:pPr marL="0" marR="0" lvl="0" indent="0" algn="just" defTabSz="914400" rtl="0" eaLnBrk="1" fontAlgn="base" latinLnBrk="0" hangingPunct="1">
                        <a:lnSpc>
                          <a:spcPct val="100000"/>
                        </a:lnSpc>
                        <a:spcBef>
                          <a:spcPct val="20000"/>
                        </a:spcBef>
                        <a:spcAft>
                          <a:spcPct val="0"/>
                        </a:spcAft>
                        <a:buClr>
                          <a:srgbClr val="FF0000"/>
                        </a:buClr>
                        <a:buSzPct val="60000"/>
                        <a:buFont typeface="Wingdings" pitchFamily="2" charset="2"/>
                        <a:buChar char="v"/>
                        <a:tabLst/>
                      </a:pPr>
                      <a:r>
                        <a:rPr kumimoji="0" lang="en-US" sz="1400" b="1" i="0" u="none" strike="noStrike" cap="none" normalizeH="0" baseline="0" dirty="0">
                          <a:ln>
                            <a:noFill/>
                          </a:ln>
                          <a:solidFill>
                            <a:schemeClr val="tx1"/>
                          </a:solidFill>
                          <a:effectLst/>
                          <a:latin typeface="Times New Roman" pitchFamily="18" charset="0"/>
                          <a:ea typeface="Arial" charset="0"/>
                          <a:cs typeface="Times New Roman" pitchFamily="18" charset="0"/>
                        </a:rPr>
                        <a:t>Relationship between stressful living and incidence of heart attacks </a:t>
                      </a:r>
                    </a:p>
                    <a:p>
                      <a:pPr marL="0" marR="0" lvl="0" indent="0" algn="just" defTabSz="914400" rtl="0" eaLnBrk="1" fontAlgn="base" latinLnBrk="0" hangingPunct="1">
                        <a:lnSpc>
                          <a:spcPct val="100000"/>
                        </a:lnSpc>
                        <a:spcBef>
                          <a:spcPct val="20000"/>
                        </a:spcBef>
                        <a:spcAft>
                          <a:spcPct val="0"/>
                        </a:spcAft>
                        <a:buClr>
                          <a:srgbClr val="FF0000"/>
                        </a:buClr>
                        <a:buSzPct val="60000"/>
                        <a:buFont typeface="Wingdings" pitchFamily="2" charset="2"/>
                        <a:buChar char="v"/>
                        <a:tabLst/>
                      </a:pPr>
                      <a:r>
                        <a:rPr kumimoji="0" lang="en-US" sz="1400" b="1" i="0" u="none" strike="noStrike" cap="none" normalizeH="0" baseline="0" dirty="0">
                          <a:ln>
                            <a:noFill/>
                          </a:ln>
                          <a:solidFill>
                            <a:schemeClr val="tx1"/>
                          </a:solidFill>
                          <a:effectLst/>
                          <a:latin typeface="Times New Roman" pitchFamily="18" charset="0"/>
                          <a:ea typeface="Arial" charset="0"/>
                          <a:cs typeface="Times New Roman" pitchFamily="18" charset="0"/>
                        </a:rPr>
                        <a:t>Effectiveness of an immunization program in controlling infectious disease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83659">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Explanatory research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To explain why the relationship is formed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To explain why a relationship, association or interdependence exists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rgbClr val="FF0000"/>
                        </a:buClr>
                        <a:buSzPct val="60000"/>
                        <a:buFont typeface="Wingdings" pitchFamily="2" charset="2"/>
                        <a:buChar char="v"/>
                        <a:tabLst/>
                      </a:pPr>
                      <a:r>
                        <a:rPr kumimoji="0" lang="en-US" sz="1400" b="1" i="0" u="none" strike="noStrike" cap="none" normalizeH="0" baseline="0" dirty="0">
                          <a:ln>
                            <a:noFill/>
                          </a:ln>
                          <a:solidFill>
                            <a:schemeClr val="tx1"/>
                          </a:solidFill>
                          <a:effectLst/>
                          <a:latin typeface="Times New Roman" pitchFamily="18" charset="0"/>
                          <a:ea typeface="Arial" charset="0"/>
                          <a:cs typeface="Times New Roman" pitchFamily="18" charset="0"/>
                        </a:rPr>
                        <a:t>How does technology create unemployment / employment ?</a:t>
                      </a:r>
                    </a:p>
                    <a:p>
                      <a:pPr marL="0" marR="0" lvl="0" indent="0" algn="just" defTabSz="914400" rtl="0" eaLnBrk="1" fontAlgn="base" latinLnBrk="0" hangingPunct="1">
                        <a:lnSpc>
                          <a:spcPct val="100000"/>
                        </a:lnSpc>
                        <a:spcBef>
                          <a:spcPct val="20000"/>
                        </a:spcBef>
                        <a:spcAft>
                          <a:spcPct val="0"/>
                        </a:spcAft>
                        <a:buClr>
                          <a:srgbClr val="FF0000"/>
                        </a:buClr>
                        <a:buSzPct val="60000"/>
                        <a:buFont typeface="Wingdings" pitchFamily="2" charset="2"/>
                        <a:buChar char="v"/>
                        <a:tabLst/>
                      </a:pPr>
                      <a:r>
                        <a:rPr kumimoji="0" lang="en-US" sz="1400" b="1" i="0" u="none" strike="noStrike" cap="none" normalizeH="0" baseline="0" dirty="0">
                          <a:ln>
                            <a:noFill/>
                          </a:ln>
                          <a:solidFill>
                            <a:schemeClr val="tx1"/>
                          </a:solidFill>
                          <a:effectLst/>
                          <a:latin typeface="Times New Roman" pitchFamily="18" charset="0"/>
                          <a:ea typeface="Arial" charset="0"/>
                          <a:cs typeface="Times New Roman" pitchFamily="18" charset="0"/>
                        </a:rPr>
                        <a:t>Why do some have positive attitude towards an issue? while other do not? </a:t>
                      </a:r>
                    </a:p>
                    <a:p>
                      <a:pPr marL="0" marR="0" lvl="0" indent="0" algn="just" defTabSz="914400" rtl="0" eaLnBrk="1" fontAlgn="base" latinLnBrk="0" hangingPunct="1">
                        <a:lnSpc>
                          <a:spcPct val="100000"/>
                        </a:lnSpc>
                        <a:spcBef>
                          <a:spcPct val="20000"/>
                        </a:spcBef>
                        <a:spcAft>
                          <a:spcPct val="0"/>
                        </a:spcAft>
                        <a:buClr>
                          <a:srgbClr val="FF0000"/>
                        </a:buClr>
                        <a:buSzPct val="60000"/>
                        <a:buFont typeface="Wingdings" pitchFamily="2" charset="2"/>
                        <a:buChar char="v"/>
                        <a:tabLst/>
                      </a:pPr>
                      <a:r>
                        <a:rPr kumimoji="0" lang="en-US" sz="1400" b="1" i="0" u="none" strike="noStrike" cap="none" normalizeH="0" baseline="0" dirty="0">
                          <a:ln>
                            <a:noFill/>
                          </a:ln>
                          <a:solidFill>
                            <a:schemeClr val="tx1"/>
                          </a:solidFill>
                          <a:effectLst/>
                          <a:latin typeface="Times New Roman" pitchFamily="18" charset="0"/>
                          <a:ea typeface="Arial" charset="0"/>
                          <a:cs typeface="Times New Roman" pitchFamily="18" charset="0"/>
                        </a:rPr>
                        <a:t>Why do some people migrate to another country while others do not? </a:t>
                      </a:r>
                    </a:p>
                  </a:txBody>
                  <a:tcPr marL="91438" marR="9143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sz="3600" b="1" dirty="0">
                <a:solidFill>
                  <a:srgbClr val="FFFF00"/>
                </a:solidFill>
              </a:rPr>
              <a:t>8 Steps of the Research Process :</a:t>
            </a:r>
          </a:p>
        </p:txBody>
      </p:sp>
      <p:sp>
        <p:nvSpPr>
          <p:cNvPr id="35843" name="Content Placeholder 2"/>
          <p:cNvSpPr>
            <a:spLocks noGrp="1"/>
          </p:cNvSpPr>
          <p:nvPr>
            <p:ph idx="1"/>
          </p:nvPr>
        </p:nvSpPr>
        <p:spPr/>
        <p:txBody>
          <a:bodyPr>
            <a:normAutofit lnSpcReduction="10000"/>
          </a:bodyPr>
          <a:lstStyle/>
          <a:p>
            <a:pPr marL="550926" indent="-514350">
              <a:buFont typeface="+mj-lt"/>
              <a:buAutoNum type="arabicPeriod"/>
            </a:pPr>
            <a:r>
              <a:rPr lang="en-US" dirty="0"/>
              <a:t>Formulating a research problem</a:t>
            </a:r>
          </a:p>
          <a:p>
            <a:pPr marL="550926" indent="-514350">
              <a:buFont typeface="+mj-lt"/>
              <a:buAutoNum type="arabicPeriod"/>
            </a:pPr>
            <a:r>
              <a:rPr lang="en-US" dirty="0"/>
              <a:t>Conceptualizing a research design</a:t>
            </a:r>
          </a:p>
          <a:p>
            <a:pPr marL="550926" indent="-514350">
              <a:buFont typeface="+mj-lt"/>
              <a:buAutoNum type="arabicPeriod"/>
            </a:pPr>
            <a:r>
              <a:rPr lang="en-US" dirty="0"/>
              <a:t>Constructing an instrument for data collection</a:t>
            </a:r>
          </a:p>
          <a:p>
            <a:pPr marL="550926" indent="-514350">
              <a:buFont typeface="+mj-lt"/>
              <a:buAutoNum type="arabicPeriod"/>
            </a:pPr>
            <a:r>
              <a:rPr lang="en-US" dirty="0"/>
              <a:t>Selecting a sample</a:t>
            </a:r>
          </a:p>
          <a:p>
            <a:pPr marL="550926" indent="-514350">
              <a:buFont typeface="+mj-lt"/>
              <a:buAutoNum type="arabicPeriod"/>
            </a:pPr>
            <a:r>
              <a:rPr lang="en-US" dirty="0"/>
              <a:t>Writing a research proposal</a:t>
            </a:r>
          </a:p>
          <a:p>
            <a:pPr marL="550926" indent="-514350">
              <a:buFont typeface="+mj-lt"/>
              <a:buAutoNum type="arabicPeriod"/>
            </a:pPr>
            <a:r>
              <a:rPr lang="en-US" dirty="0"/>
              <a:t>Collecting data</a:t>
            </a:r>
          </a:p>
          <a:p>
            <a:pPr marL="550926" indent="-514350">
              <a:buFont typeface="+mj-lt"/>
              <a:buAutoNum type="arabicPeriod"/>
            </a:pPr>
            <a:r>
              <a:rPr lang="en-US" dirty="0"/>
              <a:t>Processing data </a:t>
            </a:r>
          </a:p>
          <a:p>
            <a:pPr marL="550926" indent="-514350">
              <a:buFont typeface="+mj-lt"/>
              <a:buAutoNum type="arabicPeriod"/>
            </a:pPr>
            <a:r>
              <a:rPr lang="en-US" dirty="0"/>
              <a:t>Writing a research report.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39762"/>
          </a:xfrm>
        </p:spPr>
        <p:txBody>
          <a:bodyPr>
            <a:noAutofit/>
          </a:bodyPr>
          <a:lstStyle/>
          <a:p>
            <a:r>
              <a:rPr lang="en-GB" sz="3600" dirty="0"/>
              <a:t>References</a:t>
            </a:r>
          </a:p>
        </p:txBody>
      </p:sp>
      <p:sp>
        <p:nvSpPr>
          <p:cNvPr id="3" name="Content Placeholder 2"/>
          <p:cNvSpPr>
            <a:spLocks noGrp="1"/>
          </p:cNvSpPr>
          <p:nvPr>
            <p:ph idx="1"/>
          </p:nvPr>
        </p:nvSpPr>
        <p:spPr>
          <a:xfrm>
            <a:off x="304800" y="1066800"/>
            <a:ext cx="8610600" cy="5791200"/>
          </a:xfrm>
        </p:spPr>
        <p:txBody>
          <a:bodyPr>
            <a:noAutofit/>
          </a:bodyPr>
          <a:lstStyle/>
          <a:p>
            <a:pPr algn="just"/>
            <a:r>
              <a:rPr lang="en-US" sz="2000" dirty="0"/>
              <a:t>Kumar, </a:t>
            </a:r>
            <a:r>
              <a:rPr lang="en-US" sz="2000" dirty="0" err="1"/>
              <a:t>Ranjit</a:t>
            </a:r>
            <a:r>
              <a:rPr lang="en-US" sz="2000" dirty="0"/>
              <a:t> (2009). </a:t>
            </a:r>
            <a:r>
              <a:rPr lang="en-US" sz="2000" i="1" dirty="0"/>
              <a:t>Research Methodology (</a:t>
            </a:r>
            <a:r>
              <a:rPr lang="en-US" sz="2000" dirty="0"/>
              <a:t>5</a:t>
            </a:r>
            <a:r>
              <a:rPr lang="en-US" sz="2000" baseline="30000" dirty="0"/>
              <a:t>th</a:t>
            </a:r>
            <a:r>
              <a:rPr lang="en-US" sz="2000" dirty="0"/>
              <a:t> ed.). Pearson Education</a:t>
            </a:r>
          </a:p>
          <a:p>
            <a:pPr algn="just"/>
            <a:r>
              <a:rPr lang="en-US" sz="2000" dirty="0"/>
              <a:t>Kothari, C. R. (2004). </a:t>
            </a:r>
            <a:r>
              <a:rPr lang="en-US" sz="2000" i="1" dirty="0"/>
              <a:t>Research Methodology, Methods and Techniques</a:t>
            </a:r>
            <a:r>
              <a:rPr lang="en-US" sz="2000" dirty="0"/>
              <a:t> (2</a:t>
            </a:r>
            <a:r>
              <a:rPr lang="en-US" sz="2000" baseline="30000" dirty="0"/>
              <a:t>nd</a:t>
            </a:r>
            <a:r>
              <a:rPr lang="en-US" sz="2000" dirty="0"/>
              <a:t> ed.). New Age Publications.</a:t>
            </a:r>
            <a:endParaRPr lang="en-GB" sz="2000" dirty="0"/>
          </a:p>
          <a:p>
            <a:pPr algn="just"/>
            <a:r>
              <a:rPr lang="en-US" sz="2000" dirty="0"/>
              <a:t>Cooper, Donald R. and Schindler (2006). </a:t>
            </a:r>
            <a:r>
              <a:rPr lang="en-US" sz="2000" i="1" dirty="0"/>
              <a:t>Business Research Methods</a:t>
            </a:r>
            <a:r>
              <a:rPr lang="en-US" sz="2000" dirty="0"/>
              <a:t> (9</a:t>
            </a:r>
            <a:r>
              <a:rPr lang="en-US" sz="2000" baseline="30000" dirty="0"/>
              <a:t>th</a:t>
            </a:r>
            <a:r>
              <a:rPr lang="en-US" sz="2000" dirty="0"/>
              <a:t> ed.). McGraw-Hill International Edition.</a:t>
            </a:r>
            <a:endParaRPr lang="en-GB" sz="2000" dirty="0"/>
          </a:p>
          <a:p>
            <a:pPr algn="just"/>
            <a:r>
              <a:rPr lang="en-US" sz="2000" dirty="0" err="1"/>
              <a:t>Kellett</a:t>
            </a:r>
            <a:r>
              <a:rPr lang="en-US" sz="2000" dirty="0"/>
              <a:t>, M. (2005). </a:t>
            </a:r>
            <a:r>
              <a:rPr lang="en-US" sz="2000" i="1" dirty="0"/>
              <a:t>How to Develop Children as Researchers</a:t>
            </a:r>
            <a:r>
              <a:rPr lang="en-US" sz="2000" dirty="0"/>
              <a:t>. SAGE Publications.</a:t>
            </a:r>
            <a:endParaRPr lang="en-GB" sz="2000" dirty="0"/>
          </a:p>
          <a:p>
            <a:pPr algn="just"/>
            <a:r>
              <a:rPr lang="en-US" sz="2000" dirty="0"/>
              <a:t>Mouton, J. (1996). </a:t>
            </a:r>
            <a:r>
              <a:rPr lang="en-US" sz="2000" i="1" dirty="0"/>
              <a:t>Basic Concepts in the Methodology of Social </a:t>
            </a:r>
            <a:r>
              <a:rPr lang="en-US" sz="2000" dirty="0"/>
              <a:t>Science. HSRC Publishers.</a:t>
            </a:r>
            <a:endParaRPr lang="en-GB" sz="2000" dirty="0"/>
          </a:p>
          <a:p>
            <a:pPr algn="just"/>
            <a:r>
              <a:rPr lang="en-US" sz="2000" dirty="0" err="1"/>
              <a:t>Neuman</a:t>
            </a:r>
            <a:r>
              <a:rPr lang="en-US" sz="2000" dirty="0"/>
              <a:t>, W. Lawrence (2007). </a:t>
            </a:r>
            <a:r>
              <a:rPr lang="en-US" sz="2000" i="1" dirty="0"/>
              <a:t>Social Research Methods: Qualitative and Quantitative </a:t>
            </a:r>
            <a:r>
              <a:rPr lang="en-US" sz="2000" dirty="0"/>
              <a:t>Approaches (6</a:t>
            </a:r>
            <a:r>
              <a:rPr lang="en-US" sz="2000" baseline="30000" dirty="0"/>
              <a:t>th</a:t>
            </a:r>
            <a:r>
              <a:rPr lang="en-US" sz="2000" dirty="0"/>
              <a:t> ed.). Pearson Education.</a:t>
            </a:r>
            <a:endParaRPr lang="en-GB" sz="2000" dirty="0"/>
          </a:p>
          <a:p>
            <a:pPr algn="just"/>
            <a:r>
              <a:rPr lang="en-US" sz="2000" dirty="0"/>
              <a:t>Thomas R. Black (2002). </a:t>
            </a:r>
            <a:r>
              <a:rPr lang="en-US" sz="2000" i="1" dirty="0"/>
              <a:t>Understanding Social Science Research</a:t>
            </a:r>
            <a:r>
              <a:rPr lang="en-US" sz="2000" dirty="0"/>
              <a:t> (2</a:t>
            </a:r>
            <a:r>
              <a:rPr lang="en-US" sz="2000" baseline="30000" dirty="0"/>
              <a:t>nd</a:t>
            </a:r>
            <a:r>
              <a:rPr lang="en-US" sz="2000" dirty="0"/>
              <a:t> ed.).</a:t>
            </a:r>
            <a:r>
              <a:rPr lang="en-US" sz="2000" i="1" dirty="0"/>
              <a:t> </a:t>
            </a:r>
            <a:r>
              <a:rPr lang="en-US" sz="2000" dirty="0"/>
              <a:t>SAGE Publications.</a:t>
            </a:r>
            <a:endParaRPr lang="en-GB"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63230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Research </a:t>
            </a:r>
          </a:p>
        </p:txBody>
      </p:sp>
      <p:sp>
        <p:nvSpPr>
          <p:cNvPr id="3" name="Content Placeholder 2"/>
          <p:cNvSpPr>
            <a:spLocks noGrp="1"/>
          </p:cNvSpPr>
          <p:nvPr>
            <p:ph idx="1"/>
          </p:nvPr>
        </p:nvSpPr>
        <p:spPr/>
        <p:txBody>
          <a:bodyPr>
            <a:normAutofit/>
          </a:bodyPr>
          <a:lstStyle/>
          <a:p>
            <a:pPr algn="just"/>
            <a:r>
              <a:rPr lang="en-US" dirty="0"/>
              <a:t>Research is simply a way of solving problems, and it is defined as:</a:t>
            </a:r>
          </a:p>
          <a:p>
            <a:pPr algn="just"/>
            <a:r>
              <a:rPr lang="en-US" dirty="0"/>
              <a:t>“Planned, studious and critical inquiry and examination aimed at the discovery and interpretation of new knowledge or expansion on a topic or idea”.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Research </a:t>
            </a:r>
          </a:p>
        </p:txBody>
      </p:sp>
      <p:sp>
        <p:nvSpPr>
          <p:cNvPr id="3" name="Content Placeholder 2"/>
          <p:cNvSpPr>
            <a:spLocks noGrp="1"/>
          </p:cNvSpPr>
          <p:nvPr>
            <p:ph idx="1"/>
          </p:nvPr>
        </p:nvSpPr>
        <p:spPr/>
        <p:txBody>
          <a:bodyPr/>
          <a:lstStyle/>
          <a:p>
            <a:pPr algn="just"/>
            <a:r>
              <a:rPr lang="en-US" dirty="0">
                <a:solidFill>
                  <a:srgbClr val="FFFF00"/>
                </a:solidFill>
              </a:rPr>
              <a:t>In broader terms, the definition of research includes any gathering of data, information and facts for the advancement of knowledge</a:t>
            </a:r>
            <a:r>
              <a:rPr lang="en-US" dirty="0"/>
              <a:t>.</a:t>
            </a:r>
          </a:p>
          <a:p>
            <a:pPr algn="just"/>
            <a:r>
              <a:rPr lang="en-US" dirty="0"/>
              <a:t>Studies of </a:t>
            </a:r>
            <a:r>
              <a:rPr lang="en-US" b="1" dirty="0"/>
              <a:t>diet and disease relationship </a:t>
            </a:r>
            <a:r>
              <a:rPr lang="en-US" dirty="0"/>
              <a:t>and studies of various nutrition therapies are absolutely crucial in confirming the value of nutrition  in the health care and environment.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Content Placeholder 2"/>
          <p:cNvSpPr>
            <a:spLocks noGrp="1"/>
          </p:cNvSpPr>
          <p:nvPr>
            <p:ph idx="4294967295"/>
          </p:nvPr>
        </p:nvSpPr>
        <p:spPr>
          <a:xfrm>
            <a:off x="0" y="838200"/>
            <a:ext cx="8520112" cy="4752975"/>
          </a:xfrm>
        </p:spPr>
        <p:txBody>
          <a:bodyPr>
            <a:normAutofit fontScale="85000" lnSpcReduction="20000"/>
          </a:bodyPr>
          <a:lstStyle/>
          <a:p>
            <a:pPr algn="just" eaLnBrk="1" hangingPunct="1">
              <a:lnSpc>
                <a:spcPct val="105000"/>
              </a:lnSpc>
            </a:pPr>
            <a:r>
              <a:rPr lang="en-US" dirty="0"/>
              <a:t>Research is “</a:t>
            </a:r>
            <a:r>
              <a:rPr lang="en-US" dirty="0">
                <a:solidFill>
                  <a:srgbClr val="FFFF00"/>
                </a:solidFill>
              </a:rPr>
              <a:t>Search of knowledge</a:t>
            </a:r>
            <a:r>
              <a:rPr lang="en-US" dirty="0"/>
              <a:t>”- It is a scientific and systematic search for relevant information on specific topic”</a:t>
            </a:r>
          </a:p>
          <a:p>
            <a:pPr algn="just" eaLnBrk="1" hangingPunct="1">
              <a:lnSpc>
                <a:spcPct val="105000"/>
              </a:lnSpc>
            </a:pPr>
            <a:r>
              <a:rPr lang="en-US" b="1" dirty="0"/>
              <a:t>According to </a:t>
            </a:r>
            <a:r>
              <a:rPr lang="en-US" b="1" dirty="0">
                <a:solidFill>
                  <a:srgbClr val="FFFF00"/>
                </a:solidFill>
              </a:rPr>
              <a:t>Oxford Dictionary, </a:t>
            </a:r>
            <a:r>
              <a:rPr lang="en-US" dirty="0"/>
              <a:t>“A careful inquiry specially through search for new facts in any branch of knowledge”</a:t>
            </a:r>
          </a:p>
          <a:p>
            <a:pPr algn="just" eaLnBrk="1" hangingPunct="1">
              <a:lnSpc>
                <a:spcPct val="105000"/>
              </a:lnSpc>
            </a:pPr>
            <a:r>
              <a:rPr lang="en-US" b="1" dirty="0"/>
              <a:t>According to </a:t>
            </a:r>
            <a:r>
              <a:rPr lang="en-US" b="1" dirty="0">
                <a:solidFill>
                  <a:srgbClr val="FFFF00"/>
                </a:solidFill>
              </a:rPr>
              <a:t>Clifford Woody</a:t>
            </a:r>
            <a:r>
              <a:rPr lang="en-US" dirty="0">
                <a:solidFill>
                  <a:srgbClr val="FFFF00"/>
                </a:solidFill>
              </a:rPr>
              <a:t> </a:t>
            </a:r>
            <a:r>
              <a:rPr lang="en-US" dirty="0"/>
              <a:t>research comprises defining and redefining problems, formulating hypothesis or suggested solution; collecting, organizing and evaluating data; making deductions and reaching conclusion; and at last carefully testing the conclusions to determine whether they fit the formulating hypothesis.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0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20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20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idx="1"/>
          </p:nvPr>
        </p:nvSpPr>
        <p:spPr>
          <a:xfrm>
            <a:off x="0" y="1524000"/>
            <a:ext cx="8305800" cy="4711700"/>
          </a:xfrm>
        </p:spPr>
        <p:txBody>
          <a:bodyPr lIns="0" tIns="0" rIns="0" bIns="0"/>
          <a:lstStyle/>
          <a:p>
            <a:pPr algn="ctr" eaLnBrk="1" hangingPunct="1">
              <a:lnSpc>
                <a:spcPct val="116000"/>
              </a:lnSpc>
              <a:spcBef>
                <a:spcPts val="875"/>
              </a:spcBef>
              <a:buClr>
                <a:srgbClr val="FFCC00"/>
              </a:buClr>
              <a:buSzPct val="120000"/>
              <a:buFontTx/>
              <a:buNone/>
            </a:pPr>
            <a:r>
              <a:rPr lang="en-GB" sz="4000" b="1" dirty="0">
                <a:latin typeface="Papyrus" pitchFamily="66" charset="0"/>
              </a:rPr>
              <a:t>	</a:t>
            </a:r>
            <a:r>
              <a:rPr lang="en-GB" sz="3200" b="1" dirty="0">
                <a:solidFill>
                  <a:srgbClr val="FFFF00"/>
                </a:solidFill>
              </a:rPr>
              <a:t>Research   is an organized set of activities to study and develop a model of procedure technique to find the result of a realistic problem supported by literature and data such that its objectives are maximised.</a:t>
            </a:r>
            <a:endParaRPr lang="en-GB" sz="4000" b="1" dirty="0">
              <a:solidFill>
                <a:srgbClr val="FFFF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blinds(horizontal)">
                                      <p:cBhvr>
                                        <p:cTn id="7" dur="2000"/>
                                        <p:tgtEl>
                                          <p:spTgt spid="2293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7952936" cy="3505200"/>
          </a:xfrm>
        </p:spPr>
        <p:txBody>
          <a:bodyPr>
            <a:normAutofit/>
          </a:bodyPr>
          <a:lstStyle/>
          <a:p>
            <a:pPr algn="ctr"/>
            <a:r>
              <a:rPr lang="en-US" sz="6000" dirty="0"/>
              <a:t>QUALITIES OF GOOD RESEARCH</a:t>
            </a:r>
            <a:endParaRPr lang="en-US" sz="5400" dirty="0"/>
          </a:p>
        </p:txBody>
      </p:sp>
    </p:spTree>
  </p:cSld>
  <p:clrMapOvr>
    <a:masterClrMapping/>
  </p:clrMapOvr>
</p:sld>
</file>

<file path=ppt/theme/theme1.xml><?xml version="1.0" encoding="utf-8"?>
<a:theme xmlns:a="http://schemas.openxmlformats.org/drawingml/2006/main" name="Technic">
  <a:themeElements>
    <a:clrScheme name="Custom 5">
      <a:dk1>
        <a:sysClr val="windowText" lastClr="000000"/>
      </a:dk1>
      <a:lt1>
        <a:sysClr val="window" lastClr="FFFFFF"/>
      </a:lt1>
      <a:dk2>
        <a:srgbClr val="1F497D"/>
      </a:dk2>
      <a:lt2>
        <a:srgbClr val="EEECE1"/>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1204</TotalTime>
  <Words>2669</Words>
  <Application>Microsoft Office PowerPoint</Application>
  <PresentationFormat>On-screen Show (4:3)</PresentationFormat>
  <Paragraphs>266</Paragraphs>
  <Slides>47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Franklin Gothic Book</vt:lpstr>
      <vt:lpstr>Papyrus</vt:lpstr>
      <vt:lpstr>Tahoma</vt:lpstr>
      <vt:lpstr>Times New Roman</vt:lpstr>
      <vt:lpstr>Trebuchet MS</vt:lpstr>
      <vt:lpstr>Wingdings</vt:lpstr>
      <vt:lpstr>Wingdings 2</vt:lpstr>
      <vt:lpstr>Technic</vt:lpstr>
      <vt:lpstr>PowerPoint Presentation</vt:lpstr>
      <vt:lpstr>RESEARCH: A WAY OF THINKING</vt:lpstr>
      <vt:lpstr>RESEARCH: A WAY OF THINKING</vt:lpstr>
      <vt:lpstr>PowerPoint Presentation</vt:lpstr>
      <vt:lpstr>Definition of Research </vt:lpstr>
      <vt:lpstr>Definitions of Research </vt:lpstr>
      <vt:lpstr>PowerPoint Presentation</vt:lpstr>
      <vt:lpstr>PowerPoint Presentation</vt:lpstr>
      <vt:lpstr>QUALITIES OF GOOD RESEARCH</vt:lpstr>
      <vt:lpstr>QUALITIES OF GOOD RESEARCH  CONTD..</vt:lpstr>
      <vt:lpstr>QUALITIES OF GOOD RESEARCH  CONTD..</vt:lpstr>
      <vt:lpstr>PowerPoint Presentation</vt:lpstr>
      <vt:lpstr>PowerPoint Presentation</vt:lpstr>
      <vt:lpstr>Characteristics of Research</vt:lpstr>
      <vt:lpstr>Characteristics of Research</vt:lpstr>
      <vt:lpstr>PowerPoint Presentation</vt:lpstr>
      <vt:lpstr>PowerPoint Presentation</vt:lpstr>
      <vt:lpstr>PowerPoint Presentation</vt:lpstr>
      <vt:lpstr>PowerPoint Presentation</vt:lpstr>
      <vt:lpstr>Characteristics of Research </vt:lpstr>
      <vt:lpstr>TYPES OF RESEARCH</vt:lpstr>
      <vt:lpstr>PowerPoint Presentation</vt:lpstr>
      <vt:lpstr>TYPES OF RESEARCH</vt:lpstr>
      <vt:lpstr>CLASSIFICATION ACCORDING TO APPLICATION</vt:lpstr>
      <vt:lpstr>Pure Research</vt:lpstr>
      <vt:lpstr>Applied Research</vt:lpstr>
      <vt:lpstr>Classification according to Objectives</vt:lpstr>
      <vt:lpstr>TYPES OF RESEARCH BASED ON OBJECTIVES </vt:lpstr>
      <vt:lpstr>TYPES OF RESEARCH BASED ON OBJECTIVES </vt:lpstr>
      <vt:lpstr>Descriptive Research</vt:lpstr>
      <vt:lpstr>Correlational Research  </vt:lpstr>
      <vt:lpstr>Explanatory Research</vt:lpstr>
      <vt:lpstr>Exploratory Research</vt:lpstr>
      <vt:lpstr>PowerPoint Presentation</vt:lpstr>
      <vt:lpstr>Classification according to Type of information sought </vt:lpstr>
      <vt:lpstr>PowerPoint Presentation</vt:lpstr>
      <vt:lpstr>Classification according to Type of information sought</vt:lpstr>
      <vt:lpstr>PowerPoint Presentation</vt:lpstr>
      <vt:lpstr>Types of Research - Quantitative</vt:lpstr>
      <vt:lpstr>Types of Measurement Scales for Variables </vt:lpstr>
      <vt:lpstr>2. Ordinal Scales</vt:lpstr>
      <vt:lpstr>3. Interval scales</vt:lpstr>
      <vt:lpstr>4. Ratio scales</vt:lpstr>
      <vt:lpstr>Types of Research - Qualitative</vt:lpstr>
      <vt:lpstr>PowerPoint Presentation</vt:lpstr>
      <vt:lpstr>8 Steps of the Research Process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 WAY OF THINKING</dc:title>
  <dc:creator>Bahisht</dc:creator>
  <cp:lastModifiedBy>Farooq Muhammad Adil</cp:lastModifiedBy>
  <cp:revision>60</cp:revision>
  <dcterms:created xsi:type="dcterms:W3CDTF">2006-08-16T00:00:00Z</dcterms:created>
  <dcterms:modified xsi:type="dcterms:W3CDTF">2020-04-20T09:44:53Z</dcterms:modified>
</cp:coreProperties>
</file>