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49"/>
  </p:handoutMasterIdLst>
  <p:sldIdLst>
    <p:sldId id="256" r:id="rId2"/>
    <p:sldId id="303" r:id="rId3"/>
    <p:sldId id="304" r:id="rId4"/>
    <p:sldId id="259" r:id="rId5"/>
    <p:sldId id="260" r:id="rId6"/>
    <p:sldId id="261" r:id="rId7"/>
    <p:sldId id="262" r:id="rId8"/>
    <p:sldId id="362" r:id="rId9"/>
    <p:sldId id="363" r:id="rId10"/>
    <p:sldId id="272" r:id="rId11"/>
    <p:sldId id="364" r:id="rId12"/>
    <p:sldId id="358" r:id="rId13"/>
    <p:sldId id="365" r:id="rId14"/>
    <p:sldId id="276" r:id="rId15"/>
    <p:sldId id="377" r:id="rId16"/>
    <p:sldId id="378" r:id="rId17"/>
    <p:sldId id="277" r:id="rId18"/>
    <p:sldId id="278" r:id="rId19"/>
    <p:sldId id="279" r:id="rId20"/>
    <p:sldId id="263" r:id="rId21"/>
    <p:sldId id="280" r:id="rId22"/>
    <p:sldId id="281" r:id="rId23"/>
    <p:sldId id="282" r:id="rId24"/>
    <p:sldId id="367" r:id="rId25"/>
    <p:sldId id="284" r:id="rId26"/>
    <p:sldId id="285" r:id="rId27"/>
    <p:sldId id="287" r:id="rId28"/>
    <p:sldId id="368" r:id="rId29"/>
    <p:sldId id="379" r:id="rId30"/>
    <p:sldId id="369" r:id="rId31"/>
    <p:sldId id="370" r:id="rId32"/>
    <p:sldId id="291" r:id="rId33"/>
    <p:sldId id="292" r:id="rId34"/>
    <p:sldId id="293" r:id="rId35"/>
    <p:sldId id="294" r:id="rId36"/>
    <p:sldId id="295" r:id="rId37"/>
    <p:sldId id="296" r:id="rId38"/>
    <p:sldId id="360" r:id="rId39"/>
    <p:sldId id="297" r:id="rId40"/>
    <p:sldId id="371" r:id="rId41"/>
    <p:sldId id="300" r:id="rId42"/>
    <p:sldId id="372" r:id="rId43"/>
    <p:sldId id="373" r:id="rId44"/>
    <p:sldId id="374" r:id="rId45"/>
    <p:sldId id="375" r:id="rId46"/>
    <p:sldId id="376" r:id="rId47"/>
    <p:sldId id="322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9FFF"/>
    <a:srgbClr val="FFFF00"/>
    <a:srgbClr val="336699"/>
    <a:srgbClr val="0099CC"/>
    <a:srgbClr val="000099"/>
    <a:srgbClr val="FFFFCC"/>
    <a:srgbClr val="000000"/>
    <a:srgbClr val="D944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14" autoAdjust="0"/>
    <p:restoredTop sz="94660" autoAdjust="0"/>
  </p:normalViewPr>
  <p:slideViewPr>
    <p:cSldViewPr>
      <p:cViewPr>
        <p:scale>
          <a:sx n="75" d="100"/>
          <a:sy n="75" d="100"/>
        </p:scale>
        <p:origin x="-534" y="-846"/>
      </p:cViewPr>
      <p:guideLst>
        <p:guide orient="horz" pos="4176"/>
        <p:guide orient="horz" pos="357"/>
        <p:guide orient="horz" pos="912"/>
        <p:guide orient="horz" pos="1584"/>
        <p:guide orient="horz" pos="1152"/>
        <p:guide orient="horz" pos="3120"/>
        <p:guide orient="horz" pos="1488"/>
        <p:guide orient="horz" pos="3456"/>
        <p:guide pos="4704"/>
        <p:guide pos="288"/>
        <p:guide pos="3216"/>
        <p:guide pos="1404"/>
        <p:guide pos="624"/>
        <p:guide pos="40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5.xml"/><Relationship Id="rId3" Type="http://schemas.openxmlformats.org/officeDocument/2006/relationships/slide" Target="slides/slide4.xml"/><Relationship Id="rId21" Type="http://schemas.openxmlformats.org/officeDocument/2006/relationships/slide" Target="slides/slide30.xml"/><Relationship Id="rId7" Type="http://schemas.openxmlformats.org/officeDocument/2006/relationships/slide" Target="slides/slide9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34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0" Type="http://schemas.openxmlformats.org/officeDocument/2006/relationships/slide" Target="slides/slide27.xml"/><Relationship Id="rId29" Type="http://schemas.openxmlformats.org/officeDocument/2006/relationships/slide" Target="slides/slide39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24" Type="http://schemas.openxmlformats.org/officeDocument/2006/relationships/slide" Target="slides/slide33.xml"/><Relationship Id="rId5" Type="http://schemas.openxmlformats.org/officeDocument/2006/relationships/slide" Target="slides/slide7.xml"/><Relationship Id="rId15" Type="http://schemas.openxmlformats.org/officeDocument/2006/relationships/slide" Target="slides/slide19.xml"/><Relationship Id="rId23" Type="http://schemas.openxmlformats.org/officeDocument/2006/relationships/slide" Target="slides/slide32.xml"/><Relationship Id="rId28" Type="http://schemas.openxmlformats.org/officeDocument/2006/relationships/slide" Target="slides/slide38.xml"/><Relationship Id="rId10" Type="http://schemas.openxmlformats.org/officeDocument/2006/relationships/slide" Target="slides/slide14.xml"/><Relationship Id="rId19" Type="http://schemas.openxmlformats.org/officeDocument/2006/relationships/slide" Target="slides/slide25.xml"/><Relationship Id="rId4" Type="http://schemas.openxmlformats.org/officeDocument/2006/relationships/slide" Target="slides/slide5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31.xml"/><Relationship Id="rId27" Type="http://schemas.openxmlformats.org/officeDocument/2006/relationships/slide" Target="slides/slide37.xml"/><Relationship Id="rId30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8" tIns="48159" rIns="96318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8" tIns="48159" rIns="96318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8" tIns="48159" rIns="96318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8" tIns="48159" rIns="96318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859DBD52-5AFF-494F-A4E4-5F7E5081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33528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6C2E52-33B1-49D8-9C36-073CCB6E0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FF7B-01DF-43F1-95AA-012CE9333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563F-9C7A-483C-BB01-38CFCCCC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66F9-5978-495F-9752-A300B9DDC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8EA2-FE16-4058-B388-EFE1A8A41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B43F-7CFB-400A-881F-B3CCA1E7E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44A49-ACAC-458A-97E7-720CD81E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854E-9CA9-4AEF-A2C6-D21F0856C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50BA-192E-42B5-AAEF-9AC3FE7B2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E0ED-7A7B-40DD-8D54-E3D094B86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6EDF-4DB2-4D1C-9519-BE1E0F59F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A55AEEFF-914E-4E1D-BFCD-E33F238B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07_GotYourVideoHere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scsite.com/dc2009cp/ch7/webli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7</a:t>
            </a:r>
            <a:br>
              <a:rPr lang="en-US" smtClean="0"/>
            </a:br>
            <a:r>
              <a:rPr lang="en-US" smtClean="0"/>
              <a:t>Storage</a:t>
            </a:r>
            <a:endParaRPr lang="en-US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85" name="Picture 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42741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8585200" cy="7032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characteristics of a hard disk?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65100" y="6450013"/>
            <a:ext cx="1549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359 Fig. 7-7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31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04800" y="1917700"/>
            <a:ext cx="4851400" cy="3581400"/>
            <a:chOff x="-2736" y="1104"/>
            <a:chExt cx="3056" cy="2256"/>
          </a:xfrm>
        </p:grpSpPr>
        <p:sp>
          <p:nvSpPr>
            <p:cNvPr id="12299" name="Rectangle 28"/>
            <p:cNvSpPr>
              <a:spLocks noChangeArrowheads="1"/>
            </p:cNvSpPr>
            <p:nvPr/>
          </p:nvSpPr>
          <p:spPr bwMode="auto">
            <a:xfrm>
              <a:off x="-2736" y="1104"/>
              <a:ext cx="3056" cy="2256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30"/>
            <p:cNvSpPr txBox="1">
              <a:spLocks noChangeArrowheads="1"/>
            </p:cNvSpPr>
            <p:nvPr/>
          </p:nvSpPr>
          <p:spPr bwMode="auto">
            <a:xfrm>
              <a:off x="-2736" y="1176"/>
              <a:ext cx="2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2"/>
                  </a:solidFill>
                </a:rPr>
                <a:t>Sample Hard Disk Characteristics</a:t>
              </a:r>
            </a:p>
          </p:txBody>
        </p:sp>
        <p:sp>
          <p:nvSpPr>
            <p:cNvPr id="12301" name="Text Box 43"/>
            <p:cNvSpPr txBox="1">
              <a:spLocks noChangeArrowheads="1"/>
            </p:cNvSpPr>
            <p:nvPr/>
          </p:nvSpPr>
          <p:spPr bwMode="auto">
            <a:xfrm>
              <a:off x="-2610" y="1440"/>
              <a:ext cx="2930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Advertised capacity	500 GB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Platters	4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Read/write heads	8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Cylinders	16,383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Bytes per second	512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Sectors per track	63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Sectors per drive	973,773,168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Revolutions per minute	7,200</a:t>
              </a: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Transfer rate	300 </a:t>
              </a:r>
              <a:r>
                <a:rPr lang="en-US" sz="1600" dirty="0" err="1">
                  <a:solidFill>
                    <a:schemeClr val="bg2"/>
                  </a:solidFill>
                </a:rPr>
                <a:t>MBps</a:t>
              </a:r>
              <a:endParaRPr lang="en-US" sz="1600" dirty="0">
                <a:solidFill>
                  <a:schemeClr val="bg2"/>
                </a:solidFill>
              </a:endParaRPr>
            </a:p>
            <a:p>
              <a:pPr>
                <a:lnSpc>
                  <a:spcPct val="120000"/>
                </a:lnSpc>
                <a:tabLst>
                  <a:tab pos="2806700" algn="l"/>
                </a:tabLst>
              </a:pPr>
              <a:r>
                <a:rPr lang="en-US" sz="1600" dirty="0">
                  <a:solidFill>
                    <a:schemeClr val="bg2"/>
                  </a:solidFill>
                </a:rPr>
                <a:t>Access time	8.5 ms</a:t>
              </a:r>
            </a:p>
          </p:txBody>
        </p:sp>
        <p:grpSp>
          <p:nvGrpSpPr>
            <p:cNvPr id="12302" name="Group 64"/>
            <p:cNvGrpSpPr>
              <a:grpSpLocks/>
            </p:cNvGrpSpPr>
            <p:nvPr/>
          </p:nvGrpSpPr>
          <p:grpSpPr bwMode="auto">
            <a:xfrm>
              <a:off x="-2736" y="1440"/>
              <a:ext cx="3056" cy="1712"/>
              <a:chOff x="-2736" y="1440"/>
              <a:chExt cx="4608" cy="1712"/>
            </a:xfrm>
          </p:grpSpPr>
          <p:sp>
            <p:nvSpPr>
              <p:cNvPr id="12303" name="Line 45"/>
              <p:cNvSpPr>
                <a:spLocks noChangeShapeType="1"/>
              </p:cNvSpPr>
              <p:nvPr/>
            </p:nvSpPr>
            <p:spPr bwMode="auto">
              <a:xfrm>
                <a:off x="-2736" y="1440"/>
                <a:ext cx="4608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4" name="Line 46"/>
              <p:cNvSpPr>
                <a:spLocks noChangeShapeType="1"/>
              </p:cNvSpPr>
              <p:nvPr/>
            </p:nvSpPr>
            <p:spPr bwMode="auto">
              <a:xfrm>
                <a:off x="-2736" y="1664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5" name="Line 47"/>
              <p:cNvSpPr>
                <a:spLocks noChangeShapeType="1"/>
              </p:cNvSpPr>
              <p:nvPr/>
            </p:nvSpPr>
            <p:spPr bwMode="auto">
              <a:xfrm>
                <a:off x="-2736" y="1853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6" name="Line 48"/>
              <p:cNvSpPr>
                <a:spLocks noChangeShapeType="1"/>
              </p:cNvSpPr>
              <p:nvPr/>
            </p:nvSpPr>
            <p:spPr bwMode="auto">
              <a:xfrm>
                <a:off x="-2736" y="2035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7" name="Line 49"/>
              <p:cNvSpPr>
                <a:spLocks noChangeShapeType="1"/>
              </p:cNvSpPr>
              <p:nvPr/>
            </p:nvSpPr>
            <p:spPr bwMode="auto">
              <a:xfrm>
                <a:off x="-2736" y="2217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8" name="Line 50"/>
              <p:cNvSpPr>
                <a:spLocks noChangeShapeType="1"/>
              </p:cNvSpPr>
              <p:nvPr/>
            </p:nvSpPr>
            <p:spPr bwMode="auto">
              <a:xfrm>
                <a:off x="-2736" y="2398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9" name="Line 60"/>
              <p:cNvSpPr>
                <a:spLocks noChangeShapeType="1"/>
              </p:cNvSpPr>
              <p:nvPr/>
            </p:nvSpPr>
            <p:spPr bwMode="auto">
              <a:xfrm>
                <a:off x="-2736" y="2588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10" name="Line 61"/>
              <p:cNvSpPr>
                <a:spLocks noChangeShapeType="1"/>
              </p:cNvSpPr>
              <p:nvPr/>
            </p:nvSpPr>
            <p:spPr bwMode="auto">
              <a:xfrm>
                <a:off x="-2736" y="2786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11" name="Line 62"/>
              <p:cNvSpPr>
                <a:spLocks noChangeShapeType="1"/>
              </p:cNvSpPr>
              <p:nvPr/>
            </p:nvSpPr>
            <p:spPr bwMode="auto">
              <a:xfrm>
                <a:off x="-2736" y="2960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12" name="Line 63"/>
              <p:cNvSpPr>
                <a:spLocks noChangeShapeType="1"/>
              </p:cNvSpPr>
              <p:nvPr/>
            </p:nvSpPr>
            <p:spPr bwMode="auto">
              <a:xfrm>
                <a:off x="-2736" y="3152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 type="none" w="sm" len="med"/>
                <a:tailEnd type="none" w="sm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858" name="Line 66"/>
          <p:cNvSpPr>
            <a:spLocks noChangeShapeType="1"/>
          </p:cNvSpPr>
          <p:nvPr/>
        </p:nvSpPr>
        <p:spPr bwMode="auto">
          <a:xfrm>
            <a:off x="3962400" y="2717800"/>
            <a:ext cx="1752600" cy="1168400"/>
          </a:xfrm>
          <a:prstGeom prst="line">
            <a:avLst/>
          </a:prstGeom>
          <a:noFill/>
          <a:ln w="2857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69" name="Freeform 77"/>
          <p:cNvSpPr>
            <a:spLocks/>
          </p:cNvSpPr>
          <p:nvPr/>
        </p:nvSpPr>
        <p:spPr bwMode="auto">
          <a:xfrm>
            <a:off x="6096000" y="3962400"/>
            <a:ext cx="1905000" cy="1168400"/>
          </a:xfrm>
          <a:custGeom>
            <a:avLst/>
            <a:gdLst>
              <a:gd name="T0" fmla="*/ 0 w 1344"/>
              <a:gd name="T1" fmla="*/ 1107483596 h 688"/>
              <a:gd name="T2" fmla="*/ 1735822187 w 1344"/>
              <a:gd name="T3" fmla="*/ 1799662276 h 688"/>
              <a:gd name="T4" fmla="*/ 2147483647 w 1344"/>
              <a:gd name="T5" fmla="*/ 0 h 688"/>
              <a:gd name="T6" fmla="*/ 0 60000 65536"/>
              <a:gd name="T7" fmla="*/ 0 60000 65536"/>
              <a:gd name="T8" fmla="*/ 0 60000 65536"/>
              <a:gd name="T9" fmla="*/ 0 w 1344"/>
              <a:gd name="T10" fmla="*/ 0 h 688"/>
              <a:gd name="T11" fmla="*/ 1344 w 1344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688">
                <a:moveTo>
                  <a:pt x="0" y="384"/>
                </a:moveTo>
                <a:cubicBezTo>
                  <a:pt x="320" y="536"/>
                  <a:pt x="640" y="688"/>
                  <a:pt x="864" y="624"/>
                </a:cubicBezTo>
                <a:cubicBezTo>
                  <a:pt x="1088" y="560"/>
                  <a:pt x="1216" y="280"/>
                  <a:pt x="1344" y="0"/>
                </a:cubicBezTo>
              </a:path>
            </a:pathLst>
          </a:custGeom>
          <a:noFill/>
          <a:ln w="2857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43" name="Oval 51"/>
          <p:cNvSpPr>
            <a:spLocks noChangeArrowheads="1"/>
          </p:cNvSpPr>
          <p:nvPr/>
        </p:nvSpPr>
        <p:spPr bwMode="auto">
          <a:xfrm>
            <a:off x="5105400" y="4114800"/>
            <a:ext cx="1143000" cy="10160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actual</a:t>
            </a:r>
            <a:br>
              <a:rPr lang="en-US" sz="1400" b="1">
                <a:solidFill>
                  <a:schemeClr val="bg2"/>
                </a:solidFill>
                <a:latin typeface="Arial" charset="0"/>
              </a:rPr>
            </a:br>
            <a:r>
              <a:rPr lang="en-US" sz="1400" b="1">
                <a:solidFill>
                  <a:schemeClr val="bg2"/>
                </a:solidFill>
                <a:latin typeface="Arial" charset="0"/>
              </a:rPr>
              <a:t>disk</a:t>
            </a:r>
            <a:br>
              <a:rPr lang="en-US" sz="1400" b="1">
                <a:solidFill>
                  <a:schemeClr val="bg2"/>
                </a:solidFill>
                <a:latin typeface="Arial" charset="0"/>
              </a:rPr>
            </a:br>
            <a:r>
              <a:rPr lang="en-US" sz="1400" b="1">
                <a:solidFill>
                  <a:schemeClr val="bg2"/>
                </a:solidFill>
                <a:latin typeface="Arial" charset="0"/>
              </a:rPr>
              <a:t>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0"/>
      <p:bldP spid="33858" grpId="0" animBg="1"/>
      <p:bldP spid="33869" grpId="0" animBg="1"/>
      <p:bldP spid="3384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100" y="1119188"/>
            <a:ext cx="8585200" cy="5095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How does a hard disk work?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360 Fig. 7-8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2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8" name="Picture 17" descr="CFig7-0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1676400"/>
            <a:ext cx="4495800" cy="457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80"/>
          <p:cNvGrpSpPr>
            <a:grpSpLocks/>
          </p:cNvGrpSpPr>
          <p:nvPr/>
        </p:nvGrpSpPr>
        <p:grpSpPr bwMode="auto">
          <a:xfrm>
            <a:off x="3175000" y="1193800"/>
            <a:ext cx="4584700" cy="5384800"/>
            <a:chOff x="2000" y="752"/>
            <a:chExt cx="2888" cy="3392"/>
          </a:xfrm>
        </p:grpSpPr>
        <p:pic>
          <p:nvPicPr>
            <p:cNvPr id="14362" name="Picture 2051" descr="Fig07-15axx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4" y="752"/>
              <a:ext cx="2703" cy="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053" descr="Fig07-15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0" y="3172"/>
              <a:ext cx="2344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079" descr="Fig07-15cne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144"/>
              <a:ext cx="1144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20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177159" name="Rectangle 2055"/>
          <p:cNvSpPr>
            <a:spLocks noGrp="1" noChangeArrowheads="1"/>
          </p:cNvSpPr>
          <p:nvPr>
            <p:ph type="body" idx="1"/>
          </p:nvPr>
        </p:nvSpPr>
        <p:spPr>
          <a:xfrm>
            <a:off x="292100" y="1104900"/>
            <a:ext cx="4191000" cy="5857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600" smtClean="0"/>
              <a:t>What is a</a:t>
            </a:r>
            <a:r>
              <a:rPr lang="en-US" sz="2600" b="0" smtClean="0"/>
              <a:t> </a:t>
            </a:r>
            <a:r>
              <a:rPr lang="en-US" sz="2600" smtClean="0"/>
              <a:t>cylinder?</a:t>
            </a:r>
            <a:endParaRPr lang="en-US" sz="2600" smtClean="0">
              <a:latin typeface="Arial Unicode MS" pitchFamily="34" charset="-128"/>
            </a:endParaRPr>
          </a:p>
        </p:txBody>
      </p:sp>
      <p:sp>
        <p:nvSpPr>
          <p:cNvPr id="14341" name="Text Box 2056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360 Fig. 7-9</a:t>
            </a:r>
          </a:p>
        </p:txBody>
      </p:sp>
      <p:grpSp>
        <p:nvGrpSpPr>
          <p:cNvPr id="3" name="Group 205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60" name="AutoShape 205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Text Box 205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7164" name="Rectangle 2060"/>
          <p:cNvSpPr>
            <a:spLocks noChangeArrowheads="1"/>
          </p:cNvSpPr>
          <p:nvPr/>
        </p:nvSpPr>
        <p:spPr bwMode="auto">
          <a:xfrm>
            <a:off x="317500" y="1498600"/>
            <a:ext cx="30353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Vertical section of track through all platters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None/>
            </a:pP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7165" name="Rectangle 2061"/>
          <p:cNvSpPr>
            <a:spLocks noChangeArrowheads="1"/>
          </p:cNvSpPr>
          <p:nvPr/>
        </p:nvSpPr>
        <p:spPr bwMode="auto">
          <a:xfrm>
            <a:off x="317500" y="2489200"/>
            <a:ext cx="28829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Single movement of read/write head arms accesses all platters</a:t>
            </a:r>
            <a:b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in cylinder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7166" name="Text Box 2062"/>
          <p:cNvSpPr txBox="1">
            <a:spLocks noChangeArrowheads="1"/>
          </p:cNvSpPr>
          <p:nvPr/>
        </p:nvSpPr>
        <p:spPr bwMode="auto">
          <a:xfrm>
            <a:off x="4681538" y="9048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" charset="0"/>
              </a:rPr>
              <a:t>platter</a:t>
            </a:r>
          </a:p>
        </p:txBody>
      </p:sp>
      <p:sp>
        <p:nvSpPr>
          <p:cNvPr id="177167" name="Text Box 2063"/>
          <p:cNvSpPr txBox="1">
            <a:spLocks noChangeArrowheads="1"/>
          </p:cNvSpPr>
          <p:nvPr/>
        </p:nvSpPr>
        <p:spPr bwMode="auto">
          <a:xfrm>
            <a:off x="6802438" y="3625850"/>
            <a:ext cx="12636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bg2"/>
                </a:solidFill>
                <a:latin typeface="Arial" charset="0"/>
              </a:rPr>
              <a:t>read/write</a:t>
            </a:r>
            <a:br>
              <a:rPr lang="en-US" sz="1800" b="1">
                <a:solidFill>
                  <a:schemeClr val="bg2"/>
                </a:solidFill>
                <a:latin typeface="Arial" charset="0"/>
              </a:rPr>
            </a:br>
            <a:r>
              <a:rPr lang="en-US" sz="1800" b="1">
                <a:solidFill>
                  <a:schemeClr val="bg2"/>
                </a:solidFill>
                <a:latin typeface="Arial" charset="0"/>
              </a:rPr>
              <a:t>head</a:t>
            </a:r>
          </a:p>
        </p:txBody>
      </p:sp>
      <p:sp>
        <p:nvSpPr>
          <p:cNvPr id="177168" name="Text Box 2064"/>
          <p:cNvSpPr txBox="1">
            <a:spLocks noChangeArrowheads="1"/>
          </p:cNvSpPr>
          <p:nvPr/>
        </p:nvSpPr>
        <p:spPr bwMode="auto">
          <a:xfrm>
            <a:off x="1816100" y="51466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" charset="0"/>
              </a:rPr>
              <a:t>platter</a:t>
            </a:r>
          </a:p>
        </p:txBody>
      </p:sp>
      <p:sp>
        <p:nvSpPr>
          <p:cNvPr id="177169" name="Text Box 2065"/>
          <p:cNvSpPr txBox="1">
            <a:spLocks noChangeArrowheads="1"/>
          </p:cNvSpPr>
          <p:nvPr/>
        </p:nvSpPr>
        <p:spPr bwMode="auto">
          <a:xfrm>
            <a:off x="2433638" y="57181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" charset="0"/>
              </a:rPr>
              <a:t>sides</a:t>
            </a:r>
          </a:p>
        </p:txBody>
      </p:sp>
      <p:sp>
        <p:nvSpPr>
          <p:cNvPr id="177170" name="Text Box 2066"/>
          <p:cNvSpPr txBox="1">
            <a:spLocks noChangeArrowheads="1"/>
          </p:cNvSpPr>
          <p:nvPr/>
        </p:nvSpPr>
        <p:spPr bwMode="auto">
          <a:xfrm>
            <a:off x="3303588" y="640715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" charset="0"/>
              </a:rPr>
              <a:t>cylinder</a:t>
            </a:r>
          </a:p>
        </p:txBody>
      </p:sp>
      <p:sp>
        <p:nvSpPr>
          <p:cNvPr id="177171" name="Line 2067"/>
          <p:cNvSpPr>
            <a:spLocks noChangeShapeType="1"/>
          </p:cNvSpPr>
          <p:nvPr/>
        </p:nvSpPr>
        <p:spPr bwMode="auto">
          <a:xfrm flipH="1">
            <a:off x="6019800" y="1447800"/>
            <a:ext cx="355600" cy="442913"/>
          </a:xfrm>
          <a:prstGeom prst="line">
            <a:avLst/>
          </a:prstGeom>
          <a:noFill/>
          <a:ln w="3492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7172" name="Line 2068"/>
          <p:cNvSpPr>
            <a:spLocks noChangeShapeType="1"/>
          </p:cNvSpPr>
          <p:nvPr/>
        </p:nvSpPr>
        <p:spPr bwMode="auto">
          <a:xfrm flipH="1">
            <a:off x="6134100" y="1800225"/>
            <a:ext cx="546100" cy="658813"/>
          </a:xfrm>
          <a:prstGeom prst="line">
            <a:avLst/>
          </a:prstGeom>
          <a:noFill/>
          <a:ln w="3492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7173" name="Line 2069"/>
          <p:cNvSpPr>
            <a:spLocks noChangeShapeType="1"/>
          </p:cNvSpPr>
          <p:nvPr/>
        </p:nvSpPr>
        <p:spPr bwMode="auto">
          <a:xfrm flipH="1" flipV="1">
            <a:off x="6604000" y="3108325"/>
            <a:ext cx="558800" cy="568325"/>
          </a:xfrm>
          <a:prstGeom prst="line">
            <a:avLst/>
          </a:prstGeom>
          <a:noFill/>
          <a:ln w="3492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7174" name="Line 2070"/>
          <p:cNvSpPr>
            <a:spLocks noChangeShapeType="1"/>
          </p:cNvSpPr>
          <p:nvPr/>
        </p:nvSpPr>
        <p:spPr bwMode="auto">
          <a:xfrm flipV="1">
            <a:off x="2616200" y="5343525"/>
            <a:ext cx="596900" cy="0"/>
          </a:xfrm>
          <a:prstGeom prst="line">
            <a:avLst/>
          </a:prstGeom>
          <a:noFill/>
          <a:ln w="3492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7175" name="Line 2071"/>
          <p:cNvSpPr>
            <a:spLocks noChangeShapeType="1"/>
          </p:cNvSpPr>
          <p:nvPr/>
        </p:nvSpPr>
        <p:spPr bwMode="auto">
          <a:xfrm flipH="1" flipV="1">
            <a:off x="3824288" y="6029325"/>
            <a:ext cx="0" cy="434975"/>
          </a:xfrm>
          <a:prstGeom prst="line">
            <a:avLst/>
          </a:prstGeom>
          <a:noFill/>
          <a:ln w="3492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7176" name="AutoShape 2072"/>
          <p:cNvSpPr>
            <a:spLocks noChangeArrowheads="1"/>
          </p:cNvSpPr>
          <p:nvPr/>
        </p:nvSpPr>
        <p:spPr bwMode="auto">
          <a:xfrm>
            <a:off x="2895600" y="5988050"/>
            <a:ext cx="533400" cy="2286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77" name="AutoShape 2073"/>
          <p:cNvSpPr>
            <a:spLocks noChangeArrowheads="1"/>
          </p:cNvSpPr>
          <p:nvPr/>
        </p:nvSpPr>
        <p:spPr bwMode="auto">
          <a:xfrm flipV="1">
            <a:off x="2895600" y="5597525"/>
            <a:ext cx="533400" cy="2286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Line 2074"/>
          <p:cNvSpPr>
            <a:spLocks noChangeShapeType="1"/>
          </p:cNvSpPr>
          <p:nvPr/>
        </p:nvSpPr>
        <p:spPr bwMode="auto">
          <a:xfrm flipH="1">
            <a:off x="6781800" y="4133850"/>
            <a:ext cx="381000" cy="895350"/>
          </a:xfrm>
          <a:prstGeom prst="line">
            <a:avLst/>
          </a:prstGeom>
          <a:noFill/>
          <a:ln w="34925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7179" name="Text Box 2075"/>
          <p:cNvSpPr txBox="1">
            <a:spLocks noChangeArrowheads="1"/>
          </p:cNvSpPr>
          <p:nvPr/>
        </p:nvSpPr>
        <p:spPr bwMode="auto">
          <a:xfrm>
            <a:off x="6294438" y="120967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" charset="0"/>
              </a:rPr>
              <a:t>track</a:t>
            </a:r>
          </a:p>
        </p:txBody>
      </p:sp>
      <p:sp>
        <p:nvSpPr>
          <p:cNvPr id="177180" name="Text Box 2076"/>
          <p:cNvSpPr txBox="1">
            <a:spLocks noChangeArrowheads="1"/>
          </p:cNvSpPr>
          <p:nvPr/>
        </p:nvSpPr>
        <p:spPr bwMode="auto">
          <a:xfrm>
            <a:off x="6654800" y="15398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" charset="0"/>
              </a:rPr>
              <a:t>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7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7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 build="p" bldLvl="5" autoUpdateAnimBg="0" advAuto="1000"/>
      <p:bldP spid="177164" grpId="0" build="p" bldLvl="5" autoUpdateAnimBg="0" advAuto="2000"/>
      <p:bldP spid="177165" grpId="0" build="p" bldLvl="5" autoUpdateAnimBg="0" advAuto="3000"/>
      <p:bldP spid="177166" grpId="0" autoUpdateAnimBg="0"/>
      <p:bldP spid="177167" grpId="0" autoUpdateAnimBg="0"/>
      <p:bldP spid="177168" grpId="0" autoUpdateAnimBg="0"/>
      <p:bldP spid="177169" grpId="0" autoUpdateAnimBg="0"/>
      <p:bldP spid="177170" grpId="0" autoUpdateAnimBg="0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utoUpdateAnimBg="0"/>
      <p:bldP spid="17718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100" y="1154113"/>
            <a:ext cx="8585200" cy="2555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600" smtClean="0"/>
              <a:t>What is a</a:t>
            </a:r>
            <a:r>
              <a:rPr lang="en-US" sz="2600" b="0" smtClean="0"/>
              <a:t> </a:t>
            </a:r>
            <a:r>
              <a:rPr lang="en-US" sz="2600" smtClean="0"/>
              <a:t>head crash?</a:t>
            </a:r>
            <a:endParaRPr lang="en-US" sz="2600" smtClean="0">
              <a:latin typeface="Arial Unicode MS" pitchFamily="34" charset="-128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360-361 Fig. 7-10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7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292100" y="1778000"/>
            <a:ext cx="858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Spinning creates cushion of air that floats read/write head above platter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292100" y="1485900"/>
            <a:ext cx="858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Occurs when read/write head touches platter surface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317500" y="2451100"/>
            <a:ext cx="858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A smoke particle, dust particle, or human hair could render drive unusable</a:t>
            </a:r>
            <a:endParaRPr kumimoji="1"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317500" y="2144713"/>
            <a:ext cx="8585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Clearance between head and platter is approximately two-millionths of an inch</a:t>
            </a:r>
            <a:endParaRPr kumimoji="1"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9458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7516813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  <p:bldP spid="194576" grpId="0" autoUpdateAnimBg="0"/>
      <p:bldP spid="194577" grpId="0" autoUpdateAnimBg="0"/>
      <p:bldP spid="194578" grpId="0" autoUpdateAnimBg="0"/>
      <p:bldP spid="1945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8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74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/>
              <a:t>disk cache?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361 Fig. 7-11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304800" y="1562100"/>
            <a:ext cx="2590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Portion of memory that processor uses to store frequently accessed items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609600" y="4648200"/>
            <a:ext cx="2667000" cy="950913"/>
            <a:chOff x="384" y="2928"/>
            <a:chExt cx="1680" cy="599"/>
          </a:xfrm>
        </p:grpSpPr>
        <p:sp>
          <p:nvSpPr>
            <p:cNvPr id="16396" name="AutoShape 41"/>
            <p:cNvSpPr>
              <a:spLocks noChangeArrowheads="1"/>
            </p:cNvSpPr>
            <p:nvPr/>
          </p:nvSpPr>
          <p:spPr bwMode="auto">
            <a:xfrm>
              <a:off x="384" y="2928"/>
              <a:ext cx="1680" cy="599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33"/>
            <p:cNvSpPr txBox="1">
              <a:spLocks noChangeArrowheads="1"/>
            </p:cNvSpPr>
            <p:nvPr/>
          </p:nvSpPr>
          <p:spPr bwMode="auto">
            <a:xfrm>
              <a:off x="432" y="3035"/>
              <a:ext cx="160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bg2"/>
                  </a:solidFill>
                </a:rPr>
                <a:t>second request</a:t>
              </a:r>
              <a:br>
                <a:rPr lang="en-US" sz="1800" b="1">
                  <a:solidFill>
                    <a:schemeClr val="bg2"/>
                  </a:solidFill>
                </a:rPr>
              </a:br>
              <a:r>
                <a:rPr lang="en-US" sz="1800" b="1">
                  <a:solidFill>
                    <a:schemeClr val="bg2"/>
                  </a:solidFill>
                </a:rPr>
                <a:t>for data—to hard disk</a:t>
              </a: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57200" y="3581400"/>
            <a:ext cx="2667000" cy="950913"/>
            <a:chOff x="480" y="2352"/>
            <a:chExt cx="1680" cy="599"/>
          </a:xfrm>
        </p:grpSpPr>
        <p:sp>
          <p:nvSpPr>
            <p:cNvPr id="16394" name="AutoShape 40"/>
            <p:cNvSpPr>
              <a:spLocks noChangeArrowheads="1"/>
            </p:cNvSpPr>
            <p:nvPr/>
          </p:nvSpPr>
          <p:spPr bwMode="auto">
            <a:xfrm>
              <a:off x="480" y="2352"/>
              <a:ext cx="1680" cy="599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Text Box 34"/>
            <p:cNvSpPr txBox="1">
              <a:spLocks noChangeArrowheads="1"/>
            </p:cNvSpPr>
            <p:nvPr/>
          </p:nvSpPr>
          <p:spPr bwMode="auto">
            <a:xfrm>
              <a:off x="480" y="2400"/>
              <a:ext cx="163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bg2"/>
                  </a:solidFill>
                </a:rPr>
                <a:t>first request</a:t>
              </a:r>
              <a:br>
                <a:rPr lang="en-US" sz="1800" b="1">
                  <a:solidFill>
                    <a:schemeClr val="bg2"/>
                  </a:solidFill>
                </a:rPr>
              </a:br>
              <a:r>
                <a:rPr lang="en-US" sz="1800" b="1">
                  <a:solidFill>
                    <a:schemeClr val="bg2"/>
                  </a:solidFill>
                </a:rPr>
                <a:t>for data—to disk cache</a:t>
              </a:r>
            </a:p>
          </p:txBody>
        </p:sp>
      </p:grpSp>
      <p:pic>
        <p:nvPicPr>
          <p:cNvPr id="16" name="Picture 15" descr="CFig7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76400"/>
            <a:ext cx="5029200" cy="405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4" autoUpdateAnimBg="0" advAuto="2000"/>
      <p:bldP spid="42015" grpId="0" build="p" bldLvl="4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8" name="AutoShape 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Text Box 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74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RAID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362</a:t>
            </a: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304800" y="1562100"/>
            <a:ext cx="792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Redundant Array of Independent Disks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Connects multiple smaller disks into a single unit that acts as a single large hard disk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4876800"/>
            <a:ext cx="1981200" cy="1295400"/>
            <a:chOff x="0" y="3024"/>
            <a:chExt cx="1248" cy="816"/>
          </a:xfrm>
        </p:grpSpPr>
        <p:sp>
          <p:nvSpPr>
            <p:cNvPr id="17416" name="Rectangle 1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7,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RAID below Chapter 7</a:t>
              </a:r>
            </a:p>
          </p:txBody>
        </p:sp>
        <p:sp>
          <p:nvSpPr>
            <p:cNvPr id="17417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build="p" bldLvl="4" autoUpdateAnimBg="0" advAuto="2000"/>
      <p:bldP spid="210952" grpId="0" build="p" bldLvl="4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43" name="AutoShape 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74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miniature hard disk?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362 Fig. 7-13</a:t>
            </a:r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304800" y="1562100"/>
            <a:ext cx="792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Provide greater storage capacities than flash memory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Smaller than notebook computer hard disks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pocket hard drive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 is a self-contained unit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4572000"/>
            <a:ext cx="1981200" cy="1295400"/>
            <a:chOff x="0" y="3024"/>
            <a:chExt cx="1248" cy="816"/>
          </a:xfrm>
        </p:grpSpPr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7,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Pocket Hard Drives 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7</a:t>
              </a:r>
            </a:p>
          </p:txBody>
        </p:sp>
        <p:sp>
          <p:nvSpPr>
            <p:cNvPr id="1844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1980" name="Picture 12" descr="fig07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95600"/>
            <a:ext cx="226695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1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1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 build="p" bldLvl="4" autoUpdateAnimBg="0" advAuto="2000"/>
      <p:bldP spid="211976" grpId="0" build="p" bldLvl="4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5095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600" smtClean="0"/>
              <a:t>What are</a:t>
            </a:r>
            <a:r>
              <a:rPr lang="en-US" sz="2600" b="0" smtClean="0"/>
              <a:t> </a:t>
            </a:r>
            <a:r>
              <a:rPr lang="en-US" sz="2600" smtClean="0">
                <a:solidFill>
                  <a:srgbClr val="D94439"/>
                </a:solidFill>
              </a:rPr>
              <a:t>external hard disks</a:t>
            </a:r>
            <a:r>
              <a:rPr lang="en-US" sz="2600" b="0" smtClean="0">
                <a:solidFill>
                  <a:schemeClr val="hlink"/>
                </a:solidFill>
              </a:rPr>
              <a:t> </a:t>
            </a:r>
            <a:r>
              <a:rPr lang="en-US" sz="2600" smtClean="0"/>
              <a:t>and</a:t>
            </a:r>
            <a:r>
              <a:rPr lang="en-US" sz="2600" b="0" smtClean="0">
                <a:solidFill>
                  <a:schemeClr val="hlink"/>
                </a:solidFill>
              </a:rPr>
              <a:t> </a:t>
            </a:r>
            <a:r>
              <a:rPr lang="en-US" sz="2600" smtClean="0">
                <a:solidFill>
                  <a:srgbClr val="D94439"/>
                </a:solidFill>
              </a:rPr>
              <a:t>removable hard disks</a:t>
            </a:r>
            <a:r>
              <a:rPr lang="en-US" sz="2600" smtClean="0"/>
              <a:t>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363 Fig. 7-14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66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762000" y="26670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External hard disk</a:t>
            </a:r>
            <a: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  <a:t>—freestanding</a:t>
            </a:r>
            <a:b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  <a:t>hard disk that connects to system unit</a:t>
            </a: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5181600" y="2362200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Removable hard disk</a:t>
            </a:r>
            <a: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  <a:t>—hard disk</a:t>
            </a:r>
            <a:b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  <a:t>that you insert and remove</a:t>
            </a:r>
            <a:b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  <a:t>from hard disk drive</a:t>
            </a: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371475" y="1633538"/>
            <a:ext cx="5029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Used to back up or transfer files</a:t>
            </a:r>
          </a:p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endParaRPr kumimoji="1" lang="en-US" sz="22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2" name="Picture 11" descr="CFig7-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52800"/>
            <a:ext cx="6456752" cy="261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59" grpId="0" autoUpdateAnimBg="0"/>
      <p:bldP spid="44061" grpId="0" autoUpdateAnimBg="0"/>
      <p:bldP spid="44062" grpId="0" build="p" bldLvl="4" autoUpdateAnimBg="0" advAuto="3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126038" y="3733800"/>
            <a:ext cx="4017962" cy="2362200"/>
            <a:chOff x="133" y="2832"/>
            <a:chExt cx="2531" cy="1488"/>
          </a:xfrm>
        </p:grpSpPr>
        <p:sp>
          <p:nvSpPr>
            <p:cNvPr id="20502" name="AutoShape 36"/>
            <p:cNvSpPr>
              <a:spLocks noChangeArrowheads="1"/>
            </p:cNvSpPr>
            <p:nvPr/>
          </p:nvSpPr>
          <p:spPr bwMode="auto">
            <a:xfrm>
              <a:off x="159" y="2832"/>
              <a:ext cx="2496" cy="14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28"/>
            <p:cNvSpPr>
              <a:spLocks noChangeArrowheads="1"/>
            </p:cNvSpPr>
            <p:nvPr/>
          </p:nvSpPr>
          <p:spPr bwMode="auto">
            <a:xfrm>
              <a:off x="133" y="3028"/>
              <a:ext cx="253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/>
              </a:r>
              <a:b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SAS</a:t>
              </a:r>
              <a:r>
                <a:rPr kumimoji="1" lang="en-US" sz="2000" b="1" dirty="0">
                  <a:solidFill>
                    <a:srgbClr val="FFFFCC"/>
                  </a:solidFill>
                  <a:latin typeface="Times New Roman" pitchFamily="18" charset="0"/>
                </a:rPr>
                <a:t/>
              </a:r>
              <a:br>
                <a:rPr kumimoji="1" lang="en-US" sz="2000" b="1" dirty="0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controller supports many connected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devices at once, including hard disks,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CD and DVD drives, printers,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scanners, digital cameras, and more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126038" y="1752600"/>
            <a:ext cx="4005262" cy="2362200"/>
            <a:chOff x="2901" y="1218"/>
            <a:chExt cx="2523" cy="1488"/>
          </a:xfrm>
        </p:grpSpPr>
        <p:sp>
          <p:nvSpPr>
            <p:cNvPr id="20500" name="AutoShape 41"/>
            <p:cNvSpPr>
              <a:spLocks noChangeArrowheads="1"/>
            </p:cNvSpPr>
            <p:nvPr/>
          </p:nvSpPr>
          <p:spPr bwMode="auto">
            <a:xfrm>
              <a:off x="2914" y="1218"/>
              <a:ext cx="2496" cy="14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2901" y="1549"/>
              <a:ext cx="2523" cy="82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EIDE</a:t>
              </a:r>
              <a:r>
                <a:rPr kumimoji="1" lang="en-US" sz="2000" dirty="0">
                  <a:solidFill>
                    <a:srgbClr val="FFFFCC"/>
                  </a:solidFill>
                  <a:latin typeface="Times New Roman" pitchFamily="18" charset="0"/>
                </a:rPr>
                <a:t> (</a:t>
              </a: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</a:t>
              </a: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nhanced</a:t>
              </a:r>
              <a:r>
                <a:rPr kumimoji="1" lang="en-US" sz="2000" b="1" dirty="0">
                  <a:solidFill>
                    <a:srgbClr val="FFFFCC"/>
                  </a:solidFill>
                  <a:latin typeface="Times New Roman" pitchFamily="18" charset="0"/>
                </a:rPr>
                <a:t> </a:t>
              </a: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</a:t>
              </a: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ntegrated</a:t>
              </a:r>
              <a:r>
                <a:rPr kumimoji="1" lang="en-US" sz="2000" dirty="0">
                  <a:solidFill>
                    <a:srgbClr val="FFFFCC"/>
                  </a:solidFill>
                  <a:latin typeface="Times New Roman" pitchFamily="18" charset="0"/>
                </a:rPr>
                <a:t> </a:t>
              </a: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</a:t>
              </a: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rive </a:t>
              </a: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</a:t>
              </a: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lectronics) controller supports four hard disks, provides connections for CD and DVD drives</a:t>
              </a:r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85200" cy="5095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/>
              <a:t>disk controller?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363 - 364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98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39838" y="3733800"/>
            <a:ext cx="4005262" cy="2362200"/>
            <a:chOff x="2901" y="1218"/>
            <a:chExt cx="2523" cy="1488"/>
          </a:xfrm>
        </p:grpSpPr>
        <p:sp>
          <p:nvSpPr>
            <p:cNvPr id="20496" name="AutoShape 30"/>
            <p:cNvSpPr>
              <a:spLocks noChangeArrowheads="1"/>
            </p:cNvSpPr>
            <p:nvPr/>
          </p:nvSpPr>
          <p:spPr bwMode="auto">
            <a:xfrm>
              <a:off x="2914" y="1218"/>
              <a:ext cx="2496" cy="14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2901" y="1549"/>
              <a:ext cx="2523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SCSI</a:t>
              </a:r>
              <a:r>
                <a:rPr kumimoji="1" lang="en-US" sz="2000" b="1" dirty="0">
                  <a:solidFill>
                    <a:srgbClr val="FFFFCC"/>
                  </a:solidFill>
                  <a:latin typeface="Times New Roman" pitchFamily="18" charset="0"/>
                </a:rPr>
                <a:t/>
              </a:r>
              <a:br>
                <a:rPr kumimoji="1" lang="en-US" sz="2000" b="1" dirty="0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controller supports up to fifteen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devices including hard disks, CD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and DVD drives, tape drives, printers, scanners, network cards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285875" y="1704975"/>
            <a:ext cx="3962400" cy="2362200"/>
            <a:chOff x="405" y="1218"/>
            <a:chExt cx="2496" cy="1488"/>
          </a:xfrm>
        </p:grpSpPr>
        <p:sp>
          <p:nvSpPr>
            <p:cNvPr id="20494" name="AutoShape 33"/>
            <p:cNvSpPr>
              <a:spLocks noChangeArrowheads="1"/>
            </p:cNvSpPr>
            <p:nvPr/>
          </p:nvSpPr>
          <p:spPr bwMode="auto">
            <a:xfrm>
              <a:off x="405" y="1218"/>
              <a:ext cx="2496" cy="14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424" y="1584"/>
              <a:ext cx="244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SATA</a:t>
              </a:r>
              <a:r>
                <a:rPr kumimoji="1" lang="en-US" sz="2000" dirty="0">
                  <a:solidFill>
                    <a:srgbClr val="FFFFCC"/>
                  </a:solidFill>
                  <a:latin typeface="Times New Roman" pitchFamily="18" charset="0"/>
                </a:rPr>
                <a:t> (</a:t>
              </a: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Serial Advanced Technology Attachment</a:t>
              </a: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 controller uses serial signals to transfer data, instructions, and information</a:t>
              </a:r>
            </a:p>
          </p:txBody>
        </p:sp>
      </p:grp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533400" y="1371600"/>
            <a:ext cx="6934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Chip and circuits that control transfer of items from disk</a:t>
            </a:r>
          </a:p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endParaRPr kumimoji="1" lang="en-US" sz="22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0492" name="Rectangle 4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7, Click  Web Link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 SAS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7</a:t>
              </a:r>
            </a:p>
          </p:txBody>
        </p:sp>
        <p:sp>
          <p:nvSpPr>
            <p:cNvPr id="20493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 advAuto="0"/>
      <p:bldP spid="20" grpId="0" build="p" bldLvl="4" autoUpdateAnimBg="0" advAuto="3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119188"/>
            <a:ext cx="5638800" cy="4333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online storage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364 - 365 Fig. 7-15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236538" y="37338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Others can be authorized to access your data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252413" y="1549400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Service on Web that provides storage for minimal monthly fee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261938" y="21971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Files can be accessed from any computer with Web access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61938" y="30861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Large files can be downloaded instantaneously</a:t>
            </a:r>
          </a:p>
        </p:txBody>
      </p:sp>
      <p:pic>
        <p:nvPicPr>
          <p:cNvPr id="13" name="Picture 12" descr="CFig7-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057400"/>
            <a:ext cx="419490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53" grpId="0" build="p" bldLvl="5" autoUpdateAnimBg="0" advAuto="5000"/>
      <p:bldP spid="48154" grpId="0" autoUpdateAnimBg="0"/>
      <p:bldP spid="48155" grpId="0" autoUpdateAnimBg="0"/>
      <p:bldP spid="481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 Objectives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92088" y="16764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Differentiate between storage devices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and storage media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192088" y="241776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Describe the characteristics of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magnetic disks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92088" y="31607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 dirty="0">
                <a:latin typeface="Times New Roman" pitchFamily="18" charset="0"/>
              </a:rPr>
              <a:t>Describe the characteristics of </a:t>
            </a:r>
            <a:br>
              <a:rPr kumimoji="1" lang="en-US" sz="1800" b="1" dirty="0">
                <a:latin typeface="Times New Roman" pitchFamily="18" charset="0"/>
              </a:rPr>
            </a:br>
            <a:r>
              <a:rPr kumimoji="1" lang="en-US" sz="1800" b="1" dirty="0">
                <a:latin typeface="Times New Roman" pitchFamily="18" charset="0"/>
              </a:rPr>
              <a:t>a </a:t>
            </a:r>
            <a:r>
              <a:rPr kumimoji="1" lang="en-US" sz="1800" b="1" dirty="0">
                <a:latin typeface="Times New Roman" pitchFamily="18" charset="0"/>
              </a:rPr>
              <a:t>hard </a:t>
            </a:r>
            <a:r>
              <a:rPr kumimoji="1" lang="en-US" sz="1800" b="1" dirty="0">
                <a:latin typeface="Times New Roman" pitchFamily="18" charset="0"/>
              </a:rPr>
              <a:t>disk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190500" y="390207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Discuss various types of miniature, external, and removable hard disks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228600" y="4648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Describe the characteristics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of optical discs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4606925" y="1524000"/>
            <a:ext cx="4341813" cy="1376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Differentiate among CD-ROMs,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recordable CDs, rewritable CDs, DVD-ROMs, BD-ROMs, HD DVD-ROMs, recordable DVDs, and rewritable DVDs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4606925" y="3048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Identify the uses of tape</a:t>
            </a: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4606925" y="3810000"/>
            <a:ext cx="4341813" cy="8858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 dirty="0">
                <a:latin typeface="Times New Roman" pitchFamily="18" charset="0"/>
              </a:rPr>
              <a:t>Discuss PC Cards, </a:t>
            </a:r>
            <a:r>
              <a:rPr kumimoji="1" lang="en-US" sz="1800" b="1" dirty="0" err="1">
                <a:latin typeface="Times New Roman" pitchFamily="18" charset="0"/>
              </a:rPr>
              <a:t>ExpressCard</a:t>
            </a:r>
            <a:r>
              <a:rPr kumimoji="1" lang="en-US" sz="1800" b="1" dirty="0">
                <a:latin typeface="Times New Roman" pitchFamily="18" charset="0"/>
              </a:rPr>
              <a:t> modules, and the various types of miniature mobile storage media</a:t>
            </a: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4606925" y="4800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Identify uses of microfilm and microfiche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09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 autoUpdateAnimBg="0"/>
      <p:bldP spid="100357" grpId="0" animBg="1" autoUpdateAnimBg="0"/>
      <p:bldP spid="100358" grpId="0" animBg="1" autoUpdateAnimBg="0"/>
      <p:bldP spid="100359" grpId="0" animBg="1" autoUpdateAnimBg="0"/>
      <p:bldP spid="100361" grpId="0" animBg="1" autoUpdateAnimBg="0"/>
      <p:bldP spid="100362" grpId="0" animBg="1" autoUpdateAnimBg="0"/>
      <p:bldP spid="100363" grpId="0" animBg="1" autoUpdateAnimBg="0"/>
      <p:bldP spid="100364" grpId="0" animBg="1" autoUpdateAnimBg="0"/>
      <p:bldP spid="10036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3962400" cy="547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floppy disk</a:t>
            </a:r>
            <a:r>
              <a:rPr lang="en-US" smtClean="0"/>
              <a:t>?</a:t>
            </a:r>
            <a:endParaRPr lang="en-US" sz="2200" smtClean="0">
              <a:latin typeface="Arial Unicode MS" pitchFamily="34" charset="-128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365 Fig. 7-16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37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381000" y="16383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Portable, inexpensive storage medium 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also called diskette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533400" y="43434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>
              <a:spcBef>
                <a:spcPct val="5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  <a:t>Thin, circular, flexible film enclosed</a:t>
            </a:r>
            <a:b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000000"/>
                </a:solidFill>
                <a:latin typeface="Times New Roman" pitchFamily="18" charset="0"/>
              </a:rPr>
              <a:t>in 3.5” wide plastic shell</a:t>
            </a:r>
            <a:endParaRPr kumimoji="1" lang="en-US" sz="18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7-16.gif"/>
          <p:cNvPicPr>
            <a:picLocks noChangeAspect="1"/>
          </p:cNvPicPr>
          <p:nvPr/>
        </p:nvPicPr>
        <p:blipFill>
          <a:blip r:embed="rId2"/>
          <a:srcRect r="5414"/>
          <a:stretch>
            <a:fillRect/>
          </a:stretch>
        </p:blipFill>
        <p:spPr>
          <a:xfrm>
            <a:off x="4800600" y="1676400"/>
            <a:ext cx="4003565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99" grpId="0" build="p" bldLvl="5" autoUpdateAnimBg="0" advAuto="3000"/>
      <p:bldP spid="15402" grpId="0" build="p" bldLvl="5" autoUpdateAnimBg="0" advAuto="3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25" name="Picture 49" descr="fig06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838200"/>
            <a:ext cx="242728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4495800" y="4667250"/>
            <a:ext cx="2990850" cy="646113"/>
          </a:xfrm>
          <a:prstGeom prst="homePlate">
            <a:avLst>
              <a:gd name="adj" fmla="val 128712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993366"/>
                </a:solidFill>
              </a:rPr>
              <a:t>Push same button</a:t>
            </a:r>
            <a:br>
              <a:rPr lang="en-US" sz="2000" b="1">
                <a:solidFill>
                  <a:srgbClr val="993366"/>
                </a:solidFill>
              </a:rPr>
            </a:br>
            <a:r>
              <a:rPr lang="en-US" sz="2000" b="1">
                <a:solidFill>
                  <a:srgbClr val="993366"/>
                </a:solidFill>
              </a:rPr>
              <a:t>to close tray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5375"/>
            <a:ext cx="4572000" cy="5857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</a:t>
            </a:r>
            <a:r>
              <a:rPr lang="en-US" b="0" smtClean="0"/>
              <a:t> </a:t>
            </a:r>
            <a:r>
              <a:rPr lang="en-US" smtClean="0"/>
              <a:t>optical discs?</a:t>
            </a:r>
            <a:endParaRPr lang="en-US" sz="2600" smtClean="0">
              <a:latin typeface="Arial Unicode MS" pitchFamily="34" charset="-128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366 Fig. 7-17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247650" y="3975100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Most PCs include an optical disc drive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247650" y="1587500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Flat, round, portable metal discs made of metal, plastic, and lacquer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247650" y="31369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Can be read only or read/write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0206" name="AutoShape 30"/>
          <p:cNvSpPr>
            <a:spLocks noChangeArrowheads="1"/>
          </p:cNvSpPr>
          <p:nvPr/>
        </p:nvSpPr>
        <p:spPr bwMode="auto">
          <a:xfrm>
            <a:off x="4640263" y="3279775"/>
            <a:ext cx="1597025" cy="369888"/>
          </a:xfrm>
          <a:prstGeom prst="homePlate">
            <a:avLst>
              <a:gd name="adj" fmla="val 78176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993366"/>
                </a:solidFill>
              </a:rPr>
              <a:t>Insert disc</a:t>
            </a:r>
          </a:p>
        </p:txBody>
      </p:sp>
      <p:sp>
        <p:nvSpPr>
          <p:cNvPr id="50205" name="AutoShape 29"/>
          <p:cNvSpPr>
            <a:spLocks noChangeArrowheads="1"/>
          </p:cNvSpPr>
          <p:nvPr/>
        </p:nvSpPr>
        <p:spPr bwMode="auto">
          <a:xfrm>
            <a:off x="5076825" y="1090613"/>
            <a:ext cx="2241550" cy="646112"/>
          </a:xfrm>
          <a:prstGeom prst="homePlate">
            <a:avLst>
              <a:gd name="adj" fmla="val 96112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993366"/>
                </a:solidFill>
              </a:rPr>
              <a:t>Push button to</a:t>
            </a:r>
            <a:br>
              <a:rPr lang="en-US" sz="2000" b="1">
                <a:solidFill>
                  <a:srgbClr val="993366"/>
                </a:solidFill>
              </a:rPr>
            </a:br>
            <a:r>
              <a:rPr lang="en-US" sz="2000" b="1">
                <a:solidFill>
                  <a:srgbClr val="993366"/>
                </a:solidFill>
              </a:rPr>
              <a:t>slide out tray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7" grpId="0" animBg="1" autoUpdateAnimBg="0"/>
      <p:bldP spid="50179" grpId="0" autoUpdateAnimBg="0"/>
      <p:bldP spid="50202" grpId="0" autoUpdateAnimBg="0"/>
      <p:bldP spid="50203" grpId="0" autoUpdateAnimBg="0"/>
      <p:bldP spid="50204" grpId="0" autoUpdateAnimBg="0"/>
      <p:bldP spid="50206" grpId="0" animBg="1" autoUpdateAnimBg="0"/>
      <p:bldP spid="5020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69988"/>
            <a:ext cx="7162800" cy="3825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How does a laser read data on an optical disc?</a:t>
            </a:r>
            <a:endParaRPr lang="en-US" sz="2400" smtClean="0">
              <a:latin typeface="Arial Unicode MS" pitchFamily="34" charset="-12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367 Fig. 7-18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622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1295400" y="1473200"/>
            <a:ext cx="5605463" cy="4910138"/>
            <a:chOff x="816" y="928"/>
            <a:chExt cx="3531" cy="3093"/>
          </a:xfrm>
        </p:grpSpPr>
        <p:grpSp>
          <p:nvGrpSpPr>
            <p:cNvPr id="24588" name="Group 113"/>
            <p:cNvGrpSpPr>
              <a:grpSpLocks/>
            </p:cNvGrpSpPr>
            <p:nvPr/>
          </p:nvGrpSpPr>
          <p:grpSpPr bwMode="auto">
            <a:xfrm>
              <a:off x="864" y="928"/>
              <a:ext cx="3483" cy="3093"/>
              <a:chOff x="864" y="928"/>
              <a:chExt cx="3483" cy="3093"/>
            </a:xfrm>
          </p:grpSpPr>
          <p:grpSp>
            <p:nvGrpSpPr>
              <p:cNvPr id="24605" name="Group 54"/>
              <p:cNvGrpSpPr>
                <a:grpSpLocks/>
              </p:cNvGrpSpPr>
              <p:nvPr/>
            </p:nvGrpSpPr>
            <p:grpSpPr bwMode="auto">
              <a:xfrm>
                <a:off x="864" y="928"/>
                <a:ext cx="3483" cy="3093"/>
                <a:chOff x="1296" y="928"/>
                <a:chExt cx="3483" cy="3317"/>
              </a:xfrm>
            </p:grpSpPr>
            <p:grpSp>
              <p:nvGrpSpPr>
                <p:cNvPr id="24609" name="Group 52"/>
                <p:cNvGrpSpPr>
                  <a:grpSpLocks/>
                </p:cNvGrpSpPr>
                <p:nvPr/>
              </p:nvGrpSpPr>
              <p:grpSpPr bwMode="auto">
                <a:xfrm>
                  <a:off x="1296" y="928"/>
                  <a:ext cx="3304" cy="3317"/>
                  <a:chOff x="1296" y="928"/>
                  <a:chExt cx="3304" cy="3317"/>
                </a:xfrm>
              </p:grpSpPr>
              <p:grpSp>
                <p:nvGrpSpPr>
                  <p:cNvPr id="2461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296" y="928"/>
                    <a:ext cx="3304" cy="3317"/>
                    <a:chOff x="1296" y="928"/>
                    <a:chExt cx="3304" cy="3317"/>
                  </a:xfrm>
                </p:grpSpPr>
                <p:grpSp>
                  <p:nvGrpSpPr>
                    <p:cNvPr id="2461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6" y="928"/>
                      <a:ext cx="3304" cy="3317"/>
                      <a:chOff x="2208" y="336"/>
                      <a:chExt cx="3304" cy="3317"/>
                    </a:xfrm>
                  </p:grpSpPr>
                  <p:sp>
                    <p:nvSpPr>
                      <p:cNvPr id="24620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4" y="2256"/>
                        <a:ext cx="148" cy="480"/>
                      </a:xfrm>
                      <a:prstGeom prst="rect">
                        <a:avLst/>
                      </a:prstGeom>
                      <a:solidFill>
                        <a:srgbClr val="6666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pic>
                    <p:nvPicPr>
                      <p:cNvPr id="24621" name="Picture 25" descr="Fig07-21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" y="336"/>
                        <a:ext cx="3256" cy="33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2461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4" y="3728"/>
                      <a:ext cx="415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</a:rPr>
                        <a:t>laser</a:t>
                      </a:r>
                      <a:br>
                        <a:rPr lang="en-US" sz="1600" b="1">
                          <a:solidFill>
                            <a:schemeClr val="bg2"/>
                          </a:solidFill>
                        </a:rPr>
                      </a:br>
                      <a:r>
                        <a:rPr lang="en-US" sz="1600" b="1">
                          <a:solidFill>
                            <a:schemeClr val="bg2"/>
                          </a:solidFill>
                        </a:rPr>
                        <a:t>diode</a:t>
                      </a:r>
                    </a:p>
                  </p:txBody>
                </p:sp>
                <p:sp>
                  <p:nvSpPr>
                    <p:cNvPr id="24617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72" y="3728"/>
                      <a:ext cx="415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</a:rPr>
                        <a:t>laser</a:t>
                      </a:r>
                      <a:br>
                        <a:rPr lang="en-US" sz="1600" b="1">
                          <a:solidFill>
                            <a:schemeClr val="bg2"/>
                          </a:solidFill>
                        </a:rPr>
                      </a:br>
                      <a:r>
                        <a:rPr lang="en-US" sz="1600" b="1">
                          <a:solidFill>
                            <a:schemeClr val="bg2"/>
                          </a:solidFill>
                        </a:rPr>
                        <a:t>diode</a:t>
                      </a:r>
                    </a:p>
                  </p:txBody>
                </p:sp>
                <p:sp>
                  <p:nvSpPr>
                    <p:cNvPr id="24618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0" y="3088"/>
                      <a:ext cx="437" cy="2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</a:rPr>
                        <a:t>prism</a:t>
                      </a:r>
                    </a:p>
                  </p:txBody>
                </p:sp>
                <p:sp>
                  <p:nvSpPr>
                    <p:cNvPr id="24619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8" y="3088"/>
                      <a:ext cx="437" cy="2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</a:rPr>
                        <a:t>prism</a:t>
                      </a:r>
                    </a:p>
                  </p:txBody>
                </p:sp>
              </p:grpSp>
              <p:sp>
                <p:nvSpPr>
                  <p:cNvPr id="2461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848"/>
                    <a:ext cx="148" cy="480"/>
                  </a:xfrm>
                  <a:prstGeom prst="rect">
                    <a:avLst/>
                  </a:prstGeom>
                  <a:solidFill>
                    <a:srgbClr val="6666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0" name="Group 53"/>
                <p:cNvGrpSpPr>
                  <a:grpSpLocks/>
                </p:cNvGrpSpPr>
                <p:nvPr/>
              </p:nvGrpSpPr>
              <p:grpSpPr bwMode="auto">
                <a:xfrm>
                  <a:off x="2160" y="3328"/>
                  <a:ext cx="2619" cy="484"/>
                  <a:chOff x="2160" y="3328"/>
                  <a:chExt cx="2619" cy="484"/>
                </a:xfrm>
              </p:grpSpPr>
              <p:sp>
                <p:nvSpPr>
                  <p:cNvPr id="2461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4" y="3328"/>
                    <a:ext cx="515" cy="4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600" b="1">
                        <a:solidFill>
                          <a:schemeClr val="bg2"/>
                        </a:solidFill>
                      </a:rPr>
                      <a:t>light-</a:t>
                    </a:r>
                    <a:br>
                      <a:rPr lang="en-US" sz="1600" b="1">
                        <a:solidFill>
                          <a:schemeClr val="bg2"/>
                        </a:solidFill>
                      </a:rPr>
                    </a:br>
                    <a:r>
                      <a:rPr lang="en-US" sz="1600" b="1">
                        <a:solidFill>
                          <a:schemeClr val="bg2"/>
                        </a:solidFill>
                      </a:rPr>
                      <a:t>sensing</a:t>
                    </a:r>
                    <a:br>
                      <a:rPr lang="en-US" sz="1600" b="1">
                        <a:solidFill>
                          <a:schemeClr val="bg2"/>
                        </a:solidFill>
                      </a:rPr>
                    </a:br>
                    <a:r>
                      <a:rPr lang="en-US" sz="1600" b="1">
                        <a:solidFill>
                          <a:schemeClr val="bg2"/>
                        </a:solidFill>
                      </a:rPr>
                      <a:t>diode</a:t>
                    </a:r>
                  </a:p>
                </p:txBody>
              </p:sp>
              <p:sp>
                <p:nvSpPr>
                  <p:cNvPr id="2461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3328"/>
                    <a:ext cx="515" cy="4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600" b="1">
                        <a:solidFill>
                          <a:schemeClr val="bg2"/>
                        </a:solidFill>
                      </a:rPr>
                      <a:t>light-</a:t>
                    </a:r>
                    <a:br>
                      <a:rPr lang="en-US" sz="1600" b="1">
                        <a:solidFill>
                          <a:schemeClr val="bg2"/>
                        </a:solidFill>
                      </a:rPr>
                    </a:br>
                    <a:r>
                      <a:rPr lang="en-US" sz="1600" b="1">
                        <a:solidFill>
                          <a:schemeClr val="bg2"/>
                        </a:solidFill>
                      </a:rPr>
                      <a:t>sensing</a:t>
                    </a:r>
                    <a:br>
                      <a:rPr lang="en-US" sz="1600" b="1">
                        <a:solidFill>
                          <a:schemeClr val="bg2"/>
                        </a:solidFill>
                      </a:rPr>
                    </a:br>
                    <a:r>
                      <a:rPr lang="en-US" sz="1600" b="1">
                        <a:solidFill>
                          <a:schemeClr val="bg2"/>
                        </a:solidFill>
                      </a:rPr>
                      <a:t>diode</a:t>
                    </a:r>
                  </a:p>
                </p:txBody>
              </p:sp>
            </p:grpSp>
          </p:grpSp>
          <p:grpSp>
            <p:nvGrpSpPr>
              <p:cNvPr id="24606" name="Group 65"/>
              <p:cNvGrpSpPr>
                <a:grpSpLocks/>
              </p:cNvGrpSpPr>
              <p:nvPr/>
            </p:nvGrpSpPr>
            <p:grpSpPr bwMode="auto">
              <a:xfrm>
                <a:off x="1896" y="2495"/>
                <a:ext cx="2292" cy="212"/>
                <a:chOff x="2328" y="2608"/>
                <a:chExt cx="2292" cy="228"/>
              </a:xfrm>
            </p:grpSpPr>
            <p:sp>
              <p:nvSpPr>
                <p:cNvPr id="2460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328" y="2608"/>
                  <a:ext cx="180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2"/>
                      </a:solidFill>
                    </a:rPr>
                    <a:t>0</a:t>
                  </a:r>
                </a:p>
              </p:txBody>
            </p:sp>
            <p:sp>
              <p:nvSpPr>
                <p:cNvPr id="2460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440" y="2608"/>
                  <a:ext cx="180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24589" name="Group 114"/>
            <p:cNvGrpSpPr>
              <a:grpSpLocks/>
            </p:cNvGrpSpPr>
            <p:nvPr/>
          </p:nvGrpSpPr>
          <p:grpSpPr bwMode="auto">
            <a:xfrm>
              <a:off x="816" y="1271"/>
              <a:ext cx="3354" cy="1122"/>
              <a:chOff x="816" y="1271"/>
              <a:chExt cx="3354" cy="1122"/>
            </a:xfrm>
          </p:grpSpPr>
          <p:grpSp>
            <p:nvGrpSpPr>
              <p:cNvPr id="24590" name="Group 105"/>
              <p:cNvGrpSpPr>
                <a:grpSpLocks/>
              </p:cNvGrpSpPr>
              <p:nvPr/>
            </p:nvGrpSpPr>
            <p:grpSpPr bwMode="auto">
              <a:xfrm>
                <a:off x="816" y="2149"/>
                <a:ext cx="488" cy="212"/>
                <a:chOff x="816" y="2149"/>
                <a:chExt cx="488" cy="212"/>
              </a:xfrm>
            </p:grpSpPr>
            <p:sp>
              <p:nvSpPr>
                <p:cNvPr id="2460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16" y="2149"/>
                  <a:ext cx="33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2"/>
                      </a:solidFill>
                    </a:rPr>
                    <a:t>lens</a:t>
                  </a:r>
                </a:p>
              </p:txBody>
            </p:sp>
            <p:sp>
              <p:nvSpPr>
                <p:cNvPr id="24604" name="Line 43"/>
                <p:cNvSpPr>
                  <a:spLocks noChangeShapeType="1"/>
                </p:cNvSpPr>
                <p:nvPr/>
              </p:nvSpPr>
              <p:spPr bwMode="auto">
                <a:xfrm>
                  <a:off x="1112" y="2256"/>
                  <a:ext cx="192" cy="45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591" name="Group 108"/>
              <p:cNvGrpSpPr>
                <a:grpSpLocks/>
              </p:cNvGrpSpPr>
              <p:nvPr/>
            </p:nvGrpSpPr>
            <p:grpSpPr bwMode="auto">
              <a:xfrm>
                <a:off x="3696" y="2149"/>
                <a:ext cx="474" cy="212"/>
                <a:chOff x="3696" y="2149"/>
                <a:chExt cx="474" cy="212"/>
              </a:xfrm>
            </p:grpSpPr>
            <p:sp>
              <p:nvSpPr>
                <p:cNvPr id="2460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840" y="2149"/>
                  <a:ext cx="33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2"/>
                      </a:solidFill>
                    </a:rPr>
                    <a:t>lens</a:t>
                  </a:r>
                </a:p>
              </p:txBody>
            </p:sp>
            <p:sp>
              <p:nvSpPr>
                <p:cNvPr id="246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696" y="2256"/>
                  <a:ext cx="192" cy="45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592" name="Group 106"/>
              <p:cNvGrpSpPr>
                <a:grpSpLocks/>
              </p:cNvGrpSpPr>
              <p:nvPr/>
            </p:nvGrpSpPr>
            <p:grpSpPr bwMode="auto">
              <a:xfrm>
                <a:off x="1520" y="2054"/>
                <a:ext cx="522" cy="339"/>
                <a:chOff x="1520" y="2054"/>
                <a:chExt cx="522" cy="339"/>
              </a:xfrm>
            </p:grpSpPr>
            <p:sp>
              <p:nvSpPr>
                <p:cNvPr id="245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776" y="2181"/>
                  <a:ext cx="26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2"/>
                      </a:solidFill>
                    </a:rPr>
                    <a:t>pit</a:t>
                  </a:r>
                </a:p>
              </p:txBody>
            </p:sp>
            <p:sp>
              <p:nvSpPr>
                <p:cNvPr id="24600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1520" y="2054"/>
                  <a:ext cx="288" cy="209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593" name="Group 107"/>
              <p:cNvGrpSpPr>
                <a:grpSpLocks/>
              </p:cNvGrpSpPr>
              <p:nvPr/>
            </p:nvGrpSpPr>
            <p:grpSpPr bwMode="auto">
              <a:xfrm>
                <a:off x="2784" y="2054"/>
                <a:ext cx="600" cy="339"/>
                <a:chOff x="2784" y="2054"/>
                <a:chExt cx="600" cy="339"/>
              </a:xfrm>
            </p:grpSpPr>
            <p:sp>
              <p:nvSpPr>
                <p:cNvPr id="2459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784" y="2181"/>
                  <a:ext cx="35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2"/>
                      </a:solidFill>
                    </a:rPr>
                    <a:t>land</a:t>
                  </a:r>
                </a:p>
              </p:txBody>
            </p:sp>
            <p:sp>
              <p:nvSpPr>
                <p:cNvPr id="2459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096" y="2054"/>
                  <a:ext cx="288" cy="209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594" name="Group 109"/>
              <p:cNvGrpSpPr>
                <a:grpSpLocks/>
              </p:cNvGrpSpPr>
              <p:nvPr/>
            </p:nvGrpSpPr>
            <p:grpSpPr bwMode="auto">
              <a:xfrm>
                <a:off x="1008" y="1271"/>
                <a:ext cx="1008" cy="238"/>
                <a:chOff x="1008" y="1271"/>
                <a:chExt cx="1008" cy="238"/>
              </a:xfrm>
            </p:grpSpPr>
            <p:sp>
              <p:nvSpPr>
                <p:cNvPr id="2459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08" y="1297"/>
                  <a:ext cx="62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2"/>
                      </a:solidFill>
                    </a:rPr>
                    <a:t>disc label</a:t>
                  </a:r>
                </a:p>
              </p:txBody>
            </p:sp>
            <p:sp>
              <p:nvSpPr>
                <p:cNvPr id="2459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608" y="1271"/>
                  <a:ext cx="408" cy="120"/>
                </a:xfrm>
                <a:prstGeom prst="line">
                  <a:avLst/>
                </a:prstGeom>
                <a:noFill/>
                <a:ln w="28575">
                  <a:solidFill>
                    <a:srgbClr val="339966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281" name="AutoShape 57"/>
          <p:cNvSpPr>
            <a:spLocks noChangeArrowheads="1"/>
          </p:cNvSpPr>
          <p:nvPr/>
        </p:nvSpPr>
        <p:spPr bwMode="auto">
          <a:xfrm>
            <a:off x="685800" y="5029200"/>
            <a:ext cx="1368425" cy="1187450"/>
          </a:xfrm>
          <a:prstGeom prst="homePlate">
            <a:avLst>
              <a:gd name="adj" fmla="val 2881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1.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Laser diode shines a light beam toward</a:t>
            </a:r>
            <a:b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disc.</a:t>
            </a:r>
          </a:p>
        </p:txBody>
      </p:sp>
      <p:sp>
        <p:nvSpPr>
          <p:cNvPr id="52282" name="Rectangle 58"/>
          <p:cNvSpPr>
            <a:spLocks noChangeArrowheads="1"/>
          </p:cNvSpPr>
          <p:nvPr/>
        </p:nvSpPr>
        <p:spPr bwMode="auto">
          <a:xfrm>
            <a:off x="3648075" y="3886200"/>
            <a:ext cx="1371600" cy="1612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chemeClr val="bg2"/>
                </a:solidFill>
                <a:latin typeface="Arial (W1)" pitchFamily="34" charset="0"/>
              </a:rPr>
              <a:t>Step 2.</a:t>
            </a:r>
            <a:r>
              <a:rPr kumimoji="1" lang="en-US" sz="1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kumimoji="1" lang="en-US" sz="180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1400">
                <a:solidFill>
                  <a:schemeClr val="bg2"/>
                </a:solidFill>
                <a:latin typeface="Times New Roman" pitchFamily="18" charset="0"/>
              </a:rPr>
              <a:t>If light strikes</a:t>
            </a:r>
            <a:br>
              <a:rPr kumimoji="1" lang="en-US" sz="140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1400">
                <a:solidFill>
                  <a:schemeClr val="bg2"/>
                </a:solidFill>
                <a:latin typeface="Times New Roman" pitchFamily="18" charset="0"/>
              </a:rPr>
              <a:t>a pit, it scatters. If light strikes a land, it is reflected back toward diode.</a:t>
            </a:r>
          </a:p>
        </p:txBody>
      </p: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6667500" y="3619500"/>
            <a:ext cx="2324100" cy="2295525"/>
            <a:chOff x="4200" y="2280"/>
            <a:chExt cx="1464" cy="1446"/>
          </a:xfrm>
        </p:grpSpPr>
        <p:sp>
          <p:nvSpPr>
            <p:cNvPr id="24586" name="AutoShape 61"/>
            <p:cNvSpPr>
              <a:spLocks noChangeArrowheads="1"/>
            </p:cNvSpPr>
            <p:nvPr/>
          </p:nvSpPr>
          <p:spPr bwMode="auto">
            <a:xfrm rot="10800000" flipV="1">
              <a:off x="4200" y="2280"/>
              <a:ext cx="1248" cy="144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7" name="Text Box 59"/>
            <p:cNvSpPr txBox="1">
              <a:spLocks noChangeArrowheads="1"/>
            </p:cNvSpPr>
            <p:nvPr/>
          </p:nvSpPr>
          <p:spPr bwMode="auto">
            <a:xfrm>
              <a:off x="4472" y="2291"/>
              <a:ext cx="1192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  <a:t>Reflected light is deflected to a</a:t>
              </a:r>
              <a:b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  <a:t>light-sensing diode, which send a digital signals of 1 to computer. Absence</a:t>
              </a:r>
              <a:b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  <a:t>of reflected light is </a:t>
              </a:r>
              <a:b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  <a:t>read as a digital </a:t>
              </a:r>
              <a:b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pitchFamily="18" charset="0"/>
                </a:rPr>
                <a:t>signal of 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81" grpId="0" animBg="1" autoUpdateAnimBg="0"/>
      <p:bldP spid="5228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7056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is data stored on an optical disc?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367 Fig. 7-19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1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263525" y="1511300"/>
            <a:ext cx="3276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Typically stored in single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track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276225" y="2311400"/>
            <a:ext cx="26955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Track divided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into evenly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sized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sectors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that store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items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7" name="Picture 16" descr="CFig7-1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600200"/>
            <a:ext cx="483170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4" autoUpdateAnimBg="0" advAuto="2000"/>
      <p:bldP spid="54298" grpId="0" build="p" bldLvl="4" autoUpdateAnimBg="0" advAuto="2000"/>
      <p:bldP spid="54299" grpId="0" build="p" bldLvl="4" autoUpdateAnimBg="0" advAuto="3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should you care for an optical disc?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368 Fig. 7-20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663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9662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4676775" cy="490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03313"/>
            <a:ext cx="3886200" cy="5095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CD-ROM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369 Fig. 7-22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60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265113" y="1473200"/>
            <a:ext cx="78882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C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ompact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d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isc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r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ead-</a:t>
            </a: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o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nly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m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emory</a:t>
            </a:r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265113" y="1828800"/>
            <a:ext cx="834548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Cannot erase or modify contents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Typically holds 650 MB to 1 GB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Commonly used to distribute multimedia and complex software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7658" name="Rectangle 4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7,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CD-ROMs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7</a:t>
              </a:r>
            </a:p>
          </p:txBody>
        </p:sp>
        <p:sp>
          <p:nvSpPr>
            <p:cNvPr id="2765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CFig7-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71800"/>
            <a:ext cx="5453864" cy="303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 advAuto="2000"/>
      <p:bldP spid="58395" grpId="0" build="p" bldLvl="4" autoUpdateAnimBg="0" advAuto="3000"/>
      <p:bldP spid="58413" grpId="0" build="p" bldLvl="2" autoUpdateAnimBg="0" advAuto="4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the data transfer rate of a CD-ROM drive?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369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0451" name="Oval 35"/>
          <p:cNvSpPr>
            <a:spLocks noChangeArrowheads="1"/>
          </p:cNvSpPr>
          <p:nvPr/>
        </p:nvSpPr>
        <p:spPr bwMode="auto">
          <a:xfrm>
            <a:off x="4648200" y="1905000"/>
            <a:ext cx="2003425" cy="2003425"/>
          </a:xfrm>
          <a:prstGeom prst="ellipse">
            <a:avLst/>
          </a:prstGeom>
          <a:solidFill>
            <a:srgbClr val="0099CC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b="1">
                <a:latin typeface="Times New Roman" pitchFamily="18" charset="0"/>
              </a:rPr>
              <a:t>75X</a:t>
            </a:r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1600200" y="1905000"/>
            <a:ext cx="2003425" cy="2003425"/>
          </a:xfrm>
          <a:prstGeom prst="ellipse">
            <a:avLst/>
          </a:prstGeom>
          <a:solidFill>
            <a:srgbClr val="008080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tIns="274320" bIns="0" anchor="ctr">
            <a:flatTx/>
          </a:bodyPr>
          <a:lstStyle/>
          <a:p>
            <a:pPr algn="ctr"/>
            <a:r>
              <a:rPr kumimoji="1" lang="en-US" b="1">
                <a:latin typeface="Times New Roman" pitchFamily="18" charset="0"/>
              </a:rPr>
              <a:t>Ranges from 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48X to 75X 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or faster</a:t>
            </a:r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>
            <a:off x="5622925" y="3690938"/>
            <a:ext cx="3292475" cy="10620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tIns="182880" bIns="0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75 </a:t>
            </a: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</a:t>
            </a: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150 KBps = 11,250 KBps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 12.25 MBps</a:t>
            </a:r>
            <a:endParaRPr kumimoji="1" lang="en-US" sz="20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1143000" y="3927475"/>
            <a:ext cx="3294063" cy="1063625"/>
          </a:xfrm>
          <a:prstGeom prst="ellipse">
            <a:avLst/>
          </a:prstGeom>
          <a:solidFill>
            <a:srgbClr val="993366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75X is 150 KBps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(KB per second)</a:t>
            </a:r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>
            <a:off x="2913063" y="4841875"/>
            <a:ext cx="3294062" cy="1063625"/>
          </a:xfrm>
          <a:prstGeom prst="ellipse">
            <a:avLst/>
          </a:prstGeom>
          <a:solidFill>
            <a:srgbClr val="993366"/>
          </a:solidFill>
          <a:ln w="9525">
            <a:noFill/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48X: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 </a:t>
            </a: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</a:t>
            </a: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150 KBps = 7,200 KBps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 7.2 MBps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51" grpId="0" animBg="1" autoUpdateAnimBg="0"/>
      <p:bldP spid="60452" grpId="0" animBg="1" autoUpdateAnimBg="0"/>
      <p:bldP spid="60450" grpId="0" animBg="1" autoUpdateAnimBg="0"/>
      <p:bldP spid="60453" grpId="0" animBg="1" autoUpdateAnimBg="0"/>
      <p:bldP spid="6045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CD-Rs</a:t>
            </a:r>
            <a:r>
              <a:rPr lang="en-US" smtClean="0"/>
              <a:t> and </a:t>
            </a:r>
            <a:r>
              <a:rPr lang="en-US" smtClean="0">
                <a:solidFill>
                  <a:srgbClr val="D94439"/>
                </a:solidFill>
              </a:rPr>
              <a:t>CD-RWs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1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4548" name="AutoShape 36"/>
          <p:cNvSpPr>
            <a:spLocks noChangeArrowheads="1"/>
          </p:cNvSpPr>
          <p:nvPr/>
        </p:nvSpPr>
        <p:spPr bwMode="auto">
          <a:xfrm>
            <a:off x="6511925" y="1095375"/>
            <a:ext cx="2174875" cy="1114425"/>
          </a:xfrm>
          <a:prstGeom prst="flowChartPunchedCard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tIns="0" bIns="182880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Must have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CD recorder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or 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CD-R drive</a:t>
            </a:r>
          </a:p>
        </p:txBody>
      </p:sp>
      <p:sp>
        <p:nvSpPr>
          <p:cNvPr id="64549" name="AutoShape 37"/>
          <p:cNvSpPr>
            <a:spLocks noChangeArrowheads="1"/>
          </p:cNvSpPr>
          <p:nvPr/>
        </p:nvSpPr>
        <p:spPr bwMode="auto">
          <a:xfrm>
            <a:off x="6511925" y="2924175"/>
            <a:ext cx="2174875" cy="1114425"/>
          </a:xfrm>
          <a:prstGeom prst="flowChartPunchedCard">
            <a:avLst/>
          </a:prstGeom>
          <a:solidFill>
            <a:srgbClr val="D9443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wrap="none" tIns="0" bIns="182880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Cannot erase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disc’s contents</a:t>
            </a:r>
          </a:p>
        </p:txBody>
      </p:sp>
      <p:sp>
        <p:nvSpPr>
          <p:cNvPr id="64551" name="AutoShape 39"/>
          <p:cNvSpPr>
            <a:spLocks noChangeArrowheads="1"/>
          </p:cNvSpPr>
          <p:nvPr/>
        </p:nvSpPr>
        <p:spPr bwMode="auto">
          <a:xfrm rot="1037221">
            <a:off x="4267200" y="2971800"/>
            <a:ext cx="1981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 rot="-1031157">
            <a:off x="4267200" y="1905000"/>
            <a:ext cx="1981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>
            <a:off x="534988" y="2163763"/>
            <a:ext cx="3656012" cy="1189037"/>
          </a:xfrm>
          <a:prstGeom prst="flowChartAlternateProcess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CD-R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 (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c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ompact 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d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isc-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r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ecordable)</a:t>
            </a:r>
          </a:p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1" lang="en-US" sz="400" b="1">
                <a:solidFill>
                  <a:srgbClr val="993366"/>
                </a:solidFill>
                <a:latin typeface="Times New Roman" pitchFamily="18" charset="0"/>
              </a:rPr>
              <a:t>c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disc you can write on once</a:t>
            </a:r>
          </a:p>
        </p:txBody>
      </p:sp>
      <p:sp>
        <p:nvSpPr>
          <p:cNvPr id="64554" name="AutoShape 42"/>
          <p:cNvSpPr>
            <a:spLocks noChangeArrowheads="1"/>
          </p:cNvSpPr>
          <p:nvPr/>
        </p:nvSpPr>
        <p:spPr bwMode="auto">
          <a:xfrm>
            <a:off x="534988" y="3611563"/>
            <a:ext cx="3656012" cy="1189037"/>
          </a:xfrm>
          <a:prstGeom prst="flowChartAlternateProcess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CD-RW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 (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c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ompact 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d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isc-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r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e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w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ritable)</a:t>
            </a:r>
          </a:p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1" lang="en-US" sz="400" b="1">
                <a:solidFill>
                  <a:srgbClr val="993366"/>
                </a:solidFill>
                <a:latin typeface="Times New Roman" pitchFamily="18" charset="0"/>
              </a:rPr>
              <a:t>ce</a:t>
            </a: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erasable disc you can write on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multiple times</a:t>
            </a:r>
          </a:p>
        </p:txBody>
      </p:sp>
      <p:sp>
        <p:nvSpPr>
          <p:cNvPr id="64557" name="AutoShape 45"/>
          <p:cNvSpPr>
            <a:spLocks noChangeArrowheads="1"/>
          </p:cNvSpPr>
          <p:nvPr/>
        </p:nvSpPr>
        <p:spPr bwMode="auto">
          <a:xfrm>
            <a:off x="6511925" y="4495800"/>
            <a:ext cx="2174875" cy="1114425"/>
          </a:xfrm>
          <a:prstGeom prst="flowChartPunchedCard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tIns="0" bIns="182880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Must have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CD-RW software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and</a:t>
            </a:r>
            <a:r>
              <a:rPr kumimoji="1" lang="en-US" sz="1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CD-RW drive</a:t>
            </a:r>
          </a:p>
        </p:txBody>
      </p:sp>
      <p:sp>
        <p:nvSpPr>
          <p:cNvPr id="64558" name="AutoShape 46"/>
          <p:cNvSpPr>
            <a:spLocks noChangeArrowheads="1"/>
          </p:cNvSpPr>
          <p:nvPr/>
        </p:nvSpPr>
        <p:spPr bwMode="auto">
          <a:xfrm rot="1037221">
            <a:off x="4267200" y="4267200"/>
            <a:ext cx="1981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29711" name="Rectangle 65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7,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CD-Rs and CD-RWs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7</a:t>
              </a:r>
            </a:p>
          </p:txBody>
        </p:sp>
        <p:sp>
          <p:nvSpPr>
            <p:cNvPr id="2971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 advAuto="1000"/>
      <p:bldP spid="64548" grpId="0" animBg="1" autoUpdateAnimBg="0"/>
      <p:bldP spid="64549" grpId="0" animBg="1" autoUpdateAnimBg="0"/>
      <p:bldP spid="64551" grpId="0" animBg="1"/>
      <p:bldP spid="64552" grpId="0" animBg="1"/>
      <p:bldP spid="64553" grpId="0" animBg="1" autoUpdateAnimBg="0"/>
      <p:bldP spid="64554" grpId="0" animBg="1" autoUpdateAnimBg="0"/>
      <p:bldP spid="64557" grpId="0" animBg="1" autoUpdateAnimBg="0"/>
      <p:bldP spid="645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What is an</a:t>
            </a:r>
            <a:r>
              <a:rPr lang="en-US" b="0" dirty="0" smtClean="0"/>
              <a:t> </a:t>
            </a:r>
            <a:r>
              <a:rPr lang="en-US" dirty="0" smtClean="0">
                <a:solidFill>
                  <a:srgbClr val="D94439"/>
                </a:solidFill>
              </a:rPr>
              <a:t>Archive CD</a:t>
            </a:r>
            <a:r>
              <a:rPr lang="en-US" dirty="0" smtClean="0"/>
              <a:t>?</a:t>
            </a:r>
            <a:endParaRPr lang="en-US" sz="2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370 - 371 Fig. 7-23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29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30727" name="Rectangle 8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7,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Archive CDs below Chapter 7</a:t>
              </a:r>
            </a:p>
          </p:txBody>
        </p:sp>
        <p:sp>
          <p:nvSpPr>
            <p:cNvPr id="3072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 descr="CFig7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76400"/>
            <a:ext cx="5867400" cy="43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bldLvl="5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Optical Discs</a:t>
            </a:r>
          </a:p>
        </p:txBody>
      </p:sp>
      <p:sp>
        <p:nvSpPr>
          <p:cNvPr id="214019" name="AutoShape 3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Video: Got Your Video Right Here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3175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31753" name="Picture 8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9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3429000"/>
            <a:ext cx="2622550" cy="1981200"/>
            <a:chOff x="2160" y="2160"/>
            <a:chExt cx="1652" cy="1248"/>
          </a:xfrm>
        </p:grpSpPr>
        <p:sp>
          <p:nvSpPr>
            <p:cNvPr id="31751" name="AutoShape 11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12"/>
            <p:cNvSpPr txBox="1">
              <a:spLocks noChangeArrowheads="1"/>
            </p:cNvSpPr>
            <p:nvPr/>
          </p:nvSpPr>
          <p:spPr bwMode="auto">
            <a:xfrm>
              <a:off x="2160" y="3120"/>
              <a:ext cx="1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hlinkClick r:id="rId4" action="ppaction://hlinkfile"/>
                </a:rPr>
                <a:t>CLICK TO START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chemeClr val="bg2"/>
                </a:solidFill>
              </a:rPr>
              <a:t>storage</a:t>
            </a:r>
            <a:r>
              <a:rPr lang="en-US" smtClean="0"/>
              <a:t>?</a:t>
            </a:r>
            <a:endParaRPr lang="en-US" sz="260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354 - 355 Fig. 7-1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32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254000" y="1560513"/>
            <a:ext cx="858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Holds data, instructions, and information for future use</a:t>
            </a:r>
          </a:p>
        </p:txBody>
      </p:sp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355600" y="1981200"/>
            <a:ext cx="858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Storage medium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is physical material used for storage</a:t>
            </a:r>
          </a:p>
          <a:p>
            <a:pPr marL="533400" indent="-533400"/>
            <a:endParaRPr kumimoji="1"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903288" y="2400300"/>
            <a:ext cx="371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Also called secondary storage</a:t>
            </a:r>
          </a:p>
        </p:txBody>
      </p:sp>
      <p:pic>
        <p:nvPicPr>
          <p:cNvPr id="14" name="Picture 13" descr="CFig7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95600"/>
            <a:ext cx="7793372" cy="331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101407" grpId="0" autoUpdateAnimBg="0"/>
      <p:bldP spid="101408" grpId="0" autoUpdateAnimBg="0"/>
      <p:bldP spid="10140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715000" cy="9667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600" smtClean="0"/>
              <a:t>What is a</a:t>
            </a:r>
            <a:r>
              <a:rPr lang="en-US" sz="2600" b="0" smtClean="0"/>
              <a:t> </a:t>
            </a:r>
            <a:r>
              <a:rPr lang="en-US" sz="2600" smtClean="0">
                <a:solidFill>
                  <a:srgbClr val="D94439"/>
                </a:solidFill>
              </a:rPr>
              <a:t>DVD-ROM</a:t>
            </a:r>
            <a:r>
              <a:rPr lang="en-US" sz="2600" smtClean="0">
                <a:solidFill>
                  <a:schemeClr val="hlink"/>
                </a:solidFill>
              </a:rPr>
              <a:t> </a:t>
            </a:r>
            <a:r>
              <a:rPr lang="en-US" sz="2600" smtClean="0"/>
              <a:t>(digital versatile disc-ROM or digital video disc-ROM)?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372 Fig. 7-24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7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271463" y="1930400"/>
            <a:ext cx="49863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Must have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DVD-ROM drive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or DVD player to read DVD-ROM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Stores databases, music, complex software, and movies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Blu-ray discs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 have storage capacity of up to 100 GB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HD-DVD discs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 have storage capacity of up to 60 GB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HD-VMDs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 have storage capacity of up to 40 GB or more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UMD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 can store up to 1.8 GB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98665" name="Picture 9" descr="fig06_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219200"/>
            <a:ext cx="395605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8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8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8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bldLvl="5" autoUpdateAnimBg="0" advAuto="3000"/>
      <p:bldP spid="198664" grpId="0" build="p" bldLvl="2" autoUpdateAnimBg="0" advAuto="5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Discs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2390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 DVD-ROM store data?</a:t>
            </a:r>
            <a:endParaRPr lang="en-US" smtClean="0">
              <a:latin typeface="Arial Unicode MS" pitchFamily="34" charset="-128"/>
            </a:endParaRPr>
          </a:p>
          <a:p>
            <a:pPr lvl="1">
              <a:buFont typeface="Wingdings" pitchFamily="2" charset="2"/>
              <a:buNone/>
            </a:pPr>
            <a:endParaRPr lang="en-US" sz="2800" smtClean="0">
              <a:latin typeface="Arial Unicode MS" pitchFamily="34" charset="-128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372 - 373 Fig. 7-25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80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271463" y="1484313"/>
            <a:ext cx="76533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Two layers of pits are used, lower layer is semitransparent so laser can read through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Some are double-sided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Many types of recordable and rewritable DVDs are available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DVD-R and DVD+R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DVD-RW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DVD+RW</a:t>
            </a:r>
            <a:r>
              <a:rPr kumimoji="1" lang="en-US" b="1">
                <a:solidFill>
                  <a:schemeClr val="bg2"/>
                </a:solidFill>
                <a:latin typeface="Times New Roman" pitchFamily="18" charset="0"/>
              </a:rPr>
              <a:t>, and </a:t>
            </a: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DVD+RAM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33801" name="Rectangle 1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7,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Blu-ray and HD DVD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7</a:t>
              </a:r>
            </a:p>
          </p:txBody>
        </p:sp>
        <p:sp>
          <p:nvSpPr>
            <p:cNvPr id="3380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7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267200"/>
            <a:ext cx="4648200" cy="173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bldLvl="4" autoUpdateAnimBg="0" advAuto="2000"/>
      <p:bldP spid="199688" grpId="0" build="p" bldLvl="2" autoUpdateAnimBg="0" advAuto="4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Tape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410200" cy="534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tape</a:t>
            </a:r>
            <a:r>
              <a:rPr lang="en-US" smtClean="0"/>
              <a:t>?</a:t>
            </a:r>
            <a:endParaRPr lang="en-US" sz="2600" smtClean="0">
              <a:latin typeface="Arial Unicode MS" pitchFamily="34" charset="-12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374 Fig. 7-27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2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252413" y="1524000"/>
            <a:ext cx="54102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Magnetically coated plastic ribbon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capable of storing large amounts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of data at low cost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252413" y="2616200"/>
            <a:ext cx="54102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Primarily used for backup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72753" name="Picture 49" descr="Fig07-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200400"/>
            <a:ext cx="6324600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4" autoUpdateAnimBg="0" advAuto="2000"/>
      <p:bldP spid="72731" grpId="0" build="p" bldLvl="4" autoUpdateAnimBg="0" advAuto="3000"/>
      <p:bldP spid="72732" grpId="0" build="p" bldLvl="4" autoUpdateAnimBg="0" advAuto="4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Tape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858000" cy="966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is data stored on a tape?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374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9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263525" y="1484313"/>
            <a:ext cx="3886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Sequential access</a:t>
            </a:r>
            <a:endParaRPr kumimoji="1" lang="en-US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74806" name="Rectangle 54"/>
          <p:cNvSpPr>
            <a:spLocks noChangeArrowheads="1"/>
          </p:cNvSpPr>
          <p:nvPr/>
        </p:nvSpPr>
        <p:spPr bwMode="auto">
          <a:xfrm>
            <a:off x="295275" y="2286000"/>
            <a:ext cx="7148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Unlike direct access — used on hard disks, CDs, and DVDs — which can locate particular item immediately</a:t>
            </a:r>
          </a:p>
        </p:txBody>
      </p: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301625" y="1905000"/>
            <a:ext cx="724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Reads and writes data consecutively, like music tape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 advAuto="2000"/>
      <p:bldP spid="74798" grpId="0" build="p" bldLvl="5" autoUpdateAnimBg="0" advAuto="3000"/>
      <p:bldP spid="74806" grpId="0" build="p" bldLvl="5" autoUpdateAnimBg="0" advAuto="4000"/>
      <p:bldP spid="74807" grpId="0" build="p" bldLvl="5" autoUpdateAnimBg="0" advAuto="4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 Cards and ExpressCard Modules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7851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 smtClean="0"/>
              <a:t>What are</a:t>
            </a:r>
            <a:r>
              <a:rPr lang="en-US" b="0" dirty="0" smtClean="0"/>
              <a:t> </a:t>
            </a:r>
            <a:r>
              <a:rPr lang="en-US" dirty="0" smtClean="0">
                <a:solidFill>
                  <a:srgbClr val="D94439"/>
                </a:solidFill>
              </a:rPr>
              <a:t>PC Cards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D94439"/>
                </a:solidFill>
              </a:rPr>
              <a:t> </a:t>
            </a:r>
            <a:r>
              <a:rPr lang="en-US" dirty="0" err="1" smtClean="0">
                <a:solidFill>
                  <a:srgbClr val="D94439"/>
                </a:solidFill>
              </a:rPr>
              <a:t>ExpressCard</a:t>
            </a:r>
            <a:r>
              <a:rPr lang="en-US" dirty="0" smtClean="0">
                <a:solidFill>
                  <a:srgbClr val="D94439"/>
                </a:solidFill>
              </a:rPr>
              <a:t> Modules</a:t>
            </a:r>
            <a:r>
              <a:rPr lang="en-US" dirty="0" smtClean="0"/>
              <a:t>?</a:t>
            </a:r>
            <a:endParaRPr lang="en-US" sz="2000" dirty="0" smtClean="0"/>
          </a:p>
        </p:txBody>
      </p:sp>
      <p:sp>
        <p:nvSpPr>
          <p:cNvPr id="36868" name="Text Box 1028"/>
          <p:cNvSpPr txBox="1">
            <a:spLocks noChangeArrowheads="1"/>
          </p:cNvSpPr>
          <p:nvPr/>
        </p:nvSpPr>
        <p:spPr bwMode="auto">
          <a:xfrm>
            <a:off x="177800" y="6400800"/>
            <a:ext cx="1803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374 Figs. 7-28</a:t>
            </a:r>
          </a:p>
        </p:txBody>
      </p:sp>
      <p:grpSp>
        <p:nvGrpSpPr>
          <p:cNvPr id="2" name="Group 104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3" name="AutoShape 104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Text Box 104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52" name="Rectangle 1076"/>
          <p:cNvSpPr>
            <a:spLocks noChangeArrowheads="1"/>
          </p:cNvSpPr>
          <p:nvPr/>
        </p:nvSpPr>
        <p:spPr bwMode="auto">
          <a:xfrm>
            <a:off x="357188" y="1547813"/>
            <a:ext cx="4724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Adds capabilities to computer</a:t>
            </a:r>
            <a:endParaRPr lang="en-US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Ø"/>
            </a:pPr>
            <a:endParaRPr kumimoji="1"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53" name="Rectangle 1077"/>
          <p:cNvSpPr>
            <a:spLocks noChangeArrowheads="1"/>
          </p:cNvSpPr>
          <p:nvPr/>
        </p:nvSpPr>
        <p:spPr bwMode="auto">
          <a:xfrm>
            <a:off x="357188" y="1924050"/>
            <a:ext cx="3757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Credit-card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sized device commonly used in notebook computers</a:t>
            </a:r>
            <a:endParaRPr lang="en-US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Ø"/>
            </a:pPr>
            <a:endParaRPr kumimoji="1"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6859" name="Picture 1083" descr="fig07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00200"/>
            <a:ext cx="2286000" cy="434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4" autoUpdateAnimBg="0" advAuto="2000"/>
      <p:bldP spid="76852" grpId="0" build="p" bldLvl="4" autoUpdateAnimBg="0" advAuto="3000"/>
      <p:bldP spid="76853" grpId="0" build="p" bldLvl="4" autoUpdateAnimBg="0" advAuto="4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Miniature Mobile Storage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3937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/>
              <a:t>miniature mobile storage media?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375 Fig. 7-29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6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258763" y="1484313"/>
            <a:ext cx="8585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Storage for small mobile devices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7-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57400"/>
            <a:ext cx="4191000" cy="440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 autoUpdateAnimBg="0" advAuto="2000"/>
      <p:bldP spid="78875" grpId="0" build="p" bldLvl="4" autoUpdateAnimBg="0" advAuto="2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Miniature Mobile Storage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9188"/>
            <a:ext cx="8839200" cy="7635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900" smtClean="0"/>
              <a:t>What are common types of flash memory cards?</a:t>
            </a:r>
            <a:endParaRPr lang="en-US" sz="2900" smtClean="0">
              <a:latin typeface="Arial Unicode MS" pitchFamily="34" charset="-128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376  Fig. 7-30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8940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8938" name="Rectangle 8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7,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microSD Cards below Chapter 7</a:t>
              </a:r>
            </a:p>
          </p:txBody>
        </p:sp>
        <p:sp>
          <p:nvSpPr>
            <p:cNvPr id="3893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81200" y="1981200"/>
            <a:ext cx="5347047" cy="3657600"/>
            <a:chOff x="1981200" y="1981200"/>
            <a:chExt cx="5347047" cy="3657600"/>
          </a:xfrm>
        </p:grpSpPr>
        <p:pic>
          <p:nvPicPr>
            <p:cNvPr id="30" name="Picture 29" descr="CFig7-30.gif"/>
            <p:cNvPicPr>
              <a:picLocks noChangeAspect="1"/>
            </p:cNvPicPr>
            <p:nvPr/>
          </p:nvPicPr>
          <p:blipFill>
            <a:blip r:embed="rId3"/>
            <a:srcRect t="8889" r="72739" b="37778"/>
            <a:stretch>
              <a:fillRect/>
            </a:stretch>
          </p:blipFill>
          <p:spPr>
            <a:xfrm>
              <a:off x="1981200" y="1981200"/>
              <a:ext cx="2375247" cy="365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30" descr="CFig7-30.gif"/>
            <p:cNvPicPr>
              <a:picLocks noChangeAspect="1"/>
            </p:cNvPicPr>
            <p:nvPr/>
          </p:nvPicPr>
          <p:blipFill>
            <a:blip r:embed="rId3"/>
            <a:srcRect t="62222" r="72739" b="2222"/>
            <a:stretch>
              <a:fillRect/>
            </a:stretch>
          </p:blipFill>
          <p:spPr>
            <a:xfrm>
              <a:off x="4953000" y="2590800"/>
              <a:ext cx="2375247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3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Miniature Mobile Storage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377 Fig. 7-31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one type of flash memory card work?</a:t>
            </a:r>
            <a:endParaRPr lang="en-US" smtClean="0">
              <a:latin typeface="Arial Unicode MS" pitchFamily="34" charset="-128"/>
            </a:endParaRPr>
          </a:p>
        </p:txBody>
      </p:sp>
      <p:pic>
        <p:nvPicPr>
          <p:cNvPr id="9" name="Picture 8" descr="CFig7-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585648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4" autoUpdateAnimBg="0" advAuto="2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Miniature Mobile Storage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3467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USB Flash Drive</a:t>
            </a:r>
            <a:r>
              <a:rPr lang="en-US" smtClean="0"/>
              <a:t>?</a:t>
            </a:r>
            <a:endParaRPr lang="en-US" smtClean="0">
              <a:solidFill>
                <a:schemeClr val="hlink"/>
              </a:solidFill>
              <a:latin typeface="Arial Unicode MS" pitchFamily="34" charset="-128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377 Fig. 7-32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0971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258763" y="1571625"/>
            <a:ext cx="850423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Plugs in a USB port on a computer or mobile device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Storage capacities up to 64 GB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May eventually make the floppy disk nearly obsolete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40969" name="Rectangle 3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7,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USB Flash Drives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 below Chapter 7</a:t>
              </a:r>
            </a:p>
          </p:txBody>
        </p:sp>
        <p:sp>
          <p:nvSpPr>
            <p:cNvPr id="4097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7-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19400"/>
            <a:ext cx="478971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5" autoUpdateAnimBg="0" advAuto="2000"/>
      <p:bldP spid="189448" grpId="0" build="p" bldLvl="5" autoUpdateAnimBg="0" advAuto="3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Miniature Mobile Storage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37338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smart card</a:t>
            </a:r>
            <a:r>
              <a:rPr lang="en-US" smtClean="0"/>
              <a:t>?</a:t>
            </a:r>
            <a:endParaRPr lang="en-US" smtClean="0">
              <a:solidFill>
                <a:schemeClr val="hlink"/>
              </a:solidFill>
              <a:latin typeface="Arial Unicode MS" pitchFamily="34" charset="-128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378 Fig. 7-33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5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258763" y="1571625"/>
            <a:ext cx="44656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Stores data on microprocessor embedded in small card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Input, process, output, and storage capabilities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41993" name="Rectangle 4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7,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Smart Cards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7</a:t>
              </a:r>
            </a:p>
          </p:txBody>
        </p:sp>
        <p:sp>
          <p:nvSpPr>
            <p:cNvPr id="4199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5043" name="Picture 51" descr="fig07_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95600"/>
            <a:ext cx="48768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 autoUpdateAnimBg="0" advAuto="2000"/>
      <p:bldP spid="85021" grpId="0" build="p" bldLvl="5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16013"/>
            <a:ext cx="8585200" cy="5095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capacity</a:t>
            </a:r>
            <a:r>
              <a:rPr lang="en-US" smtClean="0"/>
              <a:t>?</a:t>
            </a:r>
            <a:endParaRPr lang="en-US" sz="2900" smtClean="0">
              <a:latin typeface="Arial Unicode MS" pitchFamily="34" charset="-128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356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83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990600" y="1981200"/>
            <a:ext cx="4191000" cy="457200"/>
            <a:chOff x="624" y="1424"/>
            <a:chExt cx="2640" cy="288"/>
          </a:xfrm>
        </p:grpSpPr>
        <p:sp>
          <p:nvSpPr>
            <p:cNvPr id="6180" name="Line 26"/>
            <p:cNvSpPr>
              <a:spLocks noChangeShapeType="1"/>
            </p:cNvSpPr>
            <p:nvPr/>
          </p:nvSpPr>
          <p:spPr bwMode="auto">
            <a:xfrm>
              <a:off x="672" y="1712"/>
              <a:ext cx="259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Text Box 29"/>
            <p:cNvSpPr txBox="1">
              <a:spLocks noChangeArrowheads="1"/>
            </p:cNvSpPr>
            <p:nvPr/>
          </p:nvSpPr>
          <p:spPr bwMode="auto">
            <a:xfrm>
              <a:off x="624" y="1424"/>
              <a:ext cx="1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Kilobyte (KB)</a:t>
              </a:r>
            </a:p>
          </p:txBody>
        </p:sp>
        <p:sp>
          <p:nvSpPr>
            <p:cNvPr id="6182" name="Text Box 35"/>
            <p:cNvSpPr txBox="1">
              <a:spLocks noChangeArrowheads="1"/>
            </p:cNvSpPr>
            <p:nvPr/>
          </p:nvSpPr>
          <p:spPr bwMode="auto">
            <a:xfrm>
              <a:off x="2112" y="1424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thousand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016000" y="2557463"/>
            <a:ext cx="4432300" cy="469900"/>
            <a:chOff x="640" y="1787"/>
            <a:chExt cx="2792" cy="296"/>
          </a:xfrm>
        </p:grpSpPr>
        <p:sp>
          <p:nvSpPr>
            <p:cNvPr id="6177" name="Text Box 30"/>
            <p:cNvSpPr txBox="1">
              <a:spLocks noChangeArrowheads="1"/>
            </p:cNvSpPr>
            <p:nvPr/>
          </p:nvSpPr>
          <p:spPr bwMode="auto">
            <a:xfrm>
              <a:off x="640" y="1787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Megabyte (MB)</a:t>
              </a:r>
            </a:p>
          </p:txBody>
        </p:sp>
        <p:sp>
          <p:nvSpPr>
            <p:cNvPr id="6178" name="Text Box 36"/>
            <p:cNvSpPr txBox="1">
              <a:spLocks noChangeArrowheads="1"/>
            </p:cNvSpPr>
            <p:nvPr/>
          </p:nvSpPr>
          <p:spPr bwMode="auto">
            <a:xfrm>
              <a:off x="2112" y="1787"/>
              <a:ext cx="8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million</a:t>
              </a:r>
            </a:p>
          </p:txBody>
        </p:sp>
        <p:sp>
          <p:nvSpPr>
            <p:cNvPr id="6179" name="Line 42"/>
            <p:cNvSpPr>
              <a:spLocks noChangeShapeType="1"/>
            </p:cNvSpPr>
            <p:nvPr/>
          </p:nvSpPr>
          <p:spPr bwMode="auto">
            <a:xfrm>
              <a:off x="672" y="2083"/>
              <a:ext cx="2760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990600" y="3108325"/>
            <a:ext cx="4724400" cy="457200"/>
            <a:chOff x="624" y="2134"/>
            <a:chExt cx="2976" cy="288"/>
          </a:xfrm>
        </p:grpSpPr>
        <p:sp>
          <p:nvSpPr>
            <p:cNvPr id="6174" name="Text Box 31"/>
            <p:cNvSpPr txBox="1">
              <a:spLocks noChangeArrowheads="1"/>
            </p:cNvSpPr>
            <p:nvPr/>
          </p:nvSpPr>
          <p:spPr bwMode="auto">
            <a:xfrm>
              <a:off x="624" y="2134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Gigabyte (GB)</a:t>
              </a:r>
            </a:p>
          </p:txBody>
        </p:sp>
        <p:sp>
          <p:nvSpPr>
            <p:cNvPr id="6175" name="Text Box 37"/>
            <p:cNvSpPr txBox="1">
              <a:spLocks noChangeArrowheads="1"/>
            </p:cNvSpPr>
            <p:nvPr/>
          </p:nvSpPr>
          <p:spPr bwMode="auto">
            <a:xfrm>
              <a:off x="2112" y="2134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billion</a:t>
              </a:r>
            </a:p>
          </p:txBody>
        </p:sp>
        <p:sp>
          <p:nvSpPr>
            <p:cNvPr id="6176" name="Line 43"/>
            <p:cNvSpPr>
              <a:spLocks noChangeShapeType="1"/>
            </p:cNvSpPr>
            <p:nvPr/>
          </p:nvSpPr>
          <p:spPr bwMode="auto">
            <a:xfrm>
              <a:off x="672" y="2422"/>
              <a:ext cx="292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1003300" y="3659188"/>
            <a:ext cx="4940300" cy="469900"/>
            <a:chOff x="632" y="2481"/>
            <a:chExt cx="3112" cy="296"/>
          </a:xfrm>
        </p:grpSpPr>
        <p:sp>
          <p:nvSpPr>
            <p:cNvPr id="6171" name="Text Box 32"/>
            <p:cNvSpPr txBox="1">
              <a:spLocks noChangeArrowheads="1"/>
            </p:cNvSpPr>
            <p:nvPr/>
          </p:nvSpPr>
          <p:spPr bwMode="auto">
            <a:xfrm>
              <a:off x="632" y="2481"/>
              <a:ext cx="1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Terabyte (TB)</a:t>
              </a:r>
            </a:p>
          </p:txBody>
        </p:sp>
        <p:sp>
          <p:nvSpPr>
            <p:cNvPr id="6172" name="Text Box 38"/>
            <p:cNvSpPr txBox="1">
              <a:spLocks noChangeArrowheads="1"/>
            </p:cNvSpPr>
            <p:nvPr/>
          </p:nvSpPr>
          <p:spPr bwMode="auto">
            <a:xfrm>
              <a:off x="2112" y="2481"/>
              <a:ext cx="7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trillion</a:t>
              </a:r>
            </a:p>
          </p:txBody>
        </p:sp>
        <p:sp>
          <p:nvSpPr>
            <p:cNvPr id="6173" name="Line 44"/>
            <p:cNvSpPr>
              <a:spLocks noChangeShapeType="1"/>
            </p:cNvSpPr>
            <p:nvPr/>
          </p:nvSpPr>
          <p:spPr bwMode="auto">
            <a:xfrm>
              <a:off x="672" y="2777"/>
              <a:ext cx="307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003300" y="4235450"/>
            <a:ext cx="5219700" cy="457200"/>
            <a:chOff x="632" y="2844"/>
            <a:chExt cx="3288" cy="288"/>
          </a:xfrm>
        </p:grpSpPr>
        <p:sp>
          <p:nvSpPr>
            <p:cNvPr id="6168" name="Text Box 33"/>
            <p:cNvSpPr txBox="1">
              <a:spLocks noChangeArrowheads="1"/>
            </p:cNvSpPr>
            <p:nvPr/>
          </p:nvSpPr>
          <p:spPr bwMode="auto">
            <a:xfrm>
              <a:off x="632" y="2844"/>
              <a:ext cx="1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Petabyte (PB)</a:t>
              </a:r>
            </a:p>
          </p:txBody>
        </p:sp>
        <p:sp>
          <p:nvSpPr>
            <p:cNvPr id="6169" name="Text Box 39"/>
            <p:cNvSpPr txBox="1">
              <a:spLocks noChangeArrowheads="1"/>
            </p:cNvSpPr>
            <p:nvPr/>
          </p:nvSpPr>
          <p:spPr bwMode="auto">
            <a:xfrm>
              <a:off x="2112" y="2844"/>
              <a:ext cx="11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quadrillion</a:t>
              </a:r>
            </a:p>
          </p:txBody>
        </p:sp>
        <p:sp>
          <p:nvSpPr>
            <p:cNvPr id="6170" name="Line 45"/>
            <p:cNvSpPr>
              <a:spLocks noChangeShapeType="1"/>
            </p:cNvSpPr>
            <p:nvPr/>
          </p:nvSpPr>
          <p:spPr bwMode="auto">
            <a:xfrm>
              <a:off x="672" y="3132"/>
              <a:ext cx="32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342900" y="1562100"/>
            <a:ext cx="858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Number of bytes (characters) a storage medium can hold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990600" y="4794250"/>
            <a:ext cx="5486400" cy="457200"/>
            <a:chOff x="624" y="3196"/>
            <a:chExt cx="3456" cy="288"/>
          </a:xfrm>
        </p:grpSpPr>
        <p:sp>
          <p:nvSpPr>
            <p:cNvPr id="6165" name="Text Box 61"/>
            <p:cNvSpPr txBox="1">
              <a:spLocks noChangeArrowheads="1"/>
            </p:cNvSpPr>
            <p:nvPr/>
          </p:nvSpPr>
          <p:spPr bwMode="auto">
            <a:xfrm>
              <a:off x="624" y="3196"/>
              <a:ext cx="1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Exabyte (EB)</a:t>
              </a:r>
            </a:p>
          </p:txBody>
        </p:sp>
        <p:sp>
          <p:nvSpPr>
            <p:cNvPr id="6166" name="Text Box 62"/>
            <p:cNvSpPr txBox="1">
              <a:spLocks noChangeArrowheads="1"/>
            </p:cNvSpPr>
            <p:nvPr/>
          </p:nvSpPr>
          <p:spPr bwMode="auto">
            <a:xfrm>
              <a:off x="2104" y="3196"/>
              <a:ext cx="10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quintillion</a:t>
              </a:r>
            </a:p>
          </p:txBody>
        </p:sp>
        <p:sp>
          <p:nvSpPr>
            <p:cNvPr id="6167" name="Line 63"/>
            <p:cNvSpPr>
              <a:spLocks noChangeShapeType="1"/>
            </p:cNvSpPr>
            <p:nvPr/>
          </p:nvSpPr>
          <p:spPr bwMode="auto">
            <a:xfrm>
              <a:off x="664" y="3484"/>
              <a:ext cx="341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990600" y="5334000"/>
            <a:ext cx="5791200" cy="457200"/>
            <a:chOff x="624" y="3360"/>
            <a:chExt cx="3648" cy="288"/>
          </a:xfrm>
        </p:grpSpPr>
        <p:sp>
          <p:nvSpPr>
            <p:cNvPr id="6162" name="Text Box 66"/>
            <p:cNvSpPr txBox="1">
              <a:spLocks noChangeArrowheads="1"/>
            </p:cNvSpPr>
            <p:nvPr/>
          </p:nvSpPr>
          <p:spPr bwMode="auto">
            <a:xfrm>
              <a:off x="624" y="3360"/>
              <a:ext cx="13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Zettabyte (ZB)</a:t>
              </a:r>
            </a:p>
          </p:txBody>
        </p:sp>
        <p:sp>
          <p:nvSpPr>
            <p:cNvPr id="6163" name="Text Box 67"/>
            <p:cNvSpPr txBox="1">
              <a:spLocks noChangeArrowheads="1"/>
            </p:cNvSpPr>
            <p:nvPr/>
          </p:nvSpPr>
          <p:spPr bwMode="auto">
            <a:xfrm>
              <a:off x="2112" y="3360"/>
              <a:ext cx="9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sextillion</a:t>
              </a:r>
            </a:p>
          </p:txBody>
        </p:sp>
        <p:sp>
          <p:nvSpPr>
            <p:cNvPr id="6164" name="Line 68"/>
            <p:cNvSpPr>
              <a:spLocks noChangeShapeType="1"/>
            </p:cNvSpPr>
            <p:nvPr/>
          </p:nvSpPr>
          <p:spPr bwMode="auto">
            <a:xfrm>
              <a:off x="666" y="3648"/>
              <a:ext cx="360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990600" y="5867400"/>
            <a:ext cx="6019800" cy="457200"/>
            <a:chOff x="624" y="3696"/>
            <a:chExt cx="3792" cy="288"/>
          </a:xfrm>
        </p:grpSpPr>
        <p:sp>
          <p:nvSpPr>
            <p:cNvPr id="6159" name="Text Box 70"/>
            <p:cNvSpPr txBox="1">
              <a:spLocks noChangeArrowheads="1"/>
            </p:cNvSpPr>
            <p:nvPr/>
          </p:nvSpPr>
          <p:spPr bwMode="auto">
            <a:xfrm>
              <a:off x="624" y="3696"/>
              <a:ext cx="1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3366"/>
                  </a:solidFill>
                </a:rPr>
                <a:t>Yottabyte (YB)</a:t>
              </a:r>
            </a:p>
          </p:txBody>
        </p:sp>
        <p:sp>
          <p:nvSpPr>
            <p:cNvPr id="6160" name="Text Box 71"/>
            <p:cNvSpPr txBox="1">
              <a:spLocks noChangeArrowheads="1"/>
            </p:cNvSpPr>
            <p:nvPr/>
          </p:nvSpPr>
          <p:spPr bwMode="auto">
            <a:xfrm>
              <a:off x="2112" y="3696"/>
              <a:ext cx="9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1 septillion</a:t>
              </a:r>
            </a:p>
          </p:txBody>
        </p:sp>
        <p:sp>
          <p:nvSpPr>
            <p:cNvPr id="6161" name="Line 72"/>
            <p:cNvSpPr>
              <a:spLocks noChangeShapeType="1"/>
            </p:cNvSpPr>
            <p:nvPr/>
          </p:nvSpPr>
          <p:spPr bwMode="auto">
            <a:xfrm>
              <a:off x="668" y="3984"/>
              <a:ext cx="37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4" autoUpdateAnimBg="0" advAuto="1000"/>
      <p:bldP spid="7221" grpId="0" build="p" autoUpdateAnimBg="0" advAuto="2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Microfilm and Microfiche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600" smtClean="0"/>
              <a:t>What are</a:t>
            </a:r>
            <a:r>
              <a:rPr lang="en-US" sz="2600" b="0" smtClean="0"/>
              <a:t> </a:t>
            </a:r>
            <a:r>
              <a:rPr lang="en-US" sz="2600" smtClean="0">
                <a:solidFill>
                  <a:srgbClr val="D94439"/>
                </a:solidFill>
              </a:rPr>
              <a:t>microfilm</a:t>
            </a:r>
            <a:r>
              <a:rPr lang="en-US" sz="2600" b="0" smtClean="0"/>
              <a:t> </a:t>
            </a:r>
            <a:r>
              <a:rPr lang="en-US" sz="2600" smtClean="0"/>
              <a:t>and</a:t>
            </a:r>
            <a:r>
              <a:rPr lang="en-US" sz="2600" b="0" smtClean="0"/>
              <a:t> </a:t>
            </a:r>
            <a:r>
              <a:rPr lang="en-US" sz="2600" smtClean="0">
                <a:solidFill>
                  <a:srgbClr val="D94439"/>
                </a:solidFill>
              </a:rPr>
              <a:t>microfiche</a:t>
            </a:r>
            <a:r>
              <a:rPr lang="en-US" sz="2600" smtClean="0"/>
              <a:t>?</a:t>
            </a:r>
            <a:endParaRPr lang="en-US" sz="2600" smtClean="0">
              <a:latin typeface="Arial Unicode MS" pitchFamily="34" charset="-128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379 Fig. 7-34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316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0712" name="AutoShape 8"/>
          <p:cNvSpPr>
            <a:spLocks noChangeArrowheads="1"/>
          </p:cNvSpPr>
          <p:nvPr/>
        </p:nvSpPr>
        <p:spPr bwMode="auto">
          <a:xfrm>
            <a:off x="533400" y="3048000"/>
            <a:ext cx="4191000" cy="1371600"/>
          </a:xfrm>
          <a:prstGeom prst="bevel">
            <a:avLst>
              <a:gd name="adj" fmla="val 5417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Images recorded using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computer output microfilm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recorder</a:t>
            </a:r>
          </a:p>
        </p:txBody>
      </p:sp>
      <p:sp>
        <p:nvSpPr>
          <p:cNvPr id="200713" name="AutoShape 9"/>
          <p:cNvSpPr>
            <a:spLocks noChangeArrowheads="1"/>
          </p:cNvSpPr>
          <p:nvPr/>
        </p:nvSpPr>
        <p:spPr bwMode="auto">
          <a:xfrm>
            <a:off x="533400" y="1676400"/>
            <a:ext cx="4191000" cy="1371600"/>
          </a:xfrm>
          <a:prstGeom prst="bevel">
            <a:avLst>
              <a:gd name="adj" fmla="val 541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Store microscopic images of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documents on roll or sheet of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film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4313" y="4724400"/>
            <a:ext cx="6242050" cy="914400"/>
            <a:chOff x="135" y="2976"/>
            <a:chExt cx="3932" cy="576"/>
          </a:xfrm>
        </p:grpSpPr>
        <p:grpSp>
          <p:nvGrpSpPr>
            <p:cNvPr id="43018" name="Group 11"/>
            <p:cNvGrpSpPr>
              <a:grpSpLocks/>
            </p:cNvGrpSpPr>
            <p:nvPr/>
          </p:nvGrpSpPr>
          <p:grpSpPr bwMode="auto">
            <a:xfrm>
              <a:off x="135" y="2976"/>
              <a:ext cx="1955" cy="576"/>
              <a:chOff x="135" y="2976"/>
              <a:chExt cx="1955" cy="576"/>
            </a:xfrm>
          </p:grpSpPr>
          <p:grpSp>
            <p:nvGrpSpPr>
              <p:cNvPr id="43091" name="Group 12"/>
              <p:cNvGrpSpPr>
                <a:grpSpLocks/>
              </p:cNvGrpSpPr>
              <p:nvPr/>
            </p:nvGrpSpPr>
            <p:grpSpPr bwMode="auto">
              <a:xfrm>
                <a:off x="135" y="2976"/>
                <a:ext cx="1955" cy="576"/>
                <a:chOff x="135" y="2976"/>
                <a:chExt cx="1955" cy="576"/>
              </a:xfrm>
            </p:grpSpPr>
            <p:sp>
              <p:nvSpPr>
                <p:cNvPr id="43093" name="Rectangle 13"/>
                <p:cNvSpPr>
                  <a:spLocks noChangeArrowheads="1"/>
                </p:cNvSpPr>
                <p:nvPr/>
              </p:nvSpPr>
              <p:spPr bwMode="auto">
                <a:xfrm>
                  <a:off x="135" y="3019"/>
                  <a:ext cx="1950" cy="490"/>
                </a:xfrm>
                <a:prstGeom prst="rect">
                  <a:avLst/>
                </a:prstGeom>
                <a:solidFill>
                  <a:srgbClr val="C0C0C0">
                    <a:alpha val="50195"/>
                  </a:srgb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kumimoji="1" lang="en-US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094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" y="2976"/>
                  <a:ext cx="1955" cy="43"/>
                </a:xfrm>
                <a:prstGeom prst="rect">
                  <a:avLst/>
                </a:prstGeom>
                <a:solidFill>
                  <a:srgbClr val="969696">
                    <a:alpha val="50195"/>
                  </a:srgb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095" name="Group 15"/>
                <p:cNvGrpSpPr>
                  <a:grpSpLocks/>
                </p:cNvGrpSpPr>
                <p:nvPr/>
              </p:nvGrpSpPr>
              <p:grpSpPr bwMode="auto">
                <a:xfrm>
                  <a:off x="149" y="2986"/>
                  <a:ext cx="1918" cy="20"/>
                  <a:chOff x="-339" y="2037"/>
                  <a:chExt cx="6027" cy="47"/>
                </a:xfrm>
              </p:grpSpPr>
              <p:sp>
                <p:nvSpPr>
                  <p:cNvPr id="431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5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9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6" y="3509"/>
                  <a:ext cx="1954" cy="43"/>
                </a:xfrm>
                <a:prstGeom prst="rect">
                  <a:avLst/>
                </a:prstGeom>
                <a:solidFill>
                  <a:srgbClr val="C0C0C0">
                    <a:alpha val="50195"/>
                  </a:srgb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097" name="Group 49"/>
                <p:cNvGrpSpPr>
                  <a:grpSpLocks/>
                </p:cNvGrpSpPr>
                <p:nvPr/>
              </p:nvGrpSpPr>
              <p:grpSpPr bwMode="auto">
                <a:xfrm>
                  <a:off x="135" y="3521"/>
                  <a:ext cx="1932" cy="20"/>
                  <a:chOff x="-339" y="2037"/>
                  <a:chExt cx="6027" cy="47"/>
                </a:xfrm>
              </p:grpSpPr>
              <p:sp>
                <p:nvSpPr>
                  <p:cNvPr id="4309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9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0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1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3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5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6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7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092" name="Rectangle 82"/>
              <p:cNvSpPr>
                <a:spLocks noChangeArrowheads="1"/>
              </p:cNvSpPr>
              <p:nvPr/>
            </p:nvSpPr>
            <p:spPr bwMode="auto">
              <a:xfrm>
                <a:off x="144" y="3054"/>
                <a:ext cx="18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chemeClr val="accent1"/>
                  </a:buClr>
                  <a:buSzPct val="80000"/>
                  <a:buFont typeface="Monotype Sorts" pitchFamily="2" charset="2"/>
                  <a:buNone/>
                </a:pPr>
                <a: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</a:rPr>
                  <a:t>Microfilm — 100- to</a:t>
                </a:r>
                <a:b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</a:rPr>
                </a:br>
                <a: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</a:rPr>
                  <a:t>215-foot roll of film</a:t>
                </a:r>
              </a:p>
            </p:txBody>
          </p:sp>
        </p:grpSp>
        <p:grpSp>
          <p:nvGrpSpPr>
            <p:cNvPr id="43019" name="Group 83"/>
            <p:cNvGrpSpPr>
              <a:grpSpLocks/>
            </p:cNvGrpSpPr>
            <p:nvPr/>
          </p:nvGrpSpPr>
          <p:grpSpPr bwMode="auto">
            <a:xfrm>
              <a:off x="2112" y="2976"/>
              <a:ext cx="1955" cy="576"/>
              <a:chOff x="2112" y="2976"/>
              <a:chExt cx="1955" cy="576"/>
            </a:xfrm>
          </p:grpSpPr>
          <p:grpSp>
            <p:nvGrpSpPr>
              <p:cNvPr id="43020" name="Group 84"/>
              <p:cNvGrpSpPr>
                <a:grpSpLocks/>
              </p:cNvGrpSpPr>
              <p:nvPr/>
            </p:nvGrpSpPr>
            <p:grpSpPr bwMode="auto">
              <a:xfrm>
                <a:off x="2112" y="2976"/>
                <a:ext cx="1955" cy="576"/>
                <a:chOff x="135" y="2976"/>
                <a:chExt cx="1955" cy="576"/>
              </a:xfrm>
            </p:grpSpPr>
            <p:sp>
              <p:nvSpPr>
                <p:cNvPr id="43022" name="Rectangle 85"/>
                <p:cNvSpPr>
                  <a:spLocks noChangeArrowheads="1"/>
                </p:cNvSpPr>
                <p:nvPr/>
              </p:nvSpPr>
              <p:spPr bwMode="auto">
                <a:xfrm>
                  <a:off x="135" y="3019"/>
                  <a:ext cx="1950" cy="490"/>
                </a:xfrm>
                <a:prstGeom prst="rect">
                  <a:avLst/>
                </a:prstGeom>
                <a:solidFill>
                  <a:srgbClr val="C0C0C0">
                    <a:alpha val="50195"/>
                  </a:srgb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kumimoji="1" lang="en-US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023" name="Rectangle 86"/>
                <p:cNvSpPr>
                  <a:spLocks noChangeArrowheads="1"/>
                </p:cNvSpPr>
                <p:nvPr/>
              </p:nvSpPr>
              <p:spPr bwMode="auto">
                <a:xfrm>
                  <a:off x="135" y="2976"/>
                  <a:ext cx="1955" cy="43"/>
                </a:xfrm>
                <a:prstGeom prst="rect">
                  <a:avLst/>
                </a:prstGeom>
                <a:solidFill>
                  <a:srgbClr val="969696">
                    <a:alpha val="50195"/>
                  </a:srgb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024" name="Group 87"/>
                <p:cNvGrpSpPr>
                  <a:grpSpLocks/>
                </p:cNvGrpSpPr>
                <p:nvPr/>
              </p:nvGrpSpPr>
              <p:grpSpPr bwMode="auto">
                <a:xfrm>
                  <a:off x="149" y="2986"/>
                  <a:ext cx="1918" cy="20"/>
                  <a:chOff x="-339" y="2037"/>
                  <a:chExt cx="6027" cy="47"/>
                </a:xfrm>
              </p:grpSpPr>
              <p:sp>
                <p:nvSpPr>
                  <p:cNvPr id="4305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0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2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3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6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7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5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5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6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7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9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25" name="Rectangle 120"/>
                <p:cNvSpPr>
                  <a:spLocks noChangeArrowheads="1"/>
                </p:cNvSpPr>
                <p:nvPr/>
              </p:nvSpPr>
              <p:spPr bwMode="auto">
                <a:xfrm>
                  <a:off x="136" y="3509"/>
                  <a:ext cx="1954" cy="43"/>
                </a:xfrm>
                <a:prstGeom prst="rect">
                  <a:avLst/>
                </a:prstGeom>
                <a:solidFill>
                  <a:srgbClr val="C0C0C0">
                    <a:alpha val="50195"/>
                  </a:srgb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026" name="Group 121"/>
                <p:cNvGrpSpPr>
                  <a:grpSpLocks/>
                </p:cNvGrpSpPr>
                <p:nvPr/>
              </p:nvGrpSpPr>
              <p:grpSpPr bwMode="auto">
                <a:xfrm>
                  <a:off x="135" y="3521"/>
                  <a:ext cx="1932" cy="20"/>
                  <a:chOff x="-339" y="2037"/>
                  <a:chExt cx="6027" cy="47"/>
                </a:xfrm>
              </p:grpSpPr>
              <p:sp>
                <p:nvSpPr>
                  <p:cNvPr id="4302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9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-1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0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2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3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4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5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7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3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0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6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7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8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9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0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1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2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3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4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5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6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7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8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037"/>
                    <a:ext cx="72" cy="4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021" name="Rectangle 154"/>
              <p:cNvSpPr>
                <a:spLocks noChangeArrowheads="1"/>
              </p:cNvSpPr>
              <p:nvPr/>
            </p:nvSpPr>
            <p:spPr bwMode="auto">
              <a:xfrm>
                <a:off x="2142" y="3056"/>
                <a:ext cx="192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chemeClr val="accent1"/>
                  </a:buClr>
                  <a:buSzPct val="80000"/>
                  <a:buFont typeface="Monotype Sorts" pitchFamily="2" charset="2"/>
                  <a:buNone/>
                </a:pPr>
                <a: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</a:rPr>
                  <a:t>Microfiche </a:t>
                </a:r>
                <a: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—</a:t>
                </a:r>
                <a: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</a:rPr>
                  <a:t> small sheet of film, usually 4” </a:t>
                </a:r>
                <a: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  <a:sym typeface="Symbol" pitchFamily="18" charset="2"/>
                  </a:rPr>
                  <a:t></a:t>
                </a:r>
                <a:r>
                  <a:rPr kumimoji="1" lang="en-US" sz="2000" b="1">
                    <a:solidFill>
                      <a:schemeClr val="bg2"/>
                    </a:solidFill>
                    <a:latin typeface="Times New Roman" pitchFamily="18" charset="0"/>
                  </a:rPr>
                  <a:t> 6”</a:t>
                </a:r>
              </a:p>
            </p:txBody>
          </p:sp>
        </p:grpSp>
      </p:grpSp>
      <p:pic>
        <p:nvPicPr>
          <p:cNvPr id="156" name="Picture 155" descr="CFig7-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3276355" cy="254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4" autoUpdateAnimBg="0" advAuto="1000"/>
      <p:bldP spid="200712" grpId="0" animBg="1" autoUpdateAnimBg="0"/>
      <p:bldP spid="20071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Microfilm and Microfiche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344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life expectancies of various media compare?</a:t>
            </a:r>
            <a:endParaRPr lang="en-US" sz="2400" smtClean="0">
              <a:latin typeface="Arial Unicode MS" pitchFamily="34" charset="-128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379 Fig. 7-35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0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1178" name="Rectangle 42"/>
          <p:cNvSpPr>
            <a:spLocks noChangeArrowheads="1"/>
          </p:cNvSpPr>
          <p:nvPr/>
        </p:nvSpPr>
        <p:spPr bwMode="auto">
          <a:xfrm>
            <a:off x="366713" y="1524000"/>
            <a:ext cx="83200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Microfilm and microfiche have longest life of any storage media</a:t>
            </a:r>
            <a:endParaRPr kumimoji="1" lang="en-US" sz="22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7-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7848600" cy="249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4" autoUpdateAnimBg="0" advAuto="2000"/>
      <p:bldP spid="91178" grpId="0" build="p" bldLvl="4" autoUpdateAnimBg="0" advAuto="2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47763"/>
            <a:ext cx="8534400" cy="3937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are recommended storage devices for home users?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380 Fig. 7-37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6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505200" y="2376488"/>
            <a:ext cx="3987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320 GB hard disk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Online storage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CD or DVD drive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Card reader/writer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USB flash drive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200977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1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bldLvl="4" autoUpdateAnimBg="0" advAuto="1000"/>
      <p:bldP spid="201736" grpId="0" build="p" autoUpdateAnimBg="0" advAuto="2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62050"/>
            <a:ext cx="8585200" cy="3937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are recommended storage devices for small office/home office (SOHO) users?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380 Fig. 7-37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3810000" y="2376488"/>
            <a:ext cx="3987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1 TB hard disk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Online storage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CD or DVD drive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External hard drive for backup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USB flash drive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20002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2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2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4" autoUpdateAnimBg="0" advAuto="1000"/>
      <p:bldP spid="202760" grpId="0" build="p" autoUpdateAnimBg="0" advAuto="2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47763"/>
            <a:ext cx="8585200" cy="3937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are recommended storage devices for mobile users?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380 Fig. 7-37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711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657600" y="2376488"/>
            <a:ext cx="464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250 GB hard disk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Online storage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CD or DVD drive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Card reader/writer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Portable hard disk for backup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USB flash drive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3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3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3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3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bldLvl="4" autoUpdateAnimBg="0" advAuto="1000"/>
      <p:bldP spid="203784" grpId="0" build="p" autoUpdateAnimBg="0" advAuto="2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47763"/>
            <a:ext cx="8585200" cy="3937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are recommended storage devices for power users?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380 Fig. 7-37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3962400" y="2362200"/>
            <a:ext cx="4400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2.5 TB hard disk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Online storage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CD or DVD drive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Portable hard disk for backup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USB flash drive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0478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4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bldLvl="4" autoUpdateAnimBg="0" advAuto="1000"/>
      <p:bldP spid="204808" grpId="0" build="p" autoUpdateAnimBg="0" advAuto="2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62050"/>
            <a:ext cx="8585200" cy="3937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are recommended storage devices for large business users?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380 Fig. 7-37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916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962400" y="2362200"/>
            <a:ext cx="3987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Desktop computer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1 TB hard disk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CD or DVD drive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Smart card reader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Tape drive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USB flash drive</a:t>
            </a:r>
          </a:p>
          <a:p>
            <a:pPr marL="228600" indent="-228600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Server or Mainframe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Network storage server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40 TB hard disk system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CD or DVD server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bg2"/>
                </a:solidFill>
              </a:rPr>
              <a:t>Microfilm or microfiche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20383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5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8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8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4" autoUpdateAnimBg="0" advAuto="1000"/>
      <p:bldP spid="205832" grpId="0" build="p" bldLvl="2" autoUpdateAnimBg="0" advAuto="2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Storage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192088" y="10906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Internal hard disks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192088" y="183197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External and removable hard disks</a:t>
            </a:r>
            <a:endParaRPr kumimoji="1" lang="en-US" sz="1800" b="1">
              <a:latin typeface="Times New Roman" pitchFamily="18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192088" y="257333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Floppy disks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192088" y="331628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2000" b="1">
                <a:latin typeface="Times New Roman" pitchFamily="18" charset="0"/>
              </a:rPr>
              <a:t>CD-ROMs</a:t>
            </a: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190500" y="4038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2000" b="1">
                <a:latin typeface="Times New Roman" pitchFamily="18" charset="0"/>
              </a:rPr>
              <a:t>Recordable and Rewritable CDs</a:t>
            </a: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190500" y="477837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2000" b="1">
                <a:latin typeface="Times New Roman" pitchFamily="18" charset="0"/>
              </a:rPr>
              <a:t>DVD-ROMs</a:t>
            </a:r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228600" y="5562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Blu-ray Discs (BDs)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606925" y="1524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HD DVD discs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4606925" y="22733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Recordable and Rewritable DVDs</a:t>
            </a:r>
          </a:p>
        </p:txBody>
      </p:sp>
      <p:sp>
        <p:nvSpPr>
          <p:cNvPr id="119821" name="AutoShape 13"/>
          <p:cNvSpPr>
            <a:spLocks noChangeArrowheads="1"/>
          </p:cNvSpPr>
          <p:nvPr/>
        </p:nvSpPr>
        <p:spPr bwMode="auto">
          <a:xfrm>
            <a:off x="4606925" y="301466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Tape</a:t>
            </a:r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4606925" y="375443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000" b="1">
                <a:latin typeface="Times New Roman" pitchFamily="18" charset="0"/>
              </a:rPr>
              <a:t>PC Cards and ExpressCard modules</a:t>
            </a: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4606925" y="44958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2000" b="1">
                <a:latin typeface="Times New Roman" pitchFamily="18" charset="0"/>
              </a:rPr>
              <a:t>Flash memory cards and </a:t>
            </a:r>
            <a:br>
              <a:rPr kumimoji="1" lang="en-US" sz="2000" b="1">
                <a:latin typeface="Times New Roman" pitchFamily="18" charset="0"/>
              </a:rPr>
            </a:br>
            <a:r>
              <a:rPr kumimoji="1" lang="en-US" sz="2000" b="1">
                <a:latin typeface="Times New Roman" pitchFamily="18" charset="0"/>
              </a:rPr>
              <a:t>USB flash drives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304800" y="6308725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7 Complete</a:t>
            </a:r>
          </a:p>
        </p:txBody>
      </p:sp>
      <p:sp>
        <p:nvSpPr>
          <p:cNvPr id="119831" name="AutoShape 23"/>
          <p:cNvSpPr>
            <a:spLocks noChangeArrowheads="1"/>
          </p:cNvSpPr>
          <p:nvPr/>
        </p:nvSpPr>
        <p:spPr bwMode="auto">
          <a:xfrm>
            <a:off x="4648200" y="52578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2000" b="1">
                <a:latin typeface="Times New Roman" pitchFamily="18" charset="0"/>
              </a:rPr>
              <a:t>Smart cards, microfilm, and microfiche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 autoUpdateAnimBg="0"/>
      <p:bldP spid="119812" grpId="0" animBg="1" autoUpdateAnimBg="0"/>
      <p:bldP spid="119813" grpId="0" animBg="1" autoUpdateAnimBg="0"/>
      <p:bldP spid="119814" grpId="0" animBg="1" autoUpdateAnimBg="0"/>
      <p:bldP spid="119816" grpId="0" animBg="1" autoUpdateAnimBg="0"/>
      <p:bldP spid="119817" grpId="0" animBg="1" autoUpdateAnimBg="0"/>
      <p:bldP spid="119818" grpId="0" animBg="1" autoUpdateAnimBg="0"/>
      <p:bldP spid="119819" grpId="0" animBg="1" autoUpdateAnimBg="0"/>
      <p:bldP spid="119820" grpId="0" animBg="1" autoUpdateAnimBg="0"/>
      <p:bldP spid="119821" grpId="0" animBg="1" autoUpdateAnimBg="0"/>
      <p:bldP spid="119822" grpId="0" animBg="1" autoUpdateAnimBg="0"/>
      <p:bldP spid="119823" grpId="0" animBg="1" autoUpdateAnimBg="0"/>
      <p:bldP spid="119830" grpId="0" autoUpdateAnimBg="0"/>
      <p:bldP spid="11983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77863" y="5133975"/>
            <a:ext cx="8313737" cy="1190625"/>
            <a:chOff x="235" y="3008"/>
            <a:chExt cx="5237" cy="578"/>
          </a:xfrm>
        </p:grpSpPr>
        <p:sp>
          <p:nvSpPr>
            <p:cNvPr id="7196" name="Rectangle 44"/>
            <p:cNvSpPr>
              <a:spLocks noChangeArrowheads="1"/>
            </p:cNvSpPr>
            <p:nvPr/>
          </p:nvSpPr>
          <p:spPr bwMode="auto">
            <a:xfrm>
              <a:off x="235" y="3008"/>
              <a:ext cx="5237" cy="578"/>
            </a:xfrm>
            <a:prstGeom prst="rect">
              <a:avLst/>
            </a:prstGeom>
            <a:solidFill>
              <a:srgbClr val="99336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66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1600" b="1">
                <a:latin typeface="Times New Roman" pitchFamily="18" charset="0"/>
              </a:endParaRPr>
            </a:p>
          </p:txBody>
        </p:sp>
        <p:sp>
          <p:nvSpPr>
            <p:cNvPr id="7197" name="Text Box 37"/>
            <p:cNvSpPr txBox="1">
              <a:spLocks noChangeArrowheads="1"/>
            </p:cNvSpPr>
            <p:nvPr/>
          </p:nvSpPr>
          <p:spPr bwMode="auto">
            <a:xfrm>
              <a:off x="391" y="3127"/>
              <a:ext cx="151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Storage Medium</a:t>
              </a:r>
              <a:br>
                <a:rPr lang="en-US" sz="1600" b="1">
                  <a:latin typeface="Arial" charset="0"/>
                </a:rPr>
              </a:br>
              <a:r>
                <a:rPr lang="en-US" sz="1600">
                  <a:latin typeface="Arial" charset="0"/>
                </a:rPr>
                <a:t>(hard disks, CDs, DVDs,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USB flash drives, etc.)</a:t>
              </a:r>
            </a:p>
          </p:txBody>
        </p: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3313"/>
            <a:ext cx="8686800" cy="5159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600" smtClean="0"/>
              <a:t>How does volatility compare?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355 - 356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94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312" name="Text Box 96"/>
          <p:cNvSpPr txBox="1">
            <a:spLocks noChangeArrowheads="1"/>
          </p:cNvSpPr>
          <p:nvPr/>
        </p:nvSpPr>
        <p:spPr bwMode="auto">
          <a:xfrm rot="-5400000">
            <a:off x="-392906" y="5385594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Arial" charset="0"/>
              </a:rPr>
              <a:t>Nonvolatile</a:t>
            </a:r>
          </a:p>
        </p:txBody>
      </p:sp>
      <p:sp>
        <p:nvSpPr>
          <p:cNvPr id="9318" name="Rectangle 102"/>
          <p:cNvSpPr>
            <a:spLocks noChangeArrowheads="1"/>
          </p:cNvSpPr>
          <p:nvPr/>
        </p:nvSpPr>
        <p:spPr bwMode="auto">
          <a:xfrm>
            <a:off x="357188" y="1484313"/>
            <a:ext cx="86868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Storage medium is nonvolatile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—contents retained when power is off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527800" y="5330825"/>
            <a:ext cx="193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 </a:t>
            </a:r>
            <a:b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retained</a:t>
            </a:r>
          </a:p>
        </p:txBody>
      </p:sp>
      <p:sp>
        <p:nvSpPr>
          <p:cNvPr id="9316" name="Text Box 100"/>
          <p:cNvSpPr txBox="1">
            <a:spLocks noChangeArrowheads="1"/>
          </p:cNvSpPr>
          <p:nvPr/>
        </p:nvSpPr>
        <p:spPr bwMode="auto">
          <a:xfrm>
            <a:off x="4127500" y="5327650"/>
            <a:ext cx="196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 available to user</a:t>
            </a: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677863" y="3297238"/>
            <a:ext cx="8313737" cy="1833562"/>
            <a:chOff x="384" y="935"/>
            <a:chExt cx="5237" cy="1155"/>
          </a:xfrm>
        </p:grpSpPr>
        <p:grpSp>
          <p:nvGrpSpPr>
            <p:cNvPr id="7188" name="Group 91"/>
            <p:cNvGrpSpPr>
              <a:grpSpLocks/>
            </p:cNvGrpSpPr>
            <p:nvPr/>
          </p:nvGrpSpPr>
          <p:grpSpPr bwMode="auto">
            <a:xfrm>
              <a:off x="384" y="1512"/>
              <a:ext cx="5237" cy="578"/>
              <a:chOff x="5184" y="1055"/>
              <a:chExt cx="5237" cy="578"/>
            </a:xfrm>
          </p:grpSpPr>
          <p:sp>
            <p:nvSpPr>
              <p:cNvPr id="7192" name="Rectangle 83"/>
              <p:cNvSpPr>
                <a:spLocks noChangeArrowheads="1"/>
              </p:cNvSpPr>
              <p:nvPr/>
            </p:nvSpPr>
            <p:spPr bwMode="auto">
              <a:xfrm>
                <a:off x="5184" y="1055"/>
                <a:ext cx="5237" cy="578"/>
              </a:xfrm>
              <a:prstGeom prst="rect">
                <a:avLst/>
              </a:prstGeom>
              <a:solidFill>
                <a:srgbClr val="FF99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Monotype Sorts" pitchFamily="2" charset="2"/>
                  <a:buNone/>
                </a:pPr>
                <a:endParaRPr lang="en-US" b="1"/>
              </a:p>
            </p:txBody>
          </p:sp>
          <p:sp>
            <p:nvSpPr>
              <p:cNvPr id="7193" name="Text Box 87"/>
              <p:cNvSpPr txBox="1">
                <a:spLocks noChangeArrowheads="1"/>
              </p:cNvSpPr>
              <p:nvPr/>
            </p:nvSpPr>
            <p:spPr bwMode="auto">
              <a:xfrm>
                <a:off x="5326" y="1088"/>
                <a:ext cx="144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Arial" charset="0"/>
                  </a:rPr>
                  <a:t>Memory</a:t>
                </a:r>
                <a:br>
                  <a:rPr lang="en-US" sz="1600" b="1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(most RAM)</a:t>
                </a:r>
                <a:br>
                  <a:rPr lang="en-US" sz="1600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(chips on motherboard)</a:t>
                </a:r>
              </a:p>
            </p:txBody>
          </p:sp>
        </p:grpSp>
        <p:grpSp>
          <p:nvGrpSpPr>
            <p:cNvPr id="7189" name="Group 53"/>
            <p:cNvGrpSpPr>
              <a:grpSpLocks/>
            </p:cNvGrpSpPr>
            <p:nvPr/>
          </p:nvGrpSpPr>
          <p:grpSpPr bwMode="auto">
            <a:xfrm>
              <a:off x="384" y="935"/>
              <a:ext cx="5237" cy="578"/>
              <a:chOff x="235" y="1833"/>
              <a:chExt cx="5237" cy="578"/>
            </a:xfrm>
          </p:grpSpPr>
          <p:sp>
            <p:nvSpPr>
              <p:cNvPr id="7190" name="Rectangle 40"/>
              <p:cNvSpPr>
                <a:spLocks noChangeArrowheads="1"/>
              </p:cNvSpPr>
              <p:nvPr/>
            </p:nvSpPr>
            <p:spPr bwMode="auto">
              <a:xfrm>
                <a:off x="235" y="1833"/>
                <a:ext cx="5237" cy="578"/>
              </a:xfrm>
              <a:prstGeom prst="rect">
                <a:avLst/>
              </a:prstGeom>
              <a:solidFill>
                <a:srgbClr val="FF99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Monotype Sorts" pitchFamily="2" charset="2"/>
                  <a:buNone/>
                </a:pPr>
                <a:endParaRPr lang="en-US" b="1"/>
              </a:p>
            </p:txBody>
          </p:sp>
          <p:sp>
            <p:nvSpPr>
              <p:cNvPr id="7191" name="Text Box 35"/>
              <p:cNvSpPr txBox="1">
                <a:spLocks noChangeArrowheads="1"/>
              </p:cNvSpPr>
              <p:nvPr/>
            </p:nvSpPr>
            <p:spPr bwMode="auto">
              <a:xfrm>
                <a:off x="593" y="1942"/>
                <a:ext cx="102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Arial" charset="0"/>
                  </a:rPr>
                  <a:t>Screen Display</a:t>
                </a:r>
                <a:endParaRPr lang="en-US" sz="1600">
                  <a:latin typeface="Arial" charset="0"/>
                </a:endParaRPr>
              </a:p>
            </p:txBody>
          </p:sp>
        </p:grpSp>
      </p:grp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4800600" y="2752725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33CC33"/>
                </a:solidFill>
                <a:latin typeface="Arial" charset="0"/>
              </a:rPr>
              <a:t>ON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7124700" y="2752725"/>
            <a:ext cx="7445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D94439"/>
                </a:solidFill>
                <a:latin typeface="Arial" charset="0"/>
              </a:rPr>
              <a:t>OFF</a:t>
            </a:r>
          </a:p>
        </p:txBody>
      </p:sp>
      <p:sp>
        <p:nvSpPr>
          <p:cNvPr id="9314" name="Text Box 98"/>
          <p:cNvSpPr txBox="1">
            <a:spLocks noChangeArrowheads="1"/>
          </p:cNvSpPr>
          <p:nvPr/>
        </p:nvSpPr>
        <p:spPr bwMode="auto">
          <a:xfrm rot="-5400000">
            <a:off x="-456406" y="3823494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Arial" charset="0"/>
              </a:rPr>
              <a:t>Volatile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502400" y="3473450"/>
            <a:ext cx="187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Display disappears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4127500" y="4216400"/>
            <a:ext cx="1968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and</a:t>
            </a:r>
            <a:b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instructions available to user</a:t>
            </a:r>
          </a:p>
        </p:txBody>
      </p:sp>
      <p:sp>
        <p:nvSpPr>
          <p:cNvPr id="9315" name="Text Box 99"/>
          <p:cNvSpPr txBox="1">
            <a:spLocks noChangeArrowheads="1"/>
          </p:cNvSpPr>
          <p:nvPr/>
        </p:nvSpPr>
        <p:spPr bwMode="auto">
          <a:xfrm>
            <a:off x="4267200" y="34734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Display appears</a:t>
            </a:r>
          </a:p>
        </p:txBody>
      </p:sp>
      <p:sp>
        <p:nvSpPr>
          <p:cNvPr id="9317" name="Text Box 101"/>
          <p:cNvSpPr txBox="1">
            <a:spLocks noChangeArrowheads="1"/>
          </p:cNvSpPr>
          <p:nvPr/>
        </p:nvSpPr>
        <p:spPr bwMode="auto">
          <a:xfrm>
            <a:off x="6324600" y="42354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and instructions erased</a:t>
            </a:r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355600" y="2209800"/>
            <a:ext cx="8686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Memory is volatile—holds data and instructions temporarily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8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312" grpId="0" autoUpdateAnimBg="0"/>
      <p:bldP spid="9318" grpId="0" build="p" autoUpdateAnimBg="0" advAuto="3000"/>
      <p:bldP spid="9246" grpId="0" autoUpdateAnimBg="0"/>
      <p:bldP spid="9316" grpId="0" autoUpdateAnimBg="0"/>
      <p:bldP spid="9254" grpId="0" autoUpdateAnimBg="0"/>
      <p:bldP spid="9255" grpId="0" autoUpdateAnimBg="0"/>
      <p:bldP spid="9314" grpId="0" autoUpdateAnimBg="0"/>
      <p:bldP spid="9248" grpId="0" autoUpdateAnimBg="0"/>
      <p:bldP spid="9247" grpId="0" autoUpdateAnimBg="0"/>
      <p:bldP spid="9315" grpId="0" autoUpdateAnimBg="0"/>
      <p:bldP spid="9317" grpId="0" autoUpdateAnimBg="0"/>
      <p:bldP spid="9319" grpId="0" build="p" autoUpdateAnimBg="0" advAuto="5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6096000" y="2209800"/>
            <a:ext cx="2468563" cy="2468563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336699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Writing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Process of transferring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items from memory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storage media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storage device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18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356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07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479425" y="2209800"/>
            <a:ext cx="2468563" cy="2468563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336699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Reading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Process of transferring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items from storage </a:t>
            </a:r>
            <a:b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media to memory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3352800" y="2051050"/>
            <a:ext cx="2438400" cy="236855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Hardware that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records and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retrieves items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and from </a:t>
            </a:r>
            <a:b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storage media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425575" y="4419600"/>
            <a:ext cx="2590800" cy="1724025"/>
            <a:chOff x="898" y="2784"/>
            <a:chExt cx="1632" cy="1086"/>
          </a:xfrm>
        </p:grpSpPr>
        <p:sp>
          <p:nvSpPr>
            <p:cNvPr id="8205" name="AutoShape 37"/>
            <p:cNvSpPr>
              <a:spLocks noChangeArrowheads="1"/>
            </p:cNvSpPr>
            <p:nvPr/>
          </p:nvSpPr>
          <p:spPr bwMode="auto">
            <a:xfrm>
              <a:off x="898" y="2784"/>
              <a:ext cx="1632" cy="672"/>
            </a:xfrm>
            <a:prstGeom prst="curvedUpArrow">
              <a:avLst>
                <a:gd name="adj1" fmla="val 48571"/>
                <a:gd name="adj2" fmla="val 97143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206" name="Text Box 39"/>
            <p:cNvSpPr txBox="1">
              <a:spLocks noChangeArrowheads="1"/>
            </p:cNvSpPr>
            <p:nvPr/>
          </p:nvSpPr>
          <p:spPr bwMode="auto">
            <a:xfrm>
              <a:off x="898" y="3428"/>
              <a:ext cx="14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sz="2000" b="1">
                  <a:solidFill>
                    <a:schemeClr val="bg2"/>
                  </a:solidFill>
                  <a:latin typeface="Times New Roman" pitchFamily="18" charset="0"/>
                </a:rPr>
                <a:t>Functions as source </a:t>
              </a:r>
              <a:br>
                <a:rPr kumimoji="1" lang="en-US" sz="2000" b="1">
                  <a:solidFill>
                    <a:schemeClr val="bg2"/>
                  </a:solidFill>
                  <a:latin typeface="Times New Roman" pitchFamily="18" charset="0"/>
                </a:rPr>
              </a:br>
              <a:r>
                <a:rPr kumimoji="1" lang="en-US" sz="2000" b="1">
                  <a:solidFill>
                    <a:schemeClr val="bg2"/>
                  </a:solidFill>
                  <a:latin typeface="Times New Roman" pitchFamily="18" charset="0"/>
                </a:rPr>
                <a:t>of input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105400" y="4419600"/>
            <a:ext cx="2590800" cy="1493838"/>
            <a:chOff x="3216" y="2784"/>
            <a:chExt cx="1632" cy="941"/>
          </a:xfrm>
        </p:grpSpPr>
        <p:sp>
          <p:nvSpPr>
            <p:cNvPr id="8203" name="AutoShape 38"/>
            <p:cNvSpPr>
              <a:spLocks noChangeArrowheads="1"/>
            </p:cNvSpPr>
            <p:nvPr/>
          </p:nvSpPr>
          <p:spPr bwMode="auto">
            <a:xfrm flipH="1">
              <a:off x="3216" y="2784"/>
              <a:ext cx="1632" cy="672"/>
            </a:xfrm>
            <a:prstGeom prst="curvedUpArrow">
              <a:avLst>
                <a:gd name="adj1" fmla="val 48571"/>
                <a:gd name="adj2" fmla="val 97143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Text Box 40"/>
            <p:cNvSpPr txBox="1">
              <a:spLocks noChangeArrowheads="1"/>
            </p:cNvSpPr>
            <p:nvPr/>
          </p:nvSpPr>
          <p:spPr bwMode="auto">
            <a:xfrm>
              <a:off x="3408" y="3475"/>
              <a:ext cx="1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2000" b="1">
                  <a:solidFill>
                    <a:srgbClr val="9F9FFF"/>
                  </a:solidFill>
                  <a:latin typeface="Times New Roman" pitchFamily="18" charset="0"/>
                </a:rPr>
                <a:t> </a:t>
              </a:r>
              <a:r>
                <a:rPr kumimoji="1" lang="en-US" sz="2000" b="1">
                  <a:solidFill>
                    <a:srgbClr val="010000"/>
                  </a:solidFill>
                  <a:latin typeface="Times New Roman" pitchFamily="18" charset="0"/>
                </a:rPr>
                <a:t>Creates 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9" grpId="0" animBg="1" autoUpdateAnimBg="0"/>
      <p:bldP spid="11267" grpId="0" build="p" autoUpdateAnimBg="0" advAuto="1000"/>
      <p:bldP spid="11288" grpId="0" animBg="1" autoUpdateAnimBg="0"/>
      <p:bldP spid="112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752600" y="2209800"/>
            <a:ext cx="6667500" cy="3657600"/>
            <a:chOff x="1752600" y="2209800"/>
            <a:chExt cx="6667500" cy="3657600"/>
          </a:xfrm>
        </p:grpSpPr>
        <p:grpSp>
          <p:nvGrpSpPr>
            <p:cNvPr id="9229" name="Group 74"/>
            <p:cNvGrpSpPr>
              <a:grpSpLocks/>
            </p:cNvGrpSpPr>
            <p:nvPr/>
          </p:nvGrpSpPr>
          <p:grpSpPr bwMode="auto">
            <a:xfrm>
              <a:off x="1752600" y="2209800"/>
              <a:ext cx="6667500" cy="3657600"/>
              <a:chOff x="1104" y="1392"/>
              <a:chExt cx="4200" cy="2304"/>
            </a:xfrm>
          </p:grpSpPr>
          <p:sp>
            <p:nvSpPr>
              <p:cNvPr id="9231" name="Rectangle 41"/>
              <p:cNvSpPr>
                <a:spLocks noChangeArrowheads="1"/>
              </p:cNvSpPr>
              <p:nvPr/>
            </p:nvSpPr>
            <p:spPr bwMode="auto">
              <a:xfrm>
                <a:off x="1152" y="1608"/>
                <a:ext cx="4152" cy="2088"/>
              </a:xfrm>
              <a:prstGeom prst="rect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32" name="Group 73"/>
              <p:cNvGrpSpPr>
                <a:grpSpLocks/>
              </p:cNvGrpSpPr>
              <p:nvPr/>
            </p:nvGrpSpPr>
            <p:grpSpPr bwMode="auto">
              <a:xfrm>
                <a:off x="1104" y="1392"/>
                <a:ext cx="4200" cy="2296"/>
                <a:chOff x="1104" y="1392"/>
                <a:chExt cx="4200" cy="2296"/>
              </a:xfrm>
            </p:grpSpPr>
            <p:sp>
              <p:nvSpPr>
                <p:cNvPr id="9233" name="Rectangle 70"/>
                <p:cNvSpPr>
                  <a:spLocks noChangeArrowheads="1"/>
                </p:cNvSpPr>
                <p:nvPr/>
              </p:nvSpPr>
              <p:spPr bwMode="auto">
                <a:xfrm>
                  <a:off x="3136" y="1400"/>
                  <a:ext cx="2168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11" y="2257"/>
                  <a:ext cx="1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chemeClr val="bg2"/>
                      </a:solidFill>
                    </a:rPr>
                    <a:t>Secondary Storage</a:t>
                  </a:r>
                </a:p>
              </p:txBody>
            </p:sp>
            <p:sp>
              <p:nvSpPr>
                <p:cNvPr id="92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5" y="1633"/>
                  <a:ext cx="11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chemeClr val="bg2"/>
                      </a:solidFill>
                    </a:rPr>
                    <a:t>Primary Storage</a:t>
                  </a:r>
                </a:p>
              </p:txBody>
            </p:sp>
            <p:sp>
              <p:nvSpPr>
                <p:cNvPr id="923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725" y="2531"/>
                  <a:ext cx="64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chemeClr val="bg2"/>
                      </a:solidFill>
                    </a:rPr>
                    <a:t>Hard Disk</a:t>
                  </a:r>
                </a:p>
              </p:txBody>
            </p:sp>
            <p:sp>
              <p:nvSpPr>
                <p:cNvPr id="923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440" y="2877"/>
                  <a:ext cx="1265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2"/>
                      </a:solidFill>
                    </a:rPr>
                    <a:t>Flash Memory Cards </a:t>
                  </a:r>
                  <a:br>
                    <a:rPr lang="en-US" sz="1600">
                      <a:solidFill>
                        <a:schemeClr val="bg2"/>
                      </a:solidFill>
                    </a:rPr>
                  </a:br>
                  <a:r>
                    <a:rPr lang="en-US" sz="1600">
                      <a:solidFill>
                        <a:schemeClr val="bg2"/>
                      </a:solidFill>
                    </a:rPr>
                    <a:t>and USB Flash Drives</a:t>
                  </a:r>
                </a:p>
              </p:txBody>
            </p:sp>
            <p:sp>
              <p:nvSpPr>
                <p:cNvPr id="923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595" y="3264"/>
                  <a:ext cx="91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2"/>
                      </a:solidFill>
                    </a:rPr>
                    <a:t>CDs and DVDs</a:t>
                  </a:r>
                </a:p>
              </p:txBody>
            </p:sp>
            <p:sp>
              <p:nvSpPr>
                <p:cNvPr id="923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862" y="3476"/>
                  <a:ext cx="37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2"/>
                      </a:solidFill>
                    </a:rPr>
                    <a:t>Tape</a:t>
                  </a:r>
                </a:p>
              </p:txBody>
            </p:sp>
            <p:sp>
              <p:nvSpPr>
                <p:cNvPr id="92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68" y="1896"/>
                  <a:ext cx="169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chemeClr val="bg2"/>
                      </a:solidFill>
                    </a:rPr>
                    <a:t>Items waiting to be interpreted</a:t>
                  </a:r>
                  <a:br>
                    <a:rPr lang="en-US" sz="1600">
                      <a:solidFill>
                        <a:schemeClr val="bg2"/>
                      </a:solidFill>
                    </a:rPr>
                  </a:br>
                  <a:r>
                    <a:rPr lang="en-US" sz="1600">
                      <a:solidFill>
                        <a:schemeClr val="bg2"/>
                      </a:solidFill>
                    </a:rPr>
                    <a:t>and executed by the processor</a:t>
                  </a:r>
                </a:p>
              </p:txBody>
            </p:sp>
            <p:sp>
              <p:nvSpPr>
                <p:cNvPr id="924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168" y="2531"/>
                  <a:ext cx="193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chemeClr val="bg2"/>
                      </a:solidFill>
                    </a:rPr>
                    <a:t>Operating system, application</a:t>
                  </a:r>
                  <a:br>
                    <a:rPr lang="en-US" sz="1600">
                      <a:solidFill>
                        <a:schemeClr val="bg2"/>
                      </a:solidFill>
                    </a:rPr>
                  </a:br>
                  <a:r>
                    <a:rPr lang="en-US" sz="1600">
                      <a:solidFill>
                        <a:schemeClr val="bg2"/>
                      </a:solidFill>
                    </a:rPr>
                    <a:t>software, user data and information</a:t>
                  </a:r>
                </a:p>
              </p:txBody>
            </p:sp>
            <p:sp>
              <p:nvSpPr>
                <p:cNvPr id="92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68" y="2877"/>
                  <a:ext cx="1336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chemeClr val="bg2"/>
                      </a:solidFill>
                    </a:rPr>
                    <a:t>Digital pictures or files </a:t>
                  </a:r>
                  <a:br>
                    <a:rPr lang="en-US" sz="1600">
                      <a:solidFill>
                        <a:schemeClr val="bg2"/>
                      </a:solidFill>
                    </a:rPr>
                  </a:br>
                  <a:r>
                    <a:rPr lang="en-US" sz="1600">
                      <a:solidFill>
                        <a:schemeClr val="bg2"/>
                      </a:solidFill>
                    </a:rPr>
                    <a:t>to be transported</a:t>
                  </a:r>
                </a:p>
              </p:txBody>
            </p:sp>
            <p:sp>
              <p:nvSpPr>
                <p:cNvPr id="92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68" y="3264"/>
                  <a:ext cx="186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chemeClr val="bg2"/>
                      </a:solidFill>
                    </a:rPr>
                    <a:t>Software, backups, movies, music</a:t>
                  </a:r>
                </a:p>
              </p:txBody>
            </p:sp>
            <p:sp>
              <p:nvSpPr>
                <p:cNvPr id="92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68" y="3476"/>
                  <a:ext cx="55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chemeClr val="bg2"/>
                      </a:solidFill>
                    </a:rPr>
                    <a:t>Backups</a:t>
                  </a:r>
                </a:p>
              </p:txBody>
            </p:sp>
            <p:sp>
              <p:nvSpPr>
                <p:cNvPr id="924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423" y="1896"/>
                  <a:ext cx="124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chemeClr val="bg2"/>
                      </a:solidFill>
                    </a:rPr>
                    <a:t>Memory (most RAM)</a:t>
                  </a:r>
                </a:p>
              </p:txBody>
            </p:sp>
            <p:sp>
              <p:nvSpPr>
                <p:cNvPr id="9246" name="Line 49"/>
                <p:cNvSpPr>
                  <a:spLocks noChangeShapeType="1"/>
                </p:cNvSpPr>
                <p:nvPr/>
              </p:nvSpPr>
              <p:spPr bwMode="auto">
                <a:xfrm>
                  <a:off x="1152" y="2256"/>
                  <a:ext cx="4136" cy="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miter lim="800000"/>
                  <a:headEnd type="none" w="sm" len="med"/>
                  <a:tailEnd type="none" w="sm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47" name="Line 50"/>
                <p:cNvSpPr>
                  <a:spLocks noChangeShapeType="1"/>
                </p:cNvSpPr>
                <p:nvPr/>
              </p:nvSpPr>
              <p:spPr bwMode="auto">
                <a:xfrm>
                  <a:off x="1152" y="2523"/>
                  <a:ext cx="4136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 type="none" w="sm" len="med"/>
                  <a:tailEnd type="none" w="sm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48" name="Line 51"/>
                <p:cNvSpPr>
                  <a:spLocks noChangeShapeType="1"/>
                </p:cNvSpPr>
                <p:nvPr/>
              </p:nvSpPr>
              <p:spPr bwMode="auto">
                <a:xfrm>
                  <a:off x="1152" y="2895"/>
                  <a:ext cx="4136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 type="none" w="sm" len="med"/>
                  <a:tailEnd type="none" w="sm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49" name="Line 52"/>
                <p:cNvSpPr>
                  <a:spLocks noChangeShapeType="1"/>
                </p:cNvSpPr>
                <p:nvPr/>
              </p:nvSpPr>
              <p:spPr bwMode="auto">
                <a:xfrm>
                  <a:off x="1152" y="3264"/>
                  <a:ext cx="4136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 type="none" w="sm" len="med"/>
                  <a:tailEnd type="none" w="sm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50" name="Line 53"/>
                <p:cNvSpPr>
                  <a:spLocks noChangeShapeType="1"/>
                </p:cNvSpPr>
                <p:nvPr/>
              </p:nvSpPr>
              <p:spPr bwMode="auto">
                <a:xfrm>
                  <a:off x="1152" y="3464"/>
                  <a:ext cx="4136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 type="none" w="sm" len="med"/>
                  <a:tailEnd type="none" w="sm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51" name="Line 65"/>
                <p:cNvSpPr>
                  <a:spLocks noChangeShapeType="1"/>
                </p:cNvSpPr>
                <p:nvPr/>
              </p:nvSpPr>
              <p:spPr bwMode="auto">
                <a:xfrm>
                  <a:off x="1152" y="1880"/>
                  <a:ext cx="4136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 type="none" w="sm" len="med"/>
                  <a:tailEnd type="none" w="sm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52" name="Rectangle 69"/>
                <p:cNvSpPr>
                  <a:spLocks noChangeArrowheads="1"/>
                </p:cNvSpPr>
                <p:nvPr/>
              </p:nvSpPr>
              <p:spPr bwMode="auto">
                <a:xfrm>
                  <a:off x="3168" y="1392"/>
                  <a:ext cx="68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bg2"/>
                      </a:solidFill>
                    </a:rPr>
                    <a:t>Stores …</a:t>
                  </a:r>
                </a:p>
              </p:txBody>
            </p:sp>
            <p:sp>
              <p:nvSpPr>
                <p:cNvPr id="9253" name="Line 47"/>
                <p:cNvSpPr>
                  <a:spLocks noChangeShapeType="1"/>
                </p:cNvSpPr>
                <p:nvPr/>
              </p:nvSpPr>
              <p:spPr bwMode="auto">
                <a:xfrm>
                  <a:off x="1104" y="1968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sysDot"/>
                  <a:miter lim="800000"/>
                  <a:headEnd type="triangle" w="sm" len="med"/>
                  <a:tailEnd type="triangle" w="sm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230" name="Text Box 75"/>
            <p:cNvSpPr txBox="1">
              <a:spLocks noChangeArrowheads="1"/>
            </p:cNvSpPr>
            <p:nvPr/>
          </p:nvSpPr>
          <p:spPr bwMode="auto">
            <a:xfrm>
              <a:off x="2514600" y="2209800"/>
              <a:ext cx="1589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D94439"/>
                  </a:solidFill>
                </a:rPr>
                <a:t>Transfer rates</a:t>
              </a:r>
            </a:p>
          </p:txBody>
        </p: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848600" cy="547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access time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357 Fig. 7-4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250825" y="1519238"/>
            <a:ext cx="8435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Time it takes storage device to locate item on storage medium</a:t>
            </a:r>
            <a:endParaRPr kumimoji="1" lang="en-US" sz="22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27" name="AutoShape 6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Text Box 6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254000" y="1828800"/>
            <a:ext cx="8435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100" b="1">
                <a:solidFill>
                  <a:srgbClr val="000000"/>
                </a:solidFill>
                <a:latin typeface="Times New Roman" pitchFamily="18" charset="0"/>
              </a:rPr>
              <a:t>Time required to deliver item from memory to processor</a:t>
            </a:r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1143000" y="2247900"/>
            <a:ext cx="914400" cy="914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faster</a:t>
            </a:r>
            <a:br>
              <a:rPr lang="en-US" sz="1600" b="1">
                <a:solidFill>
                  <a:schemeClr val="bg2"/>
                </a:solidFill>
                <a:latin typeface="Arial" charset="0"/>
              </a:rPr>
            </a:br>
            <a:r>
              <a:rPr lang="en-US" sz="1600" b="1">
                <a:solidFill>
                  <a:schemeClr val="bg2"/>
                </a:solidFill>
                <a:latin typeface="Arial" charset="0"/>
              </a:rPr>
              <a:t>transfer</a:t>
            </a:r>
            <a:br>
              <a:rPr lang="en-US" sz="1600" b="1">
                <a:solidFill>
                  <a:schemeClr val="bg2"/>
                </a:solidFill>
                <a:latin typeface="Arial" charset="0"/>
              </a:rPr>
            </a:br>
            <a:r>
              <a:rPr lang="en-US" sz="1600" b="1">
                <a:solidFill>
                  <a:schemeClr val="bg2"/>
                </a:solidFill>
                <a:latin typeface="Arial" charset="0"/>
              </a:rPr>
              <a:t>rates</a:t>
            </a:r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1143000" y="5257800"/>
            <a:ext cx="914400" cy="914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slower</a:t>
            </a:r>
            <a:br>
              <a:rPr lang="en-US" sz="1600" b="1">
                <a:solidFill>
                  <a:schemeClr val="bg2"/>
                </a:solidFill>
                <a:latin typeface="Arial" charset="0"/>
              </a:rPr>
            </a:br>
            <a:r>
              <a:rPr lang="en-US" sz="1600" b="1">
                <a:solidFill>
                  <a:schemeClr val="bg2"/>
                </a:solidFill>
                <a:latin typeface="Arial" charset="0"/>
              </a:rPr>
              <a:t>transfer</a:t>
            </a:r>
            <a:br>
              <a:rPr lang="en-US" sz="1600" b="1">
                <a:solidFill>
                  <a:schemeClr val="bg2"/>
                </a:solidFill>
                <a:latin typeface="Arial" charset="0"/>
              </a:rPr>
            </a:br>
            <a:r>
              <a:rPr lang="en-US" sz="1600" b="1">
                <a:solidFill>
                  <a:schemeClr val="bg2"/>
                </a:solidFill>
                <a:latin typeface="Arial" charset="0"/>
              </a:rPr>
              <a:t>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4" autoUpdateAnimBg="0" advAuto="1000"/>
      <p:bldP spid="13357" grpId="0" build="p" bldLvl="4" autoUpdateAnimBg="0" advAuto="3000"/>
      <p:bldP spid="13376" grpId="0" build="p" bldLvl="4" autoUpdateAnimBg="0" advAuto="4000"/>
      <p:bldP spid="13354" grpId="0" animBg="1" autoUpdateAnimBg="0"/>
      <p:bldP spid="133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357 Fig. 7-5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25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1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343400" cy="406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What are</a:t>
            </a:r>
            <a:r>
              <a:rPr lang="en-US" sz="2400" b="0" smtClean="0"/>
              <a:t> </a:t>
            </a:r>
            <a:r>
              <a:rPr lang="en-US" sz="2400" smtClean="0"/>
              <a:t>tracks and</a:t>
            </a:r>
            <a:r>
              <a:rPr lang="en-US" sz="2400" b="0" smtClean="0"/>
              <a:t> </a:t>
            </a:r>
            <a:r>
              <a:rPr lang="en-US" sz="2400" smtClean="0"/>
              <a:t>sectors?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2590800" y="571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>
              <a:spcBef>
                <a:spcPct val="2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kumimoji="1" lang="en-US" sz="1800" b="1">
                <a:solidFill>
                  <a:srgbClr val="D94439"/>
                </a:solidFill>
                <a:latin typeface="Times New Roman" pitchFamily="18" charset="0"/>
              </a:rPr>
              <a:t>Formatting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 prepares disk for use</a:t>
            </a:r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2400" y="1447800"/>
            <a:ext cx="2832100" cy="2232025"/>
            <a:chOff x="432" y="943"/>
            <a:chExt cx="1784" cy="1406"/>
          </a:xfrm>
        </p:grpSpPr>
        <p:sp>
          <p:nvSpPr>
            <p:cNvPr id="10256" name="AutoShape 15"/>
            <p:cNvSpPr>
              <a:spLocks noChangeArrowheads="1"/>
            </p:cNvSpPr>
            <p:nvPr/>
          </p:nvSpPr>
          <p:spPr bwMode="auto">
            <a:xfrm>
              <a:off x="432" y="943"/>
              <a:ext cx="1784" cy="1406"/>
            </a:xfrm>
            <a:prstGeom prst="triangle">
              <a:avLst>
                <a:gd name="adj" fmla="val 50000"/>
              </a:avLst>
            </a:prstGeom>
            <a:solidFill>
              <a:srgbClr val="FFFF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endParaRPr kumimoji="1" lang="en-US" sz="2000" b="1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0257" name="Text Box 16"/>
            <p:cNvSpPr txBox="1">
              <a:spLocks noChangeArrowheads="1"/>
            </p:cNvSpPr>
            <p:nvPr/>
          </p:nvSpPr>
          <p:spPr bwMode="auto">
            <a:xfrm>
              <a:off x="764" y="1392"/>
              <a:ext cx="112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1800" b="1">
                  <a:solidFill>
                    <a:schemeClr val="bg2"/>
                  </a:solidFill>
                  <a:latin typeface="Times New Roman" pitchFamily="18" charset="0"/>
                </a:rPr>
                <a:t>Track</a:t>
              </a:r>
              <a:r>
                <a:rPr kumimoji="1" lang="en-US" sz="18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is narrow recording band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that forms full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circle on disk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19800" y="1497013"/>
            <a:ext cx="2832100" cy="2232025"/>
            <a:chOff x="3792" y="943"/>
            <a:chExt cx="1784" cy="1406"/>
          </a:xfrm>
        </p:grpSpPr>
        <p:sp>
          <p:nvSpPr>
            <p:cNvPr id="10254" name="AutoShape 18"/>
            <p:cNvSpPr>
              <a:spLocks noChangeArrowheads="1"/>
            </p:cNvSpPr>
            <p:nvPr/>
          </p:nvSpPr>
          <p:spPr bwMode="auto">
            <a:xfrm flipH="1">
              <a:off x="3792" y="943"/>
              <a:ext cx="1784" cy="1406"/>
            </a:xfrm>
            <a:prstGeom prst="triangle">
              <a:avLst>
                <a:gd name="adj" fmla="val 50000"/>
              </a:avLst>
            </a:prstGeom>
            <a:solidFill>
              <a:srgbClr val="FFFF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endParaRPr kumimoji="1" lang="en-US" sz="2000" b="1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0255" name="Rectangle 19"/>
            <p:cNvSpPr>
              <a:spLocks noChangeArrowheads="1"/>
            </p:cNvSpPr>
            <p:nvPr/>
          </p:nvSpPr>
          <p:spPr bwMode="auto">
            <a:xfrm>
              <a:off x="4180" y="1438"/>
              <a:ext cx="100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lvl="1" algn="ctr">
                <a:spcBef>
                  <a:spcPct val="5000"/>
                </a:spcBef>
                <a:buClr>
                  <a:srgbClr val="000066"/>
                </a:buClr>
                <a:buFont typeface="Wingdings" pitchFamily="2" charset="2"/>
                <a:buNone/>
              </a:pPr>
              <a:r>
                <a:rPr kumimoji="1" lang="en-US" sz="2000" b="1">
                  <a:solidFill>
                    <a:schemeClr val="bg2"/>
                  </a:solidFill>
                  <a:latin typeface="Times New Roman" pitchFamily="18" charset="0"/>
                </a:rPr>
                <a:t>Sector</a:t>
              </a: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  <a:t>stores up to</a:t>
              </a:r>
              <a:b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  <a:t>512 bytes</a:t>
              </a:r>
              <a:b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  <a:t>of data</a:t>
              </a:r>
            </a:p>
          </p:txBody>
        </p:sp>
      </p:grpSp>
      <p:pic>
        <p:nvPicPr>
          <p:cNvPr id="20" name="Picture 19" descr="CFig7-0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057400"/>
            <a:ext cx="4876800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 autoUpdateAnimBg="0"/>
      <p:bldP spid="19150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5181600"/>
            <a:ext cx="2971800" cy="838200"/>
            <a:chOff x="1248" y="2880"/>
            <a:chExt cx="1872" cy="528"/>
          </a:xfrm>
        </p:grpSpPr>
        <p:sp>
          <p:nvSpPr>
            <p:cNvPr id="11285" name="AutoShape 3"/>
            <p:cNvSpPr>
              <a:spLocks noChangeArrowheads="1"/>
            </p:cNvSpPr>
            <p:nvPr/>
          </p:nvSpPr>
          <p:spPr bwMode="auto">
            <a:xfrm>
              <a:off x="1248" y="2880"/>
              <a:ext cx="1872" cy="528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1286" name="Text Box 4"/>
            <p:cNvSpPr txBox="1">
              <a:spLocks noChangeArrowheads="1"/>
            </p:cNvSpPr>
            <p:nvPr/>
          </p:nvSpPr>
          <p:spPr bwMode="auto">
            <a:xfrm>
              <a:off x="1324" y="3072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Perpendicular recording</a:t>
              </a:r>
            </a:p>
          </p:txBody>
        </p:sp>
      </p:grp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Disks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1910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</a:t>
            </a:r>
            <a:r>
              <a:rPr lang="en-US" b="0" smtClean="0"/>
              <a:t> </a:t>
            </a:r>
            <a:r>
              <a:rPr lang="en-US" smtClean="0">
                <a:solidFill>
                  <a:srgbClr val="D94439"/>
                </a:solidFill>
              </a:rPr>
              <a:t>hard disk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358 Fig. 7-6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8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247650" y="1598613"/>
            <a:ext cx="419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High-capacity storage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247650" y="1930400"/>
            <a:ext cx="4191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Consists of several inflexible, circular platters that store items electronically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234950" y="32766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Components enclosed in airtight, sealed case for protection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1281" name="Rectangle 1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7,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Perpendicular Recording below Chapter 7</a:t>
              </a:r>
            </a:p>
          </p:txBody>
        </p:sp>
        <p:sp>
          <p:nvSpPr>
            <p:cNvPr id="1128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4572000"/>
            <a:ext cx="2971800" cy="838200"/>
            <a:chOff x="1248" y="2880"/>
            <a:chExt cx="1872" cy="528"/>
          </a:xfrm>
        </p:grpSpPr>
        <p:sp>
          <p:nvSpPr>
            <p:cNvPr id="11279" name="AutoShape 21"/>
            <p:cNvSpPr>
              <a:spLocks noChangeArrowheads="1"/>
            </p:cNvSpPr>
            <p:nvPr/>
          </p:nvSpPr>
          <p:spPr bwMode="auto">
            <a:xfrm>
              <a:off x="1248" y="2880"/>
              <a:ext cx="1872" cy="528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1280" name="Text Box 22"/>
            <p:cNvSpPr txBox="1">
              <a:spLocks noChangeArrowheads="1"/>
            </p:cNvSpPr>
            <p:nvPr/>
          </p:nvSpPr>
          <p:spPr bwMode="auto">
            <a:xfrm>
              <a:off x="1364" y="3072"/>
              <a:ext cx="1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000000"/>
                  </a:solidFill>
                </a:rPr>
                <a:t>Longitudinal recording</a:t>
              </a:r>
            </a:p>
          </p:txBody>
        </p:sp>
      </p:grpSp>
      <p:pic>
        <p:nvPicPr>
          <p:cNvPr id="23" name="Picture 22" descr="CFig7-06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828800"/>
            <a:ext cx="408214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build="p" bldLvl="5" autoUpdateAnimBg="0" advAuto="0"/>
      <p:bldP spid="192524" grpId="0" build="p" bldLvl="5" autoUpdateAnimBg="0" advAuto="1000"/>
      <p:bldP spid="192525" grpId="0" build="p" bldLvl="5" autoUpdateAnimBg="0" advAuto="2000"/>
      <p:bldP spid="192526" grpId="0" build="p" bldLvl="5" autoUpdateAnimBg="0" advAuto="400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5613</TotalTime>
  <Words>1836</Words>
  <Application>Microsoft PowerPoint</Application>
  <PresentationFormat>On-screen Show (4:3)</PresentationFormat>
  <Paragraphs>433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Times</vt:lpstr>
      <vt:lpstr>Arial</vt:lpstr>
      <vt:lpstr>Franklin Gothic Demi</vt:lpstr>
      <vt:lpstr>Times New Roman</vt:lpstr>
      <vt:lpstr>Monotype Sorts</vt:lpstr>
      <vt:lpstr>Wingdings</vt:lpstr>
      <vt:lpstr>Calibri</vt:lpstr>
      <vt:lpstr>Arial Narrow</vt:lpstr>
      <vt:lpstr>Arial Black</vt:lpstr>
      <vt:lpstr>Arial Unicode MS</vt:lpstr>
      <vt:lpstr>Arial (W1)</vt:lpstr>
      <vt:lpstr>Symbol</vt:lpstr>
      <vt:lpstr>Garamond</vt:lpstr>
      <vt:lpstr>1_dt2</vt:lpstr>
      <vt:lpstr>Chapter 7 Storage</vt:lpstr>
      <vt:lpstr>Chapter 7 Objectives</vt:lpstr>
      <vt:lpstr>Storage</vt:lpstr>
      <vt:lpstr>Storage</vt:lpstr>
      <vt:lpstr>Storage</vt:lpstr>
      <vt:lpstr>Storage</vt:lpstr>
      <vt:lpstr>Storage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Magnetic Disks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Tape</vt:lpstr>
      <vt:lpstr>Tape</vt:lpstr>
      <vt:lpstr>PC Cards and ExpressCard Modules</vt:lpstr>
      <vt:lpstr>Miniature Mobile Storage Media</vt:lpstr>
      <vt:lpstr>Miniature Mobile Storage Media</vt:lpstr>
      <vt:lpstr>Miniature Mobile Storage Media</vt:lpstr>
      <vt:lpstr>Miniature Mobile Storage Media</vt:lpstr>
      <vt:lpstr>Miniature Mobile Storage Media</vt:lpstr>
      <vt:lpstr>Microfilm and Microfiche</vt:lpstr>
      <vt:lpstr>Microfilm and Microfiche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Summary of Storage</vt:lpstr>
    </vt:vector>
  </TitlesOfParts>
  <Company>nSight,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Steven Freund</cp:lastModifiedBy>
  <cp:revision>203</cp:revision>
  <dcterms:created xsi:type="dcterms:W3CDTF">2002-11-05T14:39:08Z</dcterms:created>
  <dcterms:modified xsi:type="dcterms:W3CDTF">2008-01-09T14:01:08Z</dcterms:modified>
</cp:coreProperties>
</file>