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73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8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4006172/#RSTA20130309C20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>
                <a:latin typeface="Arial Black" pitchFamily="34" charset="0"/>
              </a:rPr>
              <a:t>Common Methods of Post Harvest Handling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Prof. Dr. </a:t>
            </a:r>
            <a:r>
              <a:rPr lang="en-US" dirty="0" err="1" smtClean="0">
                <a:solidFill>
                  <a:schemeClr val="tx1"/>
                </a:solidFill>
              </a:rPr>
              <a:t>Sarfraz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</a:t>
            </a:r>
            <a:r>
              <a:rPr lang="en-US" dirty="0" err="1" smtClean="0">
                <a:solidFill>
                  <a:schemeClr val="tx1"/>
                </a:solidFill>
              </a:rPr>
              <a:t>ussain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46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US" dirty="0"/>
              <a:t>The maximum level allowable by law is 0.1%.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US" dirty="0"/>
              <a:t> Sodium salt of benzoic acid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US" dirty="0"/>
              <a:t> 180 times more soluble in water as compare to benzoic </a:t>
            </a:r>
            <a:r>
              <a:rPr lang="en-US" dirty="0" smtClean="0"/>
              <a:t>acid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US" dirty="0"/>
              <a:t>Lower the pH, the more effective it will be,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US" dirty="0"/>
              <a:t> Only works if below pH 4.5,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US" dirty="0"/>
              <a:t> Act as antimicrobial agent,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7696200" cy="109696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/>
            <a:r>
              <a:rPr lang="en-US" sz="3600" b="1" dirty="0" smtClean="0"/>
              <a:t>Sodium benzoate</a:t>
            </a:r>
            <a:br>
              <a:rPr lang="en-US" sz="3600" b="1" dirty="0" smtClean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57335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Blip>
                <a:blip r:embed="rId2"/>
              </a:buBlip>
            </a:pPr>
            <a:r>
              <a:rPr lang="en-US" sz="3200" dirty="0"/>
              <a:t>It inactivates trace metals </a:t>
            </a:r>
            <a:r>
              <a:rPr lang="en-US" sz="3200" dirty="0" smtClean="0"/>
              <a:t>which </a:t>
            </a:r>
            <a:r>
              <a:rPr lang="en-US" sz="3200" dirty="0"/>
              <a:t>may cause haze or deterioration of </a:t>
            </a:r>
            <a:r>
              <a:rPr lang="en-US" sz="3200" dirty="0" smtClean="0"/>
              <a:t>color </a:t>
            </a:r>
            <a:r>
              <a:rPr lang="en-US" sz="3200" dirty="0"/>
              <a:t>and </a:t>
            </a:r>
            <a:r>
              <a:rPr lang="en-US" sz="3200" dirty="0" smtClean="0"/>
              <a:t>flavor </a:t>
            </a:r>
            <a:endParaRPr lang="en-US" sz="3200" dirty="0"/>
          </a:p>
          <a:p>
            <a:pPr lvl="1">
              <a:buBlip>
                <a:blip r:embed="rId2"/>
              </a:buBlip>
            </a:pPr>
            <a:r>
              <a:rPr lang="en-US" sz="3200" dirty="0"/>
              <a:t>Up to 40 </a:t>
            </a:r>
            <a:r>
              <a:rPr lang="en-US" sz="3200" dirty="0" err="1"/>
              <a:t>gm</a:t>
            </a:r>
            <a:r>
              <a:rPr lang="en-US" sz="3200" dirty="0"/>
              <a:t>/L can be used for </a:t>
            </a:r>
            <a:r>
              <a:rPr lang="en-US" sz="3200" dirty="0" smtClean="0"/>
              <a:t>preservation</a:t>
            </a:r>
          </a:p>
          <a:p>
            <a:pPr lvl="1">
              <a:buBlip>
                <a:blip r:embed="rId2"/>
              </a:buBlip>
            </a:pPr>
            <a:r>
              <a:rPr lang="en-US" sz="3200" dirty="0" smtClean="0"/>
              <a:t> slow </a:t>
            </a:r>
            <a:r>
              <a:rPr lang="en-US" sz="3200" dirty="0"/>
              <a:t>down enzymatic and non-enzymatic browning, deterioration of texture and microbial growth on fresh produce.</a:t>
            </a:r>
            <a:endParaRPr lang="en-US" sz="3200" dirty="0"/>
          </a:p>
          <a:p>
            <a:pPr lvl="1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/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Citric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cid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/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34193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n-AU" dirty="0"/>
              <a:t>Added to preserved fruit and vegetables</a:t>
            </a:r>
          </a:p>
          <a:p>
            <a:pPr>
              <a:buBlip>
                <a:blip r:embed="rId2"/>
              </a:buBlip>
            </a:pPr>
            <a:r>
              <a:rPr lang="en-AU" dirty="0"/>
              <a:t>Conserve colour</a:t>
            </a:r>
          </a:p>
          <a:p>
            <a:pPr>
              <a:buBlip>
                <a:blip r:embed="rId2"/>
              </a:buBlip>
            </a:pPr>
            <a:r>
              <a:rPr lang="en-AU" dirty="0"/>
              <a:t>Act as antioxidants and control microbial growth</a:t>
            </a:r>
          </a:p>
          <a:p>
            <a:pPr>
              <a:buBlip>
                <a:blip r:embed="rId2"/>
              </a:buBlip>
            </a:pPr>
            <a:r>
              <a:rPr lang="en-AU" dirty="0"/>
              <a:t>Sulphur dioxide and its various sulphites dissolve in water, and at low pH levels yield sulphurous acid, bisulphite and sulphite ions</a:t>
            </a:r>
          </a:p>
          <a:p>
            <a:pPr>
              <a:buBlip>
                <a:blip r:embed="rId2"/>
              </a:buBlip>
            </a:pPr>
            <a:r>
              <a:rPr lang="en-AU" dirty="0"/>
              <a:t>The various sulphite salts contain 50-68% active sulphur dioxide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lvl="1"/>
            <a:r>
              <a:rPr lang="en-AU" sz="3600" b="1" dirty="0">
                <a:latin typeface="+mj-lt"/>
              </a:rPr>
              <a:t>Sulphur dioxide and </a:t>
            </a:r>
            <a:r>
              <a:rPr lang="en-AU" sz="3600" b="1" dirty="0" smtClean="0">
                <a:latin typeface="+mj-lt"/>
              </a:rPr>
              <a:t>Sulphites </a:t>
            </a:r>
            <a:r>
              <a:rPr lang="en-US" sz="3600" b="1" dirty="0" smtClean="0">
                <a:latin typeface="+mj-lt"/>
              </a:rPr>
              <a:t> 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8511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AU" dirty="0"/>
              <a:t>At pH values less than 4.0 the antimicrobial activity reaches its maximum,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AU" dirty="0"/>
              <a:t>Sulphur inhibits enzymatic &amp; non-</a:t>
            </a:r>
            <a:r>
              <a:rPr lang="en-AU" dirty="0" err="1"/>
              <a:t>enzymati</a:t>
            </a:r>
            <a:r>
              <a:rPr lang="en-AU" dirty="0"/>
              <a:t> browning during storage,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AU" dirty="0"/>
              <a:t>In the past cut fruits and vegetables in salads bars were sprayed or dipped in a solution of </a:t>
            </a:r>
            <a:r>
              <a:rPr lang="en-AU" dirty="0" smtClean="0"/>
              <a:t>sulphites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2996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AU" dirty="0"/>
              <a:t>Widely used preservative in the world,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AU" dirty="0"/>
              <a:t>Effective against yeast, moulds and bacteria,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AU" dirty="0"/>
              <a:t>Effective up to pH 6.5,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AU" dirty="0"/>
              <a:t>Maximum level allowable by law is 0.1%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Potassium Sorbate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0148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AU" dirty="0"/>
              <a:t>Prevent spoilage of vegetables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AU" dirty="0"/>
              <a:t>The antimicrobial activity of salt is related to its ability to reduce the water activity  &amp; reduce microbial growth,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AU" dirty="0"/>
              <a:t>Reduce the solubility of oxygen in water,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Blip>
                <a:blip r:embed="rId2"/>
              </a:buBlip>
            </a:pPr>
            <a:r>
              <a:rPr lang="en-AU" dirty="0"/>
              <a:t>Salting improve taste of vegetables &amp; reduce salt intolerant </a:t>
            </a:r>
            <a:r>
              <a:rPr lang="en-AU" dirty="0" err="1"/>
              <a:t>molds</a:t>
            </a:r>
            <a:r>
              <a:rPr lang="en-AU" dirty="0"/>
              <a:t> &amp; bacteria,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Sodium Chloride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2799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Blip>
                <a:blip r:embed="rId2"/>
              </a:buBlip>
            </a:pPr>
            <a:r>
              <a:rPr lang="en-US" dirty="0"/>
              <a:t>widely employed as food preservative</a:t>
            </a:r>
          </a:p>
          <a:p>
            <a:pPr>
              <a:spcBef>
                <a:spcPct val="50000"/>
              </a:spcBef>
              <a:buBlip>
                <a:blip r:embed="rId2"/>
              </a:buBlip>
            </a:pPr>
            <a:r>
              <a:rPr lang="en-US" dirty="0"/>
              <a:t>&gt;0.3% of acid will inhibit Yeasts, molds and bacteria growth</a:t>
            </a:r>
          </a:p>
          <a:p>
            <a:pPr>
              <a:spcBef>
                <a:spcPct val="50000"/>
              </a:spcBef>
              <a:buBlip>
                <a:blip r:embed="rId2"/>
              </a:buBlip>
            </a:pPr>
            <a:r>
              <a:rPr lang="en-US" dirty="0"/>
              <a:t>Antimicrobial effect is due to lowering the pH 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Acetic Acid </a:t>
            </a:r>
            <a:endParaRPr kumimoji="0" lang="en-AU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07084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Black" pitchFamily="34" charset="0"/>
              </a:rPr>
              <a:t>H</a:t>
            </a:r>
            <a:r>
              <a:rPr lang="en-US" b="1" baseline="-25000" dirty="0" smtClean="0">
                <a:latin typeface="Arial Black" pitchFamily="34" charset="0"/>
              </a:rPr>
              <a:t>2</a:t>
            </a:r>
            <a:r>
              <a:rPr lang="en-US" b="1" dirty="0" smtClean="0">
                <a:latin typeface="Arial Black" pitchFamily="34" charset="0"/>
              </a:rPr>
              <a:t>O</a:t>
            </a:r>
            <a:r>
              <a:rPr lang="en-US" b="1" baseline="-25000" dirty="0" smtClean="0">
                <a:latin typeface="Arial Black" pitchFamily="34" charset="0"/>
              </a:rPr>
              <a:t>2</a:t>
            </a:r>
            <a:endParaRPr lang="en-US" b="1" baseline="-25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 possesses a bactericidal, </a:t>
            </a:r>
            <a:r>
              <a:rPr lang="en-US" dirty="0" err="1"/>
              <a:t>sporicidal</a:t>
            </a:r>
            <a:r>
              <a:rPr lang="en-US" dirty="0"/>
              <a:t> and inhibitory ability, </a:t>
            </a:r>
            <a:endParaRPr lang="en-US" dirty="0" smtClean="0"/>
          </a:p>
          <a:p>
            <a:r>
              <a:rPr lang="en-US" dirty="0" smtClean="0"/>
              <a:t>owing </a:t>
            </a:r>
            <a:r>
              <a:rPr lang="en-US" dirty="0"/>
              <a:t>to its property as an oxidant and being able to generate other cytotoxic oxidizing species, such as hydroxyl radicals [</a:t>
            </a:r>
            <a:r>
              <a:rPr lang="en-US" dirty="0">
                <a:hlinkClick r:id="rId2"/>
              </a:rPr>
              <a:t>20</a:t>
            </a:r>
            <a:r>
              <a:rPr lang="en-US" dirty="0"/>
              <a:t>]. </a:t>
            </a:r>
            <a:endParaRPr lang="en-US" dirty="0" smtClean="0"/>
          </a:p>
          <a:p>
            <a:r>
              <a:rPr lang="en-US" dirty="0" smtClean="0"/>
              <a:t>Treatment </a:t>
            </a:r>
            <a:r>
              <a:rPr lang="en-US" dirty="0"/>
              <a:t>with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 can extend the shelf life and reduce natural and pathogenic microbial populations in melons, oranges, apples, prunes, tomatoes, whole grapes and fresh-cut produce </a:t>
            </a:r>
            <a:r>
              <a:rPr lang="en-US" dirty="0"/>
              <a:t> H2O2</a:t>
            </a:r>
          </a:p>
          <a:p>
            <a:r>
              <a:rPr lang="en-US" dirty="0" smtClean="0"/>
              <a:t>It </a:t>
            </a:r>
            <a:r>
              <a:rPr lang="en-US" dirty="0"/>
              <a:t>is accepted as a GRAS for some food applications but not yet approved as an antimicrobial agent</a:t>
            </a:r>
          </a:p>
        </p:txBody>
      </p:sp>
    </p:spTree>
    <p:extLst>
      <p:ext uri="{BB962C8B-B14F-4D97-AF65-F5344CB8AC3E}">
        <p14:creationId xmlns:p14="http://schemas.microsoft.com/office/powerpoint/2010/main" val="40857580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Reduce </a:t>
            </a:r>
            <a:r>
              <a:rPr lang="en-US" dirty="0"/>
              <a:t>microbial load, and </a:t>
            </a:r>
            <a:r>
              <a:rPr lang="en-US" dirty="0" smtClean="0"/>
              <a:t>decay</a:t>
            </a: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dirty="0"/>
              <a:t>Preserves color, texture, shelf </a:t>
            </a:r>
            <a:r>
              <a:rPr lang="en-US" dirty="0" smtClean="0"/>
              <a:t>life</a:t>
            </a:r>
            <a:endParaRPr lang="en-US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Synergistic </a:t>
            </a:r>
            <a:r>
              <a:rPr lang="en-US" dirty="0"/>
              <a:t>effect of chemical allow use lower levels than recommended,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KMS </a:t>
            </a:r>
            <a:r>
              <a:rPr lang="en-US" dirty="0"/>
              <a:t>not allowed on such foods intended for direct consumption due to sensitivity of </a:t>
            </a:r>
            <a:r>
              <a:rPr lang="en-US" dirty="0" smtClean="0"/>
              <a:t>asthmatic </a:t>
            </a:r>
            <a:r>
              <a:rPr lang="en-US" dirty="0"/>
              <a:t>patients,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Only </a:t>
            </a:r>
            <a:r>
              <a:rPr lang="en-US" dirty="0"/>
              <a:t>dipping for 30 min is sufficient to allow treatment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Advantages of dip chemical treatment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828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Common Methods of Post Harvest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en-AU" b="1" dirty="0"/>
              <a:t>Sorting &amp; Grading </a:t>
            </a:r>
          </a:p>
          <a:p>
            <a:pPr>
              <a:buBlip>
                <a:blip r:embed="rId2"/>
              </a:buBlip>
            </a:pPr>
            <a:r>
              <a:rPr lang="en-AU" dirty="0"/>
              <a:t>Washing in simple water</a:t>
            </a:r>
            <a:endParaRPr lang="en-AU" baseline="-25000" dirty="0"/>
          </a:p>
          <a:p>
            <a:pPr>
              <a:buBlip>
                <a:blip r:embed="rId2"/>
              </a:buBlip>
            </a:pPr>
            <a:r>
              <a:rPr lang="en-AU" dirty="0"/>
              <a:t>Hydro Cooling-</a:t>
            </a:r>
            <a:r>
              <a:rPr lang="en-AU" sz="2400" dirty="0"/>
              <a:t>sprinkling, dipping,</a:t>
            </a:r>
            <a:r>
              <a:rPr lang="en-AU" dirty="0"/>
              <a:t> </a:t>
            </a:r>
          </a:p>
          <a:p>
            <a:pPr>
              <a:buBlip>
                <a:blip r:embed="rId2"/>
              </a:buBlip>
            </a:pPr>
            <a:r>
              <a:rPr lang="en-AU" dirty="0"/>
              <a:t>Cold storage-</a:t>
            </a:r>
            <a:r>
              <a:rPr lang="en-AU" sz="2400" dirty="0"/>
              <a:t>temp, RH,</a:t>
            </a:r>
            <a:r>
              <a:rPr lang="en-AU" dirty="0"/>
              <a:t> </a:t>
            </a:r>
          </a:p>
          <a:p>
            <a:pPr>
              <a:buBlip>
                <a:blip r:embed="rId2"/>
              </a:buBlip>
            </a:pPr>
            <a:r>
              <a:rPr lang="en-AU" dirty="0"/>
              <a:t>Modified atmosphere packaging</a:t>
            </a:r>
          </a:p>
          <a:p>
            <a:pPr>
              <a:buBlip>
                <a:blip r:embed="rId2"/>
              </a:buBlip>
            </a:pPr>
            <a:r>
              <a:rPr lang="en-AU" b="1" dirty="0"/>
              <a:t>Commodity treatments with GRAS </a:t>
            </a:r>
            <a:r>
              <a:rPr lang="en-AU" b="1" dirty="0" smtClean="0"/>
              <a:t>chemicals </a:t>
            </a:r>
            <a:r>
              <a:rPr lang="en-AU" sz="1800" b="1" dirty="0" err="1" smtClean="0"/>
              <a:t>Cl</a:t>
            </a:r>
            <a:r>
              <a:rPr lang="en-AU" sz="1800" dirty="0"/>
              <a:t>, CaCl</a:t>
            </a:r>
            <a:r>
              <a:rPr lang="en-AU" sz="1800" baseline="-25000" dirty="0"/>
              <a:t>2</a:t>
            </a:r>
            <a:r>
              <a:rPr lang="en-AU" sz="1800" dirty="0"/>
              <a:t>, KMS, SB, Pot </a:t>
            </a:r>
            <a:r>
              <a:rPr lang="en-AU" sz="1800" dirty="0" err="1"/>
              <a:t>Sor</a:t>
            </a:r>
            <a:r>
              <a:rPr lang="en-AU" sz="1800" dirty="0"/>
              <a:t>, NaHCO</a:t>
            </a:r>
            <a:r>
              <a:rPr lang="en-AU" sz="1800" baseline="-25000" dirty="0"/>
              <a:t>3</a:t>
            </a:r>
            <a:r>
              <a:rPr lang="en-AU" sz="1800" dirty="0"/>
              <a:t> , </a:t>
            </a:r>
            <a:r>
              <a:rPr lang="en-AU" sz="1800" dirty="0" err="1" smtClean="0"/>
              <a:t>NaCl</a:t>
            </a:r>
            <a:r>
              <a:rPr lang="en-AU" sz="1800" dirty="0" smtClean="0"/>
              <a:t>, h2o2</a:t>
            </a:r>
            <a:endParaRPr lang="en-AU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68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n-AU" b="1" dirty="0"/>
          </a:p>
          <a:p>
            <a:pPr algn="just">
              <a:buBlip>
                <a:blip r:embed="rId2"/>
              </a:buBlip>
            </a:pPr>
            <a:r>
              <a:rPr lang="en-AU" dirty="0"/>
              <a:t>Improving the quality and value of fresh vegetables available to consumers</a:t>
            </a:r>
          </a:p>
          <a:p>
            <a:pPr algn="just">
              <a:buBlip>
                <a:blip r:embed="rId2"/>
              </a:buBlip>
            </a:pPr>
            <a:endParaRPr lang="en-AU" dirty="0"/>
          </a:p>
          <a:p>
            <a:pPr algn="just">
              <a:buBlip>
                <a:blip r:embed="rId2"/>
              </a:buBlip>
            </a:pPr>
            <a:r>
              <a:rPr lang="en-AU" dirty="0"/>
              <a:t>Reducing post harvest losses and improving marketing efficiency</a:t>
            </a:r>
          </a:p>
          <a:p>
            <a:pPr algn="just">
              <a:buBlip>
                <a:blip r:embed="rId2"/>
              </a:buBlip>
            </a:pPr>
            <a:endParaRPr lang="en-AU" dirty="0"/>
          </a:p>
          <a:p>
            <a:pPr algn="just">
              <a:buBlip>
                <a:blip r:embed="rId2"/>
              </a:buBlip>
            </a:pPr>
            <a:r>
              <a:rPr lang="en-AU" dirty="0"/>
              <a:t>Solving particular problems in vegetables to maintain their quality and safety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20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Sorting and Grading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What are Objectives of Sorting &amp; grading</a:t>
            </a:r>
            <a:r>
              <a:rPr lang="en-US" dirty="0"/>
              <a:t>:</a:t>
            </a:r>
          </a:p>
          <a:p>
            <a:pPr marL="457200" indent="-457200">
              <a:buAutoNum type="arabicPeriod"/>
            </a:pPr>
            <a:r>
              <a:rPr lang="en-US" dirty="0"/>
              <a:t>Enhance product quality &amp; separation according to market </a:t>
            </a:r>
            <a:r>
              <a:rPr lang="en-US" dirty="0" smtClean="0"/>
              <a:t>demand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maximum utilization &amp; minimize rejection, </a:t>
            </a:r>
          </a:p>
          <a:p>
            <a:pPr marL="457200" indent="-457200">
              <a:buAutoNum type="arabicPeriod"/>
            </a:pPr>
            <a:r>
              <a:rPr lang="en-US" dirty="0"/>
              <a:t>Obtain maximize </a:t>
            </a:r>
            <a:r>
              <a:rPr lang="en-US" dirty="0" smtClean="0"/>
              <a:t>profit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educe cross contamination of healthy stock destined for marketing Immediately after </a:t>
            </a:r>
            <a:r>
              <a:rPr lang="en-US" dirty="0" smtClean="0"/>
              <a:t>harvest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/>
              <a:t>It is done in the field or packinghouse with out any additional expenditures</a:t>
            </a:r>
            <a:r>
              <a:rPr lang="en-US" dirty="0" smtClean="0"/>
              <a:t>,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7324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Sorting &amp; grading by hand is extremely labor-intensive. </a:t>
            </a:r>
          </a:p>
          <a:p>
            <a:r>
              <a:rPr lang="en-US" dirty="0"/>
              <a:t>Labor shortages &amp; lack of overall consistency driven the search for automation of this </a:t>
            </a:r>
            <a:r>
              <a:rPr lang="en-US" dirty="0" err="1"/>
              <a:t>peration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Sorting is done according to size, shape, color, and appearance.</a:t>
            </a:r>
          </a:p>
          <a:p>
            <a:pPr lvl="0"/>
            <a:r>
              <a:rPr lang="en-US" dirty="0"/>
              <a:t>Grade standards vary between and within countries, and local authorities should be consulted for updates, </a:t>
            </a:r>
          </a:p>
          <a:p>
            <a:pPr lvl="0"/>
            <a:r>
              <a:rPr lang="en-US" dirty="0"/>
              <a:t>Consumer’s demand is best criteria for sorting &amp; Grading,</a:t>
            </a:r>
          </a:p>
          <a:p>
            <a:pPr lvl="0"/>
            <a:endParaRPr lang="en-US" dirty="0"/>
          </a:p>
          <a:p>
            <a:pPr lvl="0"/>
            <a:endParaRPr lang="en-US" sz="2800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57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en-US" dirty="0"/>
              <a:t>Many products are sorted according to color, mass, profile, and size after passing the minimum requirements of quality. </a:t>
            </a:r>
          </a:p>
          <a:p>
            <a:pPr algn="just"/>
            <a:r>
              <a:rPr lang="en-US" dirty="0"/>
              <a:t>The damaged and immature fruits must be removed, as these might become sources of ethylene gas, and increase the rate of respiration, ripening, and senescence of healthy produce. </a:t>
            </a:r>
          </a:p>
          <a:p>
            <a:pPr algn="just"/>
            <a:r>
              <a:rPr lang="en-US" dirty="0"/>
              <a:t>Color is a key sorting parameter used in the implementation of many automated vision systems that involve image acquisition and processing.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207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Grading determines whether the product meets a specific quality standard prescribed by local or international market, </a:t>
            </a:r>
            <a:endParaRPr lang="en-US" sz="2000" dirty="0"/>
          </a:p>
          <a:p>
            <a:pPr algn="just"/>
            <a:r>
              <a:rPr lang="en-US" dirty="0"/>
              <a:t>Sorting helps to separate products into different quality grades to determine the price paid to the farmers or to determine the sale value, </a:t>
            </a:r>
          </a:p>
          <a:p>
            <a:pPr lvl="0" algn="just"/>
            <a:r>
              <a:rPr lang="en-US" sz="2800" dirty="0"/>
              <a:t>Sorting enables removal of off grade products, which include damaged undersized, immature, and diseased </a:t>
            </a:r>
            <a:r>
              <a:rPr lang="en-US" sz="2800" dirty="0" smtClean="0"/>
              <a:t>produce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67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Optimal maturity, color, sugar, solids, moisture content, size, and absence of defects are some of the factors considered for various fresh market products.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915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Black" pitchFamily="34" charset="0"/>
              </a:rPr>
              <a:t>Chemicals 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To extend the shelf life of fresh vegetables following chemical can be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</a:t>
            </a:r>
          </a:p>
          <a:p>
            <a:pPr lvl="1">
              <a:buBlip>
                <a:blip r:embed="rId2"/>
              </a:buBlip>
            </a:pPr>
            <a:r>
              <a:rPr lang="en-AU" sz="2600" dirty="0">
                <a:latin typeface="Times New Roman" pitchFamily="18" charset="0"/>
                <a:cs typeface="Times New Roman" pitchFamily="18" charset="0"/>
              </a:rPr>
              <a:t>Chlorine </a:t>
            </a:r>
            <a:r>
              <a:rPr lang="en-AU" sz="2600" dirty="0" smtClean="0">
                <a:latin typeface="Times New Roman" pitchFamily="18" charset="0"/>
                <a:cs typeface="Times New Roman" pitchFamily="18" charset="0"/>
              </a:rPr>
              <a:t>wash, Washing </a:t>
            </a:r>
            <a:r>
              <a:rPr lang="en-AU" sz="2600" dirty="0">
                <a:latin typeface="Times New Roman" pitchFamily="18" charset="0"/>
                <a:cs typeface="Times New Roman" pitchFamily="18" charset="0"/>
              </a:rPr>
              <a:t>in 100-200 ppm chlorine (mixing 4-8 tablespoons of commercial bleach, 5.25% sodium hypochlorite ) for 1-3 minutes, </a:t>
            </a:r>
            <a:endParaRPr lang="en-A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Blip>
                <a:blip r:embed="rId2"/>
              </a:buBlip>
            </a:pPr>
            <a:r>
              <a:rPr lang="en-AU" sz="2600" dirty="0" smtClean="0">
                <a:latin typeface="Times New Roman" pitchFamily="18" charset="0"/>
                <a:cs typeface="Times New Roman" pitchFamily="18" charset="0"/>
              </a:rPr>
              <a:t>Washing </a:t>
            </a:r>
            <a:r>
              <a:rPr lang="en-AU" sz="2600" dirty="0">
                <a:latin typeface="Times New Roman" pitchFamily="18" charset="0"/>
                <a:cs typeface="Times New Roman" pitchFamily="18" charset="0"/>
              </a:rPr>
              <a:t>in 2% sodium bicarbonate,</a:t>
            </a:r>
          </a:p>
          <a:p>
            <a:pPr lvl="1">
              <a:buBlip>
                <a:blip r:embed="rId2"/>
              </a:buBlip>
            </a:pPr>
            <a:r>
              <a:rPr lang="en-AU" sz="2600" dirty="0">
                <a:latin typeface="Times New Roman" pitchFamily="18" charset="0"/>
                <a:cs typeface="Times New Roman" pitchFamily="18" charset="0"/>
              </a:rPr>
              <a:t>Light chemical treatment in wash </a:t>
            </a:r>
            <a:r>
              <a:rPr lang="en-AU" sz="2600" dirty="0" smtClean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lang="en-AU" sz="2600" dirty="0" err="1" smtClean="0">
                <a:latin typeface="Times New Roman" pitchFamily="18" charset="0"/>
                <a:cs typeface="Times New Roman" pitchFamily="18" charset="0"/>
              </a:rPr>
              <a:t>Pottasium</a:t>
            </a:r>
            <a:r>
              <a:rPr lang="en-A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sz="2600" dirty="0" err="1" smtClean="0">
                <a:latin typeface="Times New Roman" pitchFamily="18" charset="0"/>
                <a:cs typeface="Times New Roman" pitchFamily="18" charset="0"/>
              </a:rPr>
              <a:t>Sorbate</a:t>
            </a:r>
            <a:r>
              <a:rPr lang="en-AU" sz="2600" dirty="0" smtClean="0">
                <a:latin typeface="Times New Roman" pitchFamily="18" charset="0"/>
                <a:cs typeface="Times New Roman" pitchFamily="18" charset="0"/>
              </a:rPr>
              <a:t>, Calcium </a:t>
            </a:r>
            <a:r>
              <a:rPr lang="en-AU" sz="2600" dirty="0">
                <a:latin typeface="Times New Roman" pitchFamily="18" charset="0"/>
                <a:cs typeface="Times New Roman" pitchFamily="18" charset="0"/>
              </a:rPr>
              <a:t>chloride,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Sodium chloride, Acetic acid, Citric Acid, Sodium benzoate, 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-25000" dirty="0" smtClean="0"/>
              <a:t>2</a:t>
            </a:r>
            <a:endParaRPr lang="en-US" sz="2200" baseline="-25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27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816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Common Methods of Post Harvest Handling</vt:lpstr>
      <vt:lpstr>Common Methods of Post Harvest Handling</vt:lpstr>
      <vt:lpstr>Goal</vt:lpstr>
      <vt:lpstr>  Sorting and Grading </vt:lpstr>
      <vt:lpstr>Continued . . .</vt:lpstr>
      <vt:lpstr>Continued . . .</vt:lpstr>
      <vt:lpstr>Continued . . .</vt:lpstr>
      <vt:lpstr>Continued . . .</vt:lpstr>
      <vt:lpstr>Chemicals </vt:lpstr>
      <vt:lpstr>PowerPoint Presentation</vt:lpstr>
      <vt:lpstr> Citric Acid </vt:lpstr>
      <vt:lpstr>Sulphur dioxide and Sulphites  </vt:lpstr>
      <vt:lpstr>Continued</vt:lpstr>
      <vt:lpstr>Potassium Sorbate </vt:lpstr>
      <vt:lpstr>Sodium Chloride</vt:lpstr>
      <vt:lpstr>Acetic Acid </vt:lpstr>
      <vt:lpstr>H2O2</vt:lpstr>
      <vt:lpstr>Advantages of dip chemical treatment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Sarfaraz Hussain</dc:creator>
  <cp:lastModifiedBy>Dr Sarfaraz Hussain</cp:lastModifiedBy>
  <cp:revision>37</cp:revision>
  <dcterms:created xsi:type="dcterms:W3CDTF">2006-08-16T00:00:00Z</dcterms:created>
  <dcterms:modified xsi:type="dcterms:W3CDTF">2020-04-19T21:00:46Z</dcterms:modified>
</cp:coreProperties>
</file>