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7" r:id="rId5"/>
    <p:sldId id="258" r:id="rId6"/>
    <p:sldId id="265" r:id="rId7"/>
    <p:sldId id="266" r:id="rId8"/>
    <p:sldId id="267" r:id="rId9"/>
    <p:sldId id="268" r:id="rId10"/>
    <p:sldId id="269" r:id="rId11"/>
    <p:sldId id="270" r:id="rId12"/>
    <p:sldId id="259" r:id="rId13"/>
    <p:sldId id="260" r:id="rId14"/>
    <p:sldId id="261" r:id="rId15"/>
    <p:sldId id="262" r:id="rId16"/>
    <p:sldId id="263" r:id="rId17"/>
    <p:sldId id="264" r:id="rId18"/>
    <p:sldId id="272" r:id="rId19"/>
    <p:sldId id="273" r:id="rId20"/>
    <p:sldId id="274" r:id="rId21"/>
    <p:sldId id="275"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34CB3-8C09-644F-89CE-8CC099F7E2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C51739-E572-0640-9657-F375C2B565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5B6651-C1D5-1D46-839C-24370A3D70AB}"/>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D69A184C-69F8-C246-B39C-9F3CD28B4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1F3D9-753C-3446-99AD-A1699D4E233C}"/>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376807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B4359-5172-7944-9FBC-CBB1BAAA1C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F0C01B-2D5D-BF40-A28A-05C1E0F8C9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451002-8425-0C4A-8A6D-0D28452D0BE8}"/>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23F3BDDC-EF52-E147-9C4C-DD0A54E87E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C0742D-DEB8-E64E-BEDA-BB9E99BB21CD}"/>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1471640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1876A8-DB21-5745-8253-0FCCAF04081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F6704E-2D01-A042-808C-CF8D217E89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E4F15-0917-4F4F-8738-05DB685F291A}"/>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13D94500-5E5E-4C46-8A43-A4D39AFFC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7FCD12-FA87-9749-B9FE-597D4489F1A2}"/>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185870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CFF6D-3C8E-B147-993B-7E6ABA67E6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5FA623-9721-674B-A0D2-D206E8B661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25B0F-0C63-0D42-8A29-198E1396CDD0}"/>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DCCC18AC-1A1A-EF4E-AF3E-99D8901242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898121-265B-4E45-A56A-C42719D99371}"/>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12116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2F088-A011-B543-B0DE-FB1DAC4DD4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075002-F9E1-2040-9A24-FD36DF8B32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F2B6C8C-9364-F440-A41A-B933D1E4FC0A}"/>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E6C520AE-1BB2-4444-93F0-357F5F72E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2309B-3C37-2049-BB4E-37B9488987B4}"/>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1214348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CEFD-425C-8945-9B11-725820396A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5F1092-9BA4-FE48-948A-3BE4E4CCBC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DE8B40-A96C-5F40-AEFD-98E53B4CB1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C720F2-EAF2-FE4B-89D1-0EBA3E338BA9}"/>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6" name="Footer Placeholder 5">
            <a:extLst>
              <a:ext uri="{FF2B5EF4-FFF2-40B4-BE49-F238E27FC236}">
                <a16:creationId xmlns:a16="http://schemas.microsoft.com/office/drawing/2014/main" id="{57D7B562-5C9B-764B-9FD7-D8312F76B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7D58E3-E963-1342-AFC4-48BFB6CC19A0}"/>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9845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7A812-3BB7-4F41-880F-40CB7EA5897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B1BE00-ABD5-F44F-B5D9-D8276EA13C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7C2280-1E03-684D-96B5-2DC1CC4B91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36FDD2-6A41-054B-BF59-4A871A83FA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84A3DB-3E78-AA4A-A0A3-C37C53FACB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F124B9-FE15-114B-AA75-DAB915FF3B0D}"/>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8" name="Footer Placeholder 7">
            <a:extLst>
              <a:ext uri="{FF2B5EF4-FFF2-40B4-BE49-F238E27FC236}">
                <a16:creationId xmlns:a16="http://schemas.microsoft.com/office/drawing/2014/main" id="{4ECD3E50-8916-A342-8533-011AABE3E5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E1986D-0206-8041-BBAD-AA21FD5684A3}"/>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347000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E6620-8A9F-2445-A4B2-ADC84BEDEA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8B69240-1B3B-E44A-8FED-DD51604716C2}"/>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4" name="Footer Placeholder 3">
            <a:extLst>
              <a:ext uri="{FF2B5EF4-FFF2-40B4-BE49-F238E27FC236}">
                <a16:creationId xmlns:a16="http://schemas.microsoft.com/office/drawing/2014/main" id="{CB8BB797-3BFF-AD49-B806-6C085612F3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82E232-3502-AD4F-A1D3-32F62C430FD1}"/>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223547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D9B1AC-0FF4-BA46-8786-1906CBF10019}"/>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3" name="Footer Placeholder 2">
            <a:extLst>
              <a:ext uri="{FF2B5EF4-FFF2-40B4-BE49-F238E27FC236}">
                <a16:creationId xmlns:a16="http://schemas.microsoft.com/office/drawing/2014/main" id="{6F90BF62-7AA5-0C48-BCE2-AF7E3BE986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56443E-CE2A-A040-A483-83FC755667B3}"/>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3891489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38F4-750F-054F-ABB8-62369E162F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AE068B-CB6C-FE40-B122-3A0533A14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C2C4D3-B54C-AD41-B910-33BC7E3FB0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294F3-731F-B14E-88C4-372B3BD076A1}"/>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6" name="Footer Placeholder 5">
            <a:extLst>
              <a:ext uri="{FF2B5EF4-FFF2-40B4-BE49-F238E27FC236}">
                <a16:creationId xmlns:a16="http://schemas.microsoft.com/office/drawing/2014/main" id="{59D42F80-AFDE-0043-BCEE-20533E61D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6D8F6-DFEA-F342-8851-A1DC6E3D2173}"/>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3716054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89B81-A830-FE45-AC40-0E79C41E13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D153EA-787E-624F-B635-84EF9F422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7AF925-7A01-2342-803F-5EA78192F5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83424-8C63-7941-B973-7A375A8AB261}"/>
              </a:ext>
            </a:extLst>
          </p:cNvPr>
          <p:cNvSpPr>
            <a:spLocks noGrp="1"/>
          </p:cNvSpPr>
          <p:nvPr>
            <p:ph type="dt" sz="half" idx="10"/>
          </p:nvPr>
        </p:nvSpPr>
        <p:spPr/>
        <p:txBody>
          <a:bodyPr/>
          <a:lstStyle/>
          <a:p>
            <a:fld id="{0553D541-D0AF-5442-9041-04F66790FA82}" type="datetimeFigureOut">
              <a:rPr lang="en-US" smtClean="0"/>
              <a:t>10/14/2020</a:t>
            </a:fld>
            <a:endParaRPr lang="en-US"/>
          </a:p>
        </p:txBody>
      </p:sp>
      <p:sp>
        <p:nvSpPr>
          <p:cNvPr id="6" name="Footer Placeholder 5">
            <a:extLst>
              <a:ext uri="{FF2B5EF4-FFF2-40B4-BE49-F238E27FC236}">
                <a16:creationId xmlns:a16="http://schemas.microsoft.com/office/drawing/2014/main" id="{96348EBD-3360-724B-9862-E9BA558E21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419C69-2C17-C84E-8B1D-3C40E97C003A}"/>
              </a:ext>
            </a:extLst>
          </p:cNvPr>
          <p:cNvSpPr>
            <a:spLocks noGrp="1"/>
          </p:cNvSpPr>
          <p:nvPr>
            <p:ph type="sldNum" sz="quarter" idx="12"/>
          </p:nvPr>
        </p:nvSpPr>
        <p:spPr/>
        <p:txBody>
          <a:bodyPr/>
          <a:lstStyle/>
          <a:p>
            <a:fld id="{AAA8C50F-5CB9-FD4E-802E-CB740B5EE606}" type="slidenum">
              <a:rPr lang="en-US" smtClean="0"/>
              <a:t>‹#›</a:t>
            </a:fld>
            <a:endParaRPr lang="en-US"/>
          </a:p>
        </p:txBody>
      </p:sp>
    </p:spTree>
    <p:extLst>
      <p:ext uri="{BB962C8B-B14F-4D97-AF65-F5344CB8AC3E}">
        <p14:creationId xmlns:p14="http://schemas.microsoft.com/office/powerpoint/2010/main" val="416190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62FB54-9F7F-8843-961B-9267BA60BB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48ADA3-6A3A-8B49-A98F-A9832A7B8B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BBE90-0EFF-BA40-9E8A-FCABE557B1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53D541-D0AF-5442-9041-04F66790FA82}" type="datetimeFigureOut">
              <a:rPr lang="en-US" smtClean="0"/>
              <a:t>10/14/2020</a:t>
            </a:fld>
            <a:endParaRPr lang="en-US"/>
          </a:p>
        </p:txBody>
      </p:sp>
      <p:sp>
        <p:nvSpPr>
          <p:cNvPr id="5" name="Footer Placeholder 4">
            <a:extLst>
              <a:ext uri="{FF2B5EF4-FFF2-40B4-BE49-F238E27FC236}">
                <a16:creationId xmlns:a16="http://schemas.microsoft.com/office/drawing/2014/main" id="{0B3DC1E0-AF7C-904F-ABC8-EFEC2A6591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4CFCDD-2CD4-544B-9C5F-D5DC3E0797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A8C50F-5CB9-FD4E-802E-CB740B5EE606}" type="slidenum">
              <a:rPr lang="en-US" smtClean="0"/>
              <a:t>‹#›</a:t>
            </a:fld>
            <a:endParaRPr lang="en-US"/>
          </a:p>
        </p:txBody>
      </p:sp>
    </p:spTree>
    <p:extLst>
      <p:ext uri="{BB962C8B-B14F-4D97-AF65-F5344CB8AC3E}">
        <p14:creationId xmlns:p14="http://schemas.microsoft.com/office/powerpoint/2010/main" val="2102393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8" Type="http://schemas.openxmlformats.org/officeDocument/2006/relationships/hyperlink" Target="https://en.m.wikipedia.org/wiki/Validity_(logic)" TargetMode="External" /><Relationship Id="rId3" Type="http://schemas.openxmlformats.org/officeDocument/2006/relationships/hyperlink" Target="https://en.m.wikipedia.org/wiki/Law" TargetMode="External" /><Relationship Id="rId7" Type="http://schemas.openxmlformats.org/officeDocument/2006/relationships/hyperlink" Target="https://en.m.wikipedia.org/wiki/Philosophy_of_law#cite_note-:1-2" TargetMode="External" /><Relationship Id="rId12" Type="http://schemas.openxmlformats.org/officeDocument/2006/relationships/hyperlink" Target="https://en.m.wikipedia.org/wiki/Sociology_of_law" TargetMode="External" /><Relationship Id="rId2" Type="http://schemas.openxmlformats.org/officeDocument/2006/relationships/hyperlink" Target="https://en.m.wikipedia.org/wiki/Philosophy" TargetMode="External" /><Relationship Id="rId1" Type="http://schemas.openxmlformats.org/officeDocument/2006/relationships/slideLayout" Target="../slideLayouts/slideLayout2.xml" /><Relationship Id="rId6" Type="http://schemas.openxmlformats.org/officeDocument/2006/relationships/hyperlink" Target="https://en.m.wikipedia.org/wiki/Philosophy_of_law#cite_note-:3-1" TargetMode="External" /><Relationship Id="rId11" Type="http://schemas.openxmlformats.org/officeDocument/2006/relationships/hyperlink" Target="https://en.m.wikipedia.org/wiki/Law_and_economics" TargetMode="External" /><Relationship Id="rId5" Type="http://schemas.openxmlformats.org/officeDocument/2006/relationships/hyperlink" Target="https://en.m.wikipedia.org/wiki/Political_philosophy" TargetMode="External" /><Relationship Id="rId10" Type="http://schemas.openxmlformats.org/officeDocument/2006/relationships/hyperlink" Target="https://en.m.wikipedia.org/wiki/Jurisprudence" TargetMode="External" /><Relationship Id="rId4" Type="http://schemas.openxmlformats.org/officeDocument/2006/relationships/hyperlink" Target="https://en.m.wikipedia.org/wiki/Ethics" TargetMode="External" /><Relationship Id="rId9" Type="http://schemas.openxmlformats.org/officeDocument/2006/relationships/hyperlink" Target="https://en.m.wikipedia.org/wiki/Morality" TargetMode="Externa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B5FB-23CB-E249-ACEF-3F0A657EB8B8}"/>
              </a:ext>
            </a:extLst>
          </p:cNvPr>
          <p:cNvSpPr>
            <a:spLocks noGrp="1"/>
          </p:cNvSpPr>
          <p:nvPr>
            <p:ph type="ctrTitle"/>
          </p:nvPr>
        </p:nvSpPr>
        <p:spPr>
          <a:xfrm>
            <a:off x="1524000" y="1122363"/>
            <a:ext cx="9144000" cy="2387600"/>
          </a:xfrm>
        </p:spPr>
        <p:txBody>
          <a:bodyPr/>
          <a:lstStyle/>
          <a:p>
            <a:r>
              <a:rPr lang="en-US" b="0" i="0">
                <a:solidFill>
                  <a:srgbClr val="3C4043"/>
                </a:solidFill>
                <a:effectLst/>
                <a:latin typeface="Roboto" panose="02000000000000000000" pitchFamily="2" charset="0"/>
              </a:rPr>
              <a:t>Philosophy</a:t>
            </a:r>
            <a:endParaRPr lang="en-US"/>
          </a:p>
        </p:txBody>
      </p:sp>
      <p:sp>
        <p:nvSpPr>
          <p:cNvPr id="3" name="Subtitle 2">
            <a:extLst>
              <a:ext uri="{FF2B5EF4-FFF2-40B4-BE49-F238E27FC236}">
                <a16:creationId xmlns:a16="http://schemas.microsoft.com/office/drawing/2014/main" id="{A0D5BAEC-A6FB-304D-8A70-3B3E7EADCE37}"/>
              </a:ext>
            </a:extLst>
          </p:cNvPr>
          <p:cNvSpPr>
            <a:spLocks noGrp="1"/>
          </p:cNvSpPr>
          <p:nvPr>
            <p:ph type="subTitle" idx="1"/>
          </p:nvPr>
        </p:nvSpPr>
        <p:spPr>
          <a:xfrm>
            <a:off x="1524000" y="3602038"/>
            <a:ext cx="9144000" cy="1655762"/>
          </a:xfrm>
        </p:spPr>
        <p:txBody>
          <a:bodyPr/>
          <a:lstStyle/>
          <a:p>
            <a:r>
              <a:rPr lang="en-US"/>
              <a:t>Ghulam hafsa </a:t>
            </a:r>
          </a:p>
        </p:txBody>
      </p:sp>
    </p:spTree>
    <p:extLst>
      <p:ext uri="{BB962C8B-B14F-4D97-AF65-F5344CB8AC3E}">
        <p14:creationId xmlns:p14="http://schemas.microsoft.com/office/powerpoint/2010/main" val="1695785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F54A84-FBD3-B84E-97E3-6452A639C645}"/>
              </a:ext>
            </a:extLst>
          </p:cNvPr>
          <p:cNvSpPr>
            <a:spLocks noGrp="1"/>
          </p:cNvSpPr>
          <p:nvPr>
            <p:ph idx="1"/>
          </p:nvPr>
        </p:nvSpPr>
        <p:spPr/>
        <p:txBody>
          <a:bodyPr/>
          <a:lstStyle/>
          <a:p>
            <a:r>
              <a:rPr lang="en-US" b="0" i="0">
                <a:solidFill>
                  <a:srgbClr val="3C4043"/>
                </a:solidFill>
                <a:effectLst/>
                <a:latin typeface="Roboto" panose="02000000000000000000" pitchFamily="2" charset="0"/>
              </a:rPr>
              <a:t>What is the real philosophy?</a:t>
            </a:r>
          </a:p>
          <a:p>
            <a:r>
              <a:rPr lang="en-US" b="0" i="0">
                <a:solidFill>
                  <a:srgbClr val="3C4043"/>
                </a:solidFill>
                <a:effectLst/>
                <a:latin typeface="Roboto" panose="02000000000000000000" pitchFamily="2" charset="0"/>
              </a:rPr>
              <a:t>In psychoanalysis and </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the </a:t>
            </a:r>
            <a:r>
              <a:rPr lang="en-US" b="1" i="0">
                <a:solidFill>
                  <a:srgbClr val="3C4043"/>
                </a:solidFill>
                <a:effectLst/>
                <a:latin typeface="Roboto" panose="02000000000000000000" pitchFamily="2" charset="0"/>
              </a:rPr>
              <a:t>Real</a:t>
            </a:r>
            <a:r>
              <a:rPr lang="en-US" b="0" i="0">
                <a:solidFill>
                  <a:srgbClr val="3C4043"/>
                </a:solidFill>
                <a:effectLst/>
                <a:latin typeface="Roboto" panose="02000000000000000000" pitchFamily="2" charset="0"/>
              </a:rPr>
              <a:t> is that which is the authentic, unchangeable truth. It may be considered a primordial, external dimension of experience, referred to as the infinite, absolute or noumenal, as opposed to a reality contingent on sense perception and the material order.</a:t>
            </a:r>
          </a:p>
        </p:txBody>
      </p:sp>
    </p:spTree>
    <p:extLst>
      <p:ext uri="{BB962C8B-B14F-4D97-AF65-F5344CB8AC3E}">
        <p14:creationId xmlns:p14="http://schemas.microsoft.com/office/powerpoint/2010/main" val="2301560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52E606-2F41-9E46-89BE-53F60A963840}"/>
              </a:ext>
            </a:extLst>
          </p:cNvPr>
          <p:cNvSpPr>
            <a:spLocks noGrp="1"/>
          </p:cNvSpPr>
          <p:nvPr>
            <p:ph idx="1"/>
          </p:nvPr>
        </p:nvSpPr>
        <p:spPr>
          <a:xfrm>
            <a:off x="766762" y="2022078"/>
            <a:ext cx="10515600" cy="4351338"/>
          </a:xfrm>
        </p:spPr>
        <p:txBody>
          <a:bodyPr/>
          <a:lstStyle/>
          <a:p>
            <a:r>
              <a:rPr lang="en-US" b="0" i="0">
                <a:solidFill>
                  <a:srgbClr val="3C4043"/>
                </a:solidFill>
                <a:effectLst/>
                <a:latin typeface="Roboto" panose="02000000000000000000" pitchFamily="2" charset="0"/>
              </a:rPr>
              <a:t>Political philosophy, also known as political theory, is the study of topics such as politics, liberty, justice, property, rights, law, and the enforcement of laws by authority:</a:t>
            </a:r>
            <a:endParaRPr lang="en-US"/>
          </a:p>
        </p:txBody>
      </p:sp>
    </p:spTree>
    <p:extLst>
      <p:ext uri="{BB962C8B-B14F-4D97-AF65-F5344CB8AC3E}">
        <p14:creationId xmlns:p14="http://schemas.microsoft.com/office/powerpoint/2010/main" val="110102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BB60C-27FB-664B-ADA7-8F0D42AFDB9D}"/>
              </a:ext>
            </a:extLst>
          </p:cNvPr>
          <p:cNvSpPr>
            <a:spLocks noGrp="1"/>
          </p:cNvSpPr>
          <p:nvPr>
            <p:ph type="title"/>
          </p:nvPr>
        </p:nvSpPr>
        <p:spPr/>
        <p:txBody>
          <a:bodyPr/>
          <a:lstStyle/>
          <a:p>
            <a:r>
              <a:rPr lang="en-US" b="1" i="0">
                <a:solidFill>
                  <a:srgbClr val="2C2A29"/>
                </a:solidFill>
                <a:effectLst/>
                <a:latin typeface="Benton Sans"/>
              </a:rPr>
              <a:t>Metaphysics</a:t>
            </a:r>
          </a:p>
        </p:txBody>
      </p:sp>
      <p:sp>
        <p:nvSpPr>
          <p:cNvPr id="3" name="Content Placeholder 2">
            <a:extLst>
              <a:ext uri="{FF2B5EF4-FFF2-40B4-BE49-F238E27FC236}">
                <a16:creationId xmlns:a16="http://schemas.microsoft.com/office/drawing/2014/main" id="{2638D8D5-D69D-BA41-BFCF-E317CD88B9ED}"/>
              </a:ext>
            </a:extLst>
          </p:cNvPr>
          <p:cNvSpPr>
            <a:spLocks noGrp="1"/>
          </p:cNvSpPr>
          <p:nvPr>
            <p:ph idx="1"/>
          </p:nvPr>
        </p:nvSpPr>
        <p:spPr>
          <a:xfrm>
            <a:off x="1660922" y="1547337"/>
            <a:ext cx="9692878" cy="4629626"/>
          </a:xfrm>
        </p:spPr>
        <p:txBody>
          <a:bodyPr/>
          <a:lstStyle/>
          <a:p>
            <a:r>
              <a:rPr lang="en-US" b="0" i="0">
                <a:solidFill>
                  <a:srgbClr val="2C2A29"/>
                </a:solidFill>
                <a:effectLst/>
                <a:latin typeface="Benton Sans"/>
              </a:rPr>
              <a:t>At its core the study of metaphysics is the study of the nature of reality, of what exists in the world, what it is like, and how it is ordered. In metaphysics philosophers wrestle with such questions as:</a:t>
            </a:r>
            <a:endParaRPr lang="en-US"/>
          </a:p>
        </p:txBody>
      </p:sp>
      <p:sp>
        <p:nvSpPr>
          <p:cNvPr id="5" name="TextBox 4">
            <a:extLst>
              <a:ext uri="{FF2B5EF4-FFF2-40B4-BE49-F238E27FC236}">
                <a16:creationId xmlns:a16="http://schemas.microsoft.com/office/drawing/2014/main" id="{F87DC741-58D2-3E4D-900E-4A53F85A382F}"/>
              </a:ext>
            </a:extLst>
          </p:cNvPr>
          <p:cNvSpPr txBox="1"/>
          <p:nvPr/>
        </p:nvSpPr>
        <p:spPr>
          <a:xfrm rot="456214">
            <a:off x="2347885" y="4700361"/>
            <a:ext cx="7707280" cy="1200329"/>
          </a:xfrm>
          <a:prstGeom prst="rect">
            <a:avLst/>
          </a:prstGeom>
          <a:noFill/>
        </p:spPr>
        <p:txBody>
          <a:bodyPr wrap="square">
            <a:spAutoFit/>
          </a:bodyPr>
          <a:lstStyle/>
          <a:p>
            <a:pPr algn="l">
              <a:buFont typeface="Arial" panose="020B0604020202020204" pitchFamily="34" charset="0"/>
              <a:buChar char="•"/>
            </a:pPr>
            <a:r>
              <a:rPr lang="en-US" b="0" i="0">
                <a:solidFill>
                  <a:srgbClr val="2C2A29"/>
                </a:solidFill>
                <a:effectLst/>
                <a:latin typeface="Benton Sans"/>
              </a:rPr>
              <a:t>Is there a God?</a:t>
            </a:r>
          </a:p>
          <a:p>
            <a:pPr algn="l">
              <a:buFont typeface="Arial" panose="020B0604020202020204" pitchFamily="34" charset="0"/>
              <a:buChar char="•"/>
            </a:pPr>
            <a:r>
              <a:rPr lang="en-US" b="0" i="0">
                <a:solidFill>
                  <a:srgbClr val="2C2A29"/>
                </a:solidFill>
                <a:effectLst/>
                <a:latin typeface="Benton Sans"/>
              </a:rPr>
              <a:t>What is truth?</a:t>
            </a:r>
          </a:p>
          <a:p>
            <a:pPr algn="l">
              <a:buFont typeface="Arial" panose="020B0604020202020204" pitchFamily="34" charset="0"/>
              <a:buChar char="•"/>
            </a:pPr>
            <a:r>
              <a:rPr lang="en-US" b="0" i="0">
                <a:solidFill>
                  <a:srgbClr val="2C2A29"/>
                </a:solidFill>
                <a:effectLst/>
                <a:latin typeface="Benton Sans"/>
              </a:rPr>
              <a:t>What is a person? What makes a person the same through time?</a:t>
            </a:r>
          </a:p>
          <a:p>
            <a:pPr algn="l">
              <a:buFont typeface="Arial" panose="020B0604020202020204" pitchFamily="34" charset="0"/>
              <a:buChar char="•"/>
            </a:pPr>
            <a:r>
              <a:rPr lang="en-US" b="0" i="0">
                <a:solidFill>
                  <a:srgbClr val="2C2A29"/>
                </a:solidFill>
                <a:effectLst/>
                <a:latin typeface="Benton Sans"/>
              </a:rPr>
              <a:t>Is the world strictly composed of matter?</a:t>
            </a:r>
          </a:p>
        </p:txBody>
      </p:sp>
    </p:spTree>
    <p:extLst>
      <p:ext uri="{BB962C8B-B14F-4D97-AF65-F5344CB8AC3E}">
        <p14:creationId xmlns:p14="http://schemas.microsoft.com/office/powerpoint/2010/main" val="4019798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EA-F8EE-DC46-8455-22DF65137ED1}"/>
              </a:ext>
            </a:extLst>
          </p:cNvPr>
          <p:cNvSpPr>
            <a:spLocks noGrp="1"/>
          </p:cNvSpPr>
          <p:nvPr>
            <p:ph type="title"/>
          </p:nvPr>
        </p:nvSpPr>
        <p:spPr/>
        <p:txBody>
          <a:bodyPr/>
          <a:lstStyle/>
          <a:p>
            <a:r>
              <a:rPr lang="en-US" b="1" i="0">
                <a:solidFill>
                  <a:srgbClr val="2C2A29"/>
                </a:solidFill>
                <a:effectLst/>
                <a:latin typeface="Benton Sans"/>
              </a:rPr>
              <a:t>Epistemology</a:t>
            </a:r>
          </a:p>
        </p:txBody>
      </p:sp>
      <p:sp>
        <p:nvSpPr>
          <p:cNvPr id="3" name="Content Placeholder 2">
            <a:extLst>
              <a:ext uri="{FF2B5EF4-FFF2-40B4-BE49-F238E27FC236}">
                <a16:creationId xmlns:a16="http://schemas.microsoft.com/office/drawing/2014/main" id="{D5587EA8-9C9C-F24D-84EB-984EA71EA4A4}"/>
              </a:ext>
            </a:extLst>
          </p:cNvPr>
          <p:cNvSpPr>
            <a:spLocks noGrp="1"/>
          </p:cNvSpPr>
          <p:nvPr>
            <p:ph idx="1"/>
          </p:nvPr>
        </p:nvSpPr>
        <p:spPr>
          <a:xfrm>
            <a:off x="838200" y="1825625"/>
            <a:ext cx="10515600" cy="4351338"/>
          </a:xfrm>
        </p:spPr>
        <p:txBody>
          <a:bodyPr/>
          <a:lstStyle/>
          <a:p>
            <a:r>
              <a:rPr lang="en-US" b="0" i="0">
                <a:solidFill>
                  <a:srgbClr val="2C2A29"/>
                </a:solidFill>
                <a:effectLst/>
                <a:latin typeface="Benton Sans"/>
              </a:rPr>
              <a:t>Epistemology is the study of knowledge. It is primarily concerned with what we can know about the world and how we can know it. Typical questions of concern in epistemology are:</a:t>
            </a:r>
          </a:p>
          <a:p>
            <a:r>
              <a:rPr lang="en-US" b="0" i="0">
                <a:solidFill>
                  <a:srgbClr val="2C2A29"/>
                </a:solidFill>
                <a:effectLst/>
                <a:latin typeface="Benton Sans"/>
              </a:rPr>
              <a:t>What is knowledge?</a:t>
            </a:r>
          </a:p>
          <a:p>
            <a:r>
              <a:rPr lang="en-US" b="0" i="0">
                <a:solidFill>
                  <a:srgbClr val="2C2A29"/>
                </a:solidFill>
                <a:effectLst/>
                <a:latin typeface="Benton Sans"/>
              </a:rPr>
              <a:t>Do we know anything at all</a:t>
            </a:r>
          </a:p>
        </p:txBody>
      </p:sp>
    </p:spTree>
    <p:extLst>
      <p:ext uri="{BB962C8B-B14F-4D97-AF65-F5344CB8AC3E}">
        <p14:creationId xmlns:p14="http://schemas.microsoft.com/office/powerpoint/2010/main" val="3282795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6D355-483B-A84B-A0D1-884BAAB653AA}"/>
              </a:ext>
            </a:extLst>
          </p:cNvPr>
          <p:cNvSpPr>
            <a:spLocks noGrp="1"/>
          </p:cNvSpPr>
          <p:nvPr>
            <p:ph type="title"/>
          </p:nvPr>
        </p:nvSpPr>
        <p:spPr/>
        <p:txBody>
          <a:bodyPr/>
          <a:lstStyle/>
          <a:p>
            <a:r>
              <a:rPr lang="en-US" b="1" i="0">
                <a:solidFill>
                  <a:srgbClr val="2C2A29"/>
                </a:solidFill>
                <a:effectLst/>
                <a:latin typeface="Benton Sans"/>
              </a:rPr>
              <a:t>Ethics</a:t>
            </a:r>
          </a:p>
        </p:txBody>
      </p:sp>
      <p:sp>
        <p:nvSpPr>
          <p:cNvPr id="3" name="Content Placeholder 2">
            <a:extLst>
              <a:ext uri="{FF2B5EF4-FFF2-40B4-BE49-F238E27FC236}">
                <a16:creationId xmlns:a16="http://schemas.microsoft.com/office/drawing/2014/main" id="{E66297DB-D188-934D-856B-4B8608E287C0}"/>
              </a:ext>
            </a:extLst>
          </p:cNvPr>
          <p:cNvSpPr>
            <a:spLocks noGrp="1"/>
          </p:cNvSpPr>
          <p:nvPr>
            <p:ph idx="1"/>
          </p:nvPr>
        </p:nvSpPr>
        <p:spPr>
          <a:xfrm>
            <a:off x="373856" y="2123678"/>
            <a:ext cx="10515600" cy="4351338"/>
          </a:xfrm>
        </p:spPr>
        <p:txBody>
          <a:bodyPr/>
          <a:lstStyle/>
          <a:p>
            <a:r>
              <a:rPr lang="en-US" b="0" i="0">
                <a:solidFill>
                  <a:srgbClr val="2C2A29"/>
                </a:solidFill>
                <a:effectLst/>
                <a:latin typeface="Benton Sans"/>
              </a:rPr>
              <a:t>The study of ethics often concerns what we ought to do and what it would be best to do. In struggling with this issue, larger questions about what is good and right arise. So, the ethicist attempts to answer such questions as:</a:t>
            </a:r>
          </a:p>
          <a:p>
            <a:r>
              <a:rPr lang="en-US" b="0" i="0">
                <a:solidFill>
                  <a:srgbClr val="2C2A29"/>
                </a:solidFill>
                <a:effectLst/>
                <a:latin typeface="Benton Sans"/>
              </a:rPr>
              <a:t>What is good? What makes actions or people good?</a:t>
            </a:r>
          </a:p>
          <a:p>
            <a:r>
              <a:rPr lang="en-US" b="0" i="0">
                <a:solidFill>
                  <a:srgbClr val="2C2A29"/>
                </a:solidFill>
                <a:effectLst/>
                <a:latin typeface="Benton Sans"/>
              </a:rPr>
              <a:t>What is right? What makes actions right?</a:t>
            </a:r>
          </a:p>
        </p:txBody>
      </p:sp>
    </p:spTree>
    <p:extLst>
      <p:ext uri="{BB962C8B-B14F-4D97-AF65-F5344CB8AC3E}">
        <p14:creationId xmlns:p14="http://schemas.microsoft.com/office/powerpoint/2010/main" val="3401665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5D9D6-D382-7C43-88BC-9B269E35B5E5}"/>
              </a:ext>
            </a:extLst>
          </p:cNvPr>
          <p:cNvSpPr>
            <a:spLocks noGrp="1"/>
          </p:cNvSpPr>
          <p:nvPr>
            <p:ph type="title"/>
          </p:nvPr>
        </p:nvSpPr>
        <p:spPr/>
        <p:txBody>
          <a:bodyPr/>
          <a:lstStyle/>
          <a:p>
            <a:r>
              <a:rPr lang="en-US" b="1" i="0">
                <a:solidFill>
                  <a:srgbClr val="2C2A29"/>
                </a:solidFill>
                <a:effectLst/>
                <a:latin typeface="Benton Sans"/>
              </a:rPr>
              <a:t>Logic</a:t>
            </a:r>
          </a:p>
        </p:txBody>
      </p:sp>
      <p:sp>
        <p:nvSpPr>
          <p:cNvPr id="3" name="Content Placeholder 2">
            <a:extLst>
              <a:ext uri="{FF2B5EF4-FFF2-40B4-BE49-F238E27FC236}">
                <a16:creationId xmlns:a16="http://schemas.microsoft.com/office/drawing/2014/main" id="{288A7283-CD9B-4341-94AA-DC2EAE5F88B2}"/>
              </a:ext>
            </a:extLst>
          </p:cNvPr>
          <p:cNvSpPr>
            <a:spLocks noGrp="1"/>
          </p:cNvSpPr>
          <p:nvPr>
            <p:ph idx="1"/>
          </p:nvPr>
        </p:nvSpPr>
        <p:spPr>
          <a:xfrm>
            <a:off x="820341" y="1575594"/>
            <a:ext cx="10515600" cy="4351338"/>
          </a:xfrm>
        </p:spPr>
        <p:txBody>
          <a:bodyPr/>
          <a:lstStyle/>
          <a:p>
            <a:r>
              <a:rPr lang="en-US" b="0" i="0">
                <a:solidFill>
                  <a:srgbClr val="2C2A29"/>
                </a:solidFill>
                <a:effectLst/>
                <a:latin typeface="Benton Sans"/>
              </a:rPr>
              <a:t>Another important aspect of the study of philosophy is the arguments or reasons given for peopleâ€™s answers to these questions. To this end philosophers employ logic to study the nature and structure of arguments. Logicians ask such questions as:</a:t>
            </a:r>
          </a:p>
          <a:p>
            <a:r>
              <a:rPr lang="en-US" b="0" i="0">
                <a:solidFill>
                  <a:srgbClr val="2C2A29"/>
                </a:solidFill>
                <a:effectLst/>
                <a:latin typeface="Benton Sans"/>
              </a:rPr>
              <a:t>What constitutes "good" or "bad" reasoning?</a:t>
            </a:r>
          </a:p>
          <a:p>
            <a:r>
              <a:rPr lang="en-US" b="0" i="0">
                <a:solidFill>
                  <a:srgbClr val="2C2A29"/>
                </a:solidFill>
                <a:effectLst/>
                <a:latin typeface="Benton Sans"/>
              </a:rPr>
              <a:t>How do we determine whether a given piece of reasoning is good or bad?</a:t>
            </a:r>
          </a:p>
        </p:txBody>
      </p:sp>
    </p:spTree>
    <p:extLst>
      <p:ext uri="{BB962C8B-B14F-4D97-AF65-F5344CB8AC3E}">
        <p14:creationId xmlns:p14="http://schemas.microsoft.com/office/powerpoint/2010/main" val="3862541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31961-31FC-214A-8A86-82889A8BB564}"/>
              </a:ext>
            </a:extLst>
          </p:cNvPr>
          <p:cNvSpPr>
            <a:spLocks noGrp="1"/>
          </p:cNvSpPr>
          <p:nvPr>
            <p:ph type="title"/>
          </p:nvPr>
        </p:nvSpPr>
        <p:spPr/>
        <p:txBody>
          <a:bodyPr/>
          <a:lstStyle/>
          <a:p>
            <a:r>
              <a:rPr lang="en-US" b="1" i="0">
                <a:solidFill>
                  <a:srgbClr val="333333"/>
                </a:solidFill>
                <a:effectLst/>
                <a:latin typeface="libre baskerville"/>
              </a:rPr>
              <a:t>Aesthetics</a:t>
            </a:r>
            <a:endParaRPr lang="en-US"/>
          </a:p>
        </p:txBody>
      </p:sp>
      <p:sp>
        <p:nvSpPr>
          <p:cNvPr id="3" name="Content Placeholder 2">
            <a:extLst>
              <a:ext uri="{FF2B5EF4-FFF2-40B4-BE49-F238E27FC236}">
                <a16:creationId xmlns:a16="http://schemas.microsoft.com/office/drawing/2014/main" id="{E022738D-109A-F94C-8343-57F7F4C538C6}"/>
              </a:ext>
            </a:extLst>
          </p:cNvPr>
          <p:cNvSpPr>
            <a:spLocks noGrp="1"/>
          </p:cNvSpPr>
          <p:nvPr>
            <p:ph idx="1"/>
          </p:nvPr>
        </p:nvSpPr>
        <p:spPr/>
        <p:txBody>
          <a:bodyPr/>
          <a:lstStyle/>
          <a:p>
            <a:r>
              <a:rPr lang="en-US" b="0" i="0">
                <a:solidFill>
                  <a:srgbClr val="333333"/>
                </a:solidFill>
                <a:effectLst/>
                <a:latin typeface="libre baskerville"/>
              </a:rPr>
              <a:t>The Study of Art (from the Greek 'aisthetikos’, sense/sentience, or 'aisthanomai’, to perceive or feel, Aesthetics concerns itself with the study of beauty, perception of beauty, culture and even nature, asking the fundamental question, “What makes something that is beautiful or meaningful 'beautiful’ or 'meaningful’?</a:t>
            </a:r>
            <a:endParaRPr lang="en-US"/>
          </a:p>
        </p:txBody>
      </p:sp>
    </p:spTree>
    <p:extLst>
      <p:ext uri="{BB962C8B-B14F-4D97-AF65-F5344CB8AC3E}">
        <p14:creationId xmlns:p14="http://schemas.microsoft.com/office/powerpoint/2010/main" val="859567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BE4D5-3229-E043-8CCE-8593875EBB05}"/>
              </a:ext>
            </a:extLst>
          </p:cNvPr>
          <p:cNvSpPr>
            <a:spLocks noGrp="1"/>
          </p:cNvSpPr>
          <p:nvPr>
            <p:ph type="title"/>
          </p:nvPr>
        </p:nvSpPr>
        <p:spPr/>
        <p:txBody>
          <a:bodyPr/>
          <a:lstStyle/>
          <a:p>
            <a:r>
              <a:rPr lang="en-US"/>
              <a:t>Worth of philosphy</a:t>
            </a:r>
          </a:p>
        </p:txBody>
      </p:sp>
      <p:sp>
        <p:nvSpPr>
          <p:cNvPr id="3" name="Content Placeholder 2">
            <a:extLst>
              <a:ext uri="{FF2B5EF4-FFF2-40B4-BE49-F238E27FC236}">
                <a16:creationId xmlns:a16="http://schemas.microsoft.com/office/drawing/2014/main" id="{7E395DFA-22EE-B342-B51F-8C37CE201161}"/>
              </a:ext>
            </a:extLst>
          </p:cNvPr>
          <p:cNvSpPr>
            <a:spLocks noGrp="1"/>
          </p:cNvSpPr>
          <p:nvPr>
            <p:ph idx="1"/>
          </p:nvPr>
        </p:nvSpPr>
        <p:spPr/>
        <p:txBody>
          <a:bodyPr/>
          <a:lstStyle/>
          <a:p>
            <a:r>
              <a:rPr lang="en-US" b="0" i="0">
                <a:solidFill>
                  <a:srgbClr val="3C4043"/>
                </a:solidFill>
                <a:effectLst/>
                <a:latin typeface="Roboto" panose="02000000000000000000" pitchFamily="2" charset="0"/>
              </a:rPr>
              <a:t>It helps us solve our problems -mundane or abstract, and it helps us make better decisions by developing our critical thinking (very important in the age of disinformation). But it's boring, you say. It's hard to understand, you say. As it turns out, </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does not have to be a big snooze-fest</a:t>
            </a:r>
            <a:endParaRPr lang="en-US"/>
          </a:p>
        </p:txBody>
      </p:sp>
    </p:spTree>
    <p:extLst>
      <p:ext uri="{BB962C8B-B14F-4D97-AF65-F5344CB8AC3E}">
        <p14:creationId xmlns:p14="http://schemas.microsoft.com/office/powerpoint/2010/main" val="1518561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32BAB-DAAD-814A-A6D7-F34B716F50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2CA38F8-9498-E740-A981-2591284D5FD6}"/>
              </a:ext>
            </a:extLst>
          </p:cNvPr>
          <p:cNvSpPr>
            <a:spLocks noGrp="1"/>
          </p:cNvSpPr>
          <p:nvPr>
            <p:ph idx="1"/>
          </p:nvPr>
        </p:nvSpPr>
        <p:spPr/>
        <p:txBody>
          <a:bodyPr/>
          <a:lstStyle/>
          <a:p>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of </a:t>
            </a:r>
            <a:r>
              <a:rPr lang="en-US" b="1" i="0">
                <a:solidFill>
                  <a:srgbClr val="3C4043"/>
                </a:solidFill>
                <a:effectLst/>
                <a:latin typeface="Roboto" panose="02000000000000000000" pitchFamily="2" charset="0"/>
              </a:rPr>
              <a:t>law</a:t>
            </a:r>
            <a:r>
              <a:rPr lang="en-US" b="0" i="0">
                <a:solidFill>
                  <a:srgbClr val="3C4043"/>
                </a:solidFill>
                <a:effectLst/>
                <a:latin typeface="Roboto" panose="02000000000000000000" pitchFamily="2" charset="0"/>
              </a:rPr>
              <a:t>, also called jurisprudence, branch of </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that investigates the nature of </a:t>
            </a:r>
            <a:r>
              <a:rPr lang="en-US" b="1" i="0">
                <a:solidFill>
                  <a:srgbClr val="3C4043"/>
                </a:solidFill>
                <a:effectLst/>
                <a:latin typeface="Roboto" panose="02000000000000000000" pitchFamily="2" charset="0"/>
              </a:rPr>
              <a:t>law</a:t>
            </a:r>
            <a:r>
              <a:rPr lang="en-US" b="0" i="0">
                <a:solidFill>
                  <a:srgbClr val="3C4043"/>
                </a:solidFill>
                <a:effectLst/>
                <a:latin typeface="Roboto" panose="02000000000000000000" pitchFamily="2" charset="0"/>
              </a:rPr>
              <a:t>, especially in its relation to human values, attitudes, practices, and political communities</a:t>
            </a:r>
            <a:endParaRPr lang="en-US"/>
          </a:p>
        </p:txBody>
      </p:sp>
    </p:spTree>
    <p:extLst>
      <p:ext uri="{BB962C8B-B14F-4D97-AF65-F5344CB8AC3E}">
        <p14:creationId xmlns:p14="http://schemas.microsoft.com/office/powerpoint/2010/main" val="455818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5AFEE-04E5-9348-9E2D-9E15F96EC2E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7B4385-7E19-4348-B264-FAD6FF9D68CB}"/>
              </a:ext>
            </a:extLst>
          </p:cNvPr>
          <p:cNvSpPr>
            <a:spLocks noGrp="1"/>
          </p:cNvSpPr>
          <p:nvPr>
            <p:ph idx="1"/>
          </p:nvPr>
        </p:nvSpPr>
        <p:spPr/>
        <p:txBody>
          <a:bodyPr/>
          <a:lstStyle/>
          <a:p>
            <a:r>
              <a:rPr lang="en-US" b="1" i="0">
                <a:solidFill>
                  <a:srgbClr val="3C4043"/>
                </a:solidFill>
                <a:effectLst/>
                <a:latin typeface="Roboto" panose="02000000000000000000" pitchFamily="2" charset="0"/>
              </a:rPr>
              <a:t>Natural law</a:t>
            </a:r>
            <a:r>
              <a:rPr lang="en-US" b="0" i="0">
                <a:solidFill>
                  <a:srgbClr val="3C4043"/>
                </a:solidFill>
                <a:effectLst/>
                <a:latin typeface="Roboto" panose="02000000000000000000" pitchFamily="2" charset="0"/>
              </a:rPr>
              <a:t> is a theory in ethics and</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that says that human beings possess intrinsic values that govern our reasoning and behavior. </a:t>
            </a:r>
            <a:r>
              <a:rPr lang="en-US" b="1" i="0">
                <a:solidFill>
                  <a:srgbClr val="3C4043"/>
                </a:solidFill>
                <a:effectLst/>
                <a:latin typeface="Roboto" panose="02000000000000000000" pitchFamily="2" charset="0"/>
              </a:rPr>
              <a:t>Natural law</a:t>
            </a:r>
            <a:r>
              <a:rPr lang="en-US" b="0" i="0">
                <a:solidFill>
                  <a:srgbClr val="3C4043"/>
                </a:solidFill>
                <a:effectLst/>
                <a:latin typeface="Roboto" panose="02000000000000000000" pitchFamily="2" charset="0"/>
              </a:rPr>
              <a:t> maintains that these rules of right and wrong are inherent in people and are not created by society or court judges</a:t>
            </a:r>
            <a:endParaRPr lang="en-US"/>
          </a:p>
        </p:txBody>
      </p:sp>
    </p:spTree>
    <p:extLst>
      <p:ext uri="{BB962C8B-B14F-4D97-AF65-F5344CB8AC3E}">
        <p14:creationId xmlns:p14="http://schemas.microsoft.com/office/powerpoint/2010/main" val="3829236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2AEFA-3A08-934B-93C4-AAAEE4FC3E7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C72B0F0-5468-494D-8C4B-90EE5036FDB3}"/>
              </a:ext>
            </a:extLst>
          </p:cNvPr>
          <p:cNvSpPr>
            <a:spLocks noGrp="1"/>
          </p:cNvSpPr>
          <p:nvPr>
            <p:ph idx="1"/>
          </p:nvPr>
        </p:nvSpPr>
        <p:spPr/>
        <p:txBody>
          <a:bodyPr/>
          <a:lstStyle/>
          <a:p>
            <a:pPr marL="0" indent="0">
              <a:buNone/>
            </a:pPr>
            <a:r>
              <a:rPr lang="en-US"/>
              <a:t>Definition</a:t>
            </a:r>
          </a:p>
          <a:p>
            <a:pPr marL="0" indent="0">
              <a:buNone/>
            </a:pPr>
            <a:r>
              <a:rPr lang="en-US"/>
              <a:t>Branches</a:t>
            </a:r>
          </a:p>
          <a:p>
            <a:pPr marL="0" indent="0">
              <a:buNone/>
            </a:pPr>
            <a:r>
              <a:rPr lang="en-US"/>
              <a:t>History</a:t>
            </a:r>
          </a:p>
          <a:p>
            <a:pPr marL="0" indent="0">
              <a:buNone/>
            </a:pPr>
            <a:endParaRPr lang="en-US"/>
          </a:p>
        </p:txBody>
      </p:sp>
    </p:spTree>
    <p:extLst>
      <p:ext uri="{BB962C8B-B14F-4D97-AF65-F5344CB8AC3E}">
        <p14:creationId xmlns:p14="http://schemas.microsoft.com/office/powerpoint/2010/main" val="19331157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98A99-E8D7-ED45-B391-6F7435BAEE13}"/>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666EF7F0-4797-674C-90BA-B05237808276}"/>
              </a:ext>
            </a:extLst>
          </p:cNvPr>
          <p:cNvSpPr txBox="1"/>
          <p:nvPr/>
        </p:nvSpPr>
        <p:spPr>
          <a:xfrm>
            <a:off x="1647755" y="1856332"/>
            <a:ext cx="7497733" cy="2031325"/>
          </a:xfrm>
          <a:prstGeom prst="rect">
            <a:avLst/>
          </a:prstGeom>
          <a:noFill/>
        </p:spPr>
        <p:txBody>
          <a:bodyPr wrap="square">
            <a:spAutoFit/>
          </a:bodyPr>
          <a:lstStyle/>
          <a:p>
            <a:r>
              <a:rPr lang="en-US" b="1" i="0">
                <a:solidFill>
                  <a:srgbClr val="202122"/>
                </a:solidFill>
                <a:effectLst/>
                <a:latin typeface="-apple-system"/>
              </a:rPr>
              <a:t>Philosophy of law</a:t>
            </a:r>
            <a:r>
              <a:rPr lang="en-US" b="0" i="0">
                <a:solidFill>
                  <a:srgbClr val="202122"/>
                </a:solidFill>
                <a:effectLst/>
                <a:latin typeface="-apple-system"/>
              </a:rPr>
              <a:t> is a branch of </a:t>
            </a:r>
            <a:r>
              <a:rPr lang="en-US" b="0" i="0" u="none" strike="noStrike">
                <a:solidFill>
                  <a:srgbClr val="6B4BA1"/>
                </a:solidFill>
                <a:effectLst/>
                <a:latin typeface="-apple-system"/>
                <a:hlinkClick r:id="rId2" tooltip="Philosophy"/>
              </a:rPr>
              <a:t>philosophy</a:t>
            </a:r>
            <a:r>
              <a:rPr lang="en-US" b="0" i="0">
                <a:solidFill>
                  <a:srgbClr val="202122"/>
                </a:solidFill>
                <a:effectLst/>
                <a:latin typeface="-apple-system"/>
              </a:rPr>
              <a:t>that examines the nature of </a:t>
            </a:r>
            <a:r>
              <a:rPr lang="en-US" b="0" i="0" u="none" strike="noStrike">
                <a:solidFill>
                  <a:srgbClr val="6B4BA1"/>
                </a:solidFill>
                <a:effectLst/>
                <a:latin typeface="-apple-system"/>
                <a:hlinkClick r:id="rId3" tooltip="Law"/>
              </a:rPr>
              <a:t>law</a:t>
            </a:r>
            <a:r>
              <a:rPr lang="en-US" b="0" i="0">
                <a:solidFill>
                  <a:srgbClr val="202122"/>
                </a:solidFill>
                <a:effectLst/>
                <a:latin typeface="-apple-system"/>
              </a:rPr>
              <a:t> and law's relationship to other systems of norms, especially </a:t>
            </a:r>
            <a:r>
              <a:rPr lang="en-US" b="0" i="0" u="none" strike="noStrike">
                <a:solidFill>
                  <a:srgbClr val="6B4BA1"/>
                </a:solidFill>
                <a:effectLst/>
                <a:latin typeface="-apple-system"/>
                <a:hlinkClick r:id="rId4" tooltip="Ethics"/>
              </a:rPr>
              <a:t>ethics</a:t>
            </a:r>
            <a:r>
              <a:rPr lang="en-US" b="0" i="0">
                <a:solidFill>
                  <a:srgbClr val="202122"/>
                </a:solidFill>
                <a:effectLst/>
                <a:latin typeface="-apple-system"/>
              </a:rPr>
              <a:t> and </a:t>
            </a:r>
            <a:r>
              <a:rPr lang="en-US" b="0" i="0" u="none" strike="noStrike">
                <a:solidFill>
                  <a:srgbClr val="6B4BA1"/>
                </a:solidFill>
                <a:effectLst/>
                <a:latin typeface="-apple-system"/>
                <a:hlinkClick r:id="rId5" tooltip="Political philosophy"/>
              </a:rPr>
              <a:t>political philosophy</a:t>
            </a:r>
            <a:r>
              <a:rPr lang="en-US" b="0" i="0">
                <a:solidFill>
                  <a:srgbClr val="202122"/>
                </a:solidFill>
                <a:effectLst/>
                <a:latin typeface="-apple-system"/>
              </a:rPr>
              <a:t>.</a:t>
            </a:r>
            <a:r>
              <a:rPr lang="en-US" b="0" i="0" u="none" strike="noStrike" baseline="30000">
                <a:solidFill>
                  <a:srgbClr val="6B4BA1"/>
                </a:solidFill>
                <a:effectLst/>
                <a:latin typeface="inherit"/>
                <a:hlinkClick r:id="rId6"/>
              </a:rPr>
              <a:t>[1]</a:t>
            </a:r>
            <a:r>
              <a:rPr lang="en-US" b="0" i="0" u="none" strike="noStrike" baseline="30000">
                <a:solidFill>
                  <a:srgbClr val="6B4BA1"/>
                </a:solidFill>
                <a:effectLst/>
                <a:latin typeface="inherit"/>
                <a:hlinkClick r:id="rId7"/>
              </a:rPr>
              <a:t>[2]</a:t>
            </a:r>
            <a:r>
              <a:rPr lang="en-US" b="0" i="0">
                <a:solidFill>
                  <a:srgbClr val="202122"/>
                </a:solidFill>
                <a:effectLst/>
                <a:latin typeface="-apple-system"/>
              </a:rPr>
              <a:t>It asks questions like "What is law?", "What are the criteria for legal </a:t>
            </a:r>
            <a:r>
              <a:rPr lang="en-US" b="0" i="0" u="none" strike="noStrike">
                <a:solidFill>
                  <a:srgbClr val="6B4BA1"/>
                </a:solidFill>
                <a:effectLst/>
                <a:latin typeface="-apple-system"/>
                <a:hlinkClick r:id="rId8" tooltip="Validity (logic)"/>
              </a:rPr>
              <a:t>validity</a:t>
            </a:r>
            <a:r>
              <a:rPr lang="en-US" b="0" i="0">
                <a:solidFill>
                  <a:srgbClr val="202122"/>
                </a:solidFill>
                <a:effectLst/>
                <a:latin typeface="-apple-system"/>
              </a:rPr>
              <a:t>?", and "What is the relationship between law and </a:t>
            </a:r>
            <a:r>
              <a:rPr lang="en-US" b="0" i="0" u="none" strike="noStrike">
                <a:solidFill>
                  <a:srgbClr val="6B4BA1"/>
                </a:solidFill>
                <a:effectLst/>
                <a:latin typeface="-apple-system"/>
                <a:hlinkClick r:id="rId9" tooltip="Morality"/>
              </a:rPr>
              <a:t>morality</a:t>
            </a:r>
            <a:r>
              <a:rPr lang="en-US" b="0" i="0">
                <a:solidFill>
                  <a:srgbClr val="202122"/>
                </a:solidFill>
                <a:effectLst/>
                <a:latin typeface="-apple-system"/>
              </a:rPr>
              <a:t>?" Philosophy of law and </a:t>
            </a:r>
            <a:r>
              <a:rPr lang="en-US" b="0" i="0" u="none" strike="noStrike">
                <a:solidFill>
                  <a:srgbClr val="6B4BA1"/>
                </a:solidFill>
                <a:effectLst/>
                <a:latin typeface="-apple-system"/>
                <a:hlinkClick r:id="rId10" tooltip="Jurisprudence"/>
              </a:rPr>
              <a:t>jurisprudence</a:t>
            </a:r>
            <a:r>
              <a:rPr lang="en-US" b="0" i="0">
                <a:solidFill>
                  <a:srgbClr val="202122"/>
                </a:solidFill>
                <a:effectLst/>
                <a:latin typeface="-apple-system"/>
              </a:rPr>
              <a:t> are often used interchangeably, though jurisprudence sometimes encompasses forms of reasoning that fit into </a:t>
            </a:r>
            <a:r>
              <a:rPr lang="en-US" b="0" i="0" u="none" strike="noStrike">
                <a:solidFill>
                  <a:srgbClr val="6B4BA1"/>
                </a:solidFill>
                <a:effectLst/>
                <a:latin typeface="-apple-system"/>
                <a:hlinkClick r:id="rId11" tooltip="Law and economics"/>
              </a:rPr>
              <a:t>economics</a:t>
            </a:r>
            <a:r>
              <a:rPr lang="en-US" b="0" i="0">
                <a:solidFill>
                  <a:srgbClr val="202122"/>
                </a:solidFill>
                <a:effectLst/>
                <a:latin typeface="-apple-system"/>
              </a:rPr>
              <a:t> or </a:t>
            </a:r>
            <a:r>
              <a:rPr lang="en-US" b="0" i="0" u="none" strike="noStrike">
                <a:solidFill>
                  <a:srgbClr val="6B4BA1"/>
                </a:solidFill>
                <a:effectLst/>
                <a:latin typeface="-apple-system"/>
                <a:hlinkClick r:id="rId12" tooltip="Sociology of law"/>
              </a:rPr>
              <a:t>sociology</a:t>
            </a:r>
            <a:endParaRPr lang="en-US"/>
          </a:p>
        </p:txBody>
      </p:sp>
    </p:spTree>
    <p:extLst>
      <p:ext uri="{BB962C8B-B14F-4D97-AF65-F5344CB8AC3E}">
        <p14:creationId xmlns:p14="http://schemas.microsoft.com/office/powerpoint/2010/main" val="2570919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81300-7C4E-3A42-B7A1-D037361606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730A81-8C68-9E46-A4EC-3C0F642E7606}"/>
              </a:ext>
            </a:extLst>
          </p:cNvPr>
          <p:cNvSpPr>
            <a:spLocks noGrp="1"/>
          </p:cNvSpPr>
          <p:nvPr>
            <p:ph idx="1"/>
          </p:nvPr>
        </p:nvSpPr>
        <p:spPr/>
        <p:txBody>
          <a:bodyPr/>
          <a:lstStyle/>
          <a:p>
            <a:r>
              <a:rPr lang="en-US" b="0" i="0">
                <a:solidFill>
                  <a:srgbClr val="202122"/>
                </a:solidFill>
                <a:effectLst/>
                <a:latin typeface="-apple-system"/>
              </a:rPr>
              <a:t>Philosophy of law can be sub-divided into analytical jurisprudence and normative jurisprudence.￼</a:t>
            </a:r>
          </a:p>
          <a:p>
            <a:r>
              <a:rPr lang="en-US" b="0" i="0">
                <a:solidFill>
                  <a:srgbClr val="202122"/>
                </a:solidFill>
                <a:effectLst/>
                <a:latin typeface="-apple-system"/>
              </a:rPr>
              <a:t> Analytical jurisprudence aims to define what law is and what it is not by identifying law's essential features.</a:t>
            </a:r>
          </a:p>
          <a:p>
            <a:r>
              <a:rPr lang="en-US" b="0" i="0">
                <a:solidFill>
                  <a:srgbClr val="202122"/>
                </a:solidFill>
                <a:effectLst/>
                <a:latin typeface="-apple-system"/>
              </a:rPr>
              <a:t> Normative jurisprudence investigates both the non-legal norms that shape law and the legal norms that are generated by law and guide human action.</a:t>
            </a:r>
            <a:endParaRPr lang="en-US"/>
          </a:p>
        </p:txBody>
      </p:sp>
    </p:spTree>
    <p:extLst>
      <p:ext uri="{BB962C8B-B14F-4D97-AF65-F5344CB8AC3E}">
        <p14:creationId xmlns:p14="http://schemas.microsoft.com/office/powerpoint/2010/main" val="118173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81817-50A7-0F46-93B6-A2181270F6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530433-5A25-3C45-BE51-9993DC225A9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09736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18D14-C5A7-0D4E-AC80-8DA0D9315E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711478A-9790-C747-B8A1-5D233786E85E}"/>
              </a:ext>
            </a:extLst>
          </p:cNvPr>
          <p:cNvSpPr>
            <a:spLocks noGrp="1"/>
          </p:cNvSpPr>
          <p:nvPr>
            <p:ph idx="1"/>
          </p:nvPr>
        </p:nvSpPr>
        <p:spPr>
          <a:xfrm>
            <a:off x="766761" y="2575720"/>
            <a:ext cx="10515600" cy="4351338"/>
          </a:xfrm>
        </p:spPr>
        <p:txBody>
          <a:bodyPr/>
          <a:lstStyle/>
          <a:p>
            <a:r>
              <a:rPr lang="en-US" b="0" i="0">
                <a:solidFill>
                  <a:srgbClr val="2C2A29"/>
                </a:solidFill>
                <a:effectLst/>
                <a:latin typeface="Benton Sans"/>
              </a:rPr>
              <a:t>the term "philosophy" means, "love of wisdom</a:t>
            </a:r>
            <a:endParaRPr lang="en-US"/>
          </a:p>
        </p:txBody>
      </p:sp>
    </p:spTree>
    <p:extLst>
      <p:ext uri="{BB962C8B-B14F-4D97-AF65-F5344CB8AC3E}">
        <p14:creationId xmlns:p14="http://schemas.microsoft.com/office/powerpoint/2010/main" val="3047417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0CACE-E21B-6745-8EA6-668E81825BBE}"/>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3FB6CAA6-031C-0D41-9F91-407C35933980}"/>
              </a:ext>
            </a:extLst>
          </p:cNvPr>
          <p:cNvSpPr txBox="1"/>
          <p:nvPr/>
        </p:nvSpPr>
        <p:spPr>
          <a:xfrm>
            <a:off x="3046512" y="2551837"/>
            <a:ext cx="6098976" cy="1754326"/>
          </a:xfrm>
          <a:prstGeom prst="rect">
            <a:avLst/>
          </a:prstGeom>
          <a:noFill/>
        </p:spPr>
        <p:txBody>
          <a:bodyPr wrap="square">
            <a:spAutoFit/>
          </a:bodyPr>
          <a:lstStyle/>
          <a:p>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is a combination of two Greek </a:t>
            </a:r>
            <a:r>
              <a:rPr lang="en-US" b="1" i="0">
                <a:solidFill>
                  <a:srgbClr val="3C4043"/>
                </a:solidFill>
                <a:effectLst/>
                <a:latin typeface="Roboto" panose="02000000000000000000" pitchFamily="2" charset="0"/>
              </a:rPr>
              <a:t>words</a:t>
            </a:r>
            <a:r>
              <a:rPr lang="en-US" b="0" i="0">
                <a:solidFill>
                  <a:srgbClr val="3C4043"/>
                </a:solidFill>
                <a:effectLst/>
                <a:latin typeface="Roboto" panose="02000000000000000000" pitchFamily="2" charset="0"/>
              </a:rPr>
              <a:t>, philein sophia, meaning lover of wisdom. In ancient times a lover of wisdom could be related to any area where intelligence was expressed. ... In contrast to this, some modern definitions restrict </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to what can be known by science or the analysis of language.</a:t>
            </a:r>
            <a:endParaRPr lang="en-US"/>
          </a:p>
        </p:txBody>
      </p:sp>
    </p:spTree>
    <p:extLst>
      <p:ext uri="{BB962C8B-B14F-4D97-AF65-F5344CB8AC3E}">
        <p14:creationId xmlns:p14="http://schemas.microsoft.com/office/powerpoint/2010/main" val="1212187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C8393-7B16-2B4A-881C-A3629BC52E6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9E3B3A1-A7ED-BC44-977A-1500A29379C4}"/>
              </a:ext>
            </a:extLst>
          </p:cNvPr>
          <p:cNvSpPr>
            <a:spLocks noGrp="1"/>
          </p:cNvSpPr>
          <p:nvPr>
            <p:ph idx="1"/>
          </p:nvPr>
        </p:nvSpPr>
        <p:spPr/>
        <p:txBody>
          <a:bodyPr/>
          <a:lstStyle/>
          <a:p>
            <a:r>
              <a:rPr lang="en-US" b="0" i="0">
                <a:solidFill>
                  <a:srgbClr val="2C2A29"/>
                </a:solidFill>
                <a:effectLst/>
                <a:latin typeface="Benton Sans"/>
              </a:rPr>
              <a:t>" In a broad sense, philosophy is an activity people undertake when they seek to understand fundamental truths about themselves, the world in which they live, and their relationships to the world and to each other. </a:t>
            </a:r>
            <a:endParaRPr lang="en-US"/>
          </a:p>
        </p:txBody>
      </p:sp>
    </p:spTree>
    <p:extLst>
      <p:ext uri="{BB962C8B-B14F-4D97-AF65-F5344CB8AC3E}">
        <p14:creationId xmlns:p14="http://schemas.microsoft.com/office/powerpoint/2010/main" val="3512383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ACEB6-E215-F042-B2B3-F91ACCB675F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EEE161-7B3F-5A4A-BC82-3EFA3D4E228F}"/>
              </a:ext>
            </a:extLst>
          </p:cNvPr>
          <p:cNvSpPr>
            <a:spLocks noGrp="1"/>
          </p:cNvSpPr>
          <p:nvPr>
            <p:ph idx="1"/>
          </p:nvPr>
        </p:nvSpPr>
        <p:spPr>
          <a:xfrm>
            <a:off x="909637" y="1986360"/>
            <a:ext cx="10515600" cy="4351338"/>
          </a:xfrm>
        </p:spPr>
        <p:txBody>
          <a:bodyPr/>
          <a:lstStyle/>
          <a:p>
            <a:r>
              <a:rPr lang="en-US" b="0" i="0">
                <a:solidFill>
                  <a:srgbClr val="3C4043"/>
                </a:solidFill>
                <a:effectLst/>
                <a:latin typeface="Roboto" panose="02000000000000000000" pitchFamily="2" charset="0"/>
              </a:rPr>
              <a:t>The separation of </a:t>
            </a:r>
            <a:r>
              <a:rPr lang="en-US" b="1" i="0">
                <a:solidFill>
                  <a:srgbClr val="3C4043"/>
                </a:solidFill>
                <a:effectLst/>
                <a:latin typeface="Roboto" panose="02000000000000000000" pitchFamily="2" charset="0"/>
              </a:rPr>
              <a:t>philosophy</a:t>
            </a:r>
            <a:r>
              <a:rPr lang="en-US" b="0" i="0">
                <a:solidFill>
                  <a:srgbClr val="3C4043"/>
                </a:solidFill>
                <a:effectLst/>
                <a:latin typeface="Roboto" panose="02000000000000000000" pitchFamily="2" charset="0"/>
              </a:rPr>
              <a:t> and science from theology </a:t>
            </a:r>
            <a:r>
              <a:rPr lang="en-US" b="1" i="0">
                <a:solidFill>
                  <a:srgbClr val="3C4043"/>
                </a:solidFill>
                <a:effectLst/>
                <a:latin typeface="Roboto" panose="02000000000000000000" pitchFamily="2" charset="0"/>
              </a:rPr>
              <a:t>began</a:t>
            </a:r>
            <a:r>
              <a:rPr lang="en-US" b="0" i="0">
                <a:solidFill>
                  <a:srgbClr val="3C4043"/>
                </a:solidFill>
                <a:effectLst/>
                <a:latin typeface="Roboto" panose="02000000000000000000" pitchFamily="2" charset="0"/>
              </a:rPr>
              <a:t> in Greece during the 6th century BC. Thales, an astronomer and mathematician, </a:t>
            </a:r>
            <a:r>
              <a:rPr lang="en-US" b="1" i="0">
                <a:solidFill>
                  <a:srgbClr val="3C4043"/>
                </a:solidFill>
                <a:effectLst/>
                <a:latin typeface="Roboto" panose="02000000000000000000" pitchFamily="2" charset="0"/>
              </a:rPr>
              <a:t>was</a:t>
            </a:r>
            <a:r>
              <a:rPr lang="en-US" b="0" i="0">
                <a:solidFill>
                  <a:srgbClr val="3C4043"/>
                </a:solidFill>
                <a:effectLst/>
                <a:latin typeface="Roboto" panose="02000000000000000000" pitchFamily="2" charset="0"/>
              </a:rPr>
              <a:t> considered by Aristotle to be the first </a:t>
            </a:r>
            <a:r>
              <a:rPr lang="en-US" b="1" i="0">
                <a:solidFill>
                  <a:srgbClr val="3C4043"/>
                </a:solidFill>
                <a:effectLst/>
                <a:latin typeface="Roboto" panose="02000000000000000000" pitchFamily="2" charset="0"/>
              </a:rPr>
              <a:t>philosopher</a:t>
            </a:r>
            <a:r>
              <a:rPr lang="en-US" b="0" i="0">
                <a:solidFill>
                  <a:srgbClr val="3C4043"/>
                </a:solidFill>
                <a:effectLst/>
                <a:latin typeface="Roboto" panose="02000000000000000000" pitchFamily="2" charset="0"/>
              </a:rPr>
              <a:t> of the Greek tradition. While Pythagoras coined the word, the first known elaboration on the topic </a:t>
            </a:r>
            <a:r>
              <a:rPr lang="en-US" b="1" i="0">
                <a:solidFill>
                  <a:srgbClr val="3C4043"/>
                </a:solidFill>
                <a:effectLst/>
                <a:latin typeface="Roboto" panose="02000000000000000000" pitchFamily="2" charset="0"/>
              </a:rPr>
              <a:t>was</a:t>
            </a:r>
            <a:r>
              <a:rPr lang="en-US" b="0" i="0">
                <a:solidFill>
                  <a:srgbClr val="3C4043"/>
                </a:solidFill>
                <a:effectLst/>
                <a:latin typeface="Roboto" panose="02000000000000000000" pitchFamily="2" charset="0"/>
              </a:rPr>
              <a:t> conducted by Plato.</a:t>
            </a:r>
            <a:endParaRPr lang="en-US"/>
          </a:p>
        </p:txBody>
      </p:sp>
    </p:spTree>
    <p:extLst>
      <p:ext uri="{BB962C8B-B14F-4D97-AF65-F5344CB8AC3E}">
        <p14:creationId xmlns:p14="http://schemas.microsoft.com/office/powerpoint/2010/main" val="1662182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8A3B0-7115-6642-AD2B-F6FDFBC5FB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6ABE96-58B8-7A41-8719-A5FFABC53D2D}"/>
              </a:ext>
            </a:extLst>
          </p:cNvPr>
          <p:cNvSpPr>
            <a:spLocks noGrp="1"/>
          </p:cNvSpPr>
          <p:nvPr>
            <p:ph idx="1"/>
          </p:nvPr>
        </p:nvSpPr>
        <p:spPr>
          <a:xfrm>
            <a:off x="677466" y="1748235"/>
            <a:ext cx="10515600" cy="6212682"/>
          </a:xfrm>
        </p:spPr>
        <p:txBody>
          <a:bodyPr/>
          <a:lstStyle/>
          <a:p>
            <a:r>
              <a:rPr lang="en-US" b="1" i="0">
                <a:solidFill>
                  <a:srgbClr val="3C4043"/>
                </a:solidFill>
                <a:effectLst/>
                <a:latin typeface="Roboto" panose="02000000000000000000" pitchFamily="2" charset="0"/>
              </a:rPr>
              <a:t>Plato</a:t>
            </a:r>
            <a:r>
              <a:rPr lang="en-US" b="0" i="0">
                <a:solidFill>
                  <a:srgbClr val="3C4043"/>
                </a:solidFill>
                <a:effectLst/>
                <a:latin typeface="Roboto" panose="02000000000000000000" pitchFamily="2" charset="0"/>
              </a:rPr>
              <a:t>, (born 428/427 bce, Athens, Greece—died 348/347, Athens),</a:t>
            </a:r>
          </a:p>
          <a:p>
            <a:r>
              <a:rPr lang="en-US" b="0" i="0">
                <a:solidFill>
                  <a:srgbClr val="3C4043"/>
                </a:solidFill>
                <a:effectLst/>
                <a:latin typeface="Roboto" panose="02000000000000000000" pitchFamily="2" charset="0"/>
              </a:rPr>
              <a:t> ancient Greek philosopher, student of </a:t>
            </a:r>
            <a:r>
              <a:rPr lang="en-US" b="1" i="0">
                <a:solidFill>
                  <a:srgbClr val="3C4043"/>
                </a:solidFill>
                <a:effectLst/>
                <a:latin typeface="Roboto" panose="02000000000000000000" pitchFamily="2" charset="0"/>
              </a:rPr>
              <a:t>Socrates</a:t>
            </a:r>
            <a:r>
              <a:rPr lang="en-US" b="0" i="0">
                <a:solidFill>
                  <a:srgbClr val="3C4043"/>
                </a:solidFill>
                <a:effectLst/>
                <a:latin typeface="Roboto" panose="02000000000000000000" pitchFamily="2" charset="0"/>
              </a:rPr>
              <a:t> (c. 470–399 bce), teacher of Aristotle (384–322 bce),</a:t>
            </a:r>
          </a:p>
          <a:p>
            <a:r>
              <a:rPr lang="en-US" b="0" i="0">
                <a:solidFill>
                  <a:srgbClr val="3C4043"/>
                </a:solidFill>
                <a:effectLst/>
                <a:latin typeface="Roboto" panose="02000000000000000000" pitchFamily="2" charset="0"/>
              </a:rPr>
              <a:t> and founder of the Academy, best known as the author of philosophical works of unparalleled influence.</a:t>
            </a:r>
            <a:endParaRPr lang="en-US"/>
          </a:p>
        </p:txBody>
      </p:sp>
    </p:spTree>
    <p:extLst>
      <p:ext uri="{BB962C8B-B14F-4D97-AF65-F5344CB8AC3E}">
        <p14:creationId xmlns:p14="http://schemas.microsoft.com/office/powerpoint/2010/main" val="167683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316DF9-FA88-364C-BC1A-A703CD6A5576}"/>
              </a:ext>
            </a:extLst>
          </p:cNvPr>
          <p:cNvSpPr>
            <a:spLocks noGrp="1"/>
          </p:cNvSpPr>
          <p:nvPr>
            <p:ph idx="1"/>
          </p:nvPr>
        </p:nvSpPr>
        <p:spPr>
          <a:xfrm>
            <a:off x="838200" y="428625"/>
            <a:ext cx="10515600" cy="6697266"/>
          </a:xfrm>
        </p:spPr>
        <p:txBody>
          <a:bodyPr/>
          <a:lstStyle/>
          <a:p>
            <a:r>
              <a:rPr lang="en-US" b="1" i="0">
                <a:effectLst/>
                <a:latin typeface="Roboto" panose="02000000000000000000" pitchFamily="2" charset="0"/>
              </a:rPr>
              <a:t>Category:Philosophers by period</a:t>
            </a:r>
            <a:endParaRPr lang="en-US" b="0" i="0">
              <a:effectLst/>
              <a:latin typeface="Roboto" panose="02000000000000000000" pitchFamily="2" charset="0"/>
            </a:endParaRPr>
          </a:p>
          <a:p>
            <a:r>
              <a:rPr lang="en-US" b="0" i="0">
                <a:effectLst/>
                <a:latin typeface="Roboto" panose="02000000000000000000" pitchFamily="2" charset="0"/>
              </a:rPr>
              <a:t>Ancient </a:t>
            </a:r>
            <a:r>
              <a:rPr lang="en-US" b="1" i="0">
                <a:effectLst/>
                <a:latin typeface="Roboto" panose="02000000000000000000" pitchFamily="2" charset="0"/>
              </a:rPr>
              <a:t>philosophy</a:t>
            </a:r>
            <a:r>
              <a:rPr lang="en-US" b="0" i="0">
                <a:effectLst/>
                <a:latin typeface="Roboto" panose="02000000000000000000" pitchFamily="2" charset="0"/>
              </a:rPr>
              <a:t> (600 B.C.E. –1000 C.E.)</a:t>
            </a:r>
          </a:p>
          <a:p>
            <a:r>
              <a:rPr lang="en-US" b="0" i="0">
                <a:effectLst/>
                <a:latin typeface="Roboto" panose="02000000000000000000" pitchFamily="2" charset="0"/>
              </a:rPr>
              <a:t>Medieval </a:t>
            </a:r>
            <a:r>
              <a:rPr lang="en-US" b="1" i="0">
                <a:effectLst/>
                <a:latin typeface="Roboto" panose="02000000000000000000" pitchFamily="2" charset="0"/>
              </a:rPr>
              <a:t>philosophy</a:t>
            </a:r>
            <a:r>
              <a:rPr lang="en-US" b="0" i="0">
                <a:effectLst/>
                <a:latin typeface="Roboto" panose="02000000000000000000" pitchFamily="2" charset="0"/>
              </a:rPr>
              <a:t> (1000 C.E.–1500 C.E.)</a:t>
            </a:r>
          </a:p>
          <a:p>
            <a:r>
              <a:rPr lang="en-US" b="0" i="0">
                <a:effectLst/>
                <a:latin typeface="Roboto" panose="02000000000000000000" pitchFamily="2" charset="0"/>
              </a:rPr>
              <a:t>Modern </a:t>
            </a:r>
            <a:r>
              <a:rPr lang="en-US" b="1" i="0">
                <a:effectLst/>
                <a:latin typeface="Roboto" panose="02000000000000000000" pitchFamily="2" charset="0"/>
              </a:rPr>
              <a:t>philosophy</a:t>
            </a:r>
            <a:r>
              <a:rPr lang="en-US" b="0" i="0">
                <a:effectLst/>
                <a:latin typeface="Roboto" panose="02000000000000000000" pitchFamily="2" charset="0"/>
              </a:rPr>
              <a:t> (1500 C.E.–1900 C.E)</a:t>
            </a:r>
          </a:p>
          <a:p>
            <a:r>
              <a:rPr lang="en-US" b="0" i="0">
                <a:effectLst/>
                <a:latin typeface="Roboto" panose="02000000000000000000" pitchFamily="2" charset="0"/>
              </a:rPr>
              <a:t>Contemporary </a:t>
            </a:r>
            <a:r>
              <a:rPr lang="en-US" b="1" i="0">
                <a:effectLst/>
                <a:latin typeface="Roboto" panose="02000000000000000000" pitchFamily="2" charset="0"/>
              </a:rPr>
              <a:t>philosophy</a:t>
            </a:r>
            <a:r>
              <a:rPr lang="en-US" b="0" i="0">
                <a:effectLst/>
                <a:latin typeface="Roboto" panose="02000000000000000000" pitchFamily="2" charset="0"/>
              </a:rPr>
              <a:t> (1900 C.E. - present)</a:t>
            </a:r>
          </a:p>
        </p:txBody>
      </p:sp>
    </p:spTree>
    <p:extLst>
      <p:ext uri="{BB962C8B-B14F-4D97-AF65-F5344CB8AC3E}">
        <p14:creationId xmlns:p14="http://schemas.microsoft.com/office/powerpoint/2010/main" val="2036478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FF321-24D0-B344-AFEF-0B9C6DA6218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0A3A30-8095-5446-8A27-DBBEAA5C44AA}"/>
              </a:ext>
            </a:extLst>
          </p:cNvPr>
          <p:cNvSpPr>
            <a:spLocks noGrp="1"/>
          </p:cNvSpPr>
          <p:nvPr>
            <p:ph idx="1"/>
          </p:nvPr>
        </p:nvSpPr>
        <p:spPr/>
        <p:txBody>
          <a:bodyPr/>
          <a:lstStyle/>
          <a:p>
            <a:r>
              <a:rPr lang="en-US" b="0" i="0">
                <a:solidFill>
                  <a:srgbClr val="3C4043"/>
                </a:solidFill>
                <a:effectLst/>
                <a:latin typeface="Roboto" panose="02000000000000000000" pitchFamily="2" charset="0"/>
              </a:rPr>
              <a:t>Who is the father of political philosophy?</a:t>
            </a:r>
          </a:p>
          <a:p>
            <a:r>
              <a:rPr lang="en-US" b="0" i="0">
                <a:solidFill>
                  <a:srgbClr val="70757A"/>
                </a:solidFill>
                <a:effectLst/>
                <a:latin typeface="Roboto" panose="02000000000000000000" pitchFamily="2" charset="0"/>
              </a:rPr>
              <a:t>Aristotle's</a:t>
            </a:r>
          </a:p>
          <a:p>
            <a:r>
              <a:rPr lang="en-US" b="1" i="0">
                <a:solidFill>
                  <a:srgbClr val="3C4043"/>
                </a:solidFill>
                <a:effectLst/>
                <a:latin typeface="Roboto" panose="02000000000000000000" pitchFamily="2" charset="0"/>
              </a:rPr>
              <a:t>Aristotle</a:t>
            </a:r>
            <a:r>
              <a:rPr lang="en-US" b="0" i="0">
                <a:solidFill>
                  <a:srgbClr val="3C4043"/>
                </a:solidFill>
                <a:effectLst/>
                <a:latin typeface="Roboto" panose="02000000000000000000" pitchFamily="2" charset="0"/>
              </a:rPr>
              <a:t> (b. 384 – d. 322 BCE), was a Greek philosopher, logician, and scientist.</a:t>
            </a:r>
            <a:r>
              <a:rPr lang="en-US" b="0" i="0">
                <a:solidFill>
                  <a:srgbClr val="70757A"/>
                </a:solidFill>
                <a:effectLst/>
                <a:latin typeface="Roboto" panose="02000000000000000000" pitchFamily="2" charset="0"/>
              </a:rPr>
              <a:t>Jul 1, 1998</a:t>
            </a:r>
            <a:endParaRPr lang="en-US" b="0" i="0">
              <a:solidFill>
                <a:srgbClr val="3C4043"/>
              </a:solidFill>
              <a:effectLst/>
              <a:latin typeface="Roboto" panose="02000000000000000000" pitchFamily="2" charset="0"/>
            </a:endParaRPr>
          </a:p>
        </p:txBody>
      </p:sp>
    </p:spTree>
    <p:extLst>
      <p:ext uri="{BB962C8B-B14F-4D97-AF65-F5344CB8AC3E}">
        <p14:creationId xmlns:p14="http://schemas.microsoft.com/office/powerpoint/2010/main" val="2616351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22</Slides>
  <Notes>0</Notes>
  <HiddenSlides>0</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Philosophy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Metaphysics</vt:lpstr>
      <vt:lpstr>Epistemology</vt:lpstr>
      <vt:lpstr>Ethics</vt:lpstr>
      <vt:lpstr>Logic</vt:lpstr>
      <vt:lpstr>Aesthetics</vt:lpstr>
      <vt:lpstr>Worth of philosphy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dc:title>
  <dc:creator>ghulamhafsa2318@gmail.com</dc:creator>
  <cp:lastModifiedBy>ghulamhafsa2318@gmail.com</cp:lastModifiedBy>
  <cp:revision>2</cp:revision>
  <dcterms:created xsi:type="dcterms:W3CDTF">2020-10-12T03:06:59Z</dcterms:created>
  <dcterms:modified xsi:type="dcterms:W3CDTF">2020-10-14T02:57:23Z</dcterms:modified>
</cp:coreProperties>
</file>