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sldIdLst>
    <p:sldId id="256" r:id="rId2"/>
    <p:sldId id="28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CFCA79B-A81E-4EC6-A8D8-F717F6B93E73}" type="datetimeFigureOut">
              <a:rPr lang="en-US" smtClean="0"/>
              <a:pPr/>
              <a:t>5/2/2020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918A88B8-DE84-4B1E-849A-FB314A08EA21}"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FCA79B-A81E-4EC6-A8D8-F717F6B93E73}" type="datetimeFigureOut">
              <a:rPr lang="en-US" smtClean="0"/>
              <a:pPr/>
              <a:t>5/2/2020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8A88B8-DE84-4B1E-849A-FB314A08EA2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FCA79B-A81E-4EC6-A8D8-F717F6B93E73}" type="datetimeFigureOut">
              <a:rPr lang="en-US" smtClean="0"/>
              <a:pPr/>
              <a:t>5/2/2020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8A88B8-DE84-4B1E-849A-FB314A08EA2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FCA79B-A81E-4EC6-A8D8-F717F6B93E73}" type="datetimeFigureOut">
              <a:rPr lang="en-US" smtClean="0"/>
              <a:pPr/>
              <a:t>5/2/2020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8A88B8-DE84-4B1E-849A-FB314A08EA2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FCA79B-A81E-4EC6-A8D8-F717F6B93E73}" type="datetimeFigureOut">
              <a:rPr lang="en-US" smtClean="0"/>
              <a:pPr/>
              <a:t>5/2/2020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8A88B8-DE84-4B1E-849A-FB314A08EA21}"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FCA79B-A81E-4EC6-A8D8-F717F6B93E73}" type="datetimeFigureOut">
              <a:rPr lang="en-US" smtClean="0"/>
              <a:pPr/>
              <a:t>5/2/2020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8A88B8-DE84-4B1E-849A-FB314A08EA2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CFCA79B-A81E-4EC6-A8D8-F717F6B93E73}" type="datetimeFigureOut">
              <a:rPr lang="en-US" smtClean="0"/>
              <a:pPr/>
              <a:t>5/2/2020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8A88B8-DE84-4B1E-849A-FB314A08EA2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FCA79B-A81E-4EC6-A8D8-F717F6B93E73}" type="datetimeFigureOut">
              <a:rPr lang="en-US" smtClean="0"/>
              <a:pPr/>
              <a:t>5/2/2020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8A88B8-DE84-4B1E-849A-FB314A08EA2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FCA79B-A81E-4EC6-A8D8-F717F6B93E73}" type="datetimeFigureOut">
              <a:rPr lang="en-US" smtClean="0"/>
              <a:pPr/>
              <a:t>5/2/2020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8A88B8-DE84-4B1E-849A-FB314A08EA2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FCA79B-A81E-4EC6-A8D8-F717F6B93E73}" type="datetimeFigureOut">
              <a:rPr lang="en-US" smtClean="0"/>
              <a:pPr/>
              <a:t>5/2/2020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8A88B8-DE84-4B1E-849A-FB314A08EA2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FCA79B-A81E-4EC6-A8D8-F717F6B93E73}" type="datetimeFigureOut">
              <a:rPr lang="en-US" smtClean="0"/>
              <a:pPr/>
              <a:t>5/2/2020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918A88B8-DE84-4B1E-849A-FB314A08EA21}"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CFCA79B-A81E-4EC6-A8D8-F717F6B93E73}" type="datetimeFigureOut">
              <a:rPr lang="en-US" smtClean="0"/>
              <a:pPr/>
              <a:t>5/2/2020</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18A88B8-DE84-4B1E-849A-FB314A08EA21}"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143248"/>
            <a:ext cx="7215238" cy="857256"/>
          </a:xfrm>
        </p:spPr>
        <p:txBody>
          <a:bodyPr>
            <a:noAutofit/>
          </a:bodyPr>
          <a:lstStyle/>
          <a:p>
            <a:pPr algn="ctr"/>
            <a:r>
              <a:rPr lang="en-US" sz="4400" b="1" u="sng" dirty="0" smtClean="0">
                <a:solidFill>
                  <a:srgbClr val="FFFF00"/>
                </a:solidFill>
              </a:rPr>
              <a:t>Technical Writing and Presentation Skills</a:t>
            </a:r>
            <a:br>
              <a:rPr lang="en-US" sz="4400" b="1" u="sng" dirty="0" smtClean="0">
                <a:solidFill>
                  <a:srgbClr val="FFFF00"/>
                </a:solidFill>
              </a:rPr>
            </a:br>
            <a:endParaRPr lang="en-GB" sz="4400"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704088"/>
            <a:ext cx="8229600" cy="1143000"/>
          </a:xfrm>
        </p:spPr>
        <p:txBody>
          <a:bodyPr>
            <a:normAutofit fontScale="90000"/>
          </a:bodyPr>
          <a:lstStyle/>
          <a:p>
            <a:r>
              <a:rPr lang="en-US" sz="4000" b="1" i="1" dirty="0" smtClean="0"/>
              <a:t>Writing will be critical to your success. </a:t>
            </a:r>
            <a:r>
              <a:rPr lang="en-US" sz="5400" b="1" i="1" dirty="0" smtClean="0"/>
              <a:t/>
            </a:r>
            <a:br>
              <a:rPr lang="en-US" sz="5400" b="1" i="1" dirty="0" smtClean="0"/>
            </a:br>
            <a:endParaRPr lang="en-GB" dirty="0"/>
          </a:p>
        </p:txBody>
      </p:sp>
      <p:sp>
        <p:nvSpPr>
          <p:cNvPr id="6" name="Rectangle 6"/>
          <p:cNvSpPr>
            <a:spLocks noGrp="1" noChangeArrowheads="1"/>
          </p:cNvSpPr>
          <p:nvPr>
            <p:ph idx="1"/>
          </p:nvPr>
        </p:nvSpPr>
        <p:spPr bwMode="auto">
          <a:xfrm>
            <a:off x="457200" y="1935480"/>
            <a:ext cx="8229600" cy="4093428"/>
          </a:xfrm>
          <a:prstGeom prst="rect">
            <a:avLst/>
          </a:prstGeom>
          <a:noFill/>
          <a:ln w="9525">
            <a:noFill/>
            <a:miter lim="800000"/>
            <a:headEnd/>
            <a:tailEnd/>
          </a:ln>
        </p:spPr>
        <p:txBody>
          <a:bodyPr>
            <a:spAutoFit/>
          </a:bodyPr>
          <a:lstStyle/>
          <a:p>
            <a:pPr eaLnBrk="0" hangingPunct="0">
              <a:spcBef>
                <a:spcPct val="50000"/>
              </a:spcBef>
            </a:pPr>
            <a:r>
              <a:rPr lang="en-US" sz="2800" dirty="0"/>
              <a:t>In addition to bringing you recognition, writing well at work can bring you personal satisfaction.</a:t>
            </a:r>
          </a:p>
          <a:p>
            <a:pPr eaLnBrk="0" hangingPunct="0">
              <a:spcBef>
                <a:spcPct val="50000"/>
              </a:spcBef>
            </a:pPr>
            <a:r>
              <a:rPr lang="en-US" sz="2800" dirty="0"/>
              <a:t>It will enable you to make an important impact</a:t>
            </a:r>
            <a:r>
              <a:rPr lang="en-US" sz="2800" dirty="0" smtClean="0"/>
              <a:t>.</a:t>
            </a:r>
          </a:p>
          <a:p>
            <a:pPr eaLnBrk="0" hangingPunct="0">
              <a:spcBef>
                <a:spcPct val="50000"/>
              </a:spcBef>
            </a:pPr>
            <a:r>
              <a:rPr lang="en-US" sz="2800" dirty="0" smtClean="0"/>
              <a:t>To succeed in any endeavors during your professional career, you will need to influence peoples opinions, actions and decisions mostly through writing.</a:t>
            </a:r>
          </a:p>
          <a:p>
            <a:pPr eaLnBrk="0" hangingPunct="0">
              <a:spcBef>
                <a:spcPct val="50000"/>
              </a:spcBef>
            </a:pPr>
            <a:endParaRPr lang="en-US" sz="1200" dirty="0"/>
          </a:p>
          <a:p>
            <a:pPr eaLnBrk="0" hangingPunct="0">
              <a:spcBef>
                <a:spcPct val="50000"/>
              </a:spcBef>
            </a:pPr>
            <a:endParaRPr lang="en-US"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7758138" cy="581772"/>
          </a:xfrm>
        </p:spPr>
        <p:txBody>
          <a:bodyPr>
            <a:normAutofit fontScale="90000"/>
          </a:bodyPr>
          <a:lstStyle/>
          <a:p>
            <a:pPr algn="ctr"/>
            <a:r>
              <a:rPr lang="en-US" sz="5400" b="1" dirty="0" smtClean="0">
                <a:solidFill>
                  <a:srgbClr val="002060"/>
                </a:solidFill>
              </a:rPr>
              <a:t>writing</a:t>
            </a:r>
            <a:br>
              <a:rPr lang="en-US" sz="5400" b="1" dirty="0" smtClean="0">
                <a:solidFill>
                  <a:srgbClr val="002060"/>
                </a:solidFill>
              </a:rPr>
            </a:br>
            <a:endParaRPr lang="en-GB" dirty="0">
              <a:solidFill>
                <a:srgbClr val="002060"/>
              </a:solidFill>
            </a:endParaRPr>
          </a:p>
        </p:txBody>
      </p:sp>
      <p:sp>
        <p:nvSpPr>
          <p:cNvPr id="3" name="Content Placeholder 2"/>
          <p:cNvSpPr>
            <a:spLocks noGrp="1"/>
          </p:cNvSpPr>
          <p:nvPr>
            <p:ph idx="1"/>
          </p:nvPr>
        </p:nvSpPr>
        <p:spPr>
          <a:xfrm>
            <a:off x="457200" y="1142984"/>
            <a:ext cx="8229600" cy="5181616"/>
          </a:xfrm>
        </p:spPr>
        <p:txBody>
          <a:bodyPr/>
          <a:lstStyle/>
          <a:p>
            <a:pPr eaLnBrk="0" hangingPunct="0">
              <a:spcBef>
                <a:spcPct val="50000"/>
              </a:spcBef>
              <a:buFontTx/>
              <a:buChar char="•"/>
            </a:pPr>
            <a:r>
              <a:rPr lang="en-US" sz="2800" dirty="0" smtClean="0"/>
              <a:t> Writing at work differs from writing at school</a:t>
            </a:r>
          </a:p>
          <a:p>
            <a:pPr eaLnBrk="0" hangingPunct="0">
              <a:spcBef>
                <a:spcPct val="50000"/>
              </a:spcBef>
              <a:buFontTx/>
              <a:buChar char="•"/>
            </a:pPr>
            <a:r>
              <a:rPr lang="en-US" sz="2800" dirty="0" smtClean="0"/>
              <a:t> To write successfully at work you will need to develop new writing skills and even new ways of thinking about writing.</a:t>
            </a:r>
          </a:p>
          <a:p>
            <a:pPr eaLnBrk="0" hangingPunct="0">
              <a:spcBef>
                <a:spcPct val="50000"/>
              </a:spcBef>
              <a:buFontTx/>
              <a:buChar char="•"/>
            </a:pPr>
            <a:r>
              <a:rPr lang="en-US" sz="2800" dirty="0" smtClean="0"/>
              <a:t> That’s because on-the-job writing differs in some very fundamental ways from writing done at school.  </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115328" cy="724648"/>
          </a:xfrm>
        </p:spPr>
        <p:txBody>
          <a:bodyPr>
            <a:normAutofit fontScale="90000"/>
          </a:bodyPr>
          <a:lstStyle/>
          <a:p>
            <a:r>
              <a:rPr lang="en-US" sz="4800" b="1" dirty="0" smtClean="0">
                <a:solidFill>
                  <a:srgbClr val="002060"/>
                </a:solidFill>
              </a:rPr>
              <a:t>writing</a:t>
            </a:r>
            <a:br>
              <a:rPr lang="en-US" sz="4800" b="1" dirty="0" smtClean="0">
                <a:solidFill>
                  <a:srgbClr val="002060"/>
                </a:solidFill>
              </a:rPr>
            </a:br>
            <a:endParaRPr lang="en-GB" b="1" dirty="0"/>
          </a:p>
        </p:txBody>
      </p:sp>
      <p:sp>
        <p:nvSpPr>
          <p:cNvPr id="3" name="Content Placeholder 2"/>
          <p:cNvSpPr>
            <a:spLocks noGrp="1"/>
          </p:cNvSpPr>
          <p:nvPr>
            <p:ph idx="1"/>
          </p:nvPr>
        </p:nvSpPr>
        <p:spPr>
          <a:xfrm>
            <a:off x="457200" y="1214422"/>
            <a:ext cx="8229600" cy="5110178"/>
          </a:xfrm>
        </p:spPr>
        <p:txBody>
          <a:bodyPr/>
          <a:lstStyle/>
          <a:p>
            <a:pPr eaLnBrk="0" hangingPunct="0">
              <a:spcBef>
                <a:spcPct val="50000"/>
              </a:spcBef>
              <a:buNone/>
            </a:pPr>
            <a:r>
              <a:rPr lang="en-US" sz="2800" u="sng" dirty="0" smtClean="0">
                <a:solidFill>
                  <a:srgbClr val="FF0000"/>
                </a:solidFill>
              </a:rPr>
              <a:t>Purpose</a:t>
            </a:r>
          </a:p>
          <a:p>
            <a:pPr eaLnBrk="0" hangingPunct="0">
              <a:spcBef>
                <a:spcPct val="50000"/>
              </a:spcBef>
            </a:pPr>
            <a:r>
              <a:rPr lang="en-US" sz="2800" dirty="0" smtClean="0"/>
              <a:t>As a student you communicate for </a:t>
            </a:r>
            <a:r>
              <a:rPr lang="en-US" sz="2800" i="1" dirty="0" smtClean="0"/>
              <a:t>educational</a:t>
            </a:r>
            <a:r>
              <a:rPr lang="en-US" sz="2800" dirty="0" smtClean="0"/>
              <a:t> purposes for example writing term papers or taking a written exam etc.</a:t>
            </a:r>
          </a:p>
          <a:p>
            <a:pPr eaLnBrk="0" hangingPunct="0">
              <a:spcBef>
                <a:spcPct val="50000"/>
              </a:spcBef>
            </a:pPr>
            <a:r>
              <a:rPr lang="en-US" sz="2800" dirty="0" smtClean="0"/>
              <a:t>In contrast as an employee you will communicate for instrumental purposes.</a:t>
            </a:r>
          </a:p>
          <a:p>
            <a:pPr eaLnBrk="0" hangingPunct="0">
              <a:spcBef>
                <a:spcPct val="50000"/>
              </a:spcBef>
            </a:pPr>
            <a:r>
              <a:rPr lang="en-US" sz="2800" dirty="0" smtClean="0"/>
              <a:t>Most of your communications will be designed to help your employer achieve practical business objectives.</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7972452" cy="510334"/>
          </a:xfrm>
        </p:spPr>
        <p:txBody>
          <a:bodyPr>
            <a:normAutofit fontScale="90000"/>
          </a:bodyPr>
          <a:lstStyle/>
          <a:p>
            <a:r>
              <a:rPr lang="en-GB" sz="4400" dirty="0" smtClean="0"/>
              <a:t>School </a:t>
            </a:r>
            <a:r>
              <a:rPr lang="en-GB" sz="4400" dirty="0" err="1" smtClean="0"/>
              <a:t>vs</a:t>
            </a:r>
            <a:r>
              <a:rPr lang="en-GB" sz="4400" dirty="0" smtClean="0"/>
              <a:t> work Writing</a:t>
            </a:r>
            <a:endParaRPr lang="en-GB" sz="4400" dirty="0"/>
          </a:p>
        </p:txBody>
      </p:sp>
      <p:sp>
        <p:nvSpPr>
          <p:cNvPr id="3" name="Content Placeholder 2"/>
          <p:cNvSpPr>
            <a:spLocks noGrp="1"/>
          </p:cNvSpPr>
          <p:nvPr>
            <p:ph idx="1"/>
          </p:nvPr>
        </p:nvSpPr>
        <p:spPr/>
        <p:txBody>
          <a:bodyPr>
            <a:normAutofit fontScale="92500" lnSpcReduction="20000"/>
          </a:bodyPr>
          <a:lstStyle/>
          <a:p>
            <a:pPr eaLnBrk="0" hangingPunct="0">
              <a:spcBef>
                <a:spcPct val="50000"/>
              </a:spcBef>
            </a:pPr>
            <a:r>
              <a:rPr lang="en-US" sz="2800" b="1" dirty="0" smtClean="0"/>
              <a:t>Example </a:t>
            </a:r>
          </a:p>
          <a:p>
            <a:pPr eaLnBrk="0" hangingPunct="0">
              <a:spcBef>
                <a:spcPct val="50000"/>
              </a:spcBef>
            </a:pPr>
            <a:r>
              <a:rPr lang="en-US" sz="2800" dirty="0" smtClean="0"/>
              <a:t>At school, where your aim is to show how much you know, one of your major writing strategies is to write as much as you can about your subject.</a:t>
            </a:r>
          </a:p>
          <a:p>
            <a:pPr eaLnBrk="0" hangingPunct="0">
              <a:spcBef>
                <a:spcPct val="50000"/>
              </a:spcBef>
            </a:pPr>
            <a:r>
              <a:rPr lang="en-US" sz="2800" dirty="0" smtClean="0"/>
              <a:t> </a:t>
            </a:r>
            <a:r>
              <a:rPr lang="en-US" dirty="0" smtClean="0"/>
              <a:t>At work, your communications should only include the information your readers </a:t>
            </a:r>
            <a:r>
              <a:rPr lang="en-US" i="1" dirty="0" smtClean="0"/>
              <a:t>need</a:t>
            </a:r>
            <a:r>
              <a:rPr lang="en-US" dirty="0" smtClean="0"/>
              <a:t>.</a:t>
            </a:r>
          </a:p>
          <a:p>
            <a:pPr eaLnBrk="0" hangingPunct="0">
              <a:spcBef>
                <a:spcPct val="50000"/>
              </a:spcBef>
            </a:pPr>
            <a:r>
              <a:rPr lang="en-US" dirty="0" smtClean="0"/>
              <a:t>Extra information would only clog your readers’ path to what they need, resulting in </a:t>
            </a:r>
          </a:p>
          <a:p>
            <a:pPr lvl="1" eaLnBrk="0" hangingPunct="0">
              <a:spcBef>
                <a:spcPct val="50000"/>
              </a:spcBef>
              <a:buFontTx/>
              <a:buChar char="•"/>
            </a:pPr>
            <a:r>
              <a:rPr lang="en-US" sz="2600" dirty="0" smtClean="0"/>
              <a:t>decreased efficiency</a:t>
            </a:r>
          </a:p>
          <a:p>
            <a:pPr lvl="1" eaLnBrk="0" hangingPunct="0">
              <a:spcBef>
                <a:spcPct val="50000"/>
              </a:spcBef>
              <a:buFontTx/>
              <a:buChar char="•"/>
            </a:pPr>
            <a:r>
              <a:rPr lang="en-US" sz="2600" dirty="0" smtClean="0"/>
              <a:t>increased frustration </a:t>
            </a:r>
            <a:endParaRPr lang="en-US" sz="1400" dirty="0" smtClean="0"/>
          </a:p>
          <a:p>
            <a:pPr eaLnBrk="0" hangingPunct="0">
              <a:spcBef>
                <a:spcPct val="50000"/>
              </a:spcBef>
            </a:pPr>
            <a:endParaRPr lang="en-US" sz="2800" dirty="0" smtClean="0"/>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967302"/>
          </a:xfrm>
        </p:spPr>
        <p:txBody>
          <a:bodyPr>
            <a:normAutofit fontScale="92500" lnSpcReduction="20000"/>
          </a:bodyPr>
          <a:lstStyle/>
          <a:p>
            <a:pPr eaLnBrk="0" hangingPunct="0">
              <a:spcBef>
                <a:spcPct val="50000"/>
              </a:spcBef>
            </a:pPr>
            <a:r>
              <a:rPr lang="en-US" sz="2800" b="1" u="sng" dirty="0" smtClean="0">
                <a:solidFill>
                  <a:srgbClr val="FF0000"/>
                </a:solidFill>
              </a:rPr>
              <a:t>Audience</a:t>
            </a:r>
            <a:r>
              <a:rPr lang="en-US" sz="2800" dirty="0" smtClean="0">
                <a:solidFill>
                  <a:srgbClr val="FF0000"/>
                </a:solidFill>
              </a:rPr>
              <a:t> </a:t>
            </a:r>
          </a:p>
          <a:p>
            <a:pPr eaLnBrk="0" hangingPunct="0">
              <a:spcBef>
                <a:spcPct val="50000"/>
              </a:spcBef>
            </a:pPr>
            <a:r>
              <a:rPr lang="en-US" sz="2800" dirty="0" smtClean="0"/>
              <a:t>At school your interaction is only one person, the instructor.</a:t>
            </a:r>
          </a:p>
          <a:p>
            <a:pPr eaLnBrk="0" hangingPunct="0">
              <a:spcBef>
                <a:spcPct val="50000"/>
              </a:spcBef>
            </a:pPr>
            <a:r>
              <a:rPr lang="en-US" sz="2800" dirty="0" smtClean="0"/>
              <a:t>In contrast at work, you will often create communications that will address a wide variety of people with different backgrounds.</a:t>
            </a:r>
          </a:p>
          <a:p>
            <a:pPr eaLnBrk="0" hangingPunct="0">
              <a:spcBef>
                <a:spcPct val="50000"/>
              </a:spcBef>
            </a:pPr>
            <a:r>
              <a:rPr lang="en-US" dirty="0" smtClean="0"/>
              <a:t>The audience might include who are differ in</a:t>
            </a:r>
          </a:p>
          <a:p>
            <a:pPr lvl="1" eaLnBrk="0" hangingPunct="0">
              <a:spcBef>
                <a:spcPct val="50000"/>
              </a:spcBef>
              <a:buFontTx/>
              <a:buChar char="•"/>
            </a:pPr>
            <a:r>
              <a:rPr lang="en-US" sz="2600" dirty="0" smtClean="0"/>
              <a:t>familiarity with your subject</a:t>
            </a:r>
          </a:p>
          <a:p>
            <a:pPr lvl="1" eaLnBrk="0" hangingPunct="0">
              <a:spcBef>
                <a:spcPct val="50000"/>
              </a:spcBef>
              <a:buFontTx/>
              <a:buChar char="•"/>
            </a:pPr>
            <a:r>
              <a:rPr lang="en-US" sz="2600" dirty="0" smtClean="0"/>
              <a:t>the use they will make of your information</a:t>
            </a:r>
          </a:p>
          <a:p>
            <a:pPr lvl="1" eaLnBrk="0" hangingPunct="0">
              <a:spcBef>
                <a:spcPct val="50000"/>
              </a:spcBef>
              <a:buFontTx/>
              <a:buChar char="•"/>
            </a:pPr>
            <a:r>
              <a:rPr lang="en-US" sz="2600" dirty="0" smtClean="0"/>
              <a:t>the kinds of professional and personal concerns they will bring to your presentation.</a:t>
            </a:r>
          </a:p>
          <a:p>
            <a:endParaRPr lang="en-GB" dirty="0"/>
          </a:p>
        </p:txBody>
      </p:sp>
      <p:sp>
        <p:nvSpPr>
          <p:cNvPr id="6" name="Title 1"/>
          <p:cNvSpPr>
            <a:spLocks noGrp="1"/>
          </p:cNvSpPr>
          <p:nvPr>
            <p:ph type="title"/>
          </p:nvPr>
        </p:nvSpPr>
        <p:spPr>
          <a:xfrm>
            <a:off x="457200" y="704088"/>
            <a:ext cx="7972452" cy="510334"/>
          </a:xfrm>
        </p:spPr>
        <p:txBody>
          <a:bodyPr>
            <a:normAutofit fontScale="90000"/>
          </a:bodyPr>
          <a:lstStyle/>
          <a:p>
            <a:r>
              <a:rPr lang="en-GB" sz="4400" dirty="0" smtClean="0"/>
              <a:t>School </a:t>
            </a:r>
            <a:r>
              <a:rPr lang="en-GB" sz="4400" dirty="0" err="1" smtClean="0"/>
              <a:t>vs</a:t>
            </a:r>
            <a:r>
              <a:rPr lang="en-GB" sz="4400" dirty="0" smtClean="0"/>
              <a:t> work Writing</a:t>
            </a:r>
            <a:endParaRPr lang="en-GB" sz="4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srcRect/>
          <a:stretch>
            <a:fillRect/>
          </a:stretch>
        </p:blipFill>
        <p:spPr bwMode="auto">
          <a:xfrm>
            <a:off x="1142976" y="1963284"/>
            <a:ext cx="6357982" cy="4017232"/>
          </a:xfrm>
          <a:prstGeom prst="rect">
            <a:avLst/>
          </a:prstGeom>
          <a:noFill/>
        </p:spPr>
      </p:pic>
      <p:sp>
        <p:nvSpPr>
          <p:cNvPr id="5" name="Title 1"/>
          <p:cNvSpPr>
            <a:spLocks noGrp="1"/>
          </p:cNvSpPr>
          <p:nvPr>
            <p:ph type="title"/>
          </p:nvPr>
        </p:nvSpPr>
        <p:spPr>
          <a:xfrm>
            <a:off x="457200" y="704088"/>
            <a:ext cx="7972452" cy="510334"/>
          </a:xfrm>
        </p:spPr>
        <p:txBody>
          <a:bodyPr>
            <a:normAutofit fontScale="90000"/>
          </a:bodyPr>
          <a:lstStyle/>
          <a:p>
            <a:r>
              <a:rPr lang="en-GB" sz="4400" dirty="0" smtClean="0"/>
              <a:t>School </a:t>
            </a:r>
            <a:r>
              <a:rPr lang="en-GB" sz="4400" dirty="0" err="1" smtClean="0"/>
              <a:t>vs</a:t>
            </a:r>
            <a:r>
              <a:rPr lang="en-GB" sz="4400" dirty="0" smtClean="0"/>
              <a:t> work Writing</a:t>
            </a:r>
            <a:endParaRPr lang="en-GB" sz="4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704088"/>
            <a:ext cx="7972452" cy="510334"/>
          </a:xfrm>
          <a:prstGeom prst="rect">
            <a:avLst/>
          </a:prstGeom>
        </p:spPr>
        <p:txBody>
          <a:bodyPr vert="horz" lIns="0" rIns="0" bIns="0" anchor="b">
            <a:normAutofit fontScale="8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2"/>
                </a:solidFill>
                <a:effectLst/>
                <a:uLnTx/>
                <a:uFillTx/>
                <a:latin typeface="+mj-lt"/>
                <a:ea typeface="+mj-ea"/>
                <a:cs typeface="+mj-cs"/>
              </a:rPr>
              <a:t>School </a:t>
            </a:r>
            <a:r>
              <a:rPr kumimoji="0" lang="en-GB" sz="4400" b="0" i="0" u="none" strike="noStrike" kern="1200" cap="none" spc="0" normalizeH="0" baseline="0" noProof="0" dirty="0" err="1" smtClean="0">
                <a:ln>
                  <a:noFill/>
                </a:ln>
                <a:solidFill>
                  <a:schemeClr val="tx2"/>
                </a:solidFill>
                <a:effectLst/>
                <a:uLnTx/>
                <a:uFillTx/>
                <a:latin typeface="+mj-lt"/>
                <a:ea typeface="+mj-ea"/>
                <a:cs typeface="+mj-cs"/>
              </a:rPr>
              <a:t>vs</a:t>
            </a:r>
            <a:r>
              <a:rPr kumimoji="0" lang="en-GB" sz="4400" b="0" i="0" u="none" strike="noStrike" kern="1200" cap="none" spc="0" normalizeH="0" baseline="0" noProof="0" dirty="0" smtClean="0">
                <a:ln>
                  <a:noFill/>
                </a:ln>
                <a:solidFill>
                  <a:schemeClr val="tx2"/>
                </a:solidFill>
                <a:effectLst/>
                <a:uLnTx/>
                <a:uFillTx/>
                <a:latin typeface="+mj-lt"/>
                <a:ea typeface="+mj-ea"/>
                <a:cs typeface="+mj-cs"/>
              </a:rPr>
              <a:t> work Writing</a:t>
            </a:r>
            <a:endParaRPr kumimoji="0" lang="en-GB" sz="4400" b="0" i="0" u="none" strike="noStrike" kern="1200" cap="none" spc="0" normalizeH="0" baseline="0" noProof="0" dirty="0">
              <a:ln>
                <a:noFill/>
              </a:ln>
              <a:solidFill>
                <a:schemeClr val="tx2"/>
              </a:solidFill>
              <a:effectLst/>
              <a:uLnTx/>
              <a:uFillTx/>
              <a:latin typeface="+mj-lt"/>
              <a:ea typeface="+mj-ea"/>
              <a:cs typeface="+mj-cs"/>
            </a:endParaRPr>
          </a:p>
        </p:txBody>
      </p:sp>
      <p:pic>
        <p:nvPicPr>
          <p:cNvPr id="2051" name="Picture 3"/>
          <p:cNvPicPr>
            <a:picLocks noGrp="1" noChangeAspect="1" noChangeArrowheads="1"/>
          </p:cNvPicPr>
          <p:nvPr>
            <p:ph idx="1"/>
          </p:nvPr>
        </p:nvPicPr>
        <p:blipFill>
          <a:blip r:embed="rId2"/>
          <a:srcRect/>
          <a:stretch>
            <a:fillRect/>
          </a:stretch>
        </p:blipFill>
        <p:spPr bwMode="auto">
          <a:xfrm>
            <a:off x="597218" y="1428736"/>
            <a:ext cx="8118186" cy="4929222"/>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038872"/>
          </a:xfrm>
        </p:spPr>
        <p:txBody>
          <a:bodyPr>
            <a:normAutofit fontScale="92500" lnSpcReduction="20000"/>
          </a:bodyPr>
          <a:lstStyle/>
          <a:p>
            <a:pPr eaLnBrk="0" hangingPunct="0">
              <a:spcBef>
                <a:spcPct val="50000"/>
              </a:spcBef>
            </a:pPr>
            <a:r>
              <a:rPr lang="en-US" sz="2800" b="1" dirty="0" smtClean="0"/>
              <a:t>Exampl</a:t>
            </a:r>
            <a:r>
              <a:rPr lang="en-US" sz="2800" dirty="0" smtClean="0"/>
              <a:t>e </a:t>
            </a:r>
          </a:p>
          <a:p>
            <a:pPr algn="just" eaLnBrk="0" hangingPunct="0">
              <a:spcBef>
                <a:spcPct val="50000"/>
              </a:spcBef>
            </a:pPr>
            <a:r>
              <a:rPr lang="en-US" sz="2800" dirty="0" smtClean="0"/>
              <a:t>Consider the report in which </a:t>
            </a:r>
            <a:r>
              <a:rPr lang="en-US" sz="2800" dirty="0" err="1" smtClean="0"/>
              <a:t>Naila</a:t>
            </a:r>
            <a:r>
              <a:rPr lang="en-US" sz="2800" dirty="0" smtClean="0"/>
              <a:t> will present her recommendations for improving the hospital kitchen. </a:t>
            </a:r>
          </a:p>
          <a:p>
            <a:pPr algn="just" eaLnBrk="0" hangingPunct="0">
              <a:spcBef>
                <a:spcPct val="50000"/>
              </a:spcBef>
            </a:pPr>
            <a:r>
              <a:rPr lang="en-US" sz="2800" dirty="0" smtClean="0"/>
              <a:t>Her recommendations might be read by her supervisor Mr. </a:t>
            </a:r>
            <a:r>
              <a:rPr lang="en-US" sz="2800" dirty="0" err="1" smtClean="0"/>
              <a:t>Nadeem</a:t>
            </a:r>
            <a:r>
              <a:rPr lang="en-US" sz="2800" dirty="0" smtClean="0"/>
              <a:t>, who will want to know what measures he will have to take in order to follow her recommendations. </a:t>
            </a:r>
          </a:p>
          <a:p>
            <a:pPr algn="just" eaLnBrk="0" hangingPunct="0">
              <a:spcBef>
                <a:spcPct val="50000"/>
              </a:spcBef>
            </a:pPr>
            <a:r>
              <a:rPr lang="en-US" sz="2800" dirty="0" smtClean="0"/>
              <a:t>The vice president of finance, Mr. </a:t>
            </a:r>
            <a:r>
              <a:rPr lang="en-US" sz="2800" dirty="0" err="1" smtClean="0"/>
              <a:t>Altaf</a:t>
            </a:r>
            <a:r>
              <a:rPr lang="en-US" sz="2800" dirty="0" smtClean="0"/>
              <a:t>, will want to verify the cost estimates that </a:t>
            </a:r>
            <a:r>
              <a:rPr lang="en-US" sz="2800" dirty="0" err="1" smtClean="0"/>
              <a:t>Nalia</a:t>
            </a:r>
            <a:r>
              <a:rPr lang="en-US" sz="2800" dirty="0" smtClean="0"/>
              <a:t> includes.</a:t>
            </a:r>
          </a:p>
          <a:p>
            <a:pPr algn="just" eaLnBrk="0" hangingPunct="0">
              <a:spcBef>
                <a:spcPct val="50000"/>
              </a:spcBef>
            </a:pPr>
            <a:r>
              <a:rPr lang="en-US" sz="2800" dirty="0" smtClean="0"/>
              <a:t>The director of purchasing, Mr. </a:t>
            </a:r>
            <a:r>
              <a:rPr lang="en-US" sz="2800" dirty="0" err="1" smtClean="0"/>
              <a:t>Chauhan</a:t>
            </a:r>
            <a:r>
              <a:rPr lang="en-US" sz="2800" dirty="0" smtClean="0"/>
              <a:t>, will need to know about the new equipment he will need to order.</a:t>
            </a:r>
          </a:p>
          <a:p>
            <a:pPr algn="just" eaLnBrk="0" hangingPunct="0">
              <a:spcBef>
                <a:spcPct val="50000"/>
              </a:spcBef>
            </a:pPr>
            <a:r>
              <a:rPr lang="en-US" sz="2800" dirty="0" smtClean="0"/>
              <a:t>The head of personnel, Miss Sara, will want to learn whether she needs to write any new job descriptions.</a:t>
            </a:r>
          </a:p>
          <a:p>
            <a:pPr algn="just" eaLnBrk="0" hangingPunct="0">
              <a:spcBef>
                <a:spcPct val="50000"/>
              </a:spcBef>
            </a:pPr>
            <a:r>
              <a:rPr lang="en-US" sz="2800" dirty="0" smtClean="0"/>
              <a:t>And lastly the kitchen staff to assure them that their new work assignment will treat them fairly.  </a:t>
            </a:r>
          </a:p>
          <a:p>
            <a:pPr eaLnBrk="0" hangingPunct="0">
              <a:spcBef>
                <a:spcPct val="50000"/>
              </a:spcBef>
            </a:pPr>
            <a:endParaRPr lang="en-US" sz="2800" dirty="0" smtClean="0"/>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115328" cy="510334"/>
          </a:xfrm>
        </p:spPr>
        <p:txBody>
          <a:bodyPr>
            <a:normAutofit fontScale="90000"/>
          </a:bodyPr>
          <a:lstStyle/>
          <a:p>
            <a:r>
              <a:rPr lang="en-US" sz="4000" b="1" dirty="0" smtClean="0">
                <a:solidFill>
                  <a:schemeClr val="bg2">
                    <a:lumMod val="25000"/>
                  </a:schemeClr>
                </a:solidFill>
              </a:rPr>
              <a:t> </a:t>
            </a:r>
            <a:r>
              <a:rPr lang="en-US" sz="4000" b="1" u="sng" dirty="0" smtClean="0">
                <a:solidFill>
                  <a:schemeClr val="bg2">
                    <a:lumMod val="25000"/>
                  </a:schemeClr>
                </a:solidFill>
              </a:rPr>
              <a:t>Types of Communications</a:t>
            </a:r>
            <a:endParaRPr lang="en-GB" sz="4000" dirty="0">
              <a:solidFill>
                <a:schemeClr val="bg2">
                  <a:lumMod val="25000"/>
                </a:schemeClr>
              </a:solidFill>
            </a:endParaRPr>
          </a:p>
        </p:txBody>
      </p:sp>
      <p:sp>
        <p:nvSpPr>
          <p:cNvPr id="3" name="Content Placeholder 2"/>
          <p:cNvSpPr>
            <a:spLocks noGrp="1"/>
          </p:cNvSpPr>
          <p:nvPr>
            <p:ph idx="1"/>
          </p:nvPr>
        </p:nvSpPr>
        <p:spPr>
          <a:xfrm>
            <a:off x="457200" y="1357298"/>
            <a:ext cx="8258204" cy="4967302"/>
          </a:xfrm>
        </p:spPr>
        <p:txBody>
          <a:bodyPr>
            <a:noAutofit/>
          </a:bodyPr>
          <a:lstStyle/>
          <a:p>
            <a:pPr eaLnBrk="0" hangingPunct="0">
              <a:spcBef>
                <a:spcPct val="50000"/>
              </a:spcBef>
            </a:pPr>
            <a:r>
              <a:rPr lang="en-US" sz="2800" dirty="0" smtClean="0"/>
              <a:t>People at work write different communications than the communications written at schools.</a:t>
            </a:r>
          </a:p>
          <a:p>
            <a:pPr eaLnBrk="0" hangingPunct="0">
              <a:spcBef>
                <a:spcPct val="50000"/>
              </a:spcBef>
            </a:pPr>
            <a:r>
              <a:rPr lang="en-US" sz="2800" dirty="0" smtClean="0"/>
              <a:t>Instead of term papers and exams, they write such things as </a:t>
            </a:r>
          </a:p>
          <a:p>
            <a:pPr lvl="1" eaLnBrk="0" hangingPunct="0">
              <a:spcBef>
                <a:spcPct val="50000"/>
              </a:spcBef>
              <a:buFontTx/>
              <a:buChar char="•"/>
            </a:pPr>
            <a:r>
              <a:rPr lang="en-US" sz="2800" dirty="0" smtClean="0"/>
              <a:t> memos</a:t>
            </a:r>
          </a:p>
          <a:p>
            <a:pPr lvl="1" eaLnBrk="0" hangingPunct="0">
              <a:spcBef>
                <a:spcPct val="50000"/>
              </a:spcBef>
              <a:buFontTx/>
              <a:buChar char="•"/>
            </a:pPr>
            <a:r>
              <a:rPr lang="en-US" sz="2800" dirty="0" smtClean="0"/>
              <a:t> business letters</a:t>
            </a:r>
          </a:p>
          <a:p>
            <a:pPr lvl="1" eaLnBrk="0" hangingPunct="0">
              <a:spcBef>
                <a:spcPct val="50000"/>
              </a:spcBef>
              <a:buFontTx/>
              <a:buChar char="•"/>
            </a:pPr>
            <a:r>
              <a:rPr lang="en-US" sz="2800" dirty="0" smtClean="0"/>
              <a:t> instructions</a:t>
            </a:r>
          </a:p>
          <a:p>
            <a:pPr lvl="1" eaLnBrk="0" hangingPunct="0">
              <a:spcBef>
                <a:spcPct val="50000"/>
              </a:spcBef>
              <a:buFontTx/>
              <a:buChar char="•"/>
            </a:pPr>
            <a:r>
              <a:rPr lang="en-US" sz="2800" dirty="0" smtClean="0"/>
              <a:t> project proposals </a:t>
            </a:r>
          </a:p>
          <a:p>
            <a:pPr lvl="1" eaLnBrk="0" hangingPunct="0">
              <a:spcBef>
                <a:spcPct val="50000"/>
              </a:spcBef>
              <a:buFontTx/>
              <a:buChar char="•"/>
            </a:pPr>
            <a:r>
              <a:rPr lang="en-US" sz="2800" dirty="0" smtClean="0"/>
              <a:t> progress reports.</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0" hangingPunct="0">
              <a:spcBef>
                <a:spcPct val="50000"/>
              </a:spcBef>
            </a:pPr>
            <a:r>
              <a:rPr lang="en-US" sz="2800" dirty="0" smtClean="0"/>
              <a:t>Each on-the-job communication has its own conventions.</a:t>
            </a:r>
          </a:p>
          <a:p>
            <a:pPr eaLnBrk="0" hangingPunct="0">
              <a:spcBef>
                <a:spcPct val="50000"/>
              </a:spcBef>
            </a:pPr>
            <a:r>
              <a:rPr lang="en-US" sz="2800" dirty="0" smtClean="0"/>
              <a:t>To write successfully at work, you will need to learn how to construct these kinds of communications.</a:t>
            </a:r>
          </a:p>
          <a:p>
            <a:endParaRPr lang="en-GB" dirty="0"/>
          </a:p>
        </p:txBody>
      </p:sp>
      <p:sp>
        <p:nvSpPr>
          <p:cNvPr id="5" name="Title 1"/>
          <p:cNvSpPr>
            <a:spLocks noGrp="1"/>
          </p:cNvSpPr>
          <p:nvPr>
            <p:ph type="title"/>
          </p:nvPr>
        </p:nvSpPr>
        <p:spPr>
          <a:xfrm>
            <a:off x="457200" y="704088"/>
            <a:ext cx="8115328" cy="510334"/>
          </a:xfrm>
        </p:spPr>
        <p:txBody>
          <a:bodyPr>
            <a:normAutofit fontScale="90000"/>
          </a:bodyPr>
          <a:lstStyle/>
          <a:p>
            <a:r>
              <a:rPr lang="en-US" sz="4000" b="1" dirty="0" smtClean="0">
                <a:solidFill>
                  <a:schemeClr val="bg2">
                    <a:lumMod val="25000"/>
                  </a:schemeClr>
                </a:solidFill>
              </a:rPr>
              <a:t> </a:t>
            </a:r>
            <a:r>
              <a:rPr lang="en-US" sz="4000" b="1" u="sng" dirty="0" smtClean="0">
                <a:solidFill>
                  <a:schemeClr val="bg2">
                    <a:lumMod val="25000"/>
                  </a:schemeClr>
                </a:solidFill>
              </a:rPr>
              <a:t>Types of Communications</a:t>
            </a:r>
            <a:endParaRPr lang="en-GB" sz="4000" dirty="0">
              <a:solidFill>
                <a:schemeClr val="bg2">
                  <a:lumMod val="2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000000"/>
                </a:solidFill>
              </a:rPr>
              <a:t>Course Description</a:t>
            </a:r>
            <a:br>
              <a:rPr lang="en-US" sz="3600" b="1" dirty="0" smtClean="0">
                <a:solidFill>
                  <a:srgbClr val="000000"/>
                </a:solidFill>
              </a:rPr>
            </a:br>
            <a:endParaRPr lang="en-GB" sz="3200" dirty="0"/>
          </a:p>
        </p:txBody>
      </p:sp>
      <p:sp>
        <p:nvSpPr>
          <p:cNvPr id="4" name="Subtitle 2"/>
          <p:cNvSpPr>
            <a:spLocks noGrp="1"/>
          </p:cNvSpPr>
          <p:nvPr>
            <p:ph idx="1"/>
          </p:nvPr>
        </p:nvSpPr>
        <p:spPr/>
        <p:txBody>
          <a:bodyPr>
            <a:noAutofit/>
          </a:bodyPr>
          <a:lstStyle/>
          <a:p>
            <a:pPr algn="just" eaLnBrk="0" hangingPunct="0">
              <a:spcBef>
                <a:spcPct val="50000"/>
              </a:spcBef>
            </a:pPr>
            <a:r>
              <a:rPr lang="en-US" sz="2400" dirty="0" smtClean="0">
                <a:solidFill>
                  <a:srgbClr val="000000"/>
                </a:solidFill>
              </a:rPr>
              <a:t>	 </a:t>
            </a:r>
            <a:r>
              <a:rPr lang="en-US" sz="2800" dirty="0" smtClean="0">
                <a:solidFill>
                  <a:srgbClr val="000000"/>
                </a:solidFill>
              </a:rPr>
              <a:t>The main objective of the course is to equip you with skills that will enable you to communicate clearly and concisely in diverse business situations. </a:t>
            </a:r>
          </a:p>
          <a:p>
            <a:pPr algn="just" eaLnBrk="0" hangingPunct="0">
              <a:spcBef>
                <a:spcPct val="50000"/>
              </a:spcBef>
            </a:pPr>
            <a:r>
              <a:rPr lang="en-US" sz="2800" dirty="0" smtClean="0">
                <a:solidFill>
                  <a:srgbClr val="000000"/>
                </a:solidFill>
              </a:rPr>
              <a:t>You will learn the importance of planning and organizing effective written messages. The course will emphasize on determining objectives and on developing a logical argument before presenting the message in an appropriate format.</a:t>
            </a:r>
            <a:endParaRPr lang="en-US" sz="2400" dirty="0" smtClean="0">
              <a:solidFill>
                <a:srgbClr val="000000"/>
              </a:solidFill>
            </a:endParaRPr>
          </a:p>
          <a:p>
            <a:pPr algn="l"/>
            <a:endParaRPr lang="en-GB"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lstStyle/>
          <a:p>
            <a:pPr eaLnBrk="0" hangingPunct="0">
              <a:spcBef>
                <a:spcPct val="50000"/>
              </a:spcBef>
              <a:buNone/>
            </a:pPr>
            <a:r>
              <a:rPr lang="en-US" sz="2800" b="1" dirty="0" smtClean="0">
                <a:solidFill>
                  <a:schemeClr val="accent6">
                    <a:lumMod val="75000"/>
                  </a:schemeClr>
                </a:solidFill>
              </a:rPr>
              <a:t>Ownership</a:t>
            </a:r>
          </a:p>
          <a:p>
            <a:pPr eaLnBrk="0" hangingPunct="0">
              <a:spcBef>
                <a:spcPct val="50000"/>
              </a:spcBef>
            </a:pPr>
            <a:r>
              <a:rPr lang="en-US" sz="2800" dirty="0" smtClean="0"/>
              <a:t>Ownership of a writer’s work is very important.</a:t>
            </a:r>
          </a:p>
          <a:p>
            <a:pPr eaLnBrk="0" hangingPunct="0">
              <a:spcBef>
                <a:spcPct val="50000"/>
              </a:spcBef>
            </a:pPr>
            <a:r>
              <a:rPr lang="en-US" sz="2800" dirty="0" smtClean="0"/>
              <a:t>While at school your communication only belongs to you, at work however, your communication will belong only </a:t>
            </a:r>
            <a:r>
              <a:rPr lang="en-US" sz="2800" i="1" dirty="0" smtClean="0"/>
              <a:t>partly </a:t>
            </a:r>
            <a:r>
              <a:rPr lang="en-US" sz="2800" dirty="0" smtClean="0"/>
              <a:t>to you.</a:t>
            </a:r>
          </a:p>
          <a:p>
            <a:pPr eaLnBrk="0" hangingPunct="0">
              <a:spcBef>
                <a:spcPct val="50000"/>
              </a:spcBef>
            </a:pPr>
            <a:r>
              <a:rPr lang="en-US" sz="2800" dirty="0" smtClean="0"/>
              <a:t>They will belong to your employer.</a:t>
            </a:r>
          </a:p>
          <a:p>
            <a:pPr eaLnBrk="0" hangingPunct="0">
              <a:spcBef>
                <a:spcPct val="50000"/>
              </a:spcBef>
            </a:pPr>
            <a:r>
              <a:rPr lang="en-US" sz="2800" dirty="0" smtClean="0"/>
              <a:t>What you write at work represents not only you but also your department or your employer.</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0" hangingPunct="0">
              <a:spcBef>
                <a:spcPct val="50000"/>
              </a:spcBef>
            </a:pPr>
            <a:r>
              <a:rPr lang="en-US" sz="2800" b="1" dirty="0" smtClean="0"/>
              <a:t>Example</a:t>
            </a:r>
          </a:p>
          <a:p>
            <a:pPr eaLnBrk="0" hangingPunct="0">
              <a:spcBef>
                <a:spcPct val="50000"/>
              </a:spcBef>
            </a:pPr>
            <a:r>
              <a:rPr lang="en-US" sz="2800" dirty="0" smtClean="0"/>
              <a:t>If you write a letter or report to a customer, the customer views it as an official communication from your employer.</a:t>
            </a:r>
          </a:p>
          <a:p>
            <a:pPr eaLnBrk="0" hangingPunct="0">
              <a:spcBef>
                <a:spcPct val="50000"/>
              </a:spcBef>
            </a:pPr>
            <a:r>
              <a:rPr lang="en-US" sz="2800" dirty="0" smtClean="0"/>
              <a:t>If you write a proposal, your employer will get the contact  - or lose it.</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115328" cy="5753120"/>
          </a:xfrm>
        </p:spPr>
        <p:txBody>
          <a:bodyPr>
            <a:noAutofit/>
          </a:bodyPr>
          <a:lstStyle/>
          <a:p>
            <a:pPr eaLnBrk="0" hangingPunct="0">
              <a:spcBef>
                <a:spcPct val="50000"/>
              </a:spcBef>
            </a:pPr>
            <a:r>
              <a:rPr lang="en-US" sz="3600" i="1" u="sng" dirty="0" smtClean="0">
                <a:solidFill>
                  <a:schemeClr val="accent6">
                    <a:lumMod val="75000"/>
                  </a:schemeClr>
                </a:solidFill>
                <a:latin typeface="AR CENA" pitchFamily="2" charset="0"/>
              </a:rPr>
              <a:t>Two other situations fairly common at work </a:t>
            </a:r>
          </a:p>
          <a:p>
            <a:pPr lvl="1" eaLnBrk="0" hangingPunct="0">
              <a:spcBef>
                <a:spcPct val="50000"/>
              </a:spcBef>
              <a:buFontTx/>
              <a:buChar char="•"/>
            </a:pPr>
            <a:r>
              <a:rPr lang="en-US" dirty="0" smtClean="0"/>
              <a:t> Employees often work on committees that write reports, proposals, and other documents collaboratively. The final version cannot be accredited to only one individual.</a:t>
            </a:r>
          </a:p>
          <a:p>
            <a:pPr lvl="1" eaLnBrk="0" hangingPunct="0">
              <a:spcBef>
                <a:spcPct val="50000"/>
              </a:spcBef>
              <a:buFontTx/>
              <a:buChar char="•"/>
            </a:pPr>
            <a:r>
              <a:rPr lang="en-US" dirty="0" smtClean="0"/>
              <a:t> People often write communications that are sent under someone else’s name. It is common for departmental reports to be signed by Head of Department, even though are written by staff members. </a:t>
            </a:r>
          </a:p>
          <a:p>
            <a:pPr eaLnBrk="0" hangingPunct="0">
              <a:spcBef>
                <a:spcPct val="50000"/>
              </a:spcBef>
            </a:pPr>
            <a:r>
              <a:rPr lang="en-US" sz="2400" dirty="0" smtClean="0"/>
              <a:t>To succeed on the job, you will need to learn to write under the circumstances in which</a:t>
            </a:r>
          </a:p>
          <a:p>
            <a:pPr eaLnBrk="0" hangingPunct="0">
              <a:spcBef>
                <a:spcPct val="50000"/>
              </a:spcBef>
            </a:pPr>
            <a:r>
              <a:rPr lang="en-US" sz="2400" dirty="0" smtClean="0"/>
              <a:t> your employer claims ownership of your communications. </a:t>
            </a:r>
          </a:p>
          <a:p>
            <a:pPr lvl="1" eaLnBrk="0" hangingPunct="0">
              <a:spcBef>
                <a:spcPct val="50000"/>
              </a:spcBef>
              <a:buFontTx/>
              <a:buChar char="•"/>
            </a:pPr>
            <a:endParaRPr lang="en-US" dirty="0" smtClean="0"/>
          </a:p>
          <a:p>
            <a:endParaRPr lang="en-GB"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idx="1"/>
          </p:nvPr>
        </p:nvSpPr>
        <p:spPr bwMode="auto">
          <a:xfrm>
            <a:off x="457200" y="928670"/>
            <a:ext cx="8329642" cy="4678204"/>
          </a:xfrm>
          <a:prstGeom prst="rect">
            <a:avLst/>
          </a:prstGeom>
          <a:noFill/>
          <a:ln w="9525">
            <a:noFill/>
            <a:miter lim="800000"/>
            <a:headEnd/>
            <a:tailEnd/>
          </a:ln>
        </p:spPr>
        <p:txBody>
          <a:bodyPr wrap="square">
            <a:spAutoFit/>
          </a:bodyPr>
          <a:lstStyle/>
          <a:p>
            <a:pPr eaLnBrk="0" hangingPunct="0">
              <a:spcBef>
                <a:spcPct val="50000"/>
              </a:spcBef>
              <a:buFontTx/>
              <a:buChar char="•"/>
            </a:pPr>
            <a:r>
              <a:rPr lang="en-US" sz="2800" dirty="0" smtClean="0"/>
              <a:t> It is absolutely essential to think constantly about your readers.</a:t>
            </a:r>
          </a:p>
          <a:p>
            <a:pPr eaLnBrk="0" hangingPunct="0">
              <a:spcBef>
                <a:spcPct val="50000"/>
              </a:spcBef>
              <a:buFontTx/>
              <a:buChar char="•"/>
            </a:pPr>
            <a:r>
              <a:rPr lang="en-US" sz="2800" dirty="0" smtClean="0"/>
              <a:t> Think about what they want from you -  and why?</a:t>
            </a:r>
          </a:p>
          <a:p>
            <a:pPr eaLnBrk="0" hangingPunct="0">
              <a:spcBef>
                <a:spcPct val="50000"/>
              </a:spcBef>
              <a:buFontTx/>
              <a:buChar char="•"/>
            </a:pPr>
            <a:r>
              <a:rPr lang="en-US" sz="2800" dirty="0" smtClean="0"/>
              <a:t> Think about the ways you want to affect them.</a:t>
            </a:r>
          </a:p>
          <a:p>
            <a:pPr eaLnBrk="0" hangingPunct="0">
              <a:spcBef>
                <a:spcPct val="50000"/>
              </a:spcBef>
              <a:buFontTx/>
              <a:buChar char="•"/>
            </a:pPr>
            <a:r>
              <a:rPr lang="en-US" sz="2800" dirty="0" smtClean="0"/>
              <a:t> Think about the ways they will react to what you have to say.</a:t>
            </a:r>
          </a:p>
          <a:p>
            <a:pPr eaLnBrk="0" hangingPunct="0">
              <a:spcBef>
                <a:spcPct val="50000"/>
              </a:spcBef>
              <a:buFontTx/>
              <a:buChar char="•"/>
            </a:pPr>
            <a:r>
              <a:rPr lang="en-US" sz="2800" dirty="0" smtClean="0"/>
              <a:t> Think about them as if they were right there in front of you while you talked together.</a:t>
            </a:r>
          </a:p>
          <a:p>
            <a:pPr eaLnBrk="0" hangingPunct="0">
              <a:spcBef>
                <a:spcPct val="50000"/>
              </a:spcBef>
            </a:pPr>
            <a:endParaRPr lang="en-US" sz="1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a:bodyPr>
          <a:lstStyle/>
          <a:p>
            <a:pPr eaLnBrk="0" hangingPunct="0">
              <a:spcBef>
                <a:spcPct val="50000"/>
              </a:spcBef>
            </a:pPr>
            <a:r>
              <a:rPr lang="en-US" sz="3600" dirty="0" smtClean="0">
                <a:solidFill>
                  <a:schemeClr val="accent6">
                    <a:lumMod val="75000"/>
                  </a:schemeClr>
                </a:solidFill>
                <a:latin typeface="AR CENA" pitchFamily="2" charset="0"/>
              </a:rPr>
              <a:t>As you write in a professional environment you need to remember three things.</a:t>
            </a:r>
          </a:p>
          <a:p>
            <a:pPr lvl="1" eaLnBrk="0" hangingPunct="0">
              <a:spcBef>
                <a:spcPct val="50000"/>
              </a:spcBef>
              <a:buFontTx/>
              <a:buChar char="•"/>
            </a:pPr>
            <a:r>
              <a:rPr lang="en-US" dirty="0" smtClean="0"/>
              <a:t> Readers create meaning </a:t>
            </a:r>
          </a:p>
          <a:p>
            <a:pPr lvl="1" eaLnBrk="0" hangingPunct="0">
              <a:spcBef>
                <a:spcPct val="50000"/>
              </a:spcBef>
              <a:buFontTx/>
              <a:buChar char="•"/>
            </a:pPr>
            <a:r>
              <a:rPr lang="en-US" dirty="0" smtClean="0"/>
              <a:t> Readers responses are sharpened by situation</a:t>
            </a:r>
          </a:p>
          <a:p>
            <a:pPr lvl="1" eaLnBrk="0" hangingPunct="0">
              <a:spcBef>
                <a:spcPct val="50000"/>
              </a:spcBef>
              <a:buFontTx/>
              <a:buChar char="•"/>
            </a:pPr>
            <a:r>
              <a:rPr lang="en-US" dirty="0" smtClean="0"/>
              <a:t> Readers react on a Moment-by-Moment basis.</a:t>
            </a:r>
          </a:p>
          <a:p>
            <a:endParaRPr lang="en-GB" sz="4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472518" cy="5824558"/>
          </a:xfrm>
        </p:spPr>
        <p:txBody>
          <a:bodyPr/>
          <a:lstStyle/>
          <a:p>
            <a:pPr eaLnBrk="0" hangingPunct="0">
              <a:spcBef>
                <a:spcPct val="50000"/>
              </a:spcBef>
            </a:pPr>
            <a:r>
              <a:rPr lang="en-US" sz="3600" u="sng" dirty="0" smtClean="0">
                <a:solidFill>
                  <a:schemeClr val="accent6">
                    <a:lumMod val="75000"/>
                  </a:schemeClr>
                </a:solidFill>
                <a:latin typeface="AR CENA" pitchFamily="2" charset="0"/>
              </a:rPr>
              <a:t>Readers create Meaning</a:t>
            </a:r>
          </a:p>
          <a:p>
            <a:pPr eaLnBrk="0" hangingPunct="0">
              <a:spcBef>
                <a:spcPct val="50000"/>
              </a:spcBef>
            </a:pPr>
            <a:r>
              <a:rPr lang="en-US" sz="2800" dirty="0" smtClean="0"/>
              <a:t>Instead of </a:t>
            </a:r>
            <a:r>
              <a:rPr lang="en-US" sz="2800" i="1" dirty="0" smtClean="0"/>
              <a:t>receiving</a:t>
            </a:r>
            <a:r>
              <a:rPr lang="en-US" sz="2800" dirty="0" smtClean="0"/>
              <a:t> the message, people interact with the message to </a:t>
            </a:r>
            <a:r>
              <a:rPr lang="en-US" sz="2800" i="1" dirty="0" smtClean="0"/>
              <a:t>create</a:t>
            </a:r>
            <a:r>
              <a:rPr lang="en-US" sz="2800" dirty="0" smtClean="0"/>
              <a:t> meaning.</a:t>
            </a:r>
          </a:p>
          <a:p>
            <a:pPr eaLnBrk="0" hangingPunct="0">
              <a:spcBef>
                <a:spcPct val="50000"/>
              </a:spcBef>
            </a:pPr>
            <a:r>
              <a:rPr lang="en-US" sz="2800" dirty="0" smtClean="0"/>
              <a:t>While reading we build larger structures of knowledge from small fragments of sentences. These structures are not the words we have just read but our own creation.</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normAutofit/>
          </a:bodyPr>
          <a:lstStyle/>
          <a:p>
            <a:pPr eaLnBrk="0" hangingPunct="0">
              <a:spcBef>
                <a:spcPct val="50000"/>
              </a:spcBef>
              <a:buNone/>
            </a:pPr>
            <a:r>
              <a:rPr lang="en-US" sz="3600" dirty="0" smtClean="0">
                <a:solidFill>
                  <a:schemeClr val="accent6">
                    <a:lumMod val="75000"/>
                  </a:schemeClr>
                </a:solidFill>
                <a:latin typeface="AR CENA" pitchFamily="2" charset="0"/>
              </a:rPr>
              <a:t>Readers’ responses are shaped by the situation</a:t>
            </a:r>
          </a:p>
          <a:p>
            <a:pPr eaLnBrk="0" hangingPunct="0">
              <a:spcBef>
                <a:spcPct val="50000"/>
              </a:spcBef>
            </a:pPr>
            <a:r>
              <a:rPr lang="en-US" sz="2800" dirty="0" smtClean="0"/>
              <a:t>Responses to a communication are shaped by a total situation surrounding the message such as</a:t>
            </a:r>
          </a:p>
          <a:p>
            <a:pPr lvl="1" eaLnBrk="0" hangingPunct="0">
              <a:spcBef>
                <a:spcPct val="50000"/>
              </a:spcBef>
              <a:buFontTx/>
              <a:buChar char="•"/>
            </a:pPr>
            <a:r>
              <a:rPr lang="en-US" sz="2800" dirty="0" smtClean="0"/>
              <a:t> factors as their purpose of reading</a:t>
            </a:r>
          </a:p>
          <a:p>
            <a:pPr lvl="1" eaLnBrk="0" hangingPunct="0">
              <a:spcBef>
                <a:spcPct val="50000"/>
              </a:spcBef>
              <a:buFontTx/>
              <a:buChar char="•"/>
            </a:pPr>
            <a:r>
              <a:rPr lang="en-US" sz="2800" dirty="0" smtClean="0"/>
              <a:t> the readers’ perceptions of the writer’s aims</a:t>
            </a:r>
          </a:p>
          <a:p>
            <a:pPr lvl="1" eaLnBrk="0" hangingPunct="0">
              <a:spcBef>
                <a:spcPct val="50000"/>
              </a:spcBef>
              <a:buFontTx/>
              <a:buChar char="•"/>
            </a:pPr>
            <a:r>
              <a:rPr lang="en-US" sz="2800" dirty="0" smtClean="0"/>
              <a:t> their personal interest and stake in the subject discussed</a:t>
            </a:r>
          </a:p>
          <a:p>
            <a:pPr lvl="1" eaLnBrk="0" hangingPunct="0">
              <a:spcBef>
                <a:spcPct val="50000"/>
              </a:spcBef>
              <a:buFontTx/>
              <a:buChar char="•"/>
            </a:pPr>
            <a:r>
              <a:rPr lang="en-US" sz="2800" dirty="0" smtClean="0"/>
              <a:t> past relations with the writer</a:t>
            </a:r>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58204" cy="5824558"/>
          </a:xfrm>
        </p:spPr>
        <p:txBody>
          <a:bodyPr/>
          <a:lstStyle/>
          <a:p>
            <a:pPr eaLnBrk="0" hangingPunct="0">
              <a:spcBef>
                <a:spcPct val="50000"/>
              </a:spcBef>
            </a:pPr>
            <a:r>
              <a:rPr lang="en-US" sz="3600" dirty="0" smtClean="0">
                <a:solidFill>
                  <a:schemeClr val="accent6">
                    <a:lumMod val="75000"/>
                  </a:schemeClr>
                </a:solidFill>
                <a:latin typeface="AR CENA" pitchFamily="2" charset="0"/>
              </a:rPr>
              <a:t>Readers react on a moment-to-moment basis</a:t>
            </a:r>
          </a:p>
          <a:p>
            <a:pPr eaLnBrk="0" hangingPunct="0">
              <a:spcBef>
                <a:spcPct val="50000"/>
              </a:spcBef>
            </a:pPr>
            <a:r>
              <a:rPr lang="en-US" sz="2800" dirty="0" smtClean="0"/>
              <a:t>On job people react to each part of the memo, report or other business communication as soon as they come to it</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u="sng" dirty="0" smtClean="0">
                <a:solidFill>
                  <a:schemeClr val="accent6">
                    <a:lumMod val="75000"/>
                  </a:schemeClr>
                </a:solidFill>
                <a:latin typeface="AR CENA" pitchFamily="2" charset="0"/>
              </a:rPr>
              <a:t>Technical Writing and Presentation Skills</a:t>
            </a:r>
            <a:r>
              <a:rPr lang="en-US" sz="5400" b="1" u="sng" dirty="0" smtClean="0">
                <a:solidFill>
                  <a:schemeClr val="accent6">
                    <a:lumMod val="75000"/>
                  </a:schemeClr>
                </a:solidFill>
                <a:latin typeface="AR CENA" pitchFamily="2" charset="0"/>
              </a:rPr>
              <a:t/>
            </a:r>
            <a:br>
              <a:rPr lang="en-US" sz="5400" b="1" u="sng" dirty="0" smtClean="0">
                <a:solidFill>
                  <a:schemeClr val="accent6">
                    <a:lumMod val="75000"/>
                  </a:schemeClr>
                </a:solidFill>
                <a:latin typeface="AR CENA" pitchFamily="2" charset="0"/>
              </a:rPr>
            </a:br>
            <a:endParaRPr lang="en-GB" dirty="0">
              <a:solidFill>
                <a:schemeClr val="accent6">
                  <a:lumMod val="75000"/>
                </a:schemeClr>
              </a:solidFill>
              <a:latin typeface="AR CENA" pitchFamily="2" charset="0"/>
            </a:endParaRPr>
          </a:p>
        </p:txBody>
      </p:sp>
      <p:sp>
        <p:nvSpPr>
          <p:cNvPr id="3" name="Content Placeholder 2"/>
          <p:cNvSpPr>
            <a:spLocks noGrp="1"/>
          </p:cNvSpPr>
          <p:nvPr>
            <p:ph idx="1"/>
          </p:nvPr>
        </p:nvSpPr>
        <p:spPr>
          <a:xfrm>
            <a:off x="457200" y="1935480"/>
            <a:ext cx="8186766" cy="2850842"/>
          </a:xfrm>
        </p:spPr>
        <p:txBody>
          <a:bodyPr/>
          <a:lstStyle/>
          <a:p>
            <a:pPr eaLnBrk="0" hangingPunct="0">
              <a:spcBef>
                <a:spcPct val="50000"/>
              </a:spcBef>
            </a:pPr>
            <a:r>
              <a:rPr lang="en-US" sz="2800" dirty="0" smtClean="0">
                <a:solidFill>
                  <a:srgbClr val="000000"/>
                </a:solidFill>
              </a:rPr>
              <a:t>The course is divided into two sections:</a:t>
            </a:r>
            <a:endParaRPr lang="en-US" dirty="0" smtClean="0">
              <a:solidFill>
                <a:srgbClr val="000000"/>
              </a:solidFill>
            </a:endParaRPr>
          </a:p>
          <a:p>
            <a:pPr eaLnBrk="0" hangingPunct="0">
              <a:spcBef>
                <a:spcPct val="50000"/>
              </a:spcBef>
            </a:pPr>
            <a:r>
              <a:rPr lang="en-US" sz="2800" dirty="0" smtClean="0">
                <a:solidFill>
                  <a:srgbClr val="000000"/>
                </a:solidFill>
              </a:rPr>
              <a:t>1.  	Written communication </a:t>
            </a:r>
          </a:p>
          <a:p>
            <a:pPr eaLnBrk="0" hangingPunct="0">
              <a:spcBef>
                <a:spcPct val="50000"/>
              </a:spcBef>
            </a:pPr>
            <a:r>
              <a:rPr lang="en-US" sz="2800" dirty="0" smtClean="0">
                <a:solidFill>
                  <a:srgbClr val="000000"/>
                </a:solidFill>
              </a:rPr>
              <a:t>2. 	Oral communication or Presentation Skills</a:t>
            </a:r>
          </a:p>
          <a:p>
            <a:pPr eaLnBrk="0" hangingPunct="0">
              <a:spcBef>
                <a:spcPct val="50000"/>
              </a:spcBef>
            </a:pPr>
            <a:endParaRPr lang="en-US" sz="2800" dirty="0" smtClean="0">
              <a:solidFill>
                <a:srgbClr val="000000"/>
              </a:solidFill>
            </a:endParaRP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chemeClr val="bg2">
                    <a:lumMod val="25000"/>
                  </a:schemeClr>
                </a:solidFill>
              </a:rPr>
              <a:t>1.Written communication</a:t>
            </a:r>
            <a:endParaRPr lang="en-GB" sz="4400" b="1" dirty="0">
              <a:solidFill>
                <a:schemeClr val="bg2">
                  <a:lumMod val="25000"/>
                </a:schemeClr>
              </a:solidFill>
            </a:endParaRPr>
          </a:p>
        </p:txBody>
      </p:sp>
      <p:sp>
        <p:nvSpPr>
          <p:cNvPr id="4" name="Rectangle 7"/>
          <p:cNvSpPr>
            <a:spLocks noGrp="1" noChangeArrowheads="1"/>
          </p:cNvSpPr>
          <p:nvPr>
            <p:ph idx="1"/>
          </p:nvPr>
        </p:nvSpPr>
        <p:spPr bwMode="auto">
          <a:xfrm>
            <a:off x="457200" y="1935480"/>
            <a:ext cx="8229600" cy="4955203"/>
          </a:xfrm>
          <a:prstGeom prst="rect">
            <a:avLst/>
          </a:prstGeom>
          <a:noFill/>
          <a:ln w="9525">
            <a:noFill/>
            <a:miter lim="800000"/>
            <a:headEnd/>
            <a:tailEnd/>
          </a:ln>
        </p:spPr>
        <p:txBody>
          <a:bodyPr>
            <a:spAutoFit/>
          </a:bodyPr>
          <a:lstStyle/>
          <a:p>
            <a:pPr eaLnBrk="0" hangingPunct="0">
              <a:spcBef>
                <a:spcPct val="50000"/>
              </a:spcBef>
            </a:pPr>
            <a:r>
              <a:rPr lang="en-US" sz="2800" dirty="0"/>
              <a:t>Written communication will cover planning, structure, and stylistic </a:t>
            </a:r>
            <a:r>
              <a:rPr lang="en-US" sz="2800" dirty="0" smtClean="0"/>
              <a:t>issues.</a:t>
            </a:r>
            <a:endParaRPr lang="en-US" sz="2800" dirty="0"/>
          </a:p>
          <a:p>
            <a:pPr eaLnBrk="0" hangingPunct="0">
              <a:spcBef>
                <a:spcPct val="50000"/>
              </a:spcBef>
            </a:pPr>
            <a:r>
              <a:rPr lang="en-US" sz="2800" dirty="0"/>
              <a:t>Specifically, you will learn to write memos and letters; proposals; short and long reports; and procedure and policy documents</a:t>
            </a:r>
            <a:r>
              <a:rPr lang="en-US" sz="2800" dirty="0" smtClean="0"/>
              <a:t>.</a:t>
            </a:r>
          </a:p>
          <a:p>
            <a:pPr eaLnBrk="0" hangingPunct="0">
              <a:spcBef>
                <a:spcPct val="50000"/>
              </a:spcBef>
            </a:pPr>
            <a:r>
              <a:rPr lang="en-US" sz="2800" dirty="0" smtClean="0"/>
              <a:t>Moreover, you will learn to simplify complex information through editing and revising, enhancing your ability to create powerful documents to sell your ideas. </a:t>
            </a:r>
          </a:p>
          <a:p>
            <a:pPr eaLnBrk="0" hangingPunct="0">
              <a:spcBef>
                <a:spcPct val="50000"/>
              </a:spcBef>
            </a:pPr>
            <a:endParaRPr lang="en-US" sz="1200" dirty="0" smtClean="0"/>
          </a:p>
          <a:p>
            <a:pPr eaLnBrk="0" hangingPunct="0">
              <a:spcBef>
                <a:spcPct val="50000"/>
              </a:spcBef>
            </a:pPr>
            <a:endParaRPr lang="en-US"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solidFill>
                  <a:srgbClr val="000000"/>
                </a:solidFill>
              </a:rPr>
              <a:t>2. 	Oral communication </a:t>
            </a:r>
            <a:br>
              <a:rPr lang="en-US" sz="5400" dirty="0" smtClean="0">
                <a:solidFill>
                  <a:srgbClr val="000000"/>
                </a:solidFill>
              </a:rPr>
            </a:br>
            <a:endParaRPr lang="en-GB" dirty="0"/>
          </a:p>
        </p:txBody>
      </p:sp>
      <p:sp>
        <p:nvSpPr>
          <p:cNvPr id="3" name="Content Placeholder 2"/>
          <p:cNvSpPr>
            <a:spLocks noGrp="1"/>
          </p:cNvSpPr>
          <p:nvPr>
            <p:ph idx="1"/>
          </p:nvPr>
        </p:nvSpPr>
        <p:spPr/>
        <p:txBody>
          <a:bodyPr/>
          <a:lstStyle/>
          <a:p>
            <a:pPr eaLnBrk="0" hangingPunct="0">
              <a:spcBef>
                <a:spcPct val="50000"/>
              </a:spcBef>
            </a:pPr>
            <a:r>
              <a:rPr lang="en-US" sz="2800" dirty="0" smtClean="0"/>
              <a:t>The oral communication section will cover planning and execution of effective presentations; group behavior ; and planning and conducting effective meetings.</a:t>
            </a:r>
          </a:p>
          <a:p>
            <a:pPr eaLnBrk="0" hangingPunct="0">
              <a:spcBef>
                <a:spcPct val="50000"/>
              </a:spcBef>
            </a:pPr>
            <a:endParaRPr lang="en-US" sz="2800"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i="1" dirty="0" smtClean="0"/>
              <a:t>Writing will be critical to your success. </a:t>
            </a:r>
            <a:br>
              <a:rPr lang="en-US" sz="4000" b="1" i="1" dirty="0" smtClean="0"/>
            </a:br>
            <a:endParaRPr lang="en-GB" sz="4000" dirty="0"/>
          </a:p>
        </p:txBody>
      </p:sp>
      <p:sp>
        <p:nvSpPr>
          <p:cNvPr id="4" name="Rectangle 11"/>
          <p:cNvSpPr>
            <a:spLocks noGrp="1" noChangeArrowheads="1"/>
          </p:cNvSpPr>
          <p:nvPr>
            <p:ph idx="1"/>
          </p:nvPr>
        </p:nvSpPr>
        <p:spPr bwMode="auto">
          <a:xfrm>
            <a:off x="457200" y="1357299"/>
            <a:ext cx="8258204" cy="4355038"/>
          </a:xfrm>
          <a:prstGeom prst="rect">
            <a:avLst/>
          </a:prstGeom>
          <a:noFill/>
          <a:ln w="9525">
            <a:noFill/>
            <a:miter lim="800000"/>
            <a:headEnd/>
            <a:tailEnd/>
          </a:ln>
        </p:spPr>
        <p:txBody>
          <a:bodyPr wrap="square">
            <a:spAutoFit/>
          </a:bodyPr>
          <a:lstStyle/>
          <a:p>
            <a:pPr eaLnBrk="0" hangingPunct="0">
              <a:spcBef>
                <a:spcPct val="50000"/>
              </a:spcBef>
            </a:pPr>
            <a:r>
              <a:rPr lang="en-US" sz="2000" dirty="0" smtClean="0"/>
              <a:t>As </a:t>
            </a:r>
            <a:r>
              <a:rPr lang="en-US" sz="2000" dirty="0"/>
              <a:t>a college graduate you will need to spend an average of 20 percent of your time at work writing. That comes out to one out of every five-day work week. </a:t>
            </a:r>
            <a:endParaRPr lang="en-US" sz="2000" dirty="0" smtClean="0"/>
          </a:p>
          <a:p>
            <a:pPr eaLnBrk="0" hangingPunct="0">
              <a:spcBef>
                <a:spcPct val="50000"/>
              </a:spcBef>
            </a:pPr>
            <a:r>
              <a:rPr lang="en-US" sz="2000" dirty="0" smtClean="0"/>
              <a:t>Besides enabling to do your job, Writing can bring you many personal benefits as well</a:t>
            </a:r>
          </a:p>
          <a:p>
            <a:pPr eaLnBrk="0" hangingPunct="0">
              <a:spcBef>
                <a:spcPct val="50000"/>
              </a:spcBef>
              <a:buFontTx/>
              <a:buChar char="•"/>
            </a:pPr>
            <a:r>
              <a:rPr lang="en-US" sz="2000" dirty="0" smtClean="0"/>
              <a:t>Recognition in the form of praise </a:t>
            </a:r>
          </a:p>
          <a:p>
            <a:pPr eaLnBrk="0" hangingPunct="0">
              <a:spcBef>
                <a:spcPct val="50000"/>
              </a:spcBef>
              <a:buFontTx/>
              <a:buChar char="•"/>
            </a:pPr>
            <a:r>
              <a:rPr lang="en-US" sz="2000" dirty="0" smtClean="0"/>
              <a:t> Raises </a:t>
            </a:r>
          </a:p>
          <a:p>
            <a:pPr eaLnBrk="0" hangingPunct="0">
              <a:spcBef>
                <a:spcPct val="50000"/>
              </a:spcBef>
              <a:buFontTx/>
              <a:buChar char="•"/>
            </a:pPr>
            <a:r>
              <a:rPr lang="en-US" sz="2000" dirty="0" smtClean="0"/>
              <a:t> Promotions </a:t>
            </a:r>
          </a:p>
          <a:p>
            <a:pPr lvl="1" eaLnBrk="0" hangingPunct="0">
              <a:spcBef>
                <a:spcPct val="50000"/>
              </a:spcBef>
              <a:buFontTx/>
              <a:buChar char="•"/>
            </a:pPr>
            <a:r>
              <a:rPr lang="en-US" sz="2000" dirty="0" smtClean="0"/>
              <a:t> In many organizations the communication with the upper management is not feasible. </a:t>
            </a:r>
          </a:p>
          <a:p>
            <a:pPr eaLnBrk="0" hangingPunct="0">
              <a:spcBef>
                <a:spcPct val="50000"/>
              </a:spcBef>
            </a:pP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ormAutofit fontScale="90000"/>
          </a:bodyPr>
          <a:lstStyle/>
          <a:p>
            <a:r>
              <a:rPr lang="en-US" sz="4000" b="1" i="1" dirty="0" smtClean="0"/>
              <a:t>Writing will be critical to your success. </a:t>
            </a:r>
            <a:r>
              <a:rPr lang="en-US" sz="5400" b="1" i="1" dirty="0" smtClean="0"/>
              <a:t/>
            </a:r>
            <a:br>
              <a:rPr lang="en-US" sz="5400" b="1" i="1" dirty="0" smtClean="0"/>
            </a:br>
            <a:endParaRPr lang="en-GB" dirty="0"/>
          </a:p>
        </p:txBody>
      </p:sp>
      <p:sp>
        <p:nvSpPr>
          <p:cNvPr id="3" name="Content Placeholder 2"/>
          <p:cNvSpPr>
            <a:spLocks noGrp="1"/>
          </p:cNvSpPr>
          <p:nvPr>
            <p:ph idx="1"/>
          </p:nvPr>
        </p:nvSpPr>
        <p:spPr>
          <a:xfrm>
            <a:off x="457200" y="1000108"/>
            <a:ext cx="8229600" cy="5324492"/>
          </a:xfrm>
        </p:spPr>
        <p:txBody>
          <a:bodyPr>
            <a:normAutofit/>
          </a:bodyPr>
          <a:lstStyle/>
          <a:p>
            <a:pPr lvl="1" eaLnBrk="0" hangingPunct="0">
              <a:spcBef>
                <a:spcPct val="50000"/>
              </a:spcBef>
              <a:buFontTx/>
              <a:buChar char="•"/>
            </a:pPr>
            <a:r>
              <a:rPr lang="en-US" sz="2800" dirty="0" smtClean="0"/>
              <a:t> In such a company, your memos, reports, and other writing may be the only evidence </a:t>
            </a:r>
          </a:p>
          <a:p>
            <a:pPr lvl="1" eaLnBrk="0" hangingPunct="0">
              <a:spcBef>
                <a:spcPct val="50000"/>
              </a:spcBef>
              <a:buFontTx/>
              <a:buChar char="•"/>
            </a:pPr>
            <a:r>
              <a:rPr lang="en-US" sz="2800" dirty="0" smtClean="0"/>
              <a:t>they have of your good work as either a specialist or a communicator. </a:t>
            </a:r>
          </a:p>
          <a:p>
            <a:pPr eaLnBrk="0" hangingPunct="0">
              <a:spcBef>
                <a:spcPct val="50000"/>
              </a:spcBef>
            </a:pPr>
            <a:r>
              <a:rPr lang="en-US" sz="2800" dirty="0" smtClean="0"/>
              <a:t>Writing is an important responsibility of mangers who have to communicate a wide variety of messages to those above and below him.</a:t>
            </a:r>
          </a:p>
          <a:p>
            <a:pPr eaLnBrk="0" hangingPunct="0">
              <a:spcBef>
                <a:spcPct val="50000"/>
              </a:spcBef>
            </a:pPr>
            <a:r>
              <a:rPr lang="en-US" sz="2800" dirty="0" smtClean="0"/>
              <a:t>Consequently employers look for writings when considering people for advancement. </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29600" cy="4895864"/>
          </a:xfrm>
        </p:spPr>
        <p:txBody>
          <a:bodyPr>
            <a:normAutofit fontScale="92500" lnSpcReduction="10000"/>
          </a:bodyPr>
          <a:lstStyle/>
          <a:p>
            <a:pPr lvl="1" algn="just" eaLnBrk="0" hangingPunct="0">
              <a:spcBef>
                <a:spcPct val="50000"/>
              </a:spcBef>
              <a:buFontTx/>
              <a:buChar char="•"/>
            </a:pPr>
            <a:r>
              <a:rPr lang="en-US" sz="1200" dirty="0" smtClean="0"/>
              <a:t> </a:t>
            </a:r>
            <a:r>
              <a:rPr lang="en-US" sz="3900" dirty="0" smtClean="0"/>
              <a:t>In a study 94 percent of the graduates from seven departments that send students to technical writing classes reported that the ability to "write well" is of "some" importance to them. </a:t>
            </a:r>
          </a:p>
          <a:p>
            <a:pPr lvl="1" algn="just" eaLnBrk="0" hangingPunct="0">
              <a:spcBef>
                <a:spcPct val="50000"/>
              </a:spcBef>
              <a:buFontTx/>
              <a:buChar char="•"/>
            </a:pPr>
            <a:r>
              <a:rPr lang="en-US" sz="3900" dirty="0" smtClean="0"/>
              <a:t> Furthermore 58 percent said that it is of great or critical importance to them. </a:t>
            </a:r>
          </a:p>
          <a:p>
            <a:endParaRPr lang="en-GB" dirty="0"/>
          </a:p>
        </p:txBody>
      </p:sp>
      <p:sp>
        <p:nvSpPr>
          <p:cNvPr id="4" name="Title 1"/>
          <p:cNvSpPr>
            <a:spLocks noGrp="1"/>
          </p:cNvSpPr>
          <p:nvPr>
            <p:ph type="title"/>
          </p:nvPr>
        </p:nvSpPr>
        <p:spPr/>
        <p:txBody>
          <a:bodyPr>
            <a:normAutofit fontScale="90000"/>
          </a:bodyPr>
          <a:lstStyle/>
          <a:p>
            <a:r>
              <a:rPr lang="en-US" sz="4000" b="1" i="1" dirty="0" smtClean="0"/>
              <a:t>Writing will be critical to your success. </a:t>
            </a:r>
            <a:r>
              <a:rPr lang="en-US" sz="5400" b="1" i="1" dirty="0" smtClean="0"/>
              <a:t/>
            </a:r>
            <a:br>
              <a:rPr lang="en-US" sz="5400" b="1" i="1" dirty="0" smtClean="0"/>
            </a:b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p:cNvPicPr>
            <a:picLocks noChangeAspect="1" noChangeArrowheads="1"/>
          </p:cNvPicPr>
          <p:nvPr/>
        </p:nvPicPr>
        <p:blipFill>
          <a:blip r:embed="rId2"/>
          <a:srcRect/>
          <a:stretch>
            <a:fillRect/>
          </a:stretch>
        </p:blipFill>
        <p:spPr bwMode="auto">
          <a:xfrm>
            <a:off x="357158" y="2071678"/>
            <a:ext cx="8386200" cy="4429156"/>
          </a:xfrm>
          <a:prstGeom prst="rect">
            <a:avLst/>
          </a:prstGeom>
          <a:noFill/>
          <a:ln w="9525">
            <a:noFill/>
            <a:miter lim="800000"/>
            <a:headEnd/>
            <a:tailEnd/>
          </a:ln>
        </p:spPr>
      </p:pic>
      <p:sp>
        <p:nvSpPr>
          <p:cNvPr id="5" name="Title 1"/>
          <p:cNvSpPr>
            <a:spLocks noGrp="1"/>
          </p:cNvSpPr>
          <p:nvPr>
            <p:ph type="title"/>
          </p:nvPr>
        </p:nvSpPr>
        <p:spPr>
          <a:xfrm>
            <a:off x="457200" y="704088"/>
            <a:ext cx="8229600" cy="1143000"/>
          </a:xfrm>
        </p:spPr>
        <p:txBody>
          <a:bodyPr>
            <a:normAutofit fontScale="90000"/>
          </a:bodyPr>
          <a:lstStyle/>
          <a:p>
            <a:r>
              <a:rPr lang="en-US" sz="4000" b="1" i="1" dirty="0" smtClean="0"/>
              <a:t>Writing will be critical to your success. </a:t>
            </a:r>
            <a:r>
              <a:rPr lang="en-US" sz="5400" b="1" i="1" dirty="0" smtClean="0"/>
              <a:t/>
            </a:r>
            <a:br>
              <a:rPr lang="en-US" sz="5400" b="1" i="1" dirty="0" smtClean="0"/>
            </a:b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TotalTime>
  <Words>1283</Words>
  <Application>Microsoft Office PowerPoint</Application>
  <PresentationFormat>On-screen Show (4:3)</PresentationFormat>
  <Paragraphs>111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Technical Writing and Presentation Skills </vt:lpstr>
      <vt:lpstr>Course Description </vt:lpstr>
      <vt:lpstr>Technical Writing and Presentation Skills </vt:lpstr>
      <vt:lpstr>1.Written communication</vt:lpstr>
      <vt:lpstr>2.  Oral communication  </vt:lpstr>
      <vt:lpstr>Writing will be critical to your success.  </vt:lpstr>
      <vt:lpstr>Writing will be critical to your success.  </vt:lpstr>
      <vt:lpstr>Writing will be critical to your success.  </vt:lpstr>
      <vt:lpstr>Writing will be critical to your success.  </vt:lpstr>
      <vt:lpstr>Writing will be critical to your success.  </vt:lpstr>
      <vt:lpstr>writing </vt:lpstr>
      <vt:lpstr>writing </vt:lpstr>
      <vt:lpstr>School vs work Writing</vt:lpstr>
      <vt:lpstr>School vs work Writing</vt:lpstr>
      <vt:lpstr>School vs work Writing</vt:lpstr>
      <vt:lpstr>Slide 16</vt:lpstr>
      <vt:lpstr>Slide 17</vt:lpstr>
      <vt:lpstr> Types of Communications</vt:lpstr>
      <vt:lpstr> Types of Communications</vt:lpstr>
      <vt:lpstr>Slide 20</vt:lpstr>
      <vt:lpstr>Slide 21</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Writing and Presentation Skills </dc:title>
  <dc:creator>tanveergul@outlook.com</dc:creator>
  <cp:lastModifiedBy>tanveergul@outlook.com</cp:lastModifiedBy>
  <cp:revision>10</cp:revision>
  <dcterms:created xsi:type="dcterms:W3CDTF">2020-01-26T10:58:06Z</dcterms:created>
  <dcterms:modified xsi:type="dcterms:W3CDTF">2020-05-02T10:54:46Z</dcterms:modified>
</cp:coreProperties>
</file>