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331" r:id="rId4"/>
    <p:sldId id="274" r:id="rId5"/>
    <p:sldId id="295" r:id="rId6"/>
    <p:sldId id="296" r:id="rId7"/>
    <p:sldId id="278" r:id="rId8"/>
    <p:sldId id="277" r:id="rId9"/>
    <p:sldId id="280" r:id="rId10"/>
    <p:sldId id="283" r:id="rId11"/>
    <p:sldId id="309" r:id="rId12"/>
    <p:sldId id="337" r:id="rId13"/>
    <p:sldId id="284" r:id="rId14"/>
    <p:sldId id="334" r:id="rId15"/>
    <p:sldId id="310" r:id="rId16"/>
    <p:sldId id="311" r:id="rId17"/>
    <p:sldId id="312" r:id="rId18"/>
    <p:sldId id="286" r:id="rId19"/>
    <p:sldId id="327" r:id="rId20"/>
    <p:sldId id="290" r:id="rId21"/>
    <p:sldId id="335" r:id="rId22"/>
    <p:sldId id="338" r:id="rId23"/>
    <p:sldId id="292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42" autoAdjust="0"/>
    <p:restoredTop sz="65896" autoAdjust="0"/>
  </p:normalViewPr>
  <p:slideViewPr>
    <p:cSldViewPr>
      <p:cViewPr>
        <p:scale>
          <a:sx n="80" d="100"/>
          <a:sy n="80" d="100"/>
        </p:scale>
        <p:origin x="-25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464A6-C558-4A4B-A59B-7D047DE0A823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E41FD-F83D-4A61-8BD3-053B3EDF8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91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091C0-2C57-4DDE-A11D-39C2DC213EEC}" type="datetimeFigureOut">
              <a:rPr lang="zh-CN" altLang="en-US" smtClean="0"/>
              <a:pPr/>
              <a:t>2012/12/4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E0D92-4DA7-46C5-B487-763C85AD93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83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E0D92-4DA7-46C5-B487-763C85AD936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857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2000" baseline="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E0D92-4DA7-46C5-B487-763C85AD936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126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E0D92-4DA7-46C5-B487-763C85AD936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571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E0D92-4DA7-46C5-B487-763C85AD936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571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E0D92-4DA7-46C5-B487-763C85AD936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085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E0D92-4DA7-46C5-B487-763C85AD936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085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E0D92-4DA7-46C5-B487-763C85AD936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484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E0D92-4DA7-46C5-B487-763C85AD936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64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E0D92-4DA7-46C5-B487-763C85AD936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836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E0D92-4DA7-46C5-B487-763C85AD936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154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E0D92-4DA7-46C5-B487-763C85AD936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28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E0D92-4DA7-46C5-B487-763C85AD936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356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i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E0D92-4DA7-46C5-B487-763C85AD936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131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E0D92-4DA7-46C5-B487-763C85AD936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396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E0D92-4DA7-46C5-B487-763C85AD936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E0D92-4DA7-46C5-B487-763C85AD936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03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E0D92-4DA7-46C5-B487-763C85AD936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938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E0D92-4DA7-46C5-B487-763C85AD936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812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E0D92-4DA7-46C5-B487-763C85AD936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703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E0D92-4DA7-46C5-B487-763C85AD936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82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E0D92-4DA7-46C5-B487-763C85AD936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080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i="0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E0D92-4DA7-46C5-B487-763C85AD936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43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E0D92-4DA7-46C5-B487-763C85AD936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73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085-9118-4804-BBB9-7E73C2D27606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7FF7-7A46-4757-A898-9AF144B72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0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085-9118-4804-BBB9-7E73C2D27606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7FF7-7A46-4757-A898-9AF144B72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3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085-9118-4804-BBB9-7E73C2D27606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7FF7-7A46-4757-A898-9AF144B72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085-9118-4804-BBB9-7E73C2D27606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7FF7-7A46-4757-A898-9AF144B72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8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085-9118-4804-BBB9-7E73C2D27606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7FF7-7A46-4757-A898-9AF144B72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5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085-9118-4804-BBB9-7E73C2D27606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7FF7-7A46-4757-A898-9AF144B72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7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085-9118-4804-BBB9-7E73C2D27606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7FF7-7A46-4757-A898-9AF144B72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3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085-9118-4804-BBB9-7E73C2D27606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7FF7-7A46-4757-A898-9AF144B72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8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085-9118-4804-BBB9-7E73C2D27606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7FF7-7A46-4757-A898-9AF144B72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6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085-9118-4804-BBB9-7E73C2D27606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7FF7-7A46-4757-A898-9AF144B72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3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085-9118-4804-BBB9-7E73C2D27606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7FF7-7A46-4757-A898-9AF144B72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0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CB085-9118-4804-BBB9-7E73C2D27606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7FF7-7A46-4757-A898-9AF144B72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8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11" Type="http://schemas.openxmlformats.org/officeDocument/2006/relationships/image" Target="../media/image58.jpeg"/><Relationship Id="rId5" Type="http://schemas.openxmlformats.org/officeDocument/2006/relationships/image" Target="../media/image52.png"/><Relationship Id="rId10" Type="http://schemas.openxmlformats.org/officeDocument/2006/relationships/image" Target="../media/image57.jpeg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3.jpeg"/><Relationship Id="rId18" Type="http://schemas.openxmlformats.org/officeDocument/2006/relationships/image" Target="../media/image57.jpeg"/><Relationship Id="rId3" Type="http://schemas.openxmlformats.org/officeDocument/2006/relationships/image" Target="../media/image50.png"/><Relationship Id="rId21" Type="http://schemas.openxmlformats.org/officeDocument/2006/relationships/image" Target="../media/image69.jpeg"/><Relationship Id="rId7" Type="http://schemas.openxmlformats.org/officeDocument/2006/relationships/image" Target="../media/image52.png"/><Relationship Id="rId12" Type="http://schemas.openxmlformats.org/officeDocument/2006/relationships/image" Target="../media/image62.jpeg"/><Relationship Id="rId17" Type="http://schemas.openxmlformats.org/officeDocument/2006/relationships/image" Target="../media/image66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5.jpe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11" Type="http://schemas.openxmlformats.org/officeDocument/2006/relationships/image" Target="../media/image61.jpeg"/><Relationship Id="rId5" Type="http://schemas.openxmlformats.org/officeDocument/2006/relationships/image" Target="../media/image60.jpeg"/><Relationship Id="rId15" Type="http://schemas.openxmlformats.org/officeDocument/2006/relationships/image" Target="../media/image64.jpeg"/><Relationship Id="rId10" Type="http://schemas.openxmlformats.org/officeDocument/2006/relationships/image" Target="../media/image55.jpeg"/><Relationship Id="rId19" Type="http://schemas.openxmlformats.org/officeDocument/2006/relationships/image" Target="../media/image67.png"/><Relationship Id="rId4" Type="http://schemas.openxmlformats.org/officeDocument/2006/relationships/image" Target="../media/image59.jpeg"/><Relationship Id="rId9" Type="http://schemas.openxmlformats.org/officeDocument/2006/relationships/image" Target="../media/image54.png"/><Relationship Id="rId1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54.png"/><Relationship Id="rId18" Type="http://schemas.openxmlformats.org/officeDocument/2006/relationships/image" Target="../media/image56.jpeg"/><Relationship Id="rId26" Type="http://schemas.openxmlformats.org/officeDocument/2006/relationships/image" Target="../media/image74.png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66.jpeg"/><Relationship Id="rId7" Type="http://schemas.openxmlformats.org/officeDocument/2006/relationships/image" Target="../media/image71.jpeg"/><Relationship Id="rId12" Type="http://schemas.openxmlformats.org/officeDocument/2006/relationships/image" Target="../media/image53.png"/><Relationship Id="rId17" Type="http://schemas.openxmlformats.org/officeDocument/2006/relationships/image" Target="../media/image63.jpeg"/><Relationship Id="rId25" Type="http://schemas.openxmlformats.org/officeDocument/2006/relationships/image" Target="../media/image69.jpe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62.jpeg"/><Relationship Id="rId20" Type="http://schemas.openxmlformats.org/officeDocument/2006/relationships/image" Target="../media/image65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0.jpeg"/><Relationship Id="rId11" Type="http://schemas.openxmlformats.org/officeDocument/2006/relationships/image" Target="../media/image52.png"/><Relationship Id="rId24" Type="http://schemas.openxmlformats.org/officeDocument/2006/relationships/image" Target="../media/image73.jpeg"/><Relationship Id="rId5" Type="http://schemas.openxmlformats.org/officeDocument/2006/relationships/image" Target="../media/image59.jpeg"/><Relationship Id="rId15" Type="http://schemas.openxmlformats.org/officeDocument/2006/relationships/image" Target="../media/image61.jpeg"/><Relationship Id="rId23" Type="http://schemas.openxmlformats.org/officeDocument/2006/relationships/image" Target="../media/image72.jpeg"/><Relationship Id="rId10" Type="http://schemas.openxmlformats.org/officeDocument/2006/relationships/image" Target="../media/image51.png"/><Relationship Id="rId19" Type="http://schemas.openxmlformats.org/officeDocument/2006/relationships/image" Target="../media/image64.jpeg"/><Relationship Id="rId4" Type="http://schemas.openxmlformats.org/officeDocument/2006/relationships/image" Target="../media/image50.png"/><Relationship Id="rId9" Type="http://schemas.openxmlformats.org/officeDocument/2006/relationships/image" Target="../media/image70.wmf"/><Relationship Id="rId14" Type="http://schemas.openxmlformats.org/officeDocument/2006/relationships/image" Target="../media/image55.jpeg"/><Relationship Id="rId22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3.jpeg"/><Relationship Id="rId18" Type="http://schemas.openxmlformats.org/officeDocument/2006/relationships/image" Target="../media/image57.jpeg"/><Relationship Id="rId3" Type="http://schemas.openxmlformats.org/officeDocument/2006/relationships/image" Target="../media/image50.png"/><Relationship Id="rId21" Type="http://schemas.openxmlformats.org/officeDocument/2006/relationships/image" Target="../media/image69.jpeg"/><Relationship Id="rId7" Type="http://schemas.openxmlformats.org/officeDocument/2006/relationships/image" Target="../media/image52.png"/><Relationship Id="rId12" Type="http://schemas.openxmlformats.org/officeDocument/2006/relationships/image" Target="../media/image62.jpeg"/><Relationship Id="rId17" Type="http://schemas.openxmlformats.org/officeDocument/2006/relationships/image" Target="../media/image66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6.png"/><Relationship Id="rId20" Type="http://schemas.openxmlformats.org/officeDocument/2006/relationships/image" Target="../media/image7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11" Type="http://schemas.openxmlformats.org/officeDocument/2006/relationships/image" Target="../media/image61.jpeg"/><Relationship Id="rId5" Type="http://schemas.openxmlformats.org/officeDocument/2006/relationships/image" Target="../media/image60.jpeg"/><Relationship Id="rId15" Type="http://schemas.openxmlformats.org/officeDocument/2006/relationships/image" Target="../media/image75.png"/><Relationship Id="rId10" Type="http://schemas.openxmlformats.org/officeDocument/2006/relationships/image" Target="../media/image55.jpeg"/><Relationship Id="rId19" Type="http://schemas.openxmlformats.org/officeDocument/2006/relationships/image" Target="../media/image72.jpeg"/><Relationship Id="rId4" Type="http://schemas.openxmlformats.org/officeDocument/2006/relationships/image" Target="../media/image59.jpeg"/><Relationship Id="rId9" Type="http://schemas.openxmlformats.org/officeDocument/2006/relationships/image" Target="../media/image54.png"/><Relationship Id="rId14" Type="http://schemas.openxmlformats.org/officeDocument/2006/relationships/image" Target="../media/image56.jpeg"/><Relationship Id="rId22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63.jpeg"/><Relationship Id="rId18" Type="http://schemas.openxmlformats.org/officeDocument/2006/relationships/image" Target="../media/image57.jpeg"/><Relationship Id="rId3" Type="http://schemas.openxmlformats.org/officeDocument/2006/relationships/image" Target="../media/image50.png"/><Relationship Id="rId21" Type="http://schemas.openxmlformats.org/officeDocument/2006/relationships/image" Target="../media/image69.jpeg"/><Relationship Id="rId7" Type="http://schemas.openxmlformats.org/officeDocument/2006/relationships/image" Target="../media/image78.png"/><Relationship Id="rId12" Type="http://schemas.openxmlformats.org/officeDocument/2006/relationships/image" Target="../media/image62.jpeg"/><Relationship Id="rId17" Type="http://schemas.openxmlformats.org/officeDocument/2006/relationships/image" Target="../media/image66.jpe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5.jpeg"/><Relationship Id="rId20" Type="http://schemas.openxmlformats.org/officeDocument/2006/relationships/image" Target="../media/image7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11" Type="http://schemas.openxmlformats.org/officeDocument/2006/relationships/image" Target="../media/image61.jpeg"/><Relationship Id="rId5" Type="http://schemas.openxmlformats.org/officeDocument/2006/relationships/image" Target="../media/image60.jpeg"/><Relationship Id="rId15" Type="http://schemas.openxmlformats.org/officeDocument/2006/relationships/image" Target="../media/image64.jpeg"/><Relationship Id="rId10" Type="http://schemas.openxmlformats.org/officeDocument/2006/relationships/image" Target="../media/image55.jpeg"/><Relationship Id="rId19" Type="http://schemas.openxmlformats.org/officeDocument/2006/relationships/image" Target="../media/image72.jpeg"/><Relationship Id="rId4" Type="http://schemas.openxmlformats.org/officeDocument/2006/relationships/image" Target="../media/image59.jpeg"/><Relationship Id="rId9" Type="http://schemas.openxmlformats.org/officeDocument/2006/relationships/image" Target="../media/image80.png"/><Relationship Id="rId14" Type="http://schemas.openxmlformats.org/officeDocument/2006/relationships/image" Target="../media/image56.jpeg"/><Relationship Id="rId22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4.jpeg"/><Relationship Id="rId18" Type="http://schemas.openxmlformats.org/officeDocument/2006/relationships/image" Target="../media/image73.jpeg"/><Relationship Id="rId3" Type="http://schemas.openxmlformats.org/officeDocument/2006/relationships/image" Target="../media/image82.png"/><Relationship Id="rId21" Type="http://schemas.openxmlformats.org/officeDocument/2006/relationships/image" Target="../media/image83.jpeg"/><Relationship Id="rId7" Type="http://schemas.openxmlformats.org/officeDocument/2006/relationships/image" Target="../media/image80.png"/><Relationship Id="rId12" Type="http://schemas.openxmlformats.org/officeDocument/2006/relationships/image" Target="../media/image56.jpeg"/><Relationship Id="rId17" Type="http://schemas.openxmlformats.org/officeDocument/2006/relationships/image" Target="../media/image72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7.jpe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png"/><Relationship Id="rId11" Type="http://schemas.openxmlformats.org/officeDocument/2006/relationships/image" Target="../media/image63.jpeg"/><Relationship Id="rId24" Type="http://schemas.openxmlformats.org/officeDocument/2006/relationships/image" Target="../media/image86.jpeg"/><Relationship Id="rId5" Type="http://schemas.openxmlformats.org/officeDocument/2006/relationships/image" Target="../media/image78.png"/><Relationship Id="rId15" Type="http://schemas.openxmlformats.org/officeDocument/2006/relationships/image" Target="../media/image66.jpeg"/><Relationship Id="rId23" Type="http://schemas.openxmlformats.org/officeDocument/2006/relationships/image" Target="../media/image85.jpeg"/><Relationship Id="rId10" Type="http://schemas.openxmlformats.org/officeDocument/2006/relationships/image" Target="../media/image62.jpeg"/><Relationship Id="rId19" Type="http://schemas.openxmlformats.org/officeDocument/2006/relationships/image" Target="../media/image69.jpeg"/><Relationship Id="rId4" Type="http://schemas.openxmlformats.org/officeDocument/2006/relationships/image" Target="../media/image77.png"/><Relationship Id="rId9" Type="http://schemas.openxmlformats.org/officeDocument/2006/relationships/image" Target="../media/image61.jpeg"/><Relationship Id="rId14" Type="http://schemas.openxmlformats.org/officeDocument/2006/relationships/image" Target="../media/image65.jpeg"/><Relationship Id="rId22" Type="http://schemas.openxmlformats.org/officeDocument/2006/relationships/image" Target="../media/image8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4.jpeg"/><Relationship Id="rId18" Type="http://schemas.openxmlformats.org/officeDocument/2006/relationships/image" Target="../media/image73.jpeg"/><Relationship Id="rId3" Type="http://schemas.openxmlformats.org/officeDocument/2006/relationships/image" Target="../media/image82.png"/><Relationship Id="rId21" Type="http://schemas.openxmlformats.org/officeDocument/2006/relationships/image" Target="../media/image83.jpeg"/><Relationship Id="rId7" Type="http://schemas.openxmlformats.org/officeDocument/2006/relationships/image" Target="../media/image80.png"/><Relationship Id="rId12" Type="http://schemas.openxmlformats.org/officeDocument/2006/relationships/image" Target="../media/image56.jpeg"/><Relationship Id="rId17" Type="http://schemas.openxmlformats.org/officeDocument/2006/relationships/image" Target="../media/image72.jpe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7.jpeg"/><Relationship Id="rId20" Type="http://schemas.openxmlformats.org/officeDocument/2006/relationships/image" Target="../media/image8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png"/><Relationship Id="rId11" Type="http://schemas.openxmlformats.org/officeDocument/2006/relationships/image" Target="../media/image63.jpeg"/><Relationship Id="rId24" Type="http://schemas.openxmlformats.org/officeDocument/2006/relationships/image" Target="../media/image86.jpeg"/><Relationship Id="rId5" Type="http://schemas.openxmlformats.org/officeDocument/2006/relationships/image" Target="../media/image78.png"/><Relationship Id="rId15" Type="http://schemas.openxmlformats.org/officeDocument/2006/relationships/image" Target="../media/image66.jpeg"/><Relationship Id="rId23" Type="http://schemas.openxmlformats.org/officeDocument/2006/relationships/image" Target="../media/image85.jpeg"/><Relationship Id="rId10" Type="http://schemas.openxmlformats.org/officeDocument/2006/relationships/image" Target="../media/image62.jpeg"/><Relationship Id="rId19" Type="http://schemas.openxmlformats.org/officeDocument/2006/relationships/image" Target="../media/image69.jpeg"/><Relationship Id="rId4" Type="http://schemas.openxmlformats.org/officeDocument/2006/relationships/image" Target="../media/image77.png"/><Relationship Id="rId9" Type="http://schemas.openxmlformats.org/officeDocument/2006/relationships/image" Target="../media/image61.jpeg"/><Relationship Id="rId14" Type="http://schemas.openxmlformats.org/officeDocument/2006/relationships/image" Target="../media/image65.jpeg"/><Relationship Id="rId22" Type="http://schemas.openxmlformats.org/officeDocument/2006/relationships/image" Target="../media/image8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12" Type="http://schemas.openxmlformats.org/officeDocument/2006/relationships/image" Target="../media/image10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jpeg"/><Relationship Id="rId11" Type="http://schemas.openxmlformats.org/officeDocument/2006/relationships/image" Target="../media/image101.jpeg"/><Relationship Id="rId5" Type="http://schemas.openxmlformats.org/officeDocument/2006/relationships/image" Target="../media/image95.jpeg"/><Relationship Id="rId10" Type="http://schemas.openxmlformats.org/officeDocument/2006/relationships/image" Target="../media/image100.jpeg"/><Relationship Id="rId4" Type="http://schemas.openxmlformats.org/officeDocument/2006/relationships/image" Target="../media/image94.jpeg"/><Relationship Id="rId9" Type="http://schemas.openxmlformats.org/officeDocument/2006/relationships/image" Target="../media/image9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elissachan\Desktop\Slide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20"/>
            <a:ext cx="9144000" cy="685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5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Helvetica" pitchFamily="34" charset="0"/>
              </a:rPr>
              <a:t>Garment Transfer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>
                <a:latin typeface="Helvetica" pitchFamily="34" charset="0"/>
                <a:cs typeface="Helvetica" pitchFamily="34" charset="0"/>
              </a:rPr>
              <a:t>Pose estimation </a:t>
            </a:r>
          </a:p>
          <a:p>
            <a:pPr lvl="1"/>
            <a:r>
              <a:rPr lang="en-US" altLang="zh-CN" sz="1800" dirty="0" smtClean="0">
                <a:latin typeface="Helvetica" pitchFamily="34" charset="0"/>
                <a:cs typeface="Helvetica" pitchFamily="34" charset="0"/>
              </a:rPr>
              <a:t>from Microsoft Kinect</a:t>
            </a:r>
          </a:p>
          <a:p>
            <a:pPr lvl="1"/>
            <a:endParaRPr lang="en-US" altLang="zh-CN" sz="2000" dirty="0">
              <a:latin typeface="Helvetica" pitchFamily="34" charset="0"/>
              <a:cs typeface="Helvetica" pitchFamily="34" charset="0"/>
            </a:endParaRPr>
          </a:p>
          <a:p>
            <a:r>
              <a:rPr lang="en-US" altLang="zh-CN" sz="2000" dirty="0" smtClean="0">
                <a:latin typeface="Helvetica" pitchFamily="34" charset="0"/>
                <a:cs typeface="Helvetica" pitchFamily="34" charset="0"/>
              </a:rPr>
              <a:t>Pose descriptor</a:t>
            </a:r>
          </a:p>
          <a:p>
            <a:endParaRPr lang="en-US" altLang="zh-CN" sz="2000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US" altLang="zh-CN" sz="20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altLang="zh-CN" sz="2000" dirty="0" smtClean="0">
                <a:latin typeface="Helvetica" pitchFamily="34" charset="0"/>
                <a:cs typeface="Helvetica" pitchFamily="34" charset="0"/>
              </a:rPr>
              <a:t>Garment database query</a:t>
            </a:r>
          </a:p>
          <a:p>
            <a:pPr lvl="1"/>
            <a:r>
              <a:rPr lang="en-US" altLang="zh-CN" sz="1800" dirty="0" smtClean="0">
                <a:latin typeface="Helvetica" pitchFamily="34" charset="0"/>
                <a:cs typeface="Helvetica" pitchFamily="34" charset="0"/>
              </a:rPr>
              <a:t>Input key: 	      User’s pose vector</a:t>
            </a:r>
          </a:p>
          <a:p>
            <a:pPr lvl="1"/>
            <a:r>
              <a:rPr lang="en-US" altLang="zh-CN" sz="1800" dirty="0" smtClean="0">
                <a:latin typeface="Helvetica" pitchFamily="34" charset="0"/>
                <a:cs typeface="Helvetica" pitchFamily="34" charset="0"/>
              </a:rPr>
              <a:t>Return value:  Segmented garment image</a:t>
            </a:r>
            <a:br>
              <a:rPr lang="en-US" altLang="zh-CN" sz="1800" dirty="0" smtClean="0">
                <a:latin typeface="Helvetica" pitchFamily="34" charset="0"/>
                <a:cs typeface="Helvetica" pitchFamily="34" charset="0"/>
              </a:rPr>
            </a:br>
            <a:r>
              <a:rPr lang="en-US" altLang="zh-CN" sz="1800" dirty="0" smtClean="0">
                <a:latin typeface="Helvetica" pitchFamily="34" charset="0"/>
                <a:cs typeface="Helvetica" pitchFamily="34" charset="0"/>
              </a:rPr>
              <a:t>                        of similar pose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013951"/>
            <a:ext cx="487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CN" dirty="0" smtClean="0">
                <a:latin typeface="Helvetica" pitchFamily="34" charset="0"/>
                <a:cs typeface="Helvetica" pitchFamily="34" charset="0"/>
              </a:rPr>
              <a:t>Concatenation of joint positions</a:t>
            </a:r>
            <a:endParaRPr lang="en-US" altLang="zh-CN" dirty="0">
              <a:latin typeface="Helvetica" pitchFamily="34" charset="0"/>
              <a:cs typeface="Helvetica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endParaRPr lang="zh-CN" altLang="en-US" sz="2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" name="AutoShape 4" descr="data:image/jpeg;base64,/9j/4AAQSkZJRgABAQAAAQABAAD/2wCEAAkGBhQREBAUExQREhAUFRAPFBAQFBYSFBASFBAVFRgUFRQYHCYfFxkjGRUUHy8gIycpLCwsFR89NTAqNScrMCoBCQoKDgwNGA8PFCoeHCQ1KjEpMTUsKSwpKSw1KSkwLCkvKTUpKTUqLykpKS82KSkpKSw1KSkrKSwsNikpKSkpNf/AABEIAKEBOgMBIgACEQEDEQH/xAAcAAEAAQUBAQAAAAAAAAAAAAAABwMEBQYIAQL/xABVEAABAwICBQYGDAkKBQUAAAABAAIDBBEFEgYHITFBIlFhcYGxCBMykcHRFEJDRFJTcoKSocLDFyNUVWJzhJOyFSQzg6KzxNLT4oWj4ePwJTRjZJT/xAAYAQEBAQEBAAAAAAAAAAAAAAAAAQMCBP/EAB8RAQACAQMFAAAAAAAAAAAAAAABEQIDITESE2Gxwf/aAAwDAQACEQMRAD8AnFERAReXXheOcIPpF4HJdB6i8ul0HqLy69QEREBERAREQERLoCJdeXQeol0ugIiICIiAiIgIiICIiAiIgIiICIiAiIgKGdYWmmMvnkiw+lrIqZhLBUMpnvfORve1xaQ1l91hcjbfbYTBWTZI3uO5rXO8zSfQopg1+Q2F2Rbh7o4cOliCNKw4zIbzUlXKeeekll/iaVaexsRG/DR24YPTGpfbr5p/gx/vv9irM16Ux9qz9+P8qCFnHEB7waP+GR+mJeCtxAe9Gj/hsP8AoqcGa7KU8G/v2epV2a46U8B2Sxn0oIIOP4gPcWD9ghH3S+TpVXDfFH20UI+7XQLNbNKeDux8Z+0rgazqaxNpLDaTdlgOc8pBzsNOKwb2Q9tNGO5oX0NY1SN7Kf8AdW7iFK2Na+WslLII2uA2cu5PbYi3f1LO6L62qepaROwRTAXs3lteL2u3js2XHDpQQi3WdUj3On80o7pQvsa0aj4qD6dUO6oC6MOlFE7eB2xH1L4ONYed7Y+2D/ag55brVn+Jh7J65vdUqszW1Lxgb2VmID/EqfjV4a7fHTnrpx/kVCpfhLWuc6GjygXJNMwWHaxBBzdbz+MDuyvrx98VVbrhP5PP2YlXD7xb9X6b4Ox+UYfTP5/5vCD5smzqO3nss1gjcFrGFzaOiBFg5rqaJrmX5xbd0jYgi1muMcYKzsxOs9L1Vbrij4xV46sSqj3vUvP0QwY+9aLqbG2/mC1TGZtHoDY0kUh2i0LLjYbb8wB7LoNSZrhg4txMdVfOe+RV2a36bj/Kg/bJT9pblgOj+AV1/FUsQcBcxv8AGRvA58ubaOkXWa/A/hDvejOyWYd0iCOW63aX4eKD9qefWqrdblJ8diY/aCe9i312pLCD71I6p5/9RU3ajMJ+IkHVPN6XINI/CzSflOKj+vb6YlUGtel/LMUH9ZCe+Bbc/UNhZ9zmHVM/0qk7UBhh4VA6pvW1BrA1q035dig+dTHvp19DWnT/AJxxMf8A5D/h1sDvB6w3nqx1St9LFTd4O2HfGVg/rY/9NBhRrSg/OeI9rKI/4dfY1oQ/nSv7YqI/crJO8HKg4TVo+fEfulTd4N9FwqKztMR+wgtBrPi/OlZ209Gful9jWZH+dqntpaQ/YVR3g20vCqqR1tjPoVF3g1wcKucdcbD6UFQayGfnefto6Y9wX2NYjfzw/toYPWrN3g0xcK2QdcDT9tUz4M7eFc7tpx/qoMmNYI/PHnoIvQ9fQ08PDGI+3D2eiVYZ3gz81f56b/uqm7waX8K5nbTkfeIM+3Tl53YxTfOw8eiZVmaYTHdi9CeuhI+/WrO8GubhWxdsTx9pUneDfU8KuDtZIEG7R6T1XtcTwyQ/BkpZIw7oLmykjzLc9G8b9lRFxDWyMc6KRrHZ2Z2gG7H2GZjmua4GwNnbQCCoSPg6Vo3VVN/zR9lb3qh0dnw51fSTvZI5ppqhroy5zS2Vj2+2AI2xEdiCSEREFhj3/tan9TN/dOXFi7ar4c8UjPhMez6TSPSuJXCx+pB4iIgIiICrU9QWE2Nri3X0Kivpg2jv5kFWFxuTxV1TYg8bQbFu1rhvBAJsecEXHaq2H0Bs7MLFpyuHMTu86VVG2JriCdo2NPOdnrVR8nSep+OkHU4qrDpNWEOLZpyGjM4gkhova55hcjzrDFV6aufG2RrXENkaGPHwm5g63nAUVlBprWD3xJ9XqX3U6aVEkYa95dl5QJtfNwJsOG8dNjwWAXoCC9pqp195A2knebDm6VmqXGJ4GMnY2VjTmDJHg5Jg0gPa19gHWJbcDcbLDQU129BFj0bjf6ldyzH2OGOaLR5rOzucDn5mk5W342G1VGXqdZVTMwseWNYb5jGC1zxY8m99l92znKwTMWcXFx3+bsA4C2yyxiuaaDMEGfwvSRzXtMbnMlaczHjg4buw7rcbrZRrrkFrwNJtyuUW8rjuO5ajhEkkDKhlpWtmYI3Fjg1j2h2YB9xtF7Gw27FgpTdx6z3oqTW69Zhup22/WvHoVePX3Jxp/NO7/KooRQTBHr/PGnk7J/8AarmPwgW8YKjslafQoWVehv4yOzBIczbRkEiQ5hyLDbt3bOdBNbPCBh4xVXY5h9KuI/CApuLKsdjD9pR/UYJTRRzECAhpiySVDpnB3jJJA7bDvDchj2bzG87iFSrcEgirIqbxN2zcrxrnvzRh8jw0ts7LkaGgm4JO3aOASfHr9o+Jqh1xtPc5Xcevmh4yTjrhPoKhTF8IhhfAMkrmy/zhzWnlRxWuacfpt5WZx3DLsG2+Rbo1B4uKVwaPGmOIRsn5GdzpL+Kks7M6zWCzjlDibnggmOPXlh593cPlQv8AUruLXNh598s7Y5B9lc/YjgccYqIwJBNTxwzOe8iz87ogWZAOSR40bcx8k84tr4kI4oOrIta9AffUHaHjvCuo9ZNEd1VTfTI71ya2rcOKqNxJ44/UEHXEenNI7dU0v71oVzHpRA7dPTHqnZ61yG3GZBxb9EKq3SGQcGfR/wCqDr9mNRnc+E9UrD6VUGJNPFvY9vrXIbNKpB7WPzH1quzTSQe5x/2vWg65FYOjscD6VgcNl/8AWK0fCo8Pd5p6welc2R6fSD3NnncFJ2ojGnVVZXPc0NtBTssCTulkPH5RQTWiIgLmfWFqmq4q+c08LpKaV7ponMLQG5zmMZBIsWkkdVl0wvC1Bx9Jq+xBu+kn7G5u66tJdE6xvlUtUP6mT1LsZ9Ew72MPzQvn+TY/g+YkelBxhJhEzfKhmb8qNw7wrd8JG8EdYIXapwuM8D9J3rVCTAIjvB/snvCDi5ersSbQ2ndvYw/KijP2VYTatqR2+ClPXTt9BCDl2jx1zAAQHWGQO3Oy/AdsIc3mBBtwIVnV1jpDc2A4NG4LqCXVHRn3vSdkZZ3OKsptS9G73tB82WRv2UHMiLo2bUZSH3uR8iof6bKxl1EUx3RVI+TLGe96CAFUglyuBsD0HcRxBU3TahYf/uN7GO/hurU6hGHyZakHmdE4fWWAfWgj6hracNFnZRtOV4PjGfo5gMsrL7iS13QsRimJCQ2bcNHPx7OC3TEdUssRP4jEyOdlNFMD+7mKwFZokIv6T2dF+uoXM+vxiDW2mxWw4TTRuF2uBvtykjOw8WuYbF7f0mX6QNwsXYdBwqR86GQd118HDo+FTAetsw+7QZHGMQDW5AQXWts4dJ6VrqyH8lDhPTn5zm/xNC+ThLuD4D1TRjvcEFiiyDcCmO5rXfJkjd3OXp0eqPiJj1MLu5BjlUgqHMcHMJa4Xs5psRcW2HtVeTCZm74pR1xuHoVu6Fw3tcOsEIL2jx2aJmRkhDL5shDXNvz2cCqkOktQ3dJc3c7M9rHvBebvAe4EgON7i9jc33lYyy8QZCDHZmEEPuRI6e7gHHO9uV5JO8OGxw3GwurlmlEosMsWRhY6OPJyIXsLiHsF/Ku9xN7g32g2FsMvbIMlVY/JJG5pDMzhGySWx8ZK2O2RryTbZZu4AnKL3ssYiICIiAiIgIiICmnwam/j68//ABwfxvULKdPBsp9lc/ogb/akKCb0REBERAREQEREBERAREQEREBeWXqIPLJZfMsoaC5xDWgXLnGwA5yTuWh6S67cOpLtbIaqUbMlNZzb9Mp5Nuok9CDdp8Oif5ccbvlMa7vCwGN4VhMDc1VDhsQO4zxwMJ6ri57FB+k2vmvqczYMlHEb7IuVKR0yu3fNDVHVXWPleXyPfI87S+Rxe53W47SglbWVWYOJIPYcVLI8Ehwg5ETgTt8YWEbAN1ttzzBUqHQmgna6Uvp4QGE+IE5tmtsLXF9+yxUUL1BL9Fono9MDnqpadzbA3qIwC7Lc2zNdcb9oWZwzUfhlUzPSV80jeeN8MmXocGtBB67KB7rNaPyPaS+N8kUrCMssTixwv+kD0IJnPg/ub/RYnUs+ZfukC8/ArXt8nFS7okhJ73uWH0W1r4nG1wkYzEGxgukYPxdU2Ie6Nyi0jBxOUke2tsJkHRrXJh1bZvjfY8p9yqrR3P6Ml8h89+hBqR1T4o33zh0366DLftbGqZ1ZYgPLpcHlHOx8sZPnbZTS11wCNoO244r1BCL9Ws3t8Ihd0wVkPdIwd6t5dWjfbYVWt/VvpZf4Zgp2RBz7Jq0p+NJibP2Z7/7t7laTatKUb/Zkf6ykrW/WYiF0ZZLIOZJtXlH+Vtb8vPH/ABsCtjq6pz5NdSk8xqIb+YkLqSypy0rHeU1rvlNB70HL/wCCtzvIqIn/ACXxv7nrx2p+q9ryupl+4ldJzaM0j/KpqZ3yoY3d7Vav0FoD7zpB0thY0+doCDmmo1XVbN7T2tcPQrI6A1XwR/aH2V1CNBaMeTEWfq5Zo/4XhV6fRSGNwc0z7PavqJpGnoLZHkIOW4tXNa4gNivfjmA71Pup/RF+H00jZPKeYyekgOJ7LuW8MomDcB5gqzW2QeoiICIiAiIgIiICIiAiIgIiINd0k1g0NBcVE7GyDb4ln4yU83Ibci/ObBRVpL4RrjdtFTho4TVPKd1iJpsO1x6ljtf+j3iqxtQ0WbO0OOzZ4xlmO+rIe1RKgzOP6ZVlcb1M8sovcMJyxt6o22aPMsdTULpASLAAgXJttPAc+4nosre6rR1Lm7nEcdhI/wDN6C4ODSbdg2AEm+zbuHXw6+oqhLQua3McpbfLdr2u22BsLHbsIVdmKyDLygQ24AeGOsCzJblN2jLstuVCWQuDQdzQQALbLm53cb8UFui+8nX5l5lQfKusPrTG6/tTsI6PWrVEG40tU5ro5YnuZIwiSOVhs5jucdxG4i4KkCk0botIoXmzaLF4xeUwi0dRwExj9s1x3kWc0mxJ2Xh2hxQxgi2Zu8C9rfUsnhmmD6eeKeIFssTszTm2EcWOAG1jhsI4oM7U1WL6OzNjMkkcZuWC/jqaYA7cgdsB5xZrhcbti3vRnwjGOytroDGdxmpuUzrMTjmaOou6lqeJ63JsRjENVT0kkWYPsBM3lDcTlmF96+qaihe0WpqVoP6DfSHH60E+4DpVS1rc1NPFMN5a13Lb8phs5vaFllE2qrRmNtU6ZscbPFMIBYwA5pNls20nYHfUpZQEREBERAREQEREBERAREQEREBERAREQEREBERAREQaFrnwEVOGuIF5IXCRvOWnkuA7CD81ctyMIJB3jYu35Iw4WIBHMVh63Q2jm8unidfnYEHGyLqys1OYbJf+btb8i7e5YSr8Hygd5JlZ1PJ77oObkU81Xg3x+51Mg+UGn1LEVPg4zjyKiM/KYR3FBDq9upNqPB/r2+S6B3a4ehWEmo/Ex7nGep/rCDQEW8nUvifxLfphet1LYmfcW/TCDRUUhw6i8SdvbE3refQFlKTweax3lywsHQC71IIthmylbjozju0MJ37lJGE+DnA2xnnkk52sswev61vGCarcPpSCyBhePbv5TvOUFzoFhZhpGlwLXykykEWIBADQewX7Vsi8a2y9QEREBERAREQEREBERAREQERfPjBe1xffbj5kH0ip+Pbt5Tdmw7RsK+vGC9ri/Nfb5kH0i+DKNu0bNp27h0rxs7TuIJ5gQUFRFSdUtBALmhx3NJAJ6gnslvwm+cIKqL5bIDuIPVtX0gIiICIiAiIgIiICIiAiIgIiICIiAiIgIiICIiAiIgIiICIiAiIgKJNOcXkpcWqJYmkyChDQ4bfF5ngeMPQL+e3C6lta/PovE+vdUveXPfA6mMDsuV0ZNibbzvtzbVrpZxjMzksTTRNJcGhp8Ci8U4S+Nmp5nzjfM9wdc7dthuAO623bdeY82dmM1lRT7ZKWGnndH8dF4uNsjPom/Zz2W0fg1j9iPpfHz+IMrZ2NOQmIi/JabbWm438RfiVkocMghr56kzDxsrI4HROLbNyhtrccxyjYeda93HG975+L1RDRX4mypnxyaM3jkw+Nw5/6FoIPSCCD0hfGiuSnpH1MdDNHUR0k0ja57iYpXWA2Mvbbe+72pW30mrqCM1pjfI1lXG6IsAbaJrzfkbL8dx3KpgugvsctBqqqaAMfF7FlLfEuY5pbYtA3bV1OrhVR49LcMNofoLTVNLDUz556mX8e6Z0j8zX5yQBY22Ebb3236lYaSaHUrMVw6JsVo6g1Dpm53nOQMwN81xt5rLPU2rUQutDWVsNPmz+x2PGXfci/MfP1rOYlo2yarpalz3tdTeMysFsrs4sc19vmXPdrK+rbdL3XuGYPFTsYyJgY1jcjd5Ibe9sx2kX5yr1Ai8vLkREQEREBERAREQEREBERAREQEREBERAREQEREBERAREQEREBERAWKraJ5mztDy0tja5rJCwuA8bu5QAsXMO8ceo5VEFjhdO9rT4xxc8kXu64sGgbBuG2/DatXqcNqZHOjdGS+5a2f2uQXsAeAO834noC3ZLKTETykxbG1VC9w2fBDdp8s5SMx6vSeYL4FA7lckG98oJA8WbDlbBYdm3Z0rKos50ombKY6OjcGkEB18p37ht5IvsNt4vsKoxYc8WuA61r3I5TRls3dwtx2bOnZl0WmMVFKoUjCG2IAtusb7N9uzd2KuiKg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307975" y="-579438"/>
            <a:ext cx="299085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461570"/>
            <a:ext cx="3298371" cy="169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 descr="G:\DemoVideo\Final\wcoat\us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4985" y="3429000"/>
            <a:ext cx="1246415" cy="261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F:\interVT\interVT\bin\model\0016\RGBAM\00310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961884"/>
            <a:ext cx="733425" cy="99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58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800" b="1" dirty="0" smtClean="0">
                <a:latin typeface="Helvetica" pitchFamily="34" charset="0"/>
              </a:rPr>
              <a:t>Motion Smoothness Optimization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561897" y="2970387"/>
            <a:ext cx="769937" cy="57745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3" name="Picture 6" descr="F:\interVT\interVT\bin\model\0011\verify\0005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1728" y="1879194"/>
            <a:ext cx="1226422" cy="91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F:\interVT\interVT\bin\model\0011\verify\0006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0357" y="1879194"/>
            <a:ext cx="1226421" cy="91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F:\interVT\interVT\bin\model\0011\verify\00086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3751" y="1879194"/>
            <a:ext cx="1226421" cy="91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F:\interVT\interVT\bin\model\0011\verify\00049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664" y="1879194"/>
            <a:ext cx="1226422" cy="91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矩形 3"/>
          <p:cNvSpPr/>
          <p:nvPr/>
        </p:nvSpPr>
        <p:spPr>
          <a:xfrm>
            <a:off x="3985290" y="2970385"/>
            <a:ext cx="769937" cy="577453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3"/>
          <p:cNvSpPr/>
          <p:nvPr/>
        </p:nvSpPr>
        <p:spPr>
          <a:xfrm>
            <a:off x="5400943" y="2970387"/>
            <a:ext cx="769937" cy="577453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3"/>
          <p:cNvSpPr/>
          <p:nvPr/>
        </p:nvSpPr>
        <p:spPr>
          <a:xfrm>
            <a:off x="6814215" y="2970387"/>
            <a:ext cx="769937" cy="577453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532309" y="2156400"/>
            <a:ext cx="83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Helvetica" pitchFamily="34" charset="0"/>
                <a:cs typeface="Helvetica" pitchFamily="34" charset="0"/>
              </a:rPr>
              <a:t>Input</a:t>
            </a:r>
            <a:endParaRPr lang="zh-CN" alt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27236" y="2935945"/>
            <a:ext cx="124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Nearest Neighbor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294854" y="473606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#52</a:t>
            </a:r>
            <a:endParaRPr lang="zh-CN" alt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2481728" y="4721373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#12</a:t>
            </a:r>
            <a:endParaRPr lang="zh-CN" alt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7519479" y="4721373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#71</a:t>
            </a:r>
            <a:endParaRPr lang="zh-CN" alt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002696" y="473606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#55</a:t>
            </a:r>
            <a:endParaRPr lang="zh-CN" altLang="en-US" dirty="0"/>
          </a:p>
        </p:txBody>
      </p:sp>
      <p:cxnSp>
        <p:nvCxnSpPr>
          <p:cNvPr id="6" name="Straight Arrow Connector 5"/>
          <p:cNvCxnSpPr>
            <a:endCxn id="47" idx="2"/>
          </p:cNvCxnSpPr>
          <p:nvPr/>
        </p:nvCxnSpPr>
        <p:spPr>
          <a:xfrm flipV="1">
            <a:off x="2818614" y="3547840"/>
            <a:ext cx="2967298" cy="67536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947227" y="3572753"/>
            <a:ext cx="2812550" cy="659882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1" idx="2"/>
          </p:cNvCxnSpPr>
          <p:nvPr/>
        </p:nvCxnSpPr>
        <p:spPr>
          <a:xfrm flipV="1">
            <a:off x="6019800" y="3547840"/>
            <a:ext cx="1179384" cy="671735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43" idx="2"/>
          </p:cNvCxnSpPr>
          <p:nvPr/>
        </p:nvCxnSpPr>
        <p:spPr>
          <a:xfrm flipH="1" flipV="1">
            <a:off x="4370259" y="3547838"/>
            <a:ext cx="3416281" cy="684797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69370" y="4075042"/>
            <a:ext cx="89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Input video</a:t>
            </a:r>
            <a:endParaRPr lang="zh-CN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1550002" y="4920734"/>
            <a:ext cx="7356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Discontinuous animation</a:t>
            </a:r>
            <a:endParaRPr lang="zh-CN" alt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4043" y="4244240"/>
            <a:ext cx="5581650" cy="40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32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" grpId="0" animBg="1"/>
      <p:bldP spid="47" grpId="0" animBg="1"/>
      <p:bldP spid="51" grpId="0" animBg="1"/>
      <p:bldP spid="27" grpId="0"/>
      <p:bldP spid="28" grpId="2"/>
      <p:bldP spid="70" grpId="0"/>
      <p:bldP spid="75" grpId="0"/>
      <p:bldP spid="76" grpId="0"/>
      <p:bldP spid="31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2347562" y="1524000"/>
            <a:ext cx="5761186" cy="1371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zh-CN" dirty="0" smtClean="0"/>
              <a:t>Buffered frames</a:t>
            </a:r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800" b="1" dirty="0">
                <a:latin typeface="Helvetica" pitchFamily="34" charset="0"/>
              </a:rPr>
              <a:t>Motion Smoothness Optimization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876097" y="1600200"/>
            <a:ext cx="8229600" cy="4525963"/>
          </a:xfrm>
        </p:spPr>
        <p:txBody>
          <a:bodyPr/>
          <a:lstStyle/>
          <a:p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561897" y="2970387"/>
            <a:ext cx="769937" cy="57745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561897" y="3808339"/>
            <a:ext cx="769938" cy="57745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561897" y="4646292"/>
            <a:ext cx="769937" cy="57745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561897" y="5484243"/>
            <a:ext cx="769937" cy="57745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3" name="Picture 6" descr="F:\interVT\interVT\bin\model\0011\verify\0005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1728" y="1879194"/>
            <a:ext cx="1226422" cy="91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F:\interVT\interVT\bin\model\0011\verify\00063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0357" y="1879194"/>
            <a:ext cx="1226421" cy="91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F:\interVT\interVT\bin\model\0011\verify\00086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3751" y="1879194"/>
            <a:ext cx="1226421" cy="91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F:\interVT\interVT\bin\model\0011\verify\00049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664" y="1879194"/>
            <a:ext cx="1226422" cy="91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矩形 3"/>
          <p:cNvSpPr/>
          <p:nvPr/>
        </p:nvSpPr>
        <p:spPr>
          <a:xfrm>
            <a:off x="3985290" y="2970385"/>
            <a:ext cx="769937" cy="577453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8"/>
          <p:cNvSpPr/>
          <p:nvPr/>
        </p:nvSpPr>
        <p:spPr>
          <a:xfrm>
            <a:off x="3985290" y="3808337"/>
            <a:ext cx="769938" cy="57745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9"/>
          <p:cNvSpPr/>
          <p:nvPr/>
        </p:nvSpPr>
        <p:spPr>
          <a:xfrm>
            <a:off x="3985290" y="4646290"/>
            <a:ext cx="769937" cy="577453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10"/>
          <p:cNvSpPr/>
          <p:nvPr/>
        </p:nvSpPr>
        <p:spPr>
          <a:xfrm>
            <a:off x="3985290" y="5484241"/>
            <a:ext cx="769937" cy="577453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3"/>
          <p:cNvSpPr/>
          <p:nvPr/>
        </p:nvSpPr>
        <p:spPr>
          <a:xfrm>
            <a:off x="5400943" y="2970387"/>
            <a:ext cx="769937" cy="577453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8"/>
          <p:cNvSpPr/>
          <p:nvPr/>
        </p:nvSpPr>
        <p:spPr>
          <a:xfrm>
            <a:off x="5400943" y="3808339"/>
            <a:ext cx="769938" cy="577454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9"/>
          <p:cNvSpPr/>
          <p:nvPr/>
        </p:nvSpPr>
        <p:spPr>
          <a:xfrm>
            <a:off x="5400943" y="4646292"/>
            <a:ext cx="769937" cy="577453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10"/>
          <p:cNvSpPr/>
          <p:nvPr/>
        </p:nvSpPr>
        <p:spPr>
          <a:xfrm>
            <a:off x="5400943" y="5484243"/>
            <a:ext cx="769937" cy="577453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3"/>
          <p:cNvSpPr/>
          <p:nvPr/>
        </p:nvSpPr>
        <p:spPr>
          <a:xfrm>
            <a:off x="6814215" y="2970387"/>
            <a:ext cx="769937" cy="577453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8"/>
          <p:cNvSpPr/>
          <p:nvPr/>
        </p:nvSpPr>
        <p:spPr>
          <a:xfrm>
            <a:off x="6814215" y="3808339"/>
            <a:ext cx="769938" cy="577454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9"/>
          <p:cNvSpPr/>
          <p:nvPr/>
        </p:nvSpPr>
        <p:spPr>
          <a:xfrm>
            <a:off x="6814215" y="4646292"/>
            <a:ext cx="769937" cy="577453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10"/>
          <p:cNvSpPr/>
          <p:nvPr/>
        </p:nvSpPr>
        <p:spPr>
          <a:xfrm>
            <a:off x="6814215" y="5484243"/>
            <a:ext cx="769937" cy="577453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TextBox 62"/>
          <p:cNvSpPr txBox="1"/>
          <p:nvPr/>
        </p:nvSpPr>
        <p:spPr>
          <a:xfrm>
            <a:off x="3331835" y="391239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#10</a:t>
            </a:r>
            <a:endParaRPr lang="zh-CN" alt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764085" y="392538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#11</a:t>
            </a:r>
            <a:endParaRPr lang="zh-CN" alt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6170881" y="3077686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#12</a:t>
            </a:r>
            <a:endParaRPr lang="zh-CN" alt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7593606" y="3906135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#13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427236" y="4191000"/>
            <a:ext cx="1245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Multiple</a:t>
            </a:r>
          </a:p>
          <a:p>
            <a:r>
              <a:rPr lang="en-US" altLang="zh-CN" dirty="0" smtClean="0"/>
              <a:t>Nearest Neighbors</a:t>
            </a:r>
            <a:endParaRPr lang="zh-CN" altLang="en-US" dirty="0"/>
          </a:p>
        </p:txBody>
      </p:sp>
      <p:cxnSp>
        <p:nvCxnSpPr>
          <p:cNvPr id="59" name="Straight Arrow Connector 58"/>
          <p:cNvCxnSpPr>
            <a:stCxn id="9" idx="3"/>
            <a:endCxn id="44" idx="1"/>
          </p:cNvCxnSpPr>
          <p:nvPr/>
        </p:nvCxnSpPr>
        <p:spPr>
          <a:xfrm flipV="1">
            <a:off x="3331835" y="4097064"/>
            <a:ext cx="653455" cy="2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4" idx="3"/>
            <a:endCxn id="47" idx="1"/>
          </p:cNvCxnSpPr>
          <p:nvPr/>
        </p:nvCxnSpPr>
        <p:spPr>
          <a:xfrm flipV="1">
            <a:off x="4755228" y="3259114"/>
            <a:ext cx="645715" cy="83795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7" idx="3"/>
            <a:endCxn id="52" idx="1"/>
          </p:cNvCxnSpPr>
          <p:nvPr/>
        </p:nvCxnSpPr>
        <p:spPr>
          <a:xfrm>
            <a:off x="6170880" y="3259114"/>
            <a:ext cx="643335" cy="837952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766997" y="4375666"/>
            <a:ext cx="4719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Smooth Motion</a:t>
            </a:r>
            <a:endParaRPr lang="en-US" altLang="zh-CN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19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9" grpId="0" animBg="1"/>
      <p:bldP spid="10" grpId="0" animBg="1"/>
      <p:bldP spid="11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63" grpId="0"/>
      <p:bldP spid="63" grpId="1"/>
      <p:bldP spid="68" grpId="0"/>
      <p:bldP spid="68" grpId="1"/>
      <p:bldP spid="70" grpId="2"/>
      <p:bldP spid="70" grpId="3"/>
      <p:bldP spid="72" grpId="0"/>
      <p:bldP spid="72" grpId="1"/>
      <p:bldP spid="42" grpId="0"/>
      <p:bldP spid="42" grpId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2347561" y="1524000"/>
            <a:ext cx="5761186" cy="1371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zh-CN" dirty="0" smtClean="0"/>
              <a:t>Buffered frames</a:t>
            </a:r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800" b="1" dirty="0">
                <a:latin typeface="Helvetica" pitchFamily="34" charset="0"/>
              </a:rPr>
              <a:t>Motion Smoothness Optimization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876096" y="1600200"/>
            <a:ext cx="8229600" cy="4525963"/>
          </a:xfrm>
        </p:spPr>
        <p:txBody>
          <a:bodyPr/>
          <a:lstStyle/>
          <a:p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561896" y="2970387"/>
            <a:ext cx="769937" cy="57745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561896" y="3808339"/>
            <a:ext cx="769938" cy="57745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561896" y="4646292"/>
            <a:ext cx="769937" cy="57745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561896" y="5484243"/>
            <a:ext cx="769937" cy="577453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1130404" y="3808796"/>
            <a:ext cx="769329" cy="576997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9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568284"/>
              </p:ext>
            </p:extLst>
          </p:nvPr>
        </p:nvGraphicFramePr>
        <p:xfrm>
          <a:off x="2437759" y="1212056"/>
          <a:ext cx="390525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1" name="Equation" r:id="rId8" imgW="2146300" imgH="342900" progId="Equation.3">
                  <p:embed/>
                </p:oleObj>
              </mc:Choice>
              <mc:Fallback>
                <p:oleObj name="Equation" r:id="rId8" imgW="2146300" imgH="342900" progId="Equation.3">
                  <p:embed/>
                  <p:pic>
                    <p:nvPicPr>
                      <p:cNvPr id="0" name="Picture 3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7759" y="1212056"/>
                        <a:ext cx="3905250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" name="Picture 6" descr="F:\interVT\interVT\bin\model\0011\verify\00059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1727" y="1879194"/>
            <a:ext cx="1226421" cy="91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矩形 80"/>
          <p:cNvSpPr/>
          <p:nvPr/>
        </p:nvSpPr>
        <p:spPr>
          <a:xfrm>
            <a:off x="8211206" y="4381634"/>
            <a:ext cx="304800" cy="228600"/>
          </a:xfrm>
          <a:prstGeom prst="rect">
            <a:avLst/>
          </a:prstGeom>
          <a:solidFill>
            <a:srgbClr val="FF00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Picture 7" descr="F:\interVT\interVT\bin\model\0011\verify\00063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0356" y="1879193"/>
            <a:ext cx="1226423" cy="91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F:\interVT\interVT\bin\model\0011\verify\00086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3750" y="1879194"/>
            <a:ext cx="1226420" cy="91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F:\interVT\interVT\bin\model\0011\verify\00049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663" y="1879194"/>
            <a:ext cx="1226421" cy="91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矩形 3"/>
          <p:cNvSpPr/>
          <p:nvPr/>
        </p:nvSpPr>
        <p:spPr>
          <a:xfrm>
            <a:off x="3985289" y="2970385"/>
            <a:ext cx="769937" cy="577453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8"/>
          <p:cNvSpPr/>
          <p:nvPr/>
        </p:nvSpPr>
        <p:spPr>
          <a:xfrm>
            <a:off x="3985289" y="3808337"/>
            <a:ext cx="769938" cy="577454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9"/>
          <p:cNvSpPr/>
          <p:nvPr/>
        </p:nvSpPr>
        <p:spPr>
          <a:xfrm>
            <a:off x="3985289" y="4646290"/>
            <a:ext cx="769937" cy="577453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10"/>
          <p:cNvSpPr/>
          <p:nvPr/>
        </p:nvSpPr>
        <p:spPr>
          <a:xfrm>
            <a:off x="3985289" y="5484241"/>
            <a:ext cx="769937" cy="577453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3"/>
          <p:cNvSpPr/>
          <p:nvPr/>
        </p:nvSpPr>
        <p:spPr>
          <a:xfrm>
            <a:off x="5400942" y="2970387"/>
            <a:ext cx="769937" cy="577453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8"/>
          <p:cNvSpPr/>
          <p:nvPr/>
        </p:nvSpPr>
        <p:spPr>
          <a:xfrm>
            <a:off x="5400942" y="3808339"/>
            <a:ext cx="769938" cy="577454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9"/>
          <p:cNvSpPr/>
          <p:nvPr/>
        </p:nvSpPr>
        <p:spPr>
          <a:xfrm>
            <a:off x="5400942" y="4646292"/>
            <a:ext cx="769937" cy="577453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10"/>
          <p:cNvSpPr/>
          <p:nvPr/>
        </p:nvSpPr>
        <p:spPr>
          <a:xfrm>
            <a:off x="5400942" y="5484243"/>
            <a:ext cx="769937" cy="577453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3"/>
          <p:cNvSpPr/>
          <p:nvPr/>
        </p:nvSpPr>
        <p:spPr>
          <a:xfrm>
            <a:off x="6814214" y="2970387"/>
            <a:ext cx="769937" cy="577453"/>
          </a:xfrm>
          <a:prstGeom prst="rect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8"/>
          <p:cNvSpPr/>
          <p:nvPr/>
        </p:nvSpPr>
        <p:spPr>
          <a:xfrm>
            <a:off x="6814214" y="3808339"/>
            <a:ext cx="769938" cy="577454"/>
          </a:xfrm>
          <a:prstGeom prst="rect">
            <a:avLst/>
          </a:prstGeom>
          <a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9"/>
          <p:cNvSpPr/>
          <p:nvPr/>
        </p:nvSpPr>
        <p:spPr>
          <a:xfrm>
            <a:off x="6814214" y="4646292"/>
            <a:ext cx="769937" cy="577453"/>
          </a:xfrm>
          <a:prstGeom prst="rect">
            <a:avLst/>
          </a:prstGeom>
          <a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10"/>
          <p:cNvSpPr/>
          <p:nvPr/>
        </p:nvSpPr>
        <p:spPr>
          <a:xfrm>
            <a:off x="6814214" y="5484243"/>
            <a:ext cx="769937" cy="577453"/>
          </a:xfrm>
          <a:prstGeom prst="rect">
            <a:avLst/>
          </a:prstGeom>
          <a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Straight Arrow Connector 30"/>
          <p:cNvCxnSpPr>
            <a:stCxn id="4" idx="3"/>
            <a:endCxn id="43" idx="1"/>
          </p:cNvCxnSpPr>
          <p:nvPr/>
        </p:nvCxnSpPr>
        <p:spPr>
          <a:xfrm flipV="1">
            <a:off x="3331833" y="3259112"/>
            <a:ext cx="653456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4" idx="3"/>
            <a:endCxn id="44" idx="1"/>
          </p:cNvCxnSpPr>
          <p:nvPr/>
        </p:nvCxnSpPr>
        <p:spPr>
          <a:xfrm>
            <a:off x="3331833" y="3259114"/>
            <a:ext cx="653456" cy="8379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4" idx="3"/>
            <a:endCxn id="45" idx="1"/>
          </p:cNvCxnSpPr>
          <p:nvPr/>
        </p:nvCxnSpPr>
        <p:spPr>
          <a:xfrm>
            <a:off x="3331833" y="3259114"/>
            <a:ext cx="653456" cy="16759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" idx="3"/>
            <a:endCxn id="46" idx="1"/>
          </p:cNvCxnSpPr>
          <p:nvPr/>
        </p:nvCxnSpPr>
        <p:spPr>
          <a:xfrm>
            <a:off x="3331833" y="3259114"/>
            <a:ext cx="653456" cy="251385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9" idx="3"/>
            <a:endCxn id="43" idx="1"/>
          </p:cNvCxnSpPr>
          <p:nvPr/>
        </p:nvCxnSpPr>
        <p:spPr>
          <a:xfrm flipV="1">
            <a:off x="3331834" y="3259112"/>
            <a:ext cx="653455" cy="83795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9" idx="3"/>
            <a:endCxn id="44" idx="1"/>
          </p:cNvCxnSpPr>
          <p:nvPr/>
        </p:nvCxnSpPr>
        <p:spPr>
          <a:xfrm flipV="1">
            <a:off x="3331834" y="4097064"/>
            <a:ext cx="653455" cy="2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9" idx="3"/>
            <a:endCxn id="45" idx="1"/>
          </p:cNvCxnSpPr>
          <p:nvPr/>
        </p:nvCxnSpPr>
        <p:spPr>
          <a:xfrm>
            <a:off x="3331834" y="4097066"/>
            <a:ext cx="653455" cy="83795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9" idx="3"/>
            <a:endCxn id="46" idx="1"/>
          </p:cNvCxnSpPr>
          <p:nvPr/>
        </p:nvCxnSpPr>
        <p:spPr>
          <a:xfrm>
            <a:off x="3331834" y="4097066"/>
            <a:ext cx="653455" cy="167590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0" idx="3"/>
            <a:endCxn id="43" idx="1"/>
          </p:cNvCxnSpPr>
          <p:nvPr/>
        </p:nvCxnSpPr>
        <p:spPr>
          <a:xfrm flipV="1">
            <a:off x="3331833" y="3259112"/>
            <a:ext cx="653456" cy="167590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0" idx="3"/>
            <a:endCxn id="44" idx="1"/>
          </p:cNvCxnSpPr>
          <p:nvPr/>
        </p:nvCxnSpPr>
        <p:spPr>
          <a:xfrm flipV="1">
            <a:off x="3331833" y="4097064"/>
            <a:ext cx="653456" cy="83795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0" idx="3"/>
            <a:endCxn id="45" idx="1"/>
          </p:cNvCxnSpPr>
          <p:nvPr/>
        </p:nvCxnSpPr>
        <p:spPr>
          <a:xfrm flipV="1">
            <a:off x="3331833" y="4935017"/>
            <a:ext cx="653456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0" idx="3"/>
            <a:endCxn id="46" idx="1"/>
          </p:cNvCxnSpPr>
          <p:nvPr/>
        </p:nvCxnSpPr>
        <p:spPr>
          <a:xfrm>
            <a:off x="3331833" y="4935019"/>
            <a:ext cx="653456" cy="8379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1" idx="3"/>
            <a:endCxn id="43" idx="1"/>
          </p:cNvCxnSpPr>
          <p:nvPr/>
        </p:nvCxnSpPr>
        <p:spPr>
          <a:xfrm flipV="1">
            <a:off x="3331833" y="3259112"/>
            <a:ext cx="653456" cy="251385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1" idx="3"/>
            <a:endCxn id="44" idx="1"/>
          </p:cNvCxnSpPr>
          <p:nvPr/>
        </p:nvCxnSpPr>
        <p:spPr>
          <a:xfrm flipV="1">
            <a:off x="3331833" y="4097064"/>
            <a:ext cx="653456" cy="167590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11" idx="3"/>
            <a:endCxn id="45" idx="1"/>
          </p:cNvCxnSpPr>
          <p:nvPr/>
        </p:nvCxnSpPr>
        <p:spPr>
          <a:xfrm flipV="1">
            <a:off x="3331833" y="4935017"/>
            <a:ext cx="653456" cy="8379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11" idx="3"/>
            <a:endCxn id="46" idx="1"/>
          </p:cNvCxnSpPr>
          <p:nvPr/>
        </p:nvCxnSpPr>
        <p:spPr>
          <a:xfrm flipV="1">
            <a:off x="3331833" y="5772968"/>
            <a:ext cx="653456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4755227" y="3259109"/>
            <a:ext cx="653456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4755227" y="3259111"/>
            <a:ext cx="653456" cy="8379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4755227" y="3259111"/>
            <a:ext cx="653456" cy="16759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4755227" y="3259111"/>
            <a:ext cx="653456" cy="251385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4755228" y="3259109"/>
            <a:ext cx="653455" cy="837954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4755228" y="4097061"/>
            <a:ext cx="653455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4755228" y="4097063"/>
            <a:ext cx="653455" cy="83795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4755228" y="4097063"/>
            <a:ext cx="653455" cy="167590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V="1">
            <a:off x="4755227" y="3259109"/>
            <a:ext cx="653456" cy="167590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V="1">
            <a:off x="4755227" y="4097061"/>
            <a:ext cx="653456" cy="83795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4755227" y="4935014"/>
            <a:ext cx="653456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4755227" y="4935016"/>
            <a:ext cx="653456" cy="8379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V="1">
            <a:off x="4755227" y="3259109"/>
            <a:ext cx="653456" cy="251385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V="1">
            <a:off x="4755227" y="4097061"/>
            <a:ext cx="653456" cy="167590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V="1">
            <a:off x="4755227" y="4935014"/>
            <a:ext cx="653456" cy="8379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V="1">
            <a:off x="4755227" y="5772965"/>
            <a:ext cx="653456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V="1">
            <a:off x="6170880" y="3259107"/>
            <a:ext cx="653456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6170880" y="3259109"/>
            <a:ext cx="653456" cy="83795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6170880" y="3259109"/>
            <a:ext cx="653456" cy="16759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6170880" y="3259109"/>
            <a:ext cx="653456" cy="251385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6170881" y="3259107"/>
            <a:ext cx="653455" cy="83795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6170881" y="4097059"/>
            <a:ext cx="653455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6170881" y="4097061"/>
            <a:ext cx="653455" cy="83795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6170881" y="4097061"/>
            <a:ext cx="653455" cy="167590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6170880" y="3259107"/>
            <a:ext cx="653456" cy="167590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V="1">
            <a:off x="6170880" y="4097059"/>
            <a:ext cx="653456" cy="83795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V="1">
            <a:off x="6170880" y="4935012"/>
            <a:ext cx="653456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6170880" y="4935014"/>
            <a:ext cx="653456" cy="8379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6170880" y="3259107"/>
            <a:ext cx="653456" cy="251385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V="1">
            <a:off x="6170880" y="4097059"/>
            <a:ext cx="653456" cy="167590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V="1">
            <a:off x="6170880" y="4935012"/>
            <a:ext cx="653456" cy="8379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V="1">
            <a:off x="6170880" y="5772963"/>
            <a:ext cx="653456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71" idx="3"/>
            <a:endCxn id="4" idx="1"/>
          </p:cNvCxnSpPr>
          <p:nvPr/>
        </p:nvCxnSpPr>
        <p:spPr>
          <a:xfrm flipV="1">
            <a:off x="1899733" y="3259114"/>
            <a:ext cx="662163" cy="83818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71" idx="3"/>
            <a:endCxn id="9" idx="1"/>
          </p:cNvCxnSpPr>
          <p:nvPr/>
        </p:nvCxnSpPr>
        <p:spPr>
          <a:xfrm flipV="1">
            <a:off x="1899733" y="4097066"/>
            <a:ext cx="662163" cy="229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1" idx="3"/>
            <a:endCxn id="10" idx="1"/>
          </p:cNvCxnSpPr>
          <p:nvPr/>
        </p:nvCxnSpPr>
        <p:spPr>
          <a:xfrm>
            <a:off x="1899733" y="4097295"/>
            <a:ext cx="662163" cy="8377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71" idx="3"/>
            <a:endCxn id="11" idx="1"/>
          </p:cNvCxnSpPr>
          <p:nvPr/>
        </p:nvCxnSpPr>
        <p:spPr>
          <a:xfrm>
            <a:off x="1899733" y="4097295"/>
            <a:ext cx="662163" cy="16756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51" idx="3"/>
            <a:endCxn id="124" idx="1"/>
          </p:cNvCxnSpPr>
          <p:nvPr/>
        </p:nvCxnSpPr>
        <p:spPr>
          <a:xfrm>
            <a:off x="7584151" y="3259114"/>
            <a:ext cx="627055" cy="123682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52" idx="3"/>
            <a:endCxn id="124" idx="1"/>
          </p:cNvCxnSpPr>
          <p:nvPr/>
        </p:nvCxnSpPr>
        <p:spPr>
          <a:xfrm>
            <a:off x="7584152" y="4097066"/>
            <a:ext cx="627054" cy="398868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53" idx="3"/>
            <a:endCxn id="124" idx="1"/>
          </p:cNvCxnSpPr>
          <p:nvPr/>
        </p:nvCxnSpPr>
        <p:spPr>
          <a:xfrm flipV="1">
            <a:off x="7584151" y="4495934"/>
            <a:ext cx="627055" cy="43908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54" idx="3"/>
            <a:endCxn id="124" idx="1"/>
          </p:cNvCxnSpPr>
          <p:nvPr/>
        </p:nvCxnSpPr>
        <p:spPr>
          <a:xfrm flipV="1">
            <a:off x="7584151" y="4495934"/>
            <a:ext cx="627055" cy="12770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1130404" y="4425568"/>
            <a:ext cx="82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Source</a:t>
            </a:r>
            <a:endParaRPr lang="zh-CN" alt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8058203" y="4646292"/>
            <a:ext cx="82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Target</a:t>
            </a:r>
            <a:endParaRPr lang="zh-CN" altLang="en-US" dirty="0"/>
          </a:p>
        </p:txBody>
      </p:sp>
      <p:sp>
        <p:nvSpPr>
          <p:cNvPr id="90" name="Up Arrow Callout 89"/>
          <p:cNvSpPr/>
          <p:nvPr/>
        </p:nvSpPr>
        <p:spPr>
          <a:xfrm>
            <a:off x="4945883" y="1661099"/>
            <a:ext cx="2066925" cy="115162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TextBox 91"/>
          <p:cNvSpPr txBox="1"/>
          <p:nvPr/>
        </p:nvSpPr>
        <p:spPr>
          <a:xfrm>
            <a:off x="4874533" y="2134216"/>
            <a:ext cx="2209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Temporal motion smoothness</a:t>
            </a:r>
            <a:endParaRPr lang="en-SG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4" name="Up Arrow Callout 93"/>
          <p:cNvSpPr/>
          <p:nvPr/>
        </p:nvSpPr>
        <p:spPr>
          <a:xfrm>
            <a:off x="2283646" y="1673065"/>
            <a:ext cx="2276563" cy="113965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TextBox 95"/>
          <p:cNvSpPr txBox="1"/>
          <p:nvPr/>
        </p:nvSpPr>
        <p:spPr>
          <a:xfrm flipH="1">
            <a:off x="2245545" y="2272715"/>
            <a:ext cx="235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Pose</a:t>
            </a:r>
            <a:r>
              <a:rPr lang="zh-CN" altLang="en-US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similarity</a:t>
            </a:r>
            <a:endParaRPr lang="en-SG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954946" y="1521289"/>
            <a:ext cx="1428846" cy="1374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zh-CN" dirty="0" smtClean="0"/>
              <a:t>Displaying</a:t>
            </a:r>
            <a:endParaRPr lang="zh-CN" altLang="en-US" dirty="0"/>
          </a:p>
        </p:txBody>
      </p:sp>
      <p:pic>
        <p:nvPicPr>
          <p:cNvPr id="153" name="Picture 2" descr="F:\interVT\interVT\bin\model\0011\verify\00075.png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158" y="1879193"/>
            <a:ext cx="1226422" cy="91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6" name="Straight Arrow Connector 155"/>
          <p:cNvCxnSpPr>
            <a:stCxn id="44" idx="3"/>
            <a:endCxn id="47" idx="1"/>
          </p:cNvCxnSpPr>
          <p:nvPr/>
        </p:nvCxnSpPr>
        <p:spPr>
          <a:xfrm flipV="1">
            <a:off x="4755227" y="3259114"/>
            <a:ext cx="645715" cy="83795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47" idx="3"/>
            <a:endCxn id="52" idx="1"/>
          </p:cNvCxnSpPr>
          <p:nvPr/>
        </p:nvCxnSpPr>
        <p:spPr>
          <a:xfrm>
            <a:off x="6170879" y="3259114"/>
            <a:ext cx="643335" cy="83795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71" idx="3"/>
            <a:endCxn id="9" idx="1"/>
          </p:cNvCxnSpPr>
          <p:nvPr/>
        </p:nvCxnSpPr>
        <p:spPr>
          <a:xfrm flipV="1">
            <a:off x="1899733" y="4097066"/>
            <a:ext cx="662163" cy="22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52" idx="3"/>
            <a:endCxn id="124" idx="1"/>
          </p:cNvCxnSpPr>
          <p:nvPr/>
        </p:nvCxnSpPr>
        <p:spPr>
          <a:xfrm>
            <a:off x="7584152" y="4097066"/>
            <a:ext cx="627054" cy="39886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9" idx="3"/>
            <a:endCxn id="44" idx="1"/>
          </p:cNvCxnSpPr>
          <p:nvPr/>
        </p:nvCxnSpPr>
        <p:spPr>
          <a:xfrm flipV="1">
            <a:off x="3331834" y="4097064"/>
            <a:ext cx="653455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8481" y="4184625"/>
            <a:ext cx="4066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Shortest path</a:t>
            </a:r>
            <a:endParaRPr lang="zh-CN" alt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739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71" grpId="0" animBg="1"/>
      <p:bldP spid="71" grpId="1" animBg="1"/>
      <p:bldP spid="124" grpId="0" animBg="1"/>
      <p:bldP spid="151" grpId="0"/>
      <p:bldP spid="151" grpId="1"/>
      <p:bldP spid="155" grpId="0"/>
      <p:bldP spid="90" grpId="0" animBg="1"/>
      <p:bldP spid="90" grpId="1" animBg="1"/>
      <p:bldP spid="92" grpId="0"/>
      <p:bldP spid="92" grpId="1"/>
      <p:bldP spid="94" grpId="0" animBg="1"/>
      <p:bldP spid="94" grpId="1" animBg="1"/>
      <p:bldP spid="96" grpId="0"/>
      <p:bldP spid="96" grpId="1"/>
      <p:bldP spid="152" grpId="0" animBg="1"/>
      <p:bldP spid="152" grpId="1" animBg="1"/>
      <p:bldP spid="152" grpId="2" animBg="1"/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800" b="1" dirty="0">
                <a:latin typeface="Helvetica" pitchFamily="34" charset="0"/>
              </a:rPr>
              <a:t>Motion Smoothness Optimization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876096" y="1600200"/>
            <a:ext cx="8229600" cy="4525963"/>
          </a:xfrm>
        </p:spPr>
        <p:txBody>
          <a:bodyPr/>
          <a:lstStyle/>
          <a:p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347561" y="1524000"/>
            <a:ext cx="5761186" cy="4537696"/>
            <a:chOff x="2347561" y="1524000"/>
            <a:chExt cx="5761186" cy="4537696"/>
          </a:xfrm>
        </p:grpSpPr>
        <p:sp>
          <p:nvSpPr>
            <p:cNvPr id="98" name="Rectangle 97"/>
            <p:cNvSpPr/>
            <p:nvPr/>
          </p:nvSpPr>
          <p:spPr>
            <a:xfrm>
              <a:off x="2347561" y="1524000"/>
              <a:ext cx="5761186" cy="13715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dirty="0" smtClean="0"/>
                <a:t>Buffered frames</a:t>
              </a:r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2561896" y="2970387"/>
              <a:ext cx="769937" cy="577453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561896" y="3808339"/>
              <a:ext cx="769938" cy="57745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561896" y="4646292"/>
              <a:ext cx="769937" cy="577453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561896" y="5484243"/>
              <a:ext cx="769937" cy="577453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3" name="Picture 6" descr="F:\interVT\interVT\bin\model\0011\verify\00059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727" y="1879194"/>
              <a:ext cx="1226421" cy="91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7" descr="F:\interVT\interVT\bin\model\0011\verify\00063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356" y="1879193"/>
              <a:ext cx="1226423" cy="919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F:\interVT\interVT\bin\model\0011\verify\00086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3750" y="1879194"/>
              <a:ext cx="1226420" cy="919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5" descr="F:\interVT\interVT\bin\model\0011\verify\00049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663" y="1879194"/>
              <a:ext cx="1226421" cy="91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矩形 3"/>
            <p:cNvSpPr/>
            <p:nvPr/>
          </p:nvSpPr>
          <p:spPr>
            <a:xfrm>
              <a:off x="3985289" y="2970385"/>
              <a:ext cx="769937" cy="577453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8"/>
            <p:cNvSpPr/>
            <p:nvPr/>
          </p:nvSpPr>
          <p:spPr>
            <a:xfrm>
              <a:off x="3985289" y="3808337"/>
              <a:ext cx="769938" cy="577454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9"/>
            <p:cNvSpPr/>
            <p:nvPr/>
          </p:nvSpPr>
          <p:spPr>
            <a:xfrm>
              <a:off x="3985289" y="4646290"/>
              <a:ext cx="769937" cy="577453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10"/>
            <p:cNvSpPr/>
            <p:nvPr/>
          </p:nvSpPr>
          <p:spPr>
            <a:xfrm>
              <a:off x="3985289" y="5484241"/>
              <a:ext cx="769937" cy="577453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3"/>
            <p:cNvSpPr/>
            <p:nvPr/>
          </p:nvSpPr>
          <p:spPr>
            <a:xfrm>
              <a:off x="5400942" y="2970387"/>
              <a:ext cx="769937" cy="577453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8"/>
            <p:cNvSpPr/>
            <p:nvPr/>
          </p:nvSpPr>
          <p:spPr>
            <a:xfrm>
              <a:off x="5400942" y="3808339"/>
              <a:ext cx="769938" cy="577454"/>
            </a:xfrm>
            <a:prstGeom prst="rect">
              <a:avLst/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9"/>
            <p:cNvSpPr/>
            <p:nvPr/>
          </p:nvSpPr>
          <p:spPr>
            <a:xfrm>
              <a:off x="5400942" y="4646292"/>
              <a:ext cx="769937" cy="577453"/>
            </a:xfrm>
            <a:prstGeom prst="rect">
              <a:avLst/>
            </a:prstGeom>
            <a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10"/>
            <p:cNvSpPr/>
            <p:nvPr/>
          </p:nvSpPr>
          <p:spPr>
            <a:xfrm>
              <a:off x="5400942" y="5484243"/>
              <a:ext cx="769937" cy="577453"/>
            </a:xfrm>
            <a:prstGeom prst="rect">
              <a:avLst/>
            </a:pr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3"/>
            <p:cNvSpPr/>
            <p:nvPr/>
          </p:nvSpPr>
          <p:spPr>
            <a:xfrm>
              <a:off x="6814214" y="2970387"/>
              <a:ext cx="769937" cy="577453"/>
            </a:xfrm>
            <a:prstGeom prst="rect">
              <a:avLst/>
            </a:prstGeom>
            <a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8"/>
            <p:cNvSpPr/>
            <p:nvPr/>
          </p:nvSpPr>
          <p:spPr>
            <a:xfrm>
              <a:off x="6814214" y="3808339"/>
              <a:ext cx="769938" cy="577454"/>
            </a:xfrm>
            <a:prstGeom prst="rect">
              <a:avLst/>
            </a:pr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9"/>
            <p:cNvSpPr/>
            <p:nvPr/>
          </p:nvSpPr>
          <p:spPr>
            <a:xfrm>
              <a:off x="6814214" y="4646292"/>
              <a:ext cx="769937" cy="577453"/>
            </a:xfrm>
            <a:prstGeom prst="rect">
              <a:avLst/>
            </a:prstGeom>
            <a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10"/>
            <p:cNvSpPr/>
            <p:nvPr/>
          </p:nvSpPr>
          <p:spPr>
            <a:xfrm>
              <a:off x="6814214" y="5484243"/>
              <a:ext cx="769937" cy="577453"/>
            </a:xfrm>
            <a:prstGeom prst="rect">
              <a:avLst/>
            </a:prstGeom>
            <a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" name="Straight Arrow Connector 30"/>
            <p:cNvCxnSpPr>
              <a:stCxn id="4" idx="3"/>
              <a:endCxn id="43" idx="1"/>
            </p:cNvCxnSpPr>
            <p:nvPr/>
          </p:nvCxnSpPr>
          <p:spPr>
            <a:xfrm flipV="1">
              <a:off x="3331833" y="3259112"/>
              <a:ext cx="653456" cy="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4" idx="3"/>
              <a:endCxn id="44" idx="1"/>
            </p:cNvCxnSpPr>
            <p:nvPr/>
          </p:nvCxnSpPr>
          <p:spPr>
            <a:xfrm>
              <a:off x="3331833" y="3259114"/>
              <a:ext cx="653456" cy="8379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4" idx="3"/>
              <a:endCxn id="45" idx="1"/>
            </p:cNvCxnSpPr>
            <p:nvPr/>
          </p:nvCxnSpPr>
          <p:spPr>
            <a:xfrm>
              <a:off x="3331833" y="3259114"/>
              <a:ext cx="653456" cy="167590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4" idx="3"/>
              <a:endCxn id="46" idx="1"/>
            </p:cNvCxnSpPr>
            <p:nvPr/>
          </p:nvCxnSpPr>
          <p:spPr>
            <a:xfrm>
              <a:off x="3331833" y="3259114"/>
              <a:ext cx="653456" cy="251385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9" idx="3"/>
              <a:endCxn id="43" idx="1"/>
            </p:cNvCxnSpPr>
            <p:nvPr/>
          </p:nvCxnSpPr>
          <p:spPr>
            <a:xfrm flipV="1">
              <a:off x="3331834" y="3259112"/>
              <a:ext cx="653455" cy="83795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9" idx="3"/>
              <a:endCxn id="44" idx="1"/>
            </p:cNvCxnSpPr>
            <p:nvPr/>
          </p:nvCxnSpPr>
          <p:spPr>
            <a:xfrm flipV="1">
              <a:off x="3331834" y="4097064"/>
              <a:ext cx="653455" cy="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9" idx="3"/>
              <a:endCxn id="45" idx="1"/>
            </p:cNvCxnSpPr>
            <p:nvPr/>
          </p:nvCxnSpPr>
          <p:spPr>
            <a:xfrm>
              <a:off x="3331834" y="4097066"/>
              <a:ext cx="653455" cy="83795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9" idx="3"/>
              <a:endCxn id="46" idx="1"/>
            </p:cNvCxnSpPr>
            <p:nvPr/>
          </p:nvCxnSpPr>
          <p:spPr>
            <a:xfrm>
              <a:off x="3331834" y="4097066"/>
              <a:ext cx="653455" cy="167590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10" idx="3"/>
              <a:endCxn id="43" idx="1"/>
            </p:cNvCxnSpPr>
            <p:nvPr/>
          </p:nvCxnSpPr>
          <p:spPr>
            <a:xfrm flipV="1">
              <a:off x="3331833" y="3259112"/>
              <a:ext cx="653456" cy="167590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10" idx="3"/>
              <a:endCxn id="44" idx="1"/>
            </p:cNvCxnSpPr>
            <p:nvPr/>
          </p:nvCxnSpPr>
          <p:spPr>
            <a:xfrm flipV="1">
              <a:off x="3331833" y="4097064"/>
              <a:ext cx="653456" cy="83795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10" idx="3"/>
              <a:endCxn id="45" idx="1"/>
            </p:cNvCxnSpPr>
            <p:nvPr/>
          </p:nvCxnSpPr>
          <p:spPr>
            <a:xfrm flipV="1">
              <a:off x="3331833" y="4935017"/>
              <a:ext cx="653456" cy="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10" idx="3"/>
              <a:endCxn id="46" idx="1"/>
            </p:cNvCxnSpPr>
            <p:nvPr/>
          </p:nvCxnSpPr>
          <p:spPr>
            <a:xfrm>
              <a:off x="3331833" y="4935019"/>
              <a:ext cx="653456" cy="83794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11" idx="3"/>
              <a:endCxn id="43" idx="1"/>
            </p:cNvCxnSpPr>
            <p:nvPr/>
          </p:nvCxnSpPr>
          <p:spPr>
            <a:xfrm flipV="1">
              <a:off x="3331833" y="3259112"/>
              <a:ext cx="653456" cy="251385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11" idx="3"/>
              <a:endCxn id="44" idx="1"/>
            </p:cNvCxnSpPr>
            <p:nvPr/>
          </p:nvCxnSpPr>
          <p:spPr>
            <a:xfrm flipV="1">
              <a:off x="3331833" y="4097064"/>
              <a:ext cx="653456" cy="167590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11" idx="3"/>
              <a:endCxn id="45" idx="1"/>
            </p:cNvCxnSpPr>
            <p:nvPr/>
          </p:nvCxnSpPr>
          <p:spPr>
            <a:xfrm flipV="1">
              <a:off x="3331833" y="4935017"/>
              <a:ext cx="653456" cy="83795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11" idx="3"/>
              <a:endCxn id="46" idx="1"/>
            </p:cNvCxnSpPr>
            <p:nvPr/>
          </p:nvCxnSpPr>
          <p:spPr>
            <a:xfrm flipV="1">
              <a:off x="3331833" y="5772968"/>
              <a:ext cx="653456" cy="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4755227" y="3259109"/>
              <a:ext cx="653456" cy="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4755227" y="3259111"/>
              <a:ext cx="653456" cy="8379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4755227" y="3259111"/>
              <a:ext cx="653456" cy="167590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>
              <a:off x="4755227" y="3259111"/>
              <a:ext cx="653456" cy="251385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4755228" y="3259109"/>
              <a:ext cx="653455" cy="837954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V="1">
              <a:off x="4755228" y="4097061"/>
              <a:ext cx="653455" cy="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4755228" y="4097063"/>
              <a:ext cx="653455" cy="83795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4755228" y="4097063"/>
              <a:ext cx="653455" cy="167590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4755227" y="3259109"/>
              <a:ext cx="653456" cy="167590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V="1">
              <a:off x="4755227" y="4097061"/>
              <a:ext cx="653456" cy="83795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flipV="1">
              <a:off x="4755227" y="4935014"/>
              <a:ext cx="653456" cy="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4755227" y="4935016"/>
              <a:ext cx="653456" cy="83794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V="1">
              <a:off x="4755227" y="3259109"/>
              <a:ext cx="653456" cy="251385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V="1">
              <a:off x="4755227" y="4097061"/>
              <a:ext cx="653456" cy="167590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V="1">
              <a:off x="4755227" y="4935014"/>
              <a:ext cx="653456" cy="83795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V="1">
              <a:off x="4755227" y="5772965"/>
              <a:ext cx="653456" cy="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V="1">
              <a:off x="6170880" y="3259107"/>
              <a:ext cx="653456" cy="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>
              <a:off x="6170880" y="3259109"/>
              <a:ext cx="653456" cy="83795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>
              <a:off x="6170880" y="3259109"/>
              <a:ext cx="653456" cy="167590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>
              <a:off x="6170880" y="3259109"/>
              <a:ext cx="653456" cy="251385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V="1">
              <a:off x="6170881" y="3259107"/>
              <a:ext cx="653455" cy="83795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V="1">
              <a:off x="6170881" y="4097059"/>
              <a:ext cx="653455" cy="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>
              <a:off x="6170881" y="4097061"/>
              <a:ext cx="653455" cy="83795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6170881" y="4097061"/>
              <a:ext cx="653455" cy="167590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flipV="1">
              <a:off x="6170880" y="3259107"/>
              <a:ext cx="653456" cy="167590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flipV="1">
              <a:off x="6170880" y="4097059"/>
              <a:ext cx="653456" cy="83795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flipV="1">
              <a:off x="6170880" y="4935012"/>
              <a:ext cx="653456" cy="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>
              <a:off x="6170880" y="4935014"/>
              <a:ext cx="653456" cy="83794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flipV="1">
              <a:off x="6170880" y="3259107"/>
              <a:ext cx="653456" cy="251385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 flipV="1">
              <a:off x="6170880" y="4097059"/>
              <a:ext cx="653456" cy="167590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flipV="1">
              <a:off x="6170880" y="4935012"/>
              <a:ext cx="653456" cy="83795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V="1">
              <a:off x="6170880" y="5772963"/>
              <a:ext cx="653456" cy="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Rectangle 151"/>
          <p:cNvSpPr/>
          <p:nvPr/>
        </p:nvSpPr>
        <p:spPr>
          <a:xfrm>
            <a:off x="954946" y="1521289"/>
            <a:ext cx="1428846" cy="1374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zh-CN" dirty="0" smtClean="0"/>
              <a:t>Displaying</a:t>
            </a:r>
            <a:endParaRPr lang="zh-CN" altLang="en-US" dirty="0"/>
          </a:p>
        </p:txBody>
      </p:sp>
      <p:pic>
        <p:nvPicPr>
          <p:cNvPr id="153" name="Picture 2" descr="F:\interVT\interVT\bin\model\0011\verify\00075.pn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158" y="1879193"/>
            <a:ext cx="1226422" cy="91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矩形 80"/>
          <p:cNvSpPr/>
          <p:nvPr/>
        </p:nvSpPr>
        <p:spPr>
          <a:xfrm>
            <a:off x="8211206" y="4381634"/>
            <a:ext cx="304800" cy="228600"/>
          </a:xfrm>
          <a:prstGeom prst="rect">
            <a:avLst/>
          </a:prstGeom>
          <a:solidFill>
            <a:srgbClr val="FF00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TextBox 160"/>
          <p:cNvSpPr txBox="1"/>
          <p:nvPr/>
        </p:nvSpPr>
        <p:spPr>
          <a:xfrm>
            <a:off x="8058203" y="4646292"/>
            <a:ext cx="82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Target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065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15538 7.40741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/>
          <p:cNvSpPr/>
          <p:nvPr/>
        </p:nvSpPr>
        <p:spPr>
          <a:xfrm>
            <a:off x="2432175" y="1524000"/>
            <a:ext cx="5761186" cy="1374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zh-CN" dirty="0" smtClean="0"/>
              <a:t>Buffered frames</a:t>
            </a:r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933354" y="1513788"/>
            <a:ext cx="1428846" cy="1374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zh-CN" dirty="0" smtClean="0"/>
              <a:t>Displaying</a:t>
            </a:r>
            <a:endParaRPr lang="zh-CN" alt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928665" y="1524000"/>
            <a:ext cx="5761186" cy="1374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zh-CN" dirty="0" smtClean="0"/>
              <a:t>Buffered frames</a:t>
            </a:r>
            <a:endParaRPr lang="zh-CN" altLang="en-US" dirty="0"/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1912937" y="4094680"/>
            <a:ext cx="653455" cy="2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3336331" y="3256725"/>
            <a:ext cx="653455" cy="837954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4751983" y="3256725"/>
            <a:ext cx="653456" cy="83795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800" b="1" dirty="0">
                <a:latin typeface="Helvetica" pitchFamily="34" charset="0"/>
              </a:rPr>
              <a:t>Motion Smoothness Optimization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43000" y="2970387"/>
            <a:ext cx="769937" cy="57745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143000" y="3808339"/>
            <a:ext cx="769938" cy="57745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143000" y="4646292"/>
            <a:ext cx="769937" cy="57745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43000" y="5484243"/>
            <a:ext cx="769937" cy="57745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3" name="Picture 6" descr="F:\interVT\interVT\bin\model\0011\verify\0005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832" y="1883122"/>
            <a:ext cx="1221183" cy="9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F:\interVT\interVT\bin\model\0011\verify\00063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1461" y="1883122"/>
            <a:ext cx="1221184" cy="9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F:\interVT\interVT\bin\model\0011\verify\00086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4854" y="1883122"/>
            <a:ext cx="1221183" cy="9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F:\interVT\interVT\bin\model\0011\verify\00049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2768" y="1883122"/>
            <a:ext cx="1221182" cy="91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矩形 3"/>
          <p:cNvSpPr/>
          <p:nvPr/>
        </p:nvSpPr>
        <p:spPr>
          <a:xfrm>
            <a:off x="2566393" y="2970385"/>
            <a:ext cx="769937" cy="577453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8"/>
          <p:cNvSpPr/>
          <p:nvPr/>
        </p:nvSpPr>
        <p:spPr>
          <a:xfrm>
            <a:off x="2566393" y="3808337"/>
            <a:ext cx="769938" cy="57745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9"/>
          <p:cNvSpPr/>
          <p:nvPr/>
        </p:nvSpPr>
        <p:spPr>
          <a:xfrm>
            <a:off x="2566393" y="4646290"/>
            <a:ext cx="769937" cy="577453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10"/>
          <p:cNvSpPr/>
          <p:nvPr/>
        </p:nvSpPr>
        <p:spPr>
          <a:xfrm>
            <a:off x="2566393" y="5484241"/>
            <a:ext cx="769937" cy="577453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3"/>
          <p:cNvSpPr/>
          <p:nvPr/>
        </p:nvSpPr>
        <p:spPr>
          <a:xfrm>
            <a:off x="3982046" y="2970387"/>
            <a:ext cx="769937" cy="577453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8"/>
          <p:cNvSpPr/>
          <p:nvPr/>
        </p:nvSpPr>
        <p:spPr>
          <a:xfrm>
            <a:off x="3982046" y="3808339"/>
            <a:ext cx="769938" cy="577454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9"/>
          <p:cNvSpPr/>
          <p:nvPr/>
        </p:nvSpPr>
        <p:spPr>
          <a:xfrm>
            <a:off x="3982046" y="4646292"/>
            <a:ext cx="769937" cy="577453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10"/>
          <p:cNvSpPr/>
          <p:nvPr/>
        </p:nvSpPr>
        <p:spPr>
          <a:xfrm>
            <a:off x="3982046" y="5484243"/>
            <a:ext cx="769937" cy="577453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3"/>
          <p:cNvSpPr/>
          <p:nvPr/>
        </p:nvSpPr>
        <p:spPr>
          <a:xfrm>
            <a:off x="5395318" y="2970387"/>
            <a:ext cx="769937" cy="577453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8"/>
          <p:cNvSpPr/>
          <p:nvPr/>
        </p:nvSpPr>
        <p:spPr>
          <a:xfrm>
            <a:off x="5395318" y="3808339"/>
            <a:ext cx="769938" cy="577454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9"/>
          <p:cNvSpPr/>
          <p:nvPr/>
        </p:nvSpPr>
        <p:spPr>
          <a:xfrm>
            <a:off x="5395318" y="4646292"/>
            <a:ext cx="769937" cy="577453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10"/>
          <p:cNvSpPr/>
          <p:nvPr/>
        </p:nvSpPr>
        <p:spPr>
          <a:xfrm>
            <a:off x="5395318" y="5484243"/>
            <a:ext cx="769937" cy="577453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Straight Arrow Connector 30"/>
          <p:cNvCxnSpPr>
            <a:stCxn id="4" idx="3"/>
            <a:endCxn id="43" idx="1"/>
          </p:cNvCxnSpPr>
          <p:nvPr/>
        </p:nvCxnSpPr>
        <p:spPr>
          <a:xfrm flipV="1">
            <a:off x="1912937" y="3259112"/>
            <a:ext cx="653456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4" idx="3"/>
            <a:endCxn id="44" idx="1"/>
          </p:cNvCxnSpPr>
          <p:nvPr/>
        </p:nvCxnSpPr>
        <p:spPr>
          <a:xfrm>
            <a:off x="1912937" y="3259114"/>
            <a:ext cx="653456" cy="8379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4" idx="3"/>
            <a:endCxn id="45" idx="1"/>
          </p:cNvCxnSpPr>
          <p:nvPr/>
        </p:nvCxnSpPr>
        <p:spPr>
          <a:xfrm>
            <a:off x="1912937" y="3259114"/>
            <a:ext cx="653456" cy="16759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" idx="3"/>
            <a:endCxn id="46" idx="1"/>
          </p:cNvCxnSpPr>
          <p:nvPr/>
        </p:nvCxnSpPr>
        <p:spPr>
          <a:xfrm>
            <a:off x="1912937" y="3259114"/>
            <a:ext cx="653456" cy="251385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9" idx="3"/>
            <a:endCxn id="43" idx="1"/>
          </p:cNvCxnSpPr>
          <p:nvPr/>
        </p:nvCxnSpPr>
        <p:spPr>
          <a:xfrm flipV="1">
            <a:off x="1912938" y="3259112"/>
            <a:ext cx="653455" cy="83795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9" idx="3"/>
            <a:endCxn id="45" idx="1"/>
          </p:cNvCxnSpPr>
          <p:nvPr/>
        </p:nvCxnSpPr>
        <p:spPr>
          <a:xfrm>
            <a:off x="1912938" y="4097066"/>
            <a:ext cx="653455" cy="83795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9" idx="3"/>
            <a:endCxn id="46" idx="1"/>
          </p:cNvCxnSpPr>
          <p:nvPr/>
        </p:nvCxnSpPr>
        <p:spPr>
          <a:xfrm>
            <a:off x="1912938" y="4097066"/>
            <a:ext cx="653455" cy="167590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0" idx="3"/>
            <a:endCxn id="43" idx="1"/>
          </p:cNvCxnSpPr>
          <p:nvPr/>
        </p:nvCxnSpPr>
        <p:spPr>
          <a:xfrm flipV="1">
            <a:off x="1912937" y="3259112"/>
            <a:ext cx="653456" cy="167590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0" idx="3"/>
            <a:endCxn id="44" idx="1"/>
          </p:cNvCxnSpPr>
          <p:nvPr/>
        </p:nvCxnSpPr>
        <p:spPr>
          <a:xfrm flipV="1">
            <a:off x="1912937" y="4097064"/>
            <a:ext cx="653456" cy="83795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0" idx="3"/>
            <a:endCxn id="45" idx="1"/>
          </p:cNvCxnSpPr>
          <p:nvPr/>
        </p:nvCxnSpPr>
        <p:spPr>
          <a:xfrm flipV="1">
            <a:off x="1912937" y="4935017"/>
            <a:ext cx="653456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0" idx="3"/>
            <a:endCxn id="46" idx="1"/>
          </p:cNvCxnSpPr>
          <p:nvPr/>
        </p:nvCxnSpPr>
        <p:spPr>
          <a:xfrm>
            <a:off x="1912937" y="4935019"/>
            <a:ext cx="653456" cy="8379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1" idx="3"/>
            <a:endCxn id="43" idx="1"/>
          </p:cNvCxnSpPr>
          <p:nvPr/>
        </p:nvCxnSpPr>
        <p:spPr>
          <a:xfrm flipV="1">
            <a:off x="1912937" y="3259112"/>
            <a:ext cx="653456" cy="251385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1" idx="3"/>
            <a:endCxn id="44" idx="1"/>
          </p:cNvCxnSpPr>
          <p:nvPr/>
        </p:nvCxnSpPr>
        <p:spPr>
          <a:xfrm flipV="1">
            <a:off x="1912937" y="4097064"/>
            <a:ext cx="653456" cy="167590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11" idx="3"/>
            <a:endCxn id="45" idx="1"/>
          </p:cNvCxnSpPr>
          <p:nvPr/>
        </p:nvCxnSpPr>
        <p:spPr>
          <a:xfrm flipV="1">
            <a:off x="1912937" y="4935017"/>
            <a:ext cx="653456" cy="8379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11" idx="3"/>
            <a:endCxn id="46" idx="1"/>
          </p:cNvCxnSpPr>
          <p:nvPr/>
        </p:nvCxnSpPr>
        <p:spPr>
          <a:xfrm flipV="1">
            <a:off x="1912937" y="5772968"/>
            <a:ext cx="653456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3336331" y="3259109"/>
            <a:ext cx="653456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3336331" y="3259111"/>
            <a:ext cx="653456" cy="8379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3336331" y="3259111"/>
            <a:ext cx="653456" cy="16759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3336331" y="3259111"/>
            <a:ext cx="653456" cy="251385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3336332" y="4097061"/>
            <a:ext cx="653455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3336332" y="4097063"/>
            <a:ext cx="653455" cy="83795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3336332" y="4097063"/>
            <a:ext cx="653455" cy="167590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V="1">
            <a:off x="3336331" y="3259109"/>
            <a:ext cx="653456" cy="167590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V="1">
            <a:off x="3336331" y="4097061"/>
            <a:ext cx="653456" cy="83795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3336331" y="4935014"/>
            <a:ext cx="653456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3336331" y="4935016"/>
            <a:ext cx="653456" cy="8379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V="1">
            <a:off x="3336331" y="3259109"/>
            <a:ext cx="653456" cy="251385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V="1">
            <a:off x="3336331" y="4097061"/>
            <a:ext cx="653456" cy="167590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V="1">
            <a:off x="3336331" y="4935014"/>
            <a:ext cx="653456" cy="8379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V="1">
            <a:off x="3336331" y="5772965"/>
            <a:ext cx="653456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V="1">
            <a:off x="4751984" y="3259107"/>
            <a:ext cx="653456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4751984" y="3259109"/>
            <a:ext cx="653456" cy="16759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4751984" y="3259109"/>
            <a:ext cx="653456" cy="251385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4751985" y="3259107"/>
            <a:ext cx="653455" cy="83795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4751985" y="4097059"/>
            <a:ext cx="653455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4751985" y="4097061"/>
            <a:ext cx="653455" cy="83795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4751985" y="4097061"/>
            <a:ext cx="653455" cy="167590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4751984" y="3259107"/>
            <a:ext cx="653456" cy="167590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V="1">
            <a:off x="4751984" y="4097059"/>
            <a:ext cx="653456" cy="83795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V="1">
            <a:off x="4751984" y="4935012"/>
            <a:ext cx="653456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4751984" y="4935014"/>
            <a:ext cx="653456" cy="8379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4751984" y="3259107"/>
            <a:ext cx="653456" cy="251385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V="1">
            <a:off x="4751984" y="4097059"/>
            <a:ext cx="653456" cy="167590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V="1">
            <a:off x="4751984" y="4935012"/>
            <a:ext cx="653456" cy="8379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V="1">
            <a:off x="4751984" y="5772963"/>
            <a:ext cx="653456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3" descr="F:\interVT\interVT\bin\model\0011\verify\00046.pn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397" y="1883120"/>
            <a:ext cx="1221185" cy="91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56499" y="1513788"/>
            <a:ext cx="122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New frame</a:t>
            </a:r>
            <a:endParaRPr lang="zh-CN" alt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113928" y="4493550"/>
            <a:ext cx="82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Source</a:t>
            </a:r>
            <a:endParaRPr lang="zh-CN" altLang="en-US" dirty="0"/>
          </a:p>
        </p:txBody>
      </p:sp>
      <p:sp>
        <p:nvSpPr>
          <p:cNvPr id="148" name="矩形 80"/>
          <p:cNvSpPr/>
          <p:nvPr/>
        </p:nvSpPr>
        <p:spPr>
          <a:xfrm>
            <a:off x="8211206" y="4381634"/>
            <a:ext cx="304800" cy="228600"/>
          </a:xfrm>
          <a:prstGeom prst="rect">
            <a:avLst/>
          </a:prstGeom>
          <a:solidFill>
            <a:srgbClr val="FF00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TextBox 149"/>
          <p:cNvSpPr txBox="1"/>
          <p:nvPr/>
        </p:nvSpPr>
        <p:spPr>
          <a:xfrm>
            <a:off x="8058203" y="4646292"/>
            <a:ext cx="82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Target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653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6" grpId="0" animBg="1"/>
      <p:bldP spid="140" grpId="0" animBg="1"/>
      <p:bldP spid="4" grpId="0" animBg="1"/>
      <p:bldP spid="10" grpId="0" animBg="1"/>
      <p:bldP spid="11" grpId="0" animBg="1"/>
      <p:bldP spid="3" grpId="0"/>
      <p:bldP spid="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" name="Straight Arrow Connector 156"/>
          <p:cNvCxnSpPr/>
          <p:nvPr/>
        </p:nvCxnSpPr>
        <p:spPr>
          <a:xfrm flipV="1">
            <a:off x="1912938" y="4094680"/>
            <a:ext cx="653455" cy="2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933354" y="1513788"/>
            <a:ext cx="1428846" cy="1374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zh-CN" dirty="0" smtClean="0"/>
              <a:t>Displaying</a:t>
            </a:r>
            <a:endParaRPr lang="zh-CN" altLang="en-US" dirty="0"/>
          </a:p>
        </p:txBody>
      </p:sp>
      <p:sp>
        <p:nvSpPr>
          <p:cNvPr id="145" name="Rectangle 144"/>
          <p:cNvSpPr/>
          <p:nvPr/>
        </p:nvSpPr>
        <p:spPr>
          <a:xfrm>
            <a:off x="2432175" y="1524000"/>
            <a:ext cx="5761186" cy="1374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zh-CN" dirty="0" smtClean="0"/>
              <a:t>Buffered frames</a:t>
            </a:r>
            <a:endParaRPr lang="zh-CN" altLang="en-US" dirty="0"/>
          </a:p>
        </p:txBody>
      </p:sp>
      <p:cxnSp>
        <p:nvCxnSpPr>
          <p:cNvPr id="168" name="Straight Arrow Connector 167"/>
          <p:cNvCxnSpPr>
            <a:endCxn id="94" idx="1"/>
          </p:cNvCxnSpPr>
          <p:nvPr/>
        </p:nvCxnSpPr>
        <p:spPr>
          <a:xfrm>
            <a:off x="7592815" y="3254119"/>
            <a:ext cx="618391" cy="1241815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flipV="1">
            <a:off x="6165255" y="3254119"/>
            <a:ext cx="651073" cy="837953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800" b="1" dirty="0">
                <a:latin typeface="Helvetica" pitchFamily="34" charset="0"/>
              </a:rPr>
              <a:t>Motion Smoothness Optimization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143000" y="3808339"/>
            <a:ext cx="769938" cy="57745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3" name="Picture 6" descr="F:\interVT\interVT\bin\model\0011\verify\0005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831" y="1883120"/>
            <a:ext cx="1221185" cy="91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F:\interVT\interVT\bin\model\0011\verify\0006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1461" y="1883122"/>
            <a:ext cx="1221184" cy="9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F:\interVT\interVT\bin\model\0011\verify\00086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4854" y="1883120"/>
            <a:ext cx="1221185" cy="91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F:\interVT\interVT\bin\model\0011\verify\00049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2767" y="1883120"/>
            <a:ext cx="1221185" cy="91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矩形 3"/>
          <p:cNvSpPr/>
          <p:nvPr/>
        </p:nvSpPr>
        <p:spPr>
          <a:xfrm>
            <a:off x="2566393" y="2970385"/>
            <a:ext cx="769937" cy="577453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8"/>
          <p:cNvSpPr/>
          <p:nvPr/>
        </p:nvSpPr>
        <p:spPr>
          <a:xfrm>
            <a:off x="2566393" y="3808337"/>
            <a:ext cx="769938" cy="57745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9"/>
          <p:cNvSpPr/>
          <p:nvPr/>
        </p:nvSpPr>
        <p:spPr>
          <a:xfrm>
            <a:off x="2566393" y="4646290"/>
            <a:ext cx="769937" cy="577453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10"/>
          <p:cNvSpPr/>
          <p:nvPr/>
        </p:nvSpPr>
        <p:spPr>
          <a:xfrm>
            <a:off x="2566393" y="5484241"/>
            <a:ext cx="769937" cy="577453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3"/>
          <p:cNvSpPr/>
          <p:nvPr/>
        </p:nvSpPr>
        <p:spPr>
          <a:xfrm>
            <a:off x="3982046" y="2970387"/>
            <a:ext cx="769937" cy="577453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8"/>
          <p:cNvSpPr/>
          <p:nvPr/>
        </p:nvSpPr>
        <p:spPr>
          <a:xfrm>
            <a:off x="3982046" y="3808339"/>
            <a:ext cx="769938" cy="57745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9"/>
          <p:cNvSpPr/>
          <p:nvPr/>
        </p:nvSpPr>
        <p:spPr>
          <a:xfrm>
            <a:off x="3982046" y="4646292"/>
            <a:ext cx="769937" cy="577453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10"/>
          <p:cNvSpPr/>
          <p:nvPr/>
        </p:nvSpPr>
        <p:spPr>
          <a:xfrm>
            <a:off x="3982046" y="5484243"/>
            <a:ext cx="769937" cy="577453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3"/>
          <p:cNvSpPr/>
          <p:nvPr/>
        </p:nvSpPr>
        <p:spPr>
          <a:xfrm>
            <a:off x="5395318" y="2970387"/>
            <a:ext cx="769937" cy="577453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8"/>
          <p:cNvSpPr/>
          <p:nvPr/>
        </p:nvSpPr>
        <p:spPr>
          <a:xfrm>
            <a:off x="5395318" y="3808339"/>
            <a:ext cx="769938" cy="577454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9"/>
          <p:cNvSpPr/>
          <p:nvPr/>
        </p:nvSpPr>
        <p:spPr>
          <a:xfrm>
            <a:off x="5395318" y="4646292"/>
            <a:ext cx="769937" cy="577453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10"/>
          <p:cNvSpPr/>
          <p:nvPr/>
        </p:nvSpPr>
        <p:spPr>
          <a:xfrm>
            <a:off x="5395318" y="5484243"/>
            <a:ext cx="769937" cy="577453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Straight Arrow Connector 58"/>
          <p:cNvCxnSpPr>
            <a:stCxn id="9" idx="3"/>
            <a:endCxn id="43" idx="1"/>
          </p:cNvCxnSpPr>
          <p:nvPr/>
        </p:nvCxnSpPr>
        <p:spPr>
          <a:xfrm flipV="1">
            <a:off x="1912938" y="3259112"/>
            <a:ext cx="653455" cy="83795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9" idx="3"/>
            <a:endCxn id="44" idx="1"/>
          </p:cNvCxnSpPr>
          <p:nvPr/>
        </p:nvCxnSpPr>
        <p:spPr>
          <a:xfrm flipV="1">
            <a:off x="1912938" y="4097064"/>
            <a:ext cx="653455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9" idx="3"/>
            <a:endCxn id="45" idx="1"/>
          </p:cNvCxnSpPr>
          <p:nvPr/>
        </p:nvCxnSpPr>
        <p:spPr>
          <a:xfrm>
            <a:off x="1912938" y="4097066"/>
            <a:ext cx="653455" cy="83795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9" idx="3"/>
            <a:endCxn id="46" idx="1"/>
          </p:cNvCxnSpPr>
          <p:nvPr/>
        </p:nvCxnSpPr>
        <p:spPr>
          <a:xfrm>
            <a:off x="1912938" y="4097066"/>
            <a:ext cx="653455" cy="167590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3336331" y="3259109"/>
            <a:ext cx="653456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3336331" y="3259111"/>
            <a:ext cx="653456" cy="8379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3336331" y="3259111"/>
            <a:ext cx="653456" cy="16759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3336331" y="3259111"/>
            <a:ext cx="653456" cy="251385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3336332" y="3259109"/>
            <a:ext cx="653455" cy="837954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3336332" y="4097061"/>
            <a:ext cx="653455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3336332" y="4097063"/>
            <a:ext cx="653455" cy="83795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3336332" y="4097063"/>
            <a:ext cx="653455" cy="167590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V="1">
            <a:off x="3336331" y="3259109"/>
            <a:ext cx="653456" cy="167590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V="1">
            <a:off x="3336331" y="4097061"/>
            <a:ext cx="653456" cy="83795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3336331" y="4935014"/>
            <a:ext cx="653456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3336331" y="4935016"/>
            <a:ext cx="653456" cy="8379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V="1">
            <a:off x="3336331" y="3259109"/>
            <a:ext cx="653456" cy="251385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V="1">
            <a:off x="3336331" y="4097061"/>
            <a:ext cx="653456" cy="167590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V="1">
            <a:off x="3336331" y="4935014"/>
            <a:ext cx="653456" cy="8379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V="1">
            <a:off x="3336331" y="5772965"/>
            <a:ext cx="653456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V="1">
            <a:off x="4751984" y="3259107"/>
            <a:ext cx="653456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4751984" y="3259109"/>
            <a:ext cx="653456" cy="83795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4751984" y="3259109"/>
            <a:ext cx="653456" cy="16759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4751984" y="3259109"/>
            <a:ext cx="653456" cy="251385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4751985" y="3259107"/>
            <a:ext cx="653455" cy="83795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4751985" y="4097059"/>
            <a:ext cx="653455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4751985" y="4097061"/>
            <a:ext cx="653455" cy="83795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4751985" y="4097061"/>
            <a:ext cx="653455" cy="167590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4751984" y="3259107"/>
            <a:ext cx="653456" cy="167590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V="1">
            <a:off x="4751984" y="4097059"/>
            <a:ext cx="653456" cy="83795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V="1">
            <a:off x="4751984" y="4935012"/>
            <a:ext cx="653456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4751984" y="4935014"/>
            <a:ext cx="653456" cy="8379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4751984" y="3259107"/>
            <a:ext cx="653456" cy="251385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V="1">
            <a:off x="4751984" y="4097059"/>
            <a:ext cx="653456" cy="167590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V="1">
            <a:off x="4751984" y="4935012"/>
            <a:ext cx="653456" cy="8379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V="1">
            <a:off x="4751984" y="5772963"/>
            <a:ext cx="653456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3" descr="F:\interVT\interVT\bin\model\0011\verify\00046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398" y="1883122"/>
            <a:ext cx="1221182" cy="91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矩形 3"/>
          <p:cNvSpPr/>
          <p:nvPr/>
        </p:nvSpPr>
        <p:spPr>
          <a:xfrm>
            <a:off x="6816329" y="2970386"/>
            <a:ext cx="769937" cy="577453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"/>
          <p:cNvSpPr/>
          <p:nvPr/>
        </p:nvSpPr>
        <p:spPr>
          <a:xfrm>
            <a:off x="6816329" y="3808338"/>
            <a:ext cx="769938" cy="577454"/>
          </a:xfrm>
          <a:prstGeom prst="rect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9"/>
          <p:cNvSpPr/>
          <p:nvPr/>
        </p:nvSpPr>
        <p:spPr>
          <a:xfrm>
            <a:off x="6816329" y="4646291"/>
            <a:ext cx="769937" cy="577453"/>
          </a:xfrm>
          <a:prstGeom prst="rect">
            <a:avLst/>
          </a:prstGeom>
          <a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10"/>
          <p:cNvSpPr/>
          <p:nvPr/>
        </p:nvSpPr>
        <p:spPr>
          <a:xfrm>
            <a:off x="6816329" y="5484242"/>
            <a:ext cx="769937" cy="577453"/>
          </a:xfrm>
          <a:prstGeom prst="rect">
            <a:avLst/>
          </a:prstGeom>
          <a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6" name="Straight Arrow Connector 95"/>
          <p:cNvCxnSpPr>
            <a:stCxn id="51" idx="3"/>
            <a:endCxn id="86" idx="1"/>
          </p:cNvCxnSpPr>
          <p:nvPr/>
        </p:nvCxnSpPr>
        <p:spPr>
          <a:xfrm flipV="1">
            <a:off x="6165255" y="3259113"/>
            <a:ext cx="651074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51" idx="3"/>
          </p:cNvCxnSpPr>
          <p:nvPr/>
        </p:nvCxnSpPr>
        <p:spPr>
          <a:xfrm>
            <a:off x="6165255" y="3259114"/>
            <a:ext cx="690661" cy="16758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51" idx="3"/>
          </p:cNvCxnSpPr>
          <p:nvPr/>
        </p:nvCxnSpPr>
        <p:spPr>
          <a:xfrm>
            <a:off x="6165255" y="3259114"/>
            <a:ext cx="690661" cy="251384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51" idx="3"/>
            <a:endCxn id="88" idx="1"/>
          </p:cNvCxnSpPr>
          <p:nvPr/>
        </p:nvCxnSpPr>
        <p:spPr>
          <a:xfrm>
            <a:off x="6165255" y="3259114"/>
            <a:ext cx="651074" cy="83795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52" idx="3"/>
          </p:cNvCxnSpPr>
          <p:nvPr/>
        </p:nvCxnSpPr>
        <p:spPr>
          <a:xfrm flipV="1">
            <a:off x="6165256" y="4097057"/>
            <a:ext cx="690660" cy="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52" idx="3"/>
          </p:cNvCxnSpPr>
          <p:nvPr/>
        </p:nvCxnSpPr>
        <p:spPr>
          <a:xfrm>
            <a:off x="6165256" y="4097066"/>
            <a:ext cx="690660" cy="8379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52" idx="3"/>
          </p:cNvCxnSpPr>
          <p:nvPr/>
        </p:nvCxnSpPr>
        <p:spPr>
          <a:xfrm>
            <a:off x="6165256" y="4097066"/>
            <a:ext cx="690660" cy="167589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6202460" y="3259105"/>
            <a:ext cx="653456" cy="167590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6202460" y="4097057"/>
            <a:ext cx="653456" cy="83795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6202460" y="4935010"/>
            <a:ext cx="653456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6202460" y="4935012"/>
            <a:ext cx="653456" cy="8379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V="1">
            <a:off x="6202460" y="3259105"/>
            <a:ext cx="653456" cy="251385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6202460" y="4097057"/>
            <a:ext cx="653456" cy="167590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6202460" y="4935010"/>
            <a:ext cx="653456" cy="8379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 flipV="1">
            <a:off x="6202460" y="5772961"/>
            <a:ext cx="653456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88" idx="3"/>
            <a:endCxn id="94" idx="1"/>
          </p:cNvCxnSpPr>
          <p:nvPr/>
        </p:nvCxnSpPr>
        <p:spPr>
          <a:xfrm>
            <a:off x="7586267" y="4097065"/>
            <a:ext cx="624939" cy="39886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90" idx="3"/>
            <a:endCxn id="94" idx="1"/>
          </p:cNvCxnSpPr>
          <p:nvPr/>
        </p:nvCxnSpPr>
        <p:spPr>
          <a:xfrm flipV="1">
            <a:off x="7586266" y="4495934"/>
            <a:ext cx="624940" cy="43908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92" idx="3"/>
            <a:endCxn id="94" idx="1"/>
          </p:cNvCxnSpPr>
          <p:nvPr/>
        </p:nvCxnSpPr>
        <p:spPr>
          <a:xfrm flipV="1">
            <a:off x="7586266" y="4495934"/>
            <a:ext cx="624940" cy="12770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6756499" y="1513788"/>
            <a:ext cx="122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New frame</a:t>
            </a:r>
            <a:endParaRPr lang="zh-CN" altLang="en-US" dirty="0"/>
          </a:p>
        </p:txBody>
      </p:sp>
      <p:sp>
        <p:nvSpPr>
          <p:cNvPr id="169" name="TextBox 168"/>
          <p:cNvSpPr txBox="1"/>
          <p:nvPr/>
        </p:nvSpPr>
        <p:spPr>
          <a:xfrm>
            <a:off x="1113928" y="4493550"/>
            <a:ext cx="82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Source</a:t>
            </a:r>
            <a:endParaRPr lang="zh-CN" altLang="en-US" dirty="0"/>
          </a:p>
        </p:txBody>
      </p:sp>
      <p:cxnSp>
        <p:nvCxnSpPr>
          <p:cNvPr id="102" name="Straight Arrow Connector 101"/>
          <p:cNvCxnSpPr/>
          <p:nvPr/>
        </p:nvCxnSpPr>
        <p:spPr>
          <a:xfrm flipV="1">
            <a:off x="3336332" y="3259114"/>
            <a:ext cx="653455" cy="83795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751983" y="3259118"/>
            <a:ext cx="653456" cy="83795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6165256" y="3259118"/>
            <a:ext cx="651073" cy="83795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endCxn id="94" idx="1"/>
          </p:cNvCxnSpPr>
          <p:nvPr/>
        </p:nvCxnSpPr>
        <p:spPr>
          <a:xfrm>
            <a:off x="7586266" y="3254118"/>
            <a:ext cx="624940" cy="12418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80"/>
          <p:cNvSpPr/>
          <p:nvPr/>
        </p:nvSpPr>
        <p:spPr>
          <a:xfrm>
            <a:off x="8211206" y="4381634"/>
            <a:ext cx="304800" cy="228600"/>
          </a:xfrm>
          <a:prstGeom prst="rect">
            <a:avLst/>
          </a:prstGeom>
          <a:solidFill>
            <a:srgbClr val="FF00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TextBox 148"/>
          <p:cNvSpPr txBox="1"/>
          <p:nvPr/>
        </p:nvSpPr>
        <p:spPr>
          <a:xfrm>
            <a:off x="8058203" y="4646292"/>
            <a:ext cx="82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Target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489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8" grpId="0" animBg="1"/>
      <p:bldP spid="90" grpId="0" animBg="1"/>
      <p:bldP spid="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933354" y="1513788"/>
            <a:ext cx="1428846" cy="1374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zh-CN" dirty="0" smtClean="0"/>
              <a:t>Displaying</a:t>
            </a:r>
            <a:endParaRPr lang="zh-CN" altLang="en-US" dirty="0"/>
          </a:p>
        </p:txBody>
      </p:sp>
      <p:sp>
        <p:nvSpPr>
          <p:cNvPr id="63" name="Rectangle 62"/>
          <p:cNvSpPr/>
          <p:nvPr/>
        </p:nvSpPr>
        <p:spPr>
          <a:xfrm>
            <a:off x="2432175" y="1524000"/>
            <a:ext cx="5761186" cy="1374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zh-CN" dirty="0" smtClean="0"/>
              <a:t>Buffered frames</a:t>
            </a:r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800" b="1" dirty="0">
                <a:latin typeface="Helvetica" pitchFamily="34" charset="0"/>
              </a:rPr>
              <a:t>Motion Smoothness Optimization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143000" y="3808339"/>
            <a:ext cx="769938" cy="57745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3" name="Picture 6" descr="F:\interVT\interVT\bin\model\0011\verify\0005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831" y="1883120"/>
            <a:ext cx="1221185" cy="91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F:\interVT\interVT\bin\model\0011\verify\0006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1461" y="1883122"/>
            <a:ext cx="1221184" cy="9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F:\interVT\interVT\bin\model\0011\verify\00086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4854" y="1883120"/>
            <a:ext cx="1221185" cy="91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F:\interVT\interVT\bin\model\0011\verify\00049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2767" y="1883120"/>
            <a:ext cx="1221185" cy="91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矩形 3"/>
          <p:cNvSpPr/>
          <p:nvPr/>
        </p:nvSpPr>
        <p:spPr>
          <a:xfrm>
            <a:off x="2566393" y="2970385"/>
            <a:ext cx="769937" cy="577453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8"/>
          <p:cNvSpPr/>
          <p:nvPr/>
        </p:nvSpPr>
        <p:spPr>
          <a:xfrm>
            <a:off x="2566393" y="3808337"/>
            <a:ext cx="769938" cy="57745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9"/>
          <p:cNvSpPr/>
          <p:nvPr/>
        </p:nvSpPr>
        <p:spPr>
          <a:xfrm>
            <a:off x="2566393" y="4646290"/>
            <a:ext cx="769937" cy="577453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10"/>
          <p:cNvSpPr/>
          <p:nvPr/>
        </p:nvSpPr>
        <p:spPr>
          <a:xfrm>
            <a:off x="2566393" y="5484241"/>
            <a:ext cx="769937" cy="577453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3"/>
          <p:cNvSpPr/>
          <p:nvPr/>
        </p:nvSpPr>
        <p:spPr>
          <a:xfrm>
            <a:off x="3982046" y="2970387"/>
            <a:ext cx="769937" cy="577453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8"/>
          <p:cNvSpPr/>
          <p:nvPr/>
        </p:nvSpPr>
        <p:spPr>
          <a:xfrm>
            <a:off x="3982046" y="3808339"/>
            <a:ext cx="769938" cy="57745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9"/>
          <p:cNvSpPr/>
          <p:nvPr/>
        </p:nvSpPr>
        <p:spPr>
          <a:xfrm>
            <a:off x="3982046" y="4646292"/>
            <a:ext cx="769937" cy="577453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10"/>
          <p:cNvSpPr/>
          <p:nvPr/>
        </p:nvSpPr>
        <p:spPr>
          <a:xfrm>
            <a:off x="3982046" y="5484243"/>
            <a:ext cx="769937" cy="577453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3"/>
          <p:cNvSpPr/>
          <p:nvPr/>
        </p:nvSpPr>
        <p:spPr>
          <a:xfrm>
            <a:off x="5395318" y="2970387"/>
            <a:ext cx="769937" cy="577453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8"/>
          <p:cNvSpPr/>
          <p:nvPr/>
        </p:nvSpPr>
        <p:spPr>
          <a:xfrm>
            <a:off x="5395318" y="3808339"/>
            <a:ext cx="769938" cy="577454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9"/>
          <p:cNvSpPr/>
          <p:nvPr/>
        </p:nvSpPr>
        <p:spPr>
          <a:xfrm>
            <a:off x="5395318" y="4646292"/>
            <a:ext cx="769937" cy="577453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10"/>
          <p:cNvSpPr/>
          <p:nvPr/>
        </p:nvSpPr>
        <p:spPr>
          <a:xfrm>
            <a:off x="5395318" y="5484243"/>
            <a:ext cx="769937" cy="577453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3" descr="F:\interVT\interVT\bin\model\0011\verify\00046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398" y="1883122"/>
            <a:ext cx="1221182" cy="91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矩形 3"/>
          <p:cNvSpPr/>
          <p:nvPr/>
        </p:nvSpPr>
        <p:spPr>
          <a:xfrm>
            <a:off x="6816329" y="2970386"/>
            <a:ext cx="769937" cy="577453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"/>
          <p:cNvSpPr/>
          <p:nvPr/>
        </p:nvSpPr>
        <p:spPr>
          <a:xfrm>
            <a:off x="6816329" y="3808338"/>
            <a:ext cx="769938" cy="577454"/>
          </a:xfrm>
          <a:prstGeom prst="rect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9"/>
          <p:cNvSpPr/>
          <p:nvPr/>
        </p:nvSpPr>
        <p:spPr>
          <a:xfrm>
            <a:off x="6816329" y="4646291"/>
            <a:ext cx="769937" cy="577453"/>
          </a:xfrm>
          <a:prstGeom prst="rect">
            <a:avLst/>
          </a:prstGeom>
          <a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10"/>
          <p:cNvSpPr/>
          <p:nvPr/>
        </p:nvSpPr>
        <p:spPr>
          <a:xfrm>
            <a:off x="6816329" y="5484242"/>
            <a:ext cx="769937" cy="577453"/>
          </a:xfrm>
          <a:prstGeom prst="rect">
            <a:avLst/>
          </a:prstGeom>
          <a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TextBox 92"/>
          <p:cNvSpPr txBox="1"/>
          <p:nvPr/>
        </p:nvSpPr>
        <p:spPr>
          <a:xfrm>
            <a:off x="6756499" y="1513788"/>
            <a:ext cx="122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New frame</a:t>
            </a:r>
            <a:endParaRPr lang="zh-CN" alt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1113928" y="4493550"/>
            <a:ext cx="82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Source</a:t>
            </a:r>
            <a:endParaRPr lang="zh-CN" altLang="en-US" dirty="0"/>
          </a:p>
        </p:txBody>
      </p:sp>
      <p:cxnSp>
        <p:nvCxnSpPr>
          <p:cNvPr id="56" name="Straight Arrow Connector 55"/>
          <p:cNvCxnSpPr>
            <a:stCxn id="9" idx="3"/>
            <a:endCxn id="44" idx="1"/>
          </p:cNvCxnSpPr>
          <p:nvPr/>
        </p:nvCxnSpPr>
        <p:spPr>
          <a:xfrm flipV="1">
            <a:off x="1912938" y="4097064"/>
            <a:ext cx="653455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336332" y="3259114"/>
            <a:ext cx="653455" cy="83795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751983" y="3259118"/>
            <a:ext cx="653456" cy="83795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6165256" y="3259118"/>
            <a:ext cx="651073" cy="83795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39" idx="1"/>
          </p:cNvCxnSpPr>
          <p:nvPr/>
        </p:nvCxnSpPr>
        <p:spPr>
          <a:xfrm>
            <a:off x="7586266" y="3254118"/>
            <a:ext cx="624940" cy="12418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80"/>
          <p:cNvSpPr/>
          <p:nvPr/>
        </p:nvSpPr>
        <p:spPr>
          <a:xfrm>
            <a:off x="8211206" y="4381634"/>
            <a:ext cx="304800" cy="228600"/>
          </a:xfrm>
          <a:prstGeom prst="rect">
            <a:avLst/>
          </a:prstGeom>
          <a:solidFill>
            <a:srgbClr val="FF00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8058203" y="4646292"/>
            <a:ext cx="82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Target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561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Helvetica" pitchFamily="34" charset="0"/>
              </a:rPr>
              <a:t>Motion-aware Frame </a:t>
            </a:r>
            <a:r>
              <a:rPr lang="en-US" sz="2800" b="1" dirty="0">
                <a:latin typeface="Helvetica" pitchFamily="34" charset="0"/>
              </a:rPr>
              <a:t>Q</a:t>
            </a:r>
            <a:r>
              <a:rPr lang="en-US" sz="2800" b="1" dirty="0" smtClean="0">
                <a:latin typeface="Helvetica" pitchFamily="34" charset="0"/>
              </a:rPr>
              <a:t>uery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>
                <a:latin typeface="Helvetica" pitchFamily="34" charset="0"/>
                <a:cs typeface="Helvetica" pitchFamily="34" charset="0"/>
              </a:rPr>
              <a:t>Clothes deformation depends on motion</a:t>
            </a:r>
          </a:p>
          <a:p>
            <a:endParaRPr lang="en-US" altLang="zh-CN" sz="2400" dirty="0">
              <a:latin typeface="Helvetica" pitchFamily="34" charset="0"/>
              <a:cs typeface="Helvetica" pitchFamily="34" charset="0"/>
            </a:endParaRPr>
          </a:p>
          <a:p>
            <a:endParaRPr lang="en-US" altLang="zh-CN" sz="2400" dirty="0" smtClean="0">
              <a:latin typeface="Helvetica" pitchFamily="34" charset="0"/>
              <a:cs typeface="Helvetica" pitchFamily="34" charset="0"/>
            </a:endParaRPr>
          </a:p>
          <a:p>
            <a:endParaRPr lang="en-US" altLang="zh-CN" sz="2400" dirty="0">
              <a:latin typeface="Helvetica" pitchFamily="34" charset="0"/>
              <a:cs typeface="Helvetica" pitchFamily="34" charset="0"/>
            </a:endParaRPr>
          </a:p>
          <a:p>
            <a:endParaRPr lang="en-US" altLang="zh-CN" sz="24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altLang="zh-CN" sz="2400" dirty="0" smtClean="0">
                <a:latin typeface="Helvetica" pitchFamily="34" charset="0"/>
                <a:cs typeface="Helvetica" pitchFamily="34" charset="0"/>
              </a:rPr>
              <a:t>Measure motion by </a:t>
            </a:r>
            <a:br>
              <a:rPr lang="en-US" altLang="zh-CN" sz="2400" dirty="0" smtClean="0">
                <a:latin typeface="Helvetica" pitchFamily="34" charset="0"/>
                <a:cs typeface="Helvetica" pitchFamily="34" charset="0"/>
              </a:rPr>
            </a:br>
            <a:r>
              <a:rPr lang="en-US" altLang="zh-CN" sz="2400" dirty="0" smtClean="0">
                <a:latin typeface="Helvetica" pitchFamily="34" charset="0"/>
                <a:cs typeface="Helvetica" pitchFamily="34" charset="0"/>
              </a:rPr>
              <a:t>concatenating neigboring </a:t>
            </a:r>
            <a:br>
              <a:rPr lang="en-US" altLang="zh-CN" sz="2400" dirty="0" smtClean="0">
                <a:latin typeface="Helvetica" pitchFamily="34" charset="0"/>
                <a:cs typeface="Helvetica" pitchFamily="34" charset="0"/>
              </a:rPr>
            </a:br>
            <a:r>
              <a:rPr lang="en-US" altLang="zh-CN" sz="2400" dirty="0" smtClean="0">
                <a:latin typeface="Helvetica" pitchFamily="34" charset="0"/>
                <a:cs typeface="Helvetica" pitchFamily="34" charset="0"/>
              </a:rPr>
              <a:t>pose vectors</a:t>
            </a:r>
            <a:endParaRPr lang="en-US" altLang="zh-CN" sz="2400" dirty="0">
              <a:latin typeface="Helvetica" pitchFamily="34" charset="0"/>
              <a:cs typeface="Helvetica" pitchFamily="34" charset="0"/>
            </a:endParaRPr>
          </a:p>
          <a:p>
            <a:pPr lvl="1"/>
            <a:r>
              <a:rPr lang="en-US" altLang="zh-CN" sz="2000" dirty="0" smtClean="0">
                <a:latin typeface="Helvetica" pitchFamily="34" charset="0"/>
                <a:cs typeface="Helvetica" pitchFamily="34" charset="0"/>
              </a:rPr>
              <a:t>Give higher weight to the central frames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2098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latin typeface="Helvetica" pitchFamily="34" charset="0"/>
                <a:cs typeface="Helvetica" pitchFamily="34" charset="0"/>
              </a:rPr>
              <a:t>Replace the pose similarity in optimization by motion similarity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2057493"/>
            <a:ext cx="1472494" cy="226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6088" y="2057491"/>
            <a:ext cx="1465312" cy="226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0088" y="2057400"/>
            <a:ext cx="1465312" cy="226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29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847722"/>
            <a:ext cx="36576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Helvetica" pitchFamily="34" charset="0"/>
              </a:rPr>
              <a:t>Image Warping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600200"/>
            <a:ext cx="5029199" cy="4525963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Helvetica" pitchFamily="34" charset="0"/>
                <a:cs typeface="Helvetica" pitchFamily="34" charset="0"/>
              </a:rPr>
              <a:t>Exact match often cannot be found</a:t>
            </a:r>
          </a:p>
          <a:p>
            <a:r>
              <a:rPr lang="en-US" altLang="zh-CN" sz="2800" dirty="0" smtClean="0">
                <a:latin typeface="Helvetica" pitchFamily="34" charset="0"/>
                <a:cs typeface="Helvetica" pitchFamily="34" charset="0"/>
              </a:rPr>
              <a:t>Skeleton based warping</a:t>
            </a:r>
          </a:p>
          <a:p>
            <a:endParaRPr lang="en-US" altLang="zh-CN" sz="2800" dirty="0">
              <a:latin typeface="Helvetica" pitchFamily="34" charset="0"/>
              <a:cs typeface="Helvetica" pitchFamily="34" charset="0"/>
            </a:endParaRPr>
          </a:p>
          <a:p>
            <a:endParaRPr lang="en-US" altLang="zh-CN" sz="2800" dirty="0" smtClean="0">
              <a:latin typeface="Helvetica" pitchFamily="34" charset="0"/>
              <a:cs typeface="Helvetica" pitchFamily="34" charset="0"/>
            </a:endParaRPr>
          </a:p>
          <a:p>
            <a:endParaRPr lang="en-US" altLang="zh-CN" sz="2800" dirty="0" smtClean="0">
              <a:latin typeface="Helvetica" pitchFamily="34" charset="0"/>
              <a:cs typeface="Helvetica" pitchFamily="34" charset="0"/>
            </a:endParaRPr>
          </a:p>
          <a:p>
            <a:endParaRPr lang="en-US" altLang="zh-CN" sz="2800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US" altLang="zh-CN" sz="28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US" altLang="zh-CN" sz="28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215" y="3032677"/>
            <a:ext cx="4678985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CN" sz="2400" dirty="0" smtClean="0">
                <a:latin typeface="Helvetica" pitchFamily="34" charset="0"/>
                <a:cs typeface="Helvetica" pitchFamily="34" charset="0"/>
              </a:rPr>
              <a:t>Apply moving least square warping [Schaefer et al. 2006]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CN" sz="2400" dirty="0" smtClean="0">
                <a:latin typeface="Helvetica" pitchFamily="34" charset="0"/>
                <a:cs typeface="Helvetica" pitchFamily="34" charset="0"/>
              </a:rPr>
              <a:t>Use the </a:t>
            </a:r>
            <a:r>
              <a:rPr lang="en-US" altLang="zh-CN" sz="2400" dirty="0">
                <a:latin typeface="Helvetica" pitchFamily="34" charset="0"/>
                <a:cs typeface="Helvetica" pitchFamily="34" charset="0"/>
              </a:rPr>
              <a:t>skeleton joints </a:t>
            </a:r>
            <a:r>
              <a:rPr lang="en-US" altLang="zh-CN" sz="2400" dirty="0" smtClean="0">
                <a:latin typeface="Helvetica" pitchFamily="34" charset="0"/>
                <a:cs typeface="Helvetica" pitchFamily="34" charset="0"/>
              </a:rPr>
              <a:t>as </a:t>
            </a:r>
            <a:r>
              <a:rPr lang="en-US" altLang="zh-CN" sz="2400" dirty="0">
                <a:latin typeface="Helvetica" pitchFamily="34" charset="0"/>
                <a:cs typeface="Helvetica" pitchFamily="34" charset="0"/>
              </a:rPr>
              <a:t>control points. </a:t>
            </a:r>
            <a:endParaRPr lang="en-US" altLang="zh-CN" sz="2400" dirty="0" smtClean="0">
              <a:latin typeface="Helvetica" pitchFamily="34" charset="0"/>
              <a:cs typeface="Helvetica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endParaRPr lang="en-US" altLang="zh-CN" sz="2400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endParaRPr lang="en-US" altLang="zh-CN" sz="2400" dirty="0"/>
          </a:p>
        </p:txBody>
      </p:sp>
      <p:grpSp>
        <p:nvGrpSpPr>
          <p:cNvPr id="90" name="Group 89"/>
          <p:cNvGrpSpPr/>
          <p:nvPr/>
        </p:nvGrpSpPr>
        <p:grpSpPr>
          <a:xfrm>
            <a:off x="6141243" y="1295401"/>
            <a:ext cx="1877617" cy="1600199"/>
            <a:chOff x="6141243" y="1295401"/>
            <a:chExt cx="1877617" cy="1600199"/>
          </a:xfrm>
        </p:grpSpPr>
        <p:cxnSp>
          <p:nvCxnSpPr>
            <p:cNvPr id="52" name="Straight Connector 51"/>
            <p:cNvCxnSpPr/>
            <p:nvPr/>
          </p:nvCxnSpPr>
          <p:spPr>
            <a:xfrm flipV="1">
              <a:off x="7053398" y="2209800"/>
              <a:ext cx="0" cy="685800"/>
            </a:xfrm>
            <a:prstGeom prst="line">
              <a:avLst/>
            </a:prstGeom>
            <a:ln w="317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 flipV="1">
              <a:off x="6400800" y="1904998"/>
              <a:ext cx="652598" cy="30480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 flipV="1">
              <a:off x="6141243" y="1309832"/>
              <a:ext cx="259557" cy="595166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7053398" y="1808767"/>
              <a:ext cx="644942" cy="401034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7698340" y="1295401"/>
              <a:ext cx="320520" cy="513366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184" y="860853"/>
            <a:ext cx="364807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0" name="Straight Connector 99"/>
          <p:cNvCxnSpPr/>
          <p:nvPr/>
        </p:nvCxnSpPr>
        <p:spPr>
          <a:xfrm flipV="1">
            <a:off x="7010400" y="2286000"/>
            <a:ext cx="0" cy="685800"/>
          </a:xfrm>
          <a:prstGeom prst="line">
            <a:avLst/>
          </a:prstGeom>
          <a:ln w="317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 flipV="1">
            <a:off x="6357802" y="1981198"/>
            <a:ext cx="652598" cy="304802"/>
          </a:xfrm>
          <a:prstGeom prst="straightConnector1">
            <a:avLst/>
          </a:prstGeom>
          <a:ln w="317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 flipV="1">
            <a:off x="5943600" y="1552084"/>
            <a:ext cx="414202" cy="429114"/>
          </a:xfrm>
          <a:prstGeom prst="straightConnector1">
            <a:avLst/>
          </a:prstGeom>
          <a:ln w="317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7010400" y="2006930"/>
            <a:ext cx="726374" cy="279073"/>
          </a:xfrm>
          <a:prstGeom prst="straightConnector1">
            <a:avLst/>
          </a:prstGeom>
          <a:ln w="317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7748649" y="1752600"/>
            <a:ext cx="564078" cy="248392"/>
          </a:xfrm>
          <a:prstGeom prst="straightConnector1">
            <a:avLst/>
          </a:prstGeom>
          <a:ln w="317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6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3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00538 -0.0136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69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00486 -0.011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55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">
                                      <p:cBhvr>
                                        <p:cTn id="4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040000">
                                      <p:cBhvr>
                                        <p:cTn id="4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0.01285 -0.0254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-127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-0.00017 -0.019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99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021 -0.045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-229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C:\Users\melissachan\Desktop\Slide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1602483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latin typeface="Helvetica" pitchFamily="34" charset="0"/>
                <a:cs typeface="Helvetica" pitchFamily="34" charset="0"/>
              </a:rPr>
              <a:t>Image-based Clothes Animation for Virtual Fitting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795" y="3547408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Arial" pitchFamily="34" charset="0"/>
              </a:rPr>
              <a:t>Zhenglong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Arial" pitchFamily="34" charset="0"/>
              </a:rPr>
              <a:t>Zhou, Bo Shu, Shaojie Zhuo, Xiaoming Deng, Ping Tan,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Arial" pitchFamily="34" charset="0"/>
              </a:rPr>
              <a:t>Stephen 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Arial" pitchFamily="34" charset="0"/>
              </a:rPr>
              <a:t>Lin</a:t>
            </a:r>
            <a:r>
              <a:rPr lang="en-US" altLang="zh-CN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Arial" pitchFamily="34" charset="0"/>
              </a:rPr>
              <a:t>*</a:t>
            </a:r>
          </a:p>
          <a:p>
            <a:pPr algn="ctr"/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cs typeface="Arial" pitchFamily="34" charset="0"/>
            </a:endParaRPr>
          </a:p>
          <a:p>
            <a:pPr algn="ctr"/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Arial" pitchFamily="34" charset="0"/>
              </a:rPr>
              <a:t>National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Arial" pitchFamily="34" charset="0"/>
              </a:rPr>
              <a:t>University of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Arial" pitchFamily="34" charset="0"/>
              </a:rPr>
              <a:t>Singapore,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Arial" pitchFamily="34" charset="0"/>
              </a:rPr>
              <a:t>Microsoft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Arial" pitchFamily="34" charset="0"/>
              </a:rPr>
              <a:t>Research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Arial" pitchFamily="34" charset="0"/>
              </a:rPr>
              <a:t>Asia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Arial" pitchFamily="34" charset="0"/>
              </a:rPr>
              <a:t>*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95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Our optimization chooses locally consistent sequences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Discontinuity exists at the connection of different sequences</a:t>
            </a:r>
          </a:p>
          <a:p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pPr lvl="1"/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pPr lvl="1"/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pPr lvl="1"/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pPr lvl="1"/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pPr lvl="1"/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pPr lvl="1"/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pPr marL="457200" lvl="1" indent="0">
              <a:buNone/>
            </a:pP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pPr lvl="1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pPr lvl="1"/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pPr lvl="1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pPr lvl="1"/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</p:txBody>
      </p:sp>
      <p:sp>
        <p:nvSpPr>
          <p:cNvPr id="39" name="矩形 3"/>
          <p:cNvSpPr/>
          <p:nvPr/>
        </p:nvSpPr>
        <p:spPr>
          <a:xfrm>
            <a:off x="5006979" y="4033259"/>
            <a:ext cx="2108198" cy="158114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"/>
          <p:cNvSpPr/>
          <p:nvPr/>
        </p:nvSpPr>
        <p:spPr>
          <a:xfrm>
            <a:off x="2128844" y="4033258"/>
            <a:ext cx="2108199" cy="158115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latin typeface="Helvetica" pitchFamily="34" charset="0"/>
              </a:rPr>
              <a:t>Frame </a:t>
            </a:r>
            <a:r>
              <a:rPr lang="en-US" sz="2800" b="1" dirty="0" smtClean="0">
                <a:latin typeface="Helvetica" pitchFamily="34" charset="0"/>
              </a:rPr>
              <a:t>Interpolation </a:t>
            </a:r>
            <a:r>
              <a:rPr lang="en-US" sz="2800" b="1" dirty="0">
                <a:latin typeface="Helvetica" pitchFamily="34" charset="0"/>
              </a:rPr>
              <a:t>and </a:t>
            </a:r>
            <a:r>
              <a:rPr lang="en-US" sz="2800" b="1" dirty="0" smtClean="0">
                <a:latin typeface="Helvetica" pitchFamily="34" charset="0"/>
              </a:rPr>
              <a:t>Alignment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29" name="矩形 8"/>
          <p:cNvSpPr/>
          <p:nvPr/>
        </p:nvSpPr>
        <p:spPr>
          <a:xfrm>
            <a:off x="1542262" y="3007723"/>
            <a:ext cx="769938" cy="57745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"/>
          <p:cNvSpPr/>
          <p:nvPr/>
        </p:nvSpPr>
        <p:spPr>
          <a:xfrm>
            <a:off x="2312200" y="3007727"/>
            <a:ext cx="769937" cy="577453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8"/>
          <p:cNvSpPr/>
          <p:nvPr/>
        </p:nvSpPr>
        <p:spPr>
          <a:xfrm>
            <a:off x="3082137" y="3007723"/>
            <a:ext cx="769938" cy="57745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"/>
          <p:cNvSpPr/>
          <p:nvPr/>
        </p:nvSpPr>
        <p:spPr>
          <a:xfrm>
            <a:off x="3852075" y="3007728"/>
            <a:ext cx="769937" cy="577453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"/>
          <p:cNvSpPr/>
          <p:nvPr/>
        </p:nvSpPr>
        <p:spPr>
          <a:xfrm>
            <a:off x="4622011" y="3007047"/>
            <a:ext cx="769937" cy="577453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3"/>
          <p:cNvSpPr/>
          <p:nvPr/>
        </p:nvSpPr>
        <p:spPr>
          <a:xfrm>
            <a:off x="5391949" y="3007728"/>
            <a:ext cx="769937" cy="577453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3"/>
          <p:cNvSpPr/>
          <p:nvPr/>
        </p:nvSpPr>
        <p:spPr>
          <a:xfrm>
            <a:off x="6161886" y="3007048"/>
            <a:ext cx="769937" cy="577453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3"/>
          <p:cNvSpPr/>
          <p:nvPr/>
        </p:nvSpPr>
        <p:spPr>
          <a:xfrm>
            <a:off x="6931823" y="3007728"/>
            <a:ext cx="769937" cy="577453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4"/>
          <p:cNvSpPr/>
          <p:nvPr/>
        </p:nvSpPr>
        <p:spPr>
          <a:xfrm>
            <a:off x="3238506" y="4534292"/>
            <a:ext cx="457200" cy="4572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Oval 15"/>
          <p:cNvSpPr/>
          <p:nvPr/>
        </p:nvSpPr>
        <p:spPr>
          <a:xfrm>
            <a:off x="6058381" y="4534292"/>
            <a:ext cx="457200" cy="4572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628866" y="3585181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Helvetica" pitchFamily="34" charset="0"/>
                <a:cs typeface="Helvetica" pitchFamily="34" charset="0"/>
              </a:rPr>
              <a:t>#11</a:t>
            </a:r>
            <a:endParaRPr lang="zh-CN" alt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0107" y="35845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Helvetica" pitchFamily="34" charset="0"/>
                <a:cs typeface="Helvetica" pitchFamily="34" charset="0"/>
              </a:rPr>
              <a:t>#12</a:t>
            </a:r>
            <a:endParaRPr lang="zh-CN" alt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045" y="358518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Helvetica" pitchFamily="34" charset="0"/>
                <a:cs typeface="Helvetica" pitchFamily="34" charset="0"/>
              </a:rPr>
              <a:t>#13</a:t>
            </a:r>
            <a:endParaRPr lang="zh-CN" alt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9982" y="358518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Helvetica" pitchFamily="34" charset="0"/>
                <a:cs typeface="Helvetica" pitchFamily="34" charset="0"/>
              </a:rPr>
              <a:t>#14</a:t>
            </a:r>
            <a:endParaRPr lang="zh-CN" alt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52345" y="358518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Helvetica" pitchFamily="34" charset="0"/>
                <a:cs typeface="Helvetica" pitchFamily="34" charset="0"/>
              </a:rPr>
              <a:t>#55</a:t>
            </a:r>
            <a:endParaRPr lang="zh-CN" alt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26957" y="358518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Helvetica" pitchFamily="34" charset="0"/>
                <a:cs typeface="Helvetica" pitchFamily="34" charset="0"/>
              </a:rPr>
              <a:t>#56</a:t>
            </a:r>
            <a:endParaRPr lang="zh-CN" alt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86981" y="358518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Helvetica" pitchFamily="34" charset="0"/>
                <a:cs typeface="Helvetica" pitchFamily="34" charset="0"/>
              </a:rPr>
              <a:t>#57</a:t>
            </a:r>
            <a:endParaRPr lang="zh-CN" alt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49730" y="35845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Helvetica" pitchFamily="34" charset="0"/>
                <a:cs typeface="Helvetica" pitchFamily="34" charset="0"/>
              </a:rPr>
              <a:t>#58</a:t>
            </a:r>
            <a:endParaRPr lang="zh-CN" alt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" name="Plus 6"/>
          <p:cNvSpPr/>
          <p:nvPr/>
        </p:nvSpPr>
        <p:spPr>
          <a:xfrm>
            <a:off x="4354069" y="4555890"/>
            <a:ext cx="535885" cy="53588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1524000" y="5718200"/>
            <a:ext cx="6061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Apply optical flow based linear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interpolation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to transit</a:t>
            </a:r>
          </a:p>
        </p:txBody>
      </p:sp>
    </p:spTree>
    <p:extLst>
      <p:ext uri="{BB962C8B-B14F-4D97-AF65-F5344CB8AC3E}">
        <p14:creationId xmlns:p14="http://schemas.microsoft.com/office/powerpoint/2010/main" val="165551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37 -0.20333 L -0.00191 -0.0099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9669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61 -0.19986 L 0.00278 -0.0071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9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29" grpId="0" animBg="1"/>
      <p:bldP spid="31" grpId="0" animBg="1"/>
      <p:bldP spid="33" grpId="0" animBg="1"/>
      <p:bldP spid="35" grpId="0" animBg="1"/>
      <p:bldP spid="37" grpId="0" animBg="1"/>
      <p:bldP spid="11" grpId="0" animBg="1"/>
      <p:bldP spid="12" grpId="0" animBg="1"/>
      <p:bldP spid="13" grpId="0" animBg="1"/>
      <p:bldP spid="5" grpId="0" animBg="1"/>
      <p:bldP spid="16" grpId="0" animBg="1"/>
      <p:bldP spid="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800" b="1" dirty="0" smtClean="0">
                <a:latin typeface="Helvetica" pitchFamily="34" charset="0"/>
                <a:cs typeface="Helvetica" pitchFamily="34" charset="0"/>
              </a:rPr>
              <a:t>Results</a:t>
            </a:r>
            <a:endParaRPr lang="zh-CN" altLang="en-US" sz="28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Please refer to the video demo on the project website.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66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We propose an image-based technique for clothes animation</a:t>
            </a:r>
          </a:p>
          <a:p>
            <a:r>
              <a:rPr lang="en-US" altLang="zh-CN" dirty="0" smtClean="0"/>
              <a:t>It provides a practical solution for virtual clothes fitting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Helvetica" pitchFamily="34" charset="0"/>
              </a:rPr>
              <a:t>Future work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Body shape estimation.</a:t>
            </a:r>
          </a:p>
          <a:p>
            <a:pPr lvl="1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Online system.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Send pose vector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Receive garment image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Simple image rendering.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</p:txBody>
      </p:sp>
      <p:pic>
        <p:nvPicPr>
          <p:cNvPr id="37890" name="Picture 2" descr="http://www.maurilioamorim.com/wp-content/uploads/2010/11/ill_fitting_suit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990600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133600" y="4191000"/>
            <a:ext cx="4381500" cy="1828800"/>
            <a:chOff x="2133600" y="4191000"/>
            <a:chExt cx="4381500" cy="1828800"/>
          </a:xfrm>
        </p:grpSpPr>
        <p:pic>
          <p:nvPicPr>
            <p:cNvPr id="37895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4191000"/>
              <a:ext cx="4381500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3657600" y="4800600"/>
              <a:ext cx="1828800" cy="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3657600" y="5181600"/>
              <a:ext cx="1828800" cy="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870526" y="4412218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Helvetica" pitchFamily="34" charset="0"/>
                  <a:cs typeface="Helvetica" pitchFamily="34" charset="0"/>
                </a:rPr>
                <a:t>Pose vector</a:t>
              </a:r>
              <a:endParaRPr lang="zh-CN" altLang="en-US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51518" y="5202793"/>
              <a:ext cx="1774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Helvetica" pitchFamily="34" charset="0"/>
                  <a:cs typeface="Helvetica" pitchFamily="34" charset="0"/>
                </a:rPr>
                <a:t>Garment image</a:t>
              </a:r>
              <a:endParaRPr lang="zh-CN" altLang="en-US" dirty="0">
                <a:latin typeface="Helvetica" pitchFamily="34" charset="0"/>
                <a:cs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084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latin typeface="Helvetica" pitchFamily="34" charset="0"/>
                <a:cs typeface="Helvetica" pitchFamily="34" charset="0"/>
              </a:rPr>
              <a:t>Thank you!</a:t>
            </a:r>
            <a:endParaRPr lang="zh-CN" alt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3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800" b="1" dirty="0" smtClean="0">
                <a:latin typeface="Helvetica" pitchFamily="34" charset="0"/>
                <a:cs typeface="Helvetica" pitchFamily="34" charset="0"/>
              </a:rPr>
              <a:t>Virtual Clothes Fitting</a:t>
            </a:r>
            <a:endParaRPr lang="zh-CN" altLang="en-US" sz="28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5844" name="Picture 4" descr="http://gizmodo.com/assets/resources/2008/05/awese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500854" cy="439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8487" y="5922458"/>
            <a:ext cx="1722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 smtClean="0"/>
              <a:t>Awesaba (Aveilan)</a:t>
            </a:r>
            <a:endParaRPr lang="zh-CN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64617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Helvetica" pitchFamily="34" charset="0"/>
              </a:rPr>
              <a:t>Lots of Systems </a:t>
            </a:r>
            <a:r>
              <a:rPr lang="en-US" sz="2800" b="1" dirty="0">
                <a:latin typeface="Helvetica" pitchFamily="34" charset="0"/>
              </a:rPr>
              <a:t>in the </a:t>
            </a:r>
            <a:r>
              <a:rPr lang="en-US" sz="2800" b="1" dirty="0" smtClean="0">
                <a:latin typeface="Helvetica" pitchFamily="34" charset="0"/>
              </a:rPr>
              <a:t>Market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371598"/>
            <a:ext cx="7543800" cy="484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36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Helvetica" pitchFamily="34" charset="0"/>
              </a:rPr>
              <a:t>2D Systems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447800"/>
            <a:ext cx="4284677" cy="4678363"/>
          </a:xfrm>
        </p:spPr>
        <p:txBody>
          <a:bodyPr/>
          <a:lstStyle/>
          <a:p>
            <a:r>
              <a:rPr lang="en-US" altLang="zh-CN" sz="2400" dirty="0" smtClean="0">
                <a:latin typeface="Helvetica" pitchFamily="34" charset="0"/>
                <a:cs typeface="Helvetica" pitchFamily="34" charset="0"/>
              </a:rPr>
              <a:t>Overlay a still image on the user’s figure</a:t>
            </a:r>
          </a:p>
          <a:p>
            <a:r>
              <a:rPr lang="en-US" altLang="zh-CN" sz="2400" dirty="0" smtClean="0">
                <a:latin typeface="Helvetica" pitchFamily="34" charset="0"/>
                <a:cs typeface="Helvetica" pitchFamily="34" charset="0"/>
              </a:rPr>
              <a:t>Limitation:</a:t>
            </a:r>
          </a:p>
          <a:p>
            <a:pPr lvl="1"/>
            <a:r>
              <a:rPr lang="en-US" altLang="zh-CN" sz="2000" dirty="0" smtClean="0">
                <a:latin typeface="Helvetica" pitchFamily="34" charset="0"/>
                <a:cs typeface="Helvetica" pitchFamily="34" charset="0"/>
              </a:rPr>
              <a:t>No clothes animation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391121" y="5820410"/>
            <a:ext cx="15247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i="1" dirty="0" smtClean="0">
                <a:latin typeface="Helvetica" pitchFamily="34" charset="0"/>
              </a:rPr>
              <a:t>Swivel (</a:t>
            </a:r>
            <a:r>
              <a:rPr lang="en-US" altLang="zh-CN" sz="1200" i="1" dirty="0">
                <a:latin typeface="Helvetica" pitchFamily="34" charset="0"/>
              </a:rPr>
              <a:t>Face </a:t>
            </a:r>
            <a:r>
              <a:rPr lang="en-US" altLang="zh-CN" sz="1200" i="1" dirty="0" smtClean="0">
                <a:latin typeface="Helvetica" pitchFamily="34" charset="0"/>
              </a:rPr>
              <a:t>cake) </a:t>
            </a:r>
            <a:endParaRPr lang="zh-CN" altLang="en-US" sz="1200" i="1" dirty="0"/>
          </a:p>
        </p:txBody>
      </p:sp>
      <p:pic>
        <p:nvPicPr>
          <p:cNvPr id="27650" name="Picture 2" descr="http://techblog.orl.ucla.edu/wp-content/uploads/2011/01/zugara-sample_p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877" y="457201"/>
            <a:ext cx="4149667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492076" y="3082086"/>
            <a:ext cx="243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 smtClean="0">
                <a:latin typeface="Helvetica" pitchFamily="34" charset="0"/>
              </a:rPr>
              <a:t>Virtual</a:t>
            </a:r>
            <a:r>
              <a:rPr lang="zh-CN" altLang="en-US" sz="1200" i="1" dirty="0" smtClean="0">
                <a:latin typeface="Helvetica" pitchFamily="34" charset="0"/>
              </a:rPr>
              <a:t> </a:t>
            </a:r>
            <a:r>
              <a:rPr lang="en-US" altLang="zh-CN" sz="1200" i="1" dirty="0">
                <a:latin typeface="Helvetica" pitchFamily="34" charset="0"/>
              </a:rPr>
              <a:t>dressing </a:t>
            </a:r>
            <a:r>
              <a:rPr lang="en-US" altLang="zh-CN" sz="1200" i="1" dirty="0" smtClean="0">
                <a:latin typeface="Helvetica" pitchFamily="34" charset="0"/>
              </a:rPr>
              <a:t>room (</a:t>
            </a:r>
            <a:r>
              <a:rPr lang="en-US" altLang="zh-CN" sz="1200" i="1" dirty="0">
                <a:latin typeface="Helvetica" pitchFamily="34" charset="0"/>
              </a:rPr>
              <a:t>Zugara </a:t>
            </a:r>
            <a:r>
              <a:rPr lang="en-US" altLang="zh-CN" sz="1200" i="1" dirty="0" smtClean="0">
                <a:latin typeface="Helvetica" pitchFamily="34" charset="0"/>
              </a:rPr>
              <a:t>)</a:t>
            </a:r>
            <a:endParaRPr lang="zh-CN" altLang="en-US" sz="1200" i="1" dirty="0">
              <a:latin typeface="Helvetica" pitchFamily="34" charset="0"/>
            </a:endParaRPr>
          </a:p>
        </p:txBody>
      </p:sp>
      <p:pic>
        <p:nvPicPr>
          <p:cNvPr id="37890" name="Picture 2" descr="http://gajitz.com/wp-content/uploads/2012/01/kinect-swivel-virtual-dressing-roo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8956" y="3657627"/>
            <a:ext cx="3643877" cy="21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19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Helvetica" pitchFamily="34" charset="0"/>
              </a:rPr>
              <a:t>3D Systems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z="2400" dirty="0" smtClean="0"/>
          </a:p>
          <a:p>
            <a:pPr lvl="1"/>
            <a:endParaRPr lang="en-US" altLang="zh-CN" b="1" dirty="0" smtClean="0"/>
          </a:p>
          <a:p>
            <a:pPr lvl="1"/>
            <a:endParaRPr lang="en-US" altLang="zh-CN" b="1" dirty="0"/>
          </a:p>
          <a:p>
            <a:pPr lvl="1"/>
            <a:endParaRPr lang="en-US" altLang="zh-CN" b="1" dirty="0" smtClean="0"/>
          </a:p>
          <a:p>
            <a:pPr lvl="1"/>
            <a:endParaRPr lang="en-US" altLang="zh-CN" b="1" dirty="0" smtClean="0"/>
          </a:p>
          <a:p>
            <a:endParaRPr lang="zh-CN" altLang="en-US" b="1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637" y="3487382"/>
            <a:ext cx="3281363" cy="24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902473"/>
            <a:ext cx="4036218" cy="226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63117" y="3124200"/>
            <a:ext cx="67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/>
              <a:t>styku</a:t>
            </a:r>
            <a:endParaRPr lang="zh-CN" alt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930721" y="5911495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/>
              <a:t>Fitnect</a:t>
            </a:r>
            <a:endParaRPr lang="zh-CN" altLang="en-US" i="1" dirty="0"/>
          </a:p>
        </p:txBody>
      </p:sp>
      <p:sp>
        <p:nvSpPr>
          <p:cNvPr id="11" name="内容占位符 4"/>
          <p:cNvSpPr txBox="1">
            <a:spLocks/>
          </p:cNvSpPr>
          <p:nvPr/>
        </p:nvSpPr>
        <p:spPr>
          <a:xfrm>
            <a:off x="442865" y="1233132"/>
            <a:ext cx="4284677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Helvetica" pitchFamily="34" charset="0"/>
                <a:cs typeface="Helvetica" pitchFamily="34" charset="0"/>
              </a:rPr>
              <a:t>Render and animate 3D garment models according to the user’s motion</a:t>
            </a:r>
          </a:p>
          <a:p>
            <a:r>
              <a:rPr lang="en-US" altLang="zh-CN" sz="2400" dirty="0">
                <a:latin typeface="Helvetica" pitchFamily="34" charset="0"/>
                <a:cs typeface="Helvetica" pitchFamily="34" charset="0"/>
              </a:rPr>
              <a:t>Limitations</a:t>
            </a:r>
            <a:r>
              <a:rPr lang="en-US" altLang="zh-CN" sz="2400" dirty="0" smtClean="0">
                <a:latin typeface="Helvetica" pitchFamily="34" charset="0"/>
                <a:cs typeface="Helvetica" pitchFamily="34" charset="0"/>
              </a:rPr>
              <a:t>:</a:t>
            </a:r>
          </a:p>
          <a:p>
            <a:pPr lvl="1"/>
            <a:r>
              <a:rPr lang="en-US" altLang="zh-CN" sz="2000" dirty="0" smtClean="0">
                <a:latin typeface="Helvetica" pitchFamily="34" charset="0"/>
                <a:cs typeface="Helvetica" pitchFamily="34" charset="0"/>
              </a:rPr>
              <a:t>3D modeling is difficult</a:t>
            </a:r>
          </a:p>
          <a:p>
            <a:pPr lvl="1"/>
            <a:r>
              <a:rPr lang="en-US" altLang="zh-CN" sz="2000" dirty="0" smtClean="0">
                <a:latin typeface="Helvetica" pitchFamily="34" charset="0"/>
                <a:cs typeface="Helvetica" pitchFamily="34" charset="0"/>
              </a:rPr>
              <a:t>Real-time animation is difficult</a:t>
            </a:r>
          </a:p>
          <a:p>
            <a:pPr lvl="1"/>
            <a:r>
              <a:rPr lang="en-US" altLang="zh-CN" sz="2000" dirty="0" smtClean="0">
                <a:latin typeface="Helvetica" pitchFamily="34" charset="0"/>
                <a:cs typeface="Helvetica" pitchFamily="34" charset="0"/>
              </a:rPr>
              <a:t>Realistic rendering is difficult</a:t>
            </a:r>
            <a:endParaRPr lang="en-US" altLang="zh-CN" sz="2000" dirty="0">
              <a:latin typeface="Helvetica" pitchFamily="34" charset="0"/>
              <a:cs typeface="Helvetica" pitchFamily="34" charset="0"/>
            </a:endParaRPr>
          </a:p>
          <a:p>
            <a:pPr lvl="1"/>
            <a:endParaRPr lang="en-US" altLang="zh-CN" sz="2000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7170" name="Picture 2" descr="Top Wedding Dress Designer Top Wedding Dress Designe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0149" y="851164"/>
            <a:ext cx="3631135" cy="531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262625"/>
            <a:ext cx="41910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58592" y="4495800"/>
            <a:ext cx="191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Shuang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et al. 2011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6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Helvetica" pitchFamily="34" charset="0"/>
              </a:rPr>
              <a:t>Our Data-driven Method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5100" y="5486400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Database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4875" y="5486400"/>
            <a:ext cx="153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Input</a:t>
            </a:r>
            <a:endParaRPr lang="zh-CN" altLang="en-US" dirty="0"/>
          </a:p>
        </p:txBody>
      </p:sp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524126"/>
            <a:ext cx="1640763" cy="298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862" y="2466976"/>
            <a:ext cx="1445738" cy="295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81" name="Picture 21" descr="D:\zlzhou\conference\siggraph_asia_2012\05119_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5672" y="2421145"/>
            <a:ext cx="1674928" cy="304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65768" y="15240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Helvetica" pitchFamily="34" charset="0"/>
                <a:cs typeface="Helvetica" pitchFamily="34" charset="0"/>
              </a:rPr>
              <a:t>Data preparation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305050" y="3701755"/>
            <a:ext cx="342900" cy="484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Rectangle 32"/>
          <p:cNvSpPr/>
          <p:nvPr/>
        </p:nvSpPr>
        <p:spPr>
          <a:xfrm>
            <a:off x="5486400" y="15240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Helvetica" pitchFamily="34" charset="0"/>
                <a:cs typeface="Helvetica" pitchFamily="34" charset="0"/>
              </a:rPr>
              <a:t>Garment transfer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00875" y="5486400"/>
            <a:ext cx="153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Output</a:t>
            </a:r>
            <a:endParaRPr lang="zh-CN" altLang="en-US" dirty="0"/>
          </a:p>
        </p:txBody>
      </p:sp>
      <p:sp>
        <p:nvSpPr>
          <p:cNvPr id="36" name="Right Arrow 35"/>
          <p:cNvSpPr/>
          <p:nvPr/>
        </p:nvSpPr>
        <p:spPr>
          <a:xfrm>
            <a:off x="4155363" y="3701755"/>
            <a:ext cx="342900" cy="484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Right Arrow 36"/>
          <p:cNvSpPr/>
          <p:nvPr/>
        </p:nvSpPr>
        <p:spPr>
          <a:xfrm>
            <a:off x="6438900" y="3701755"/>
            <a:ext cx="342900" cy="484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743981" y="5486400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Model data</a:t>
            </a:r>
            <a:endParaRPr lang="zh-CN" altLang="en-US" dirty="0"/>
          </a:p>
        </p:txBody>
      </p:sp>
      <p:pic>
        <p:nvPicPr>
          <p:cNvPr id="15382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1676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69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 animBg="1"/>
      <p:bldP spid="33" grpId="0" animBg="1"/>
      <p:bldP spid="34" grpId="0"/>
      <p:bldP spid="36" grpId="0" animBg="1"/>
      <p:bldP spid="37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Helvetica" pitchFamily="34" charset="0"/>
              </a:rPr>
              <a:t>Advantages of Our System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  <a:cs typeface="Helvetica" pitchFamily="34" charset="0"/>
              </a:rPr>
              <a:t>No </a:t>
            </a: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  <a:cs typeface="Helvetica" pitchFamily="34" charset="0"/>
              </a:rPr>
              <a:t>3D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  <a:cs typeface="Helvetica" pitchFamily="34" charset="0"/>
              </a:rPr>
              <a:t>modeling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  <a:cs typeface="Helvetica" pitchFamily="34" charset="0"/>
              </a:rPr>
              <a:t>&amp; rendering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  <a:cs typeface="Helvetica" pitchFamily="34" charset="0"/>
              </a:rPr>
              <a:t>No 3D cloth animation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  <a:cs typeface="Helvetica" pitchFamily="34" charset="0"/>
              </a:rPr>
              <a:t>“Image-based virtual fitting” in real-time</a:t>
            </a:r>
          </a:p>
          <a:p>
            <a:pPr lvl="1"/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190875"/>
            <a:ext cx="1057729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721" y="3190875"/>
            <a:ext cx="134019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703" y="3190875"/>
            <a:ext cx="1965212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4707" y="3190874"/>
            <a:ext cx="1135856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356" y="3190872"/>
            <a:ext cx="1111817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14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7428" y="3093280"/>
            <a:ext cx="396239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Helvetica" pitchFamily="34" charset="0"/>
              </a:rPr>
              <a:t>Data Preparation 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600200"/>
            <a:ext cx="8585298" cy="4525963"/>
          </a:xfrm>
        </p:spPr>
        <p:txBody>
          <a:bodyPr/>
          <a:lstStyle/>
          <a:p>
            <a:r>
              <a:rPr lang="en-US" altLang="zh-CN" sz="2400" dirty="0" smtClean="0">
                <a:latin typeface="Helvetica" pitchFamily="34" charset="0"/>
                <a:cs typeface="Helvetica" pitchFamily="34" charset="0"/>
              </a:rPr>
              <a:t>Record approximately 5000 video frames</a:t>
            </a:r>
          </a:p>
          <a:p>
            <a:pPr lvl="1"/>
            <a:r>
              <a:rPr lang="en-US" altLang="zh-CN" sz="2000" dirty="0" smtClean="0">
                <a:latin typeface="Helvetica" pitchFamily="34" charset="0"/>
                <a:cs typeface="Helvetica" pitchFamily="34" charset="0"/>
              </a:rPr>
              <a:t>A blue background to facilitate segmentation in Adobe Affter Effects</a:t>
            </a:r>
          </a:p>
          <a:p>
            <a:pPr lvl="1"/>
            <a:r>
              <a:rPr lang="en-US" altLang="zh-CN" sz="2000" dirty="0" smtClean="0">
                <a:latin typeface="Helvetica" pitchFamily="34" charset="0"/>
                <a:cs typeface="Helvetica" pitchFamily="34" charset="0"/>
              </a:rPr>
              <a:t>Store </a:t>
            </a:r>
            <a:r>
              <a:rPr lang="en-US" altLang="zh-CN" sz="20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segmented</a:t>
            </a:r>
            <a:r>
              <a:rPr lang="en-US" altLang="zh-CN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images</a:t>
            </a:r>
            <a:r>
              <a:rPr lang="en-US" altLang="zh-CN" sz="2000" dirty="0" smtClean="0">
                <a:latin typeface="Helvetica" pitchFamily="34" charset="0"/>
                <a:cs typeface="Helvetica" pitchFamily="34" charset="0"/>
              </a:rPr>
              <a:t> and corresponding skeletal </a:t>
            </a:r>
            <a:r>
              <a:rPr lang="en-US" altLang="zh-CN" sz="20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poses</a:t>
            </a:r>
            <a:r>
              <a:rPr lang="en-US" altLang="zh-CN" sz="2000" dirty="0" smtClean="0">
                <a:latin typeface="Helvetica" pitchFamily="34" charset="0"/>
                <a:cs typeface="Helvetica" pitchFamily="34" charset="0"/>
              </a:rPr>
              <a:t>.</a:t>
            </a:r>
          </a:p>
          <a:p>
            <a:pPr lvl="1"/>
            <a:endParaRPr lang="en-US" altLang="zh-CN" dirty="0" smtClean="0">
              <a:latin typeface="Helvetica" pitchFamily="34" charset="0"/>
              <a:cs typeface="Helvetica" pitchFamily="34" charset="0"/>
            </a:endParaRPr>
          </a:p>
          <a:p>
            <a:pPr lvl="1"/>
            <a:endParaRPr lang="zh-CN" alt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648200" y="3839183"/>
            <a:ext cx="838200" cy="1499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6936636" y="4843715"/>
            <a:ext cx="610409" cy="1149508"/>
            <a:chOff x="4162425" y="2576513"/>
            <a:chExt cx="1019175" cy="1919287"/>
          </a:xfrm>
        </p:grpSpPr>
        <p:pic>
          <p:nvPicPr>
            <p:cNvPr id="13" name="Picture 6" descr="F:\interVT\interVT\bin\model\0011\RGBAMo\01272m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425" y="2576513"/>
              <a:ext cx="819150" cy="1704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F:\interVT\interVT\bin\model\0011\RGBAMo\01269m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7675" y="2676525"/>
              <a:ext cx="771525" cy="166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F:\interVT\interVT\bin\model\0011\RGBAMo\01270m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4350" y="2752725"/>
              <a:ext cx="781050" cy="166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9" descr="F:\interVT\interVT\bin\model\0011\RGBAMo\01271m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025" y="2800350"/>
              <a:ext cx="790575" cy="1695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6659343" y="3237938"/>
            <a:ext cx="1130765" cy="1082165"/>
            <a:chOff x="3824288" y="2752725"/>
            <a:chExt cx="1662112" cy="1590675"/>
          </a:xfrm>
        </p:grpSpPr>
        <p:pic>
          <p:nvPicPr>
            <p:cNvPr id="28673" name="Picture 1" descr="F:\interVT\interVT\bin\model\0012\RGBAM\00115m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288" y="2752725"/>
              <a:ext cx="1495425" cy="1352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74" name="Picture 2" descr="F:\interVT\interVT\bin\model\0012\RGBAM\00109m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075" y="2838450"/>
              <a:ext cx="1228725" cy="1352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75" name="Picture 3" descr="F:\interVT\interVT\bin\model\0012\RGBAM\00111m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175" y="2914650"/>
              <a:ext cx="1266825" cy="1352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76" name="Picture 4" descr="F:\interVT\interVT\bin\model\0012\RGBAM\00113m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990850"/>
              <a:ext cx="1371600" cy="1352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7957455" y="4887080"/>
            <a:ext cx="902201" cy="1126128"/>
            <a:chOff x="6924427" y="1012153"/>
            <a:chExt cx="1323975" cy="1652587"/>
          </a:xfrm>
        </p:grpSpPr>
        <p:pic>
          <p:nvPicPr>
            <p:cNvPr id="28681" name="Picture 9" descr="F:\interVT\interVT\bin\model\0014\RGBAM\00008m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4427" y="1012153"/>
              <a:ext cx="1095375" cy="1476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82" name="Picture 10" descr="F:\interVT\interVT\bin\model\0014\RGBAM\00005m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4427" y="1055015"/>
              <a:ext cx="1247775" cy="1457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83" name="Picture 11" descr="F:\interVT\interVT\bin\model\0014\RGBAM\00006m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627" y="1121690"/>
              <a:ext cx="1171575" cy="146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84" name="Picture 12" descr="F:\interVT\interVT\bin\model\0014\RGBAM\00007m.png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452" y="1178840"/>
              <a:ext cx="1123950" cy="148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7957455" y="3215424"/>
            <a:ext cx="883232" cy="1104679"/>
            <a:chOff x="6138722" y="300037"/>
            <a:chExt cx="1405078" cy="1757363"/>
          </a:xfrm>
        </p:grpSpPr>
        <p:pic>
          <p:nvPicPr>
            <p:cNvPr id="28685" name="Picture 13" descr="F:\interVT\interVT\bin\model\0010\RGBAM\00020m.pn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8722" y="300037"/>
              <a:ext cx="12573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86" name="Picture 14" descr="F:\interVT\interVT\bin\model\0010\RGBAM\00000m.pn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550" y="390525"/>
              <a:ext cx="1085850" cy="1514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87" name="Picture 15" descr="F:\interVT\interVT\bin\model\0010\RGBAM\00013m.png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750" y="466725"/>
              <a:ext cx="1085850" cy="1514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88" name="Picture 16" descr="F:\interVT\interVT\bin\model\0010\RGBAM\00015m.png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950" y="542925"/>
              <a:ext cx="1085850" cy="1514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583440" y="3189269"/>
            <a:ext cx="1027079" cy="1198259"/>
            <a:chOff x="6477000" y="457200"/>
            <a:chExt cx="1371600" cy="1600200"/>
          </a:xfrm>
        </p:grpSpPr>
        <p:pic>
          <p:nvPicPr>
            <p:cNvPr id="28689" name="Picture 17" descr="F:\interVT\interVT\bin\model\0016\RGBAM\00060m.png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457200"/>
              <a:ext cx="1057275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90" name="Picture 18" descr="F:\interVT\interVT\bin\model\0016\RGBAM\00045m.png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504825"/>
              <a:ext cx="1066800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91" name="Picture 19" descr="F:\interVT\interVT\bin\model\0016\RGBAM\00056m.png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8925" y="571500"/>
              <a:ext cx="1057275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92" name="Picture 20" descr="F:\interVT\interVT\bin\model\0016\RGBAM\00058m.png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275" y="647700"/>
              <a:ext cx="1076325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5619532" y="4883321"/>
            <a:ext cx="962025" cy="1129887"/>
            <a:chOff x="6909372" y="304800"/>
            <a:chExt cx="1167828" cy="1371600"/>
          </a:xfrm>
        </p:grpSpPr>
        <p:pic>
          <p:nvPicPr>
            <p:cNvPr id="28693" name="Picture 21" descr="F:\interVT\interVT\bin\model\0015\RGBAM\00214m.png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372" y="304800"/>
              <a:ext cx="962025" cy="115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94" name="Picture 22" descr="F:\interVT\interVT\bin\model\0015\RGBAM\00208m.png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2775" y="361950"/>
              <a:ext cx="962025" cy="116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95" name="Picture 23" descr="F:\interVT\interVT\bin\model\0015\RGBAM\00210m.png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8975" y="457200"/>
              <a:ext cx="962025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96" name="Picture 24" descr="F:\interVT\interVT\bin\model\0015\RGBAM\00212m.png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5175" y="523875"/>
              <a:ext cx="962025" cy="115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4865" y="2955168"/>
            <a:ext cx="3487633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04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1.11022E-16 L -0.4092 0.04583 C -0.3776 0.05625 -0.3309 0.06227 -0.28195 0.06227 C -0.2257 0.06227 -0.18142 0.05625 -0.15 0.04583 L 8.33333E-7 -1.11022E-16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17" y="310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68 -1.11111E-6 L -0.40954 0.04583 C -0.37795 0.05625 -0.3309 0.06227 -0.28229 0.06227 C -0.22604 0.06227 -0.18177 0.05625 -0.15017 0.04583 L -3.88889E-6 -1.11111E-6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4" y="310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68 -7.40741E-7 L -0.40955 0.04583 C -0.37796 0.05625 -0.33091 0.06227 -0.2823 0.06227 C -0.22605 0.06227 -0.18177 0.05625 -0.15018 0.04583 L 3.88889E-6 -7.40741E-7 " pathEditMode="relative" rAng="0" ptsTypes="FffFF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4" y="310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68 -1.11111E-6 L -0.40955 0.04583 C -0.37795 0.05625 -0.3309 0.06227 -0.28229 0.06227 C -0.22604 0.06227 -0.18177 0.05625 -0.15018 0.04583 L 2.22222E-6 -1.11111E-6 " pathEditMode="relative" rAng="0" ptsTypes="FffFF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4" y="310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68 -1.48148E-6 L -0.40954 0.04583 C -0.37795 0.05625 -0.3309 0.06227 -0.28229 0.06227 C -0.22604 0.06227 -0.18177 0.05625 -0.15017 0.04583 L -3.61111E-6 -1.48148E-6 " pathEditMode="relative" rAng="0" ptsTypes="FffFF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4" y="310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3.7037E-7 L -0.4092 0.04583 C -0.3776 0.05625 -0.3309 0.06227 -0.28194 0.06227 C -0.22569 0.06227 -0.18142 0.05625 -0.15 0.04583 L 1.11022E-16 3.7037E-7 " pathEditMode="relative" rAng="0" ptsTypes="FffFF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17" y="310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0">
          <a:solidFill>
            <a:srgbClr val="00B05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4559</TotalTime>
  <Words>451</Words>
  <Application>Microsoft Office PowerPoint</Application>
  <PresentationFormat>On-screen Show (4:3)</PresentationFormat>
  <Paragraphs>203</Paragraphs>
  <Slides>24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PowerPoint Presentation</vt:lpstr>
      <vt:lpstr>PowerPoint Presentation</vt:lpstr>
      <vt:lpstr>Virtual Clothes Fitting</vt:lpstr>
      <vt:lpstr>Lots of Systems in the Market</vt:lpstr>
      <vt:lpstr>2D Systems</vt:lpstr>
      <vt:lpstr>3D Systems</vt:lpstr>
      <vt:lpstr>Our Data-driven Method</vt:lpstr>
      <vt:lpstr>Advantages of Our System</vt:lpstr>
      <vt:lpstr>Data Preparation </vt:lpstr>
      <vt:lpstr>Garment Transfer</vt:lpstr>
      <vt:lpstr>Motion Smoothness Optimization</vt:lpstr>
      <vt:lpstr>Motion Smoothness Optimization</vt:lpstr>
      <vt:lpstr>Motion Smoothness Optimization</vt:lpstr>
      <vt:lpstr>Motion Smoothness Optimization</vt:lpstr>
      <vt:lpstr>Motion Smoothness Optimization</vt:lpstr>
      <vt:lpstr>Motion Smoothness Optimization</vt:lpstr>
      <vt:lpstr>Motion Smoothness Optimization</vt:lpstr>
      <vt:lpstr>Motion-aware Frame Query</vt:lpstr>
      <vt:lpstr>Image Warping</vt:lpstr>
      <vt:lpstr>Frame Interpolation and Alignment</vt:lpstr>
      <vt:lpstr>Results</vt:lpstr>
      <vt:lpstr>Conclusion</vt:lpstr>
      <vt:lpstr>Future work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Chan</dc:creator>
  <cp:lastModifiedBy>zlzhou</cp:lastModifiedBy>
  <cp:revision>433</cp:revision>
  <dcterms:created xsi:type="dcterms:W3CDTF">2012-08-27T07:20:20Z</dcterms:created>
  <dcterms:modified xsi:type="dcterms:W3CDTF">2012-12-04T08:40:04Z</dcterms:modified>
</cp:coreProperties>
</file>