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6"/>
  </p:notesMasterIdLst>
  <p:sldIdLst>
    <p:sldId id="291"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80" r:id="rId24"/>
    <p:sldId id="279" r:id="rId25"/>
    <p:sldId id="281" r:id="rId26"/>
    <p:sldId id="282" r:id="rId27"/>
    <p:sldId id="283" r:id="rId28"/>
    <p:sldId id="285" r:id="rId29"/>
    <p:sldId id="286" r:id="rId30"/>
    <p:sldId id="287" r:id="rId31"/>
    <p:sldId id="284" r:id="rId32"/>
    <p:sldId id="288" r:id="rId33"/>
    <p:sldId id="289" r:id="rId34"/>
    <p:sldId id="290"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57377A-DF37-41D5-B641-18F2B770554B}" type="datetimeFigureOut">
              <a:rPr lang="en-US" smtClean="0"/>
              <a:t>4/6/2020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A11183-0EF7-48C2-8C3C-00406025633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Simply promoting multimodality. This is used as a</a:t>
            </a:r>
            <a:r>
              <a:rPr lang="en-US" baseline="0" dirty="0" smtClean="0"/>
              <a:t> </a:t>
            </a:r>
            <a:r>
              <a:rPr lang="en-US" baseline="0" dirty="0" err="1" smtClean="0"/>
              <a:t>pedagody</a:t>
            </a:r>
            <a:r>
              <a:rPr lang="en-US" baseline="0" dirty="0" smtClean="0"/>
              <a:t> theory, where we use the multimodalities to communicate better.</a:t>
            </a:r>
            <a:endParaRPr lang="en-US" dirty="0"/>
          </a:p>
        </p:txBody>
      </p:sp>
      <p:sp>
        <p:nvSpPr>
          <p:cNvPr id="4" name="Slide Number Placeholder 3"/>
          <p:cNvSpPr>
            <a:spLocks noGrp="1"/>
          </p:cNvSpPr>
          <p:nvPr>
            <p:ph type="sldNum" sz="quarter" idx="10"/>
          </p:nvPr>
        </p:nvSpPr>
        <p:spPr/>
        <p:txBody>
          <a:bodyPr/>
          <a:lstStyle/>
          <a:p>
            <a:fld id="{DAA11183-0EF7-48C2-8C3C-004060256330}" type="slidenum">
              <a:rPr lang="en-US" smtClean="0"/>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Similarly</a:t>
            </a:r>
            <a:r>
              <a:rPr lang="en-US" baseline="0" dirty="0" smtClean="0"/>
              <a:t> example of love apple </a:t>
            </a:r>
            <a:endParaRPr lang="en-US" dirty="0"/>
          </a:p>
        </p:txBody>
      </p:sp>
      <p:sp>
        <p:nvSpPr>
          <p:cNvPr id="4" name="Slide Number Placeholder 3"/>
          <p:cNvSpPr>
            <a:spLocks noGrp="1"/>
          </p:cNvSpPr>
          <p:nvPr>
            <p:ph type="sldNum" sz="quarter" idx="10"/>
          </p:nvPr>
        </p:nvSpPr>
        <p:spPr/>
        <p:txBody>
          <a:bodyPr/>
          <a:lstStyle/>
          <a:p>
            <a:fld id="{DAA11183-0EF7-48C2-8C3C-004060256330}" type="slidenum">
              <a:rPr lang="en-US" smtClean="0"/>
              <a:t>19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also tells how diff modes communicate diff information.</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DAA11183-0EF7-48C2-8C3C-004060256330}" type="slidenum">
              <a:rPr lang="en-US" smtClean="0"/>
              <a:t>22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Text,</a:t>
            </a:r>
            <a:r>
              <a:rPr lang="en-US" baseline="0" dirty="0" smtClean="0"/>
              <a:t> videos, diagrams, tables</a:t>
            </a:r>
            <a:endParaRPr lang="en-US" dirty="0"/>
          </a:p>
        </p:txBody>
      </p:sp>
      <p:sp>
        <p:nvSpPr>
          <p:cNvPr id="4" name="Slide Number Placeholder 3"/>
          <p:cNvSpPr>
            <a:spLocks noGrp="1"/>
          </p:cNvSpPr>
          <p:nvPr>
            <p:ph type="sldNum" sz="quarter" idx="10"/>
          </p:nvPr>
        </p:nvSpPr>
        <p:spPr/>
        <p:txBody>
          <a:bodyPr/>
          <a:lstStyle/>
          <a:p>
            <a:fld id="{DAA11183-0EF7-48C2-8C3C-004060256330}" type="slidenum">
              <a:rPr lang="en-US" smtClean="0"/>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5C02E35D-4147-4FB8-8965-195CA378B8CC}" type="datetimeFigureOut">
              <a:rPr lang="en-US" smtClean="0"/>
              <a:t>4/6/2020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C40A7330-DD12-4B98-B259-4357A1EDD7B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02E35D-4147-4FB8-8965-195CA378B8CC}" type="datetimeFigureOut">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0A7330-DD12-4B98-B259-4357A1EDD7B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5C02E35D-4147-4FB8-8965-195CA378B8CC}" type="datetimeFigureOut">
              <a:rPr lang="en-US" smtClean="0"/>
              <a:t>4/6/2020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C40A7330-DD12-4B98-B259-4357A1EDD7B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C02E35D-4147-4FB8-8965-195CA378B8CC}" type="datetimeFigureOut">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C40A7330-DD12-4B98-B259-4357A1EDD7BA}"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5C02E35D-4147-4FB8-8965-195CA378B8CC}" type="datetimeFigureOut">
              <a:rPr lang="en-US" smtClean="0"/>
              <a:t>4/6/2020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C40A7330-DD12-4B98-B259-4357A1EDD7BA}"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5C02E35D-4147-4FB8-8965-195CA378B8CC}" type="datetimeFigureOut">
              <a:rPr lang="en-US" smtClean="0"/>
              <a:t>4/6/2020</a:t>
            </a:fld>
            <a:endParaRPr lang="en-US"/>
          </a:p>
        </p:txBody>
      </p:sp>
      <p:sp>
        <p:nvSpPr>
          <p:cNvPr id="10" name="Slide Number Placeholder 9"/>
          <p:cNvSpPr>
            <a:spLocks noGrp="1"/>
          </p:cNvSpPr>
          <p:nvPr>
            <p:ph type="sldNum" sz="quarter" idx="16"/>
          </p:nvPr>
        </p:nvSpPr>
        <p:spPr/>
        <p:txBody>
          <a:bodyPr rtlCol="0"/>
          <a:lstStyle/>
          <a:p>
            <a:fld id="{C40A7330-DD12-4B98-B259-4357A1EDD7BA}"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5C02E35D-4147-4FB8-8965-195CA378B8CC}" type="datetimeFigureOut">
              <a:rPr lang="en-US" smtClean="0"/>
              <a:t>4/6/2020</a:t>
            </a:fld>
            <a:endParaRPr lang="en-US"/>
          </a:p>
        </p:txBody>
      </p:sp>
      <p:sp>
        <p:nvSpPr>
          <p:cNvPr id="12" name="Slide Number Placeholder 11"/>
          <p:cNvSpPr>
            <a:spLocks noGrp="1"/>
          </p:cNvSpPr>
          <p:nvPr>
            <p:ph type="sldNum" sz="quarter" idx="16"/>
          </p:nvPr>
        </p:nvSpPr>
        <p:spPr/>
        <p:txBody>
          <a:bodyPr rtlCol="0"/>
          <a:lstStyle/>
          <a:p>
            <a:fld id="{C40A7330-DD12-4B98-B259-4357A1EDD7BA}"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C02E35D-4147-4FB8-8965-195CA378B8CC}" type="datetimeFigureOut">
              <a:rPr lang="en-US" smtClean="0"/>
              <a:t>4/6/2020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C40A7330-DD12-4B98-B259-4357A1EDD7B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02E35D-4147-4FB8-8965-195CA378B8CC}" type="datetimeFigureOut">
              <a:rPr lang="en-US" smtClean="0"/>
              <a:t>4/6/2020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C40A7330-DD12-4B98-B259-4357A1EDD7B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C02E35D-4147-4FB8-8965-195CA378B8CC}" type="datetimeFigureOut">
              <a:rPr lang="en-US"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C40A7330-DD12-4B98-B259-4357A1EDD7BA}"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5C02E35D-4147-4FB8-8965-195CA378B8CC}" type="datetimeFigureOut">
              <a:rPr lang="en-US" smtClean="0"/>
              <a:t>4/6/2020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C40A7330-DD12-4B98-B259-4357A1EDD7BA}"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5C02E35D-4147-4FB8-8965-195CA378B8CC}" type="datetimeFigureOut">
              <a:rPr lang="en-US" smtClean="0"/>
              <a:t>4/6/2020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C40A7330-DD12-4B98-B259-4357A1EDD7B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vark-learn.com/introduction-to-vark/biography/" TargetMode="External"/><Relationship Id="rId2" Type="http://schemas.openxmlformats.org/officeDocument/2006/relationships/hyperlink" Target="http://vark-learn.com/" TargetMode="Externa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9.xml.rels><?xml version="1.0" encoding="UTF-8" standalone="yes"?>
<Relationships xmlns="http://schemas.openxmlformats.org/package/2006/relationships"><Relationship Id="rId3" Type="http://schemas.openxmlformats.org/officeDocument/2006/relationships/hyperlink" Target="https://www.cisco.com/c/dam/en_us/solutions/industries/docs/education/Multimodal-Learning-Through-Media.pdf" TargetMode="External"/><Relationship Id="rId2" Type="http://schemas.openxmlformats.org/officeDocument/2006/relationships/hyperlink" Target="https://prodprodigy.wpengine.com/universal-design-for-learnin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region10.org/programs/languages-other-than-english-lote/new-teks/modes-of-communica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multimodality</a:t>
            </a:r>
            <a:endParaRPr lang="en-US" dirty="0"/>
          </a:p>
        </p:txBody>
      </p:sp>
      <p:sp>
        <p:nvSpPr>
          <p:cNvPr id="3" name="Subtitle 2"/>
          <p:cNvSpPr>
            <a:spLocks noGrp="1"/>
          </p:cNvSpPr>
          <p:nvPr>
            <p:ph type="subTitle" idx="1"/>
          </p:nvPr>
        </p:nvSpPr>
        <p:spPr/>
        <p:txBody>
          <a:bodyPr/>
          <a:lstStyle/>
          <a:p>
            <a:r>
              <a:rPr lang="en-US" dirty="0" smtClean="0"/>
              <a:t>Presenter: </a:t>
            </a:r>
            <a:r>
              <a:rPr lang="en-US" dirty="0" err="1" smtClean="0"/>
              <a:t>Atiqa</a:t>
            </a:r>
            <a:r>
              <a:rPr lang="en-US" dirty="0" smtClean="0"/>
              <a:t> </a:t>
            </a:r>
            <a:r>
              <a:rPr lang="en-US" dirty="0" err="1" smtClean="0"/>
              <a:t>Riaz</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Multiliteracy</a:t>
            </a:r>
            <a:r>
              <a:rPr lang="en-US" dirty="0" smtClean="0"/>
              <a:t>  </a:t>
            </a:r>
            <a:endParaRPr lang="en-US" dirty="0"/>
          </a:p>
        </p:txBody>
      </p:sp>
      <p:sp>
        <p:nvSpPr>
          <p:cNvPr id="3" name="Content Placeholder 2"/>
          <p:cNvSpPr>
            <a:spLocks noGrp="1"/>
          </p:cNvSpPr>
          <p:nvPr>
            <p:ph sz="quarter" idx="1"/>
          </p:nvPr>
        </p:nvSpPr>
        <p:spPr>
          <a:xfrm>
            <a:off x="228600" y="1600200"/>
            <a:ext cx="8537448" cy="5105400"/>
          </a:xfrm>
        </p:spPr>
        <p:txBody>
          <a:bodyPr>
            <a:normAutofit fontScale="62500" lnSpcReduction="20000"/>
          </a:bodyPr>
          <a:lstStyle/>
          <a:p>
            <a:r>
              <a:rPr lang="en-US" dirty="0" err="1" smtClean="0"/>
              <a:t>Multiliteracies</a:t>
            </a:r>
            <a:r>
              <a:rPr lang="en-US" dirty="0" smtClean="0"/>
              <a:t> is a term coined in the mid-1990s by the New London Group and is an approach to </a:t>
            </a:r>
            <a:r>
              <a:rPr lang="en-US" b="1" dirty="0" smtClean="0"/>
              <a:t>literacy theory and pedagogy</a:t>
            </a:r>
            <a:r>
              <a:rPr lang="en-US" dirty="0" smtClean="0"/>
              <a:t>. </a:t>
            </a:r>
            <a:endParaRPr lang="en-US" dirty="0" smtClean="0"/>
          </a:p>
          <a:p>
            <a:r>
              <a:rPr lang="en-US" dirty="0" smtClean="0"/>
              <a:t>This </a:t>
            </a:r>
            <a:r>
              <a:rPr lang="en-US" dirty="0" smtClean="0"/>
              <a:t>approach </a:t>
            </a:r>
            <a:r>
              <a:rPr lang="en-US" b="1" dirty="0" smtClean="0"/>
              <a:t>highlights two key aspects of literacy: linguistic diversity, and multimodal forms of linguistic expression and representation. </a:t>
            </a:r>
            <a:endParaRPr lang="en-US" b="1" dirty="0" smtClean="0"/>
          </a:p>
          <a:p>
            <a:r>
              <a:rPr lang="en-US" dirty="0" smtClean="0"/>
              <a:t>The </a:t>
            </a:r>
            <a:r>
              <a:rPr lang="en-US" dirty="0" smtClean="0"/>
              <a:t>term was coined in response to two significant changes in globalized environments: the proliferation of </a:t>
            </a:r>
            <a:r>
              <a:rPr lang="en-US" b="1" dirty="0" smtClean="0"/>
              <a:t>diverse modes of communication through new communications technologies</a:t>
            </a:r>
            <a:r>
              <a:rPr lang="en-US" dirty="0" smtClean="0"/>
              <a:t> such as the internet, multimedia, and digital media, and the existence of growing linguistic and cultural diversity due to increased transnational migration. Because the way people communicate is changing due to new technologies, and shifts in the usage of the English language within different cultures, a new "literacy" must also be used and developed</a:t>
            </a:r>
            <a:r>
              <a:rPr lang="en-US" dirty="0" smtClean="0"/>
              <a:t>.</a:t>
            </a:r>
          </a:p>
          <a:p>
            <a:r>
              <a:rPr lang="en-US" dirty="0" smtClean="0"/>
              <a:t>The second way to incorporate the term </a:t>
            </a:r>
            <a:r>
              <a:rPr lang="en-US" dirty="0" err="1" smtClean="0"/>
              <a:t>multiliteracies</a:t>
            </a:r>
            <a:r>
              <a:rPr lang="en-US" dirty="0" smtClean="0"/>
              <a:t> is </a:t>
            </a:r>
            <a:r>
              <a:rPr lang="en-US" b="1" dirty="0" smtClean="0"/>
              <a:t>the way technology and multimedia is changing how we communicate</a:t>
            </a:r>
            <a:r>
              <a:rPr lang="en-US" dirty="0" smtClean="0"/>
              <a:t>. These days, text and speech are not the only and main ways to communicate. The definition of media is being extended to include text combined with sounds, and images which are being incorporated into movies, billboards, almost any site on the internet, and television. All these ways of communication require the ability to understand a multimedia world</a:t>
            </a:r>
            <a:r>
              <a:rPr lang="en-US" dirty="0" smtClean="0"/>
              <a:t>.</a:t>
            </a:r>
          </a:p>
          <a:p>
            <a:r>
              <a:rPr lang="en-US" dirty="0" smtClean="0"/>
              <a:t>The formulation of “</a:t>
            </a:r>
            <a:r>
              <a:rPr lang="en-US" b="1" dirty="0" smtClean="0"/>
              <a:t>A Pedagogy of </a:t>
            </a:r>
            <a:r>
              <a:rPr lang="en-US" b="1" dirty="0" err="1" smtClean="0"/>
              <a:t>Multiliteracies</a:t>
            </a:r>
            <a:r>
              <a:rPr lang="en-US" dirty="0" smtClean="0"/>
              <a:t>” by the New London Group </a:t>
            </a:r>
            <a:r>
              <a:rPr lang="en-US" b="1" dirty="0" smtClean="0"/>
              <a:t>expanded the focus of literacy from reading and writing to an understanding of multiple discourses and forms of representation in public and professional domains.</a:t>
            </a: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Multimodality </a:t>
            </a:r>
            <a:endParaRPr lang="en-US" dirty="0"/>
          </a:p>
        </p:txBody>
      </p:sp>
      <p:sp>
        <p:nvSpPr>
          <p:cNvPr id="3" name="Content Placeholder 2"/>
          <p:cNvSpPr>
            <a:spLocks noGrp="1"/>
          </p:cNvSpPr>
          <p:nvPr>
            <p:ph sz="quarter" idx="1"/>
          </p:nvPr>
        </p:nvSpPr>
        <p:spPr>
          <a:xfrm>
            <a:off x="304800" y="1600200"/>
            <a:ext cx="8461248" cy="4724400"/>
          </a:xfrm>
        </p:spPr>
        <p:txBody>
          <a:bodyPr>
            <a:normAutofit fontScale="62500" lnSpcReduction="20000"/>
          </a:bodyPr>
          <a:lstStyle/>
          <a:p>
            <a:pPr lvl="0"/>
            <a:r>
              <a:rPr lang="en-US" dirty="0" smtClean="0"/>
              <a:t>Multimodality is a concept introduced and developed in the last two decades to account for the different resources used in communication to express meaning. The term is used both to describe a phenomenon of human communication and to identify a diversified and growing field of research.</a:t>
            </a:r>
          </a:p>
          <a:p>
            <a:pPr lvl="0"/>
            <a:r>
              <a:rPr lang="en-US" dirty="0" smtClean="0"/>
              <a:t>As a phenomenon of communication, multimodality </a:t>
            </a:r>
            <a:r>
              <a:rPr lang="en-US" b="1" dirty="0" smtClean="0"/>
              <a:t>defines</a:t>
            </a:r>
            <a:r>
              <a:rPr lang="en-US" dirty="0" smtClean="0"/>
              <a:t> the combination of different semiotic resources, or modes, in texts and communicative events, such as still and moving image, speech, writing, layout, gesture, and/or </a:t>
            </a:r>
            <a:r>
              <a:rPr lang="en-US" dirty="0" err="1" smtClean="0"/>
              <a:t>proxemics</a:t>
            </a:r>
            <a:r>
              <a:rPr lang="en-US" dirty="0" smtClean="0"/>
              <a:t>.</a:t>
            </a:r>
          </a:p>
          <a:p>
            <a:pPr lvl="0"/>
            <a:r>
              <a:rPr lang="en-US" dirty="0" smtClean="0"/>
              <a:t>Within the field of “multimodal studies” (</a:t>
            </a:r>
            <a:r>
              <a:rPr lang="en-US" dirty="0" err="1" smtClean="0"/>
              <a:t>O’Halloran</a:t>
            </a:r>
            <a:r>
              <a:rPr lang="en-US" dirty="0" smtClean="0"/>
              <a:t> and Smith 2011), the phenomenon of multimodality is approached through different theoretical perspectives (</a:t>
            </a:r>
            <a:r>
              <a:rPr lang="en-US" dirty="0" err="1" smtClean="0"/>
              <a:t>Jewitt</a:t>
            </a:r>
            <a:r>
              <a:rPr lang="en-US" dirty="0" smtClean="0"/>
              <a:t> 2009a; </a:t>
            </a:r>
            <a:r>
              <a:rPr lang="en-US" dirty="0" err="1" smtClean="0"/>
              <a:t>O’Halloran</a:t>
            </a:r>
            <a:r>
              <a:rPr lang="en-US" dirty="0" smtClean="0"/>
              <a:t> 2011), </a:t>
            </a:r>
            <a:r>
              <a:rPr lang="en-US" b="1" dirty="0" smtClean="0"/>
              <a:t>all hinging on four key assumptions</a:t>
            </a:r>
            <a:r>
              <a:rPr lang="en-US" dirty="0" smtClean="0"/>
              <a:t> (</a:t>
            </a:r>
            <a:r>
              <a:rPr lang="en-US" dirty="0" err="1" smtClean="0"/>
              <a:t>Jewitt</a:t>
            </a:r>
            <a:r>
              <a:rPr lang="en-US" dirty="0" smtClean="0"/>
              <a:t> 2014a), namely that (</a:t>
            </a:r>
            <a:r>
              <a:rPr lang="en-US" b="1" dirty="0" smtClean="0"/>
              <a:t>a</a:t>
            </a:r>
            <a:r>
              <a:rPr lang="en-US" dirty="0" smtClean="0"/>
              <a:t>) all communication is multimodal; (</a:t>
            </a:r>
            <a:r>
              <a:rPr lang="en-US" b="1" dirty="0" smtClean="0"/>
              <a:t>b</a:t>
            </a:r>
            <a:r>
              <a:rPr lang="en-US" dirty="0" smtClean="0"/>
              <a:t>) analyses focused solely or primarily on language cannot adequately account for meaning; (</a:t>
            </a:r>
            <a:r>
              <a:rPr lang="en-US" b="1" dirty="0" smtClean="0"/>
              <a:t>c</a:t>
            </a:r>
            <a:r>
              <a:rPr lang="en-US" dirty="0" smtClean="0"/>
              <a:t>) each mode has specific affordances arising from its materiality and from its social histories which shape its resources to fulfill given communicative needs; and (</a:t>
            </a:r>
            <a:r>
              <a:rPr lang="en-US" b="1" dirty="0" smtClean="0"/>
              <a:t>d</a:t>
            </a:r>
            <a:r>
              <a:rPr lang="en-US" dirty="0" smtClean="0"/>
              <a:t>) modes concur together, each with a specialized role, to meaning-making; hence relations among modes are key to understand every instance of communication.</a:t>
            </a:r>
          </a:p>
          <a:p>
            <a:r>
              <a:rPr lang="en-US" dirty="0" smtClean="0"/>
              <a:t>Multimodality as a field of research conceives of representation and communication as relying on a </a:t>
            </a:r>
            <a:r>
              <a:rPr lang="en-US" b="1" dirty="0" smtClean="0"/>
              <a:t>multiplicity of modes</a:t>
            </a:r>
            <a:r>
              <a:rPr lang="en-US" dirty="0" smtClean="0"/>
              <a:t>, all of which have been socially developed as resources to make </a:t>
            </a:r>
            <a:r>
              <a:rPr lang="en-US" dirty="0" smtClean="0"/>
              <a:t>meaning</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Multimodality </a:t>
            </a:r>
            <a:endParaRPr lang="en-US" dirty="0"/>
          </a:p>
        </p:txBody>
      </p:sp>
      <p:sp>
        <p:nvSpPr>
          <p:cNvPr id="3" name="Content Placeholder 2"/>
          <p:cNvSpPr>
            <a:spLocks noGrp="1"/>
          </p:cNvSpPr>
          <p:nvPr>
            <p:ph sz="quarter" idx="1"/>
          </p:nvPr>
        </p:nvSpPr>
        <p:spPr/>
        <p:txBody>
          <a:bodyPr>
            <a:normAutofit fontScale="62500" lnSpcReduction="20000"/>
          </a:bodyPr>
          <a:lstStyle/>
          <a:p>
            <a:pPr lvl="0"/>
            <a:r>
              <a:rPr lang="en-US" b="1" dirty="0" smtClean="0"/>
              <a:t>All communication is, and has always been, multimodal </a:t>
            </a:r>
            <a:r>
              <a:rPr lang="en-US" dirty="0" smtClean="0"/>
              <a:t>(Kress and van </a:t>
            </a:r>
            <a:r>
              <a:rPr lang="en-US" dirty="0" err="1" smtClean="0"/>
              <a:t>Leeuwen</a:t>
            </a:r>
            <a:r>
              <a:rPr lang="en-US" dirty="0" smtClean="0"/>
              <a:t> 1996). Be it either face-to-face or distance, synchronous or asynchronous, every instance of communication relies on more than one mode to make meaning</a:t>
            </a:r>
            <a:r>
              <a:rPr lang="en-US" dirty="0" smtClean="0"/>
              <a:t>.</a:t>
            </a:r>
          </a:p>
          <a:p>
            <a:pPr lvl="0"/>
            <a:r>
              <a:rPr lang="en-US" b="1" dirty="0" smtClean="0"/>
              <a:t>Multimodal studies are based on three main assumptions</a:t>
            </a:r>
            <a:r>
              <a:rPr lang="en-US" dirty="0" smtClean="0"/>
              <a:t>: </a:t>
            </a:r>
            <a:r>
              <a:rPr lang="en-US" b="1" dirty="0" smtClean="0"/>
              <a:t>Firstly</a:t>
            </a:r>
            <a:r>
              <a:rPr lang="en-US" dirty="0" smtClean="0"/>
              <a:t>, it is assumed that communication always involves the use of multiple modes (speech, writing, gestures, images, and others), and their intermodal relationships contribute to meaning-making. </a:t>
            </a:r>
            <a:r>
              <a:rPr lang="en-US" b="1" dirty="0" smtClean="0"/>
              <a:t>Secondly</a:t>
            </a:r>
            <a:r>
              <a:rPr lang="en-US" dirty="0" smtClean="0"/>
              <a:t>, meaning is constructed through selection and configuration of different modes in interactions. </a:t>
            </a:r>
            <a:r>
              <a:rPr lang="en-US" b="1" dirty="0" smtClean="0"/>
              <a:t>Finally</a:t>
            </a:r>
            <a:r>
              <a:rPr lang="en-US" dirty="0" smtClean="0"/>
              <a:t>, resources used by </a:t>
            </a:r>
            <a:r>
              <a:rPr lang="en-US" dirty="0" err="1" smtClean="0"/>
              <a:t>interactants</a:t>
            </a:r>
            <a:r>
              <a:rPr lang="en-US" dirty="0" smtClean="0"/>
              <a:t> are socially shaped over time to create a shared cultural sense of the way in which they can convey meaning</a:t>
            </a:r>
            <a:r>
              <a:rPr lang="en-US" b="1" dirty="0" smtClean="0"/>
              <a:t>. Multimodal expression, thus, is highly context-dependent,</a:t>
            </a:r>
            <a:r>
              <a:rPr lang="en-US" dirty="0" smtClean="0"/>
              <a:t> with multimodal meanings constructed within specific social and cultural contexts, based on the communicative needs of different communities or cultures. As a result, </a:t>
            </a:r>
            <a:r>
              <a:rPr lang="en-US" b="1" dirty="0" smtClean="0"/>
              <a:t>multimodal research can benefit</a:t>
            </a:r>
            <a:r>
              <a:rPr lang="en-US" dirty="0" smtClean="0"/>
              <a:t> immensely from the insights of intercultural communication studies. At the same time, when researching intercultural communication, multimodal approaches bring to light aspects of great significance to communicating </a:t>
            </a:r>
            <a:r>
              <a:rPr lang="en-US" dirty="0" err="1" smtClean="0"/>
              <a:t>interculturally</a:t>
            </a:r>
            <a:r>
              <a:rPr lang="en-US" dirty="0" smtClean="0"/>
              <a:t>. It is, indeed, not only verbal or textual expression that conveys meaning in particular cultures, but a whole array of other culturally </a:t>
            </a:r>
            <a:r>
              <a:rPr lang="en-US" dirty="0" err="1" smtClean="0"/>
              <a:t>contextualised</a:t>
            </a:r>
            <a:r>
              <a:rPr lang="en-US" dirty="0" smtClean="0"/>
              <a:t> semiotic means.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Multimodality </a:t>
            </a:r>
            <a:endParaRPr lang="en-US" dirty="0"/>
          </a:p>
        </p:txBody>
      </p:sp>
      <p:sp>
        <p:nvSpPr>
          <p:cNvPr id="3" name="Content Placeholder 2"/>
          <p:cNvSpPr>
            <a:spLocks noGrp="1"/>
          </p:cNvSpPr>
          <p:nvPr>
            <p:ph sz="quarter" idx="1"/>
          </p:nvPr>
        </p:nvSpPr>
        <p:spPr/>
        <p:txBody>
          <a:bodyPr>
            <a:normAutofit fontScale="77500" lnSpcReduction="20000"/>
          </a:bodyPr>
          <a:lstStyle/>
          <a:p>
            <a:pPr>
              <a:buNone/>
            </a:pPr>
            <a:r>
              <a:rPr lang="en-US" b="1" dirty="0" smtClean="0"/>
              <a:t>Social semiotics: </a:t>
            </a:r>
          </a:p>
          <a:p>
            <a:r>
              <a:rPr lang="en-US" dirty="0" smtClean="0"/>
              <a:t>Following </a:t>
            </a:r>
            <a:r>
              <a:rPr lang="en-US" dirty="0" smtClean="0"/>
              <a:t>the </a:t>
            </a:r>
            <a:r>
              <a:rPr lang="en-US" dirty="0" err="1" smtClean="0"/>
              <a:t>Hallidayan</a:t>
            </a:r>
            <a:r>
              <a:rPr lang="en-US" dirty="0" smtClean="0"/>
              <a:t> thought, Kress and van </a:t>
            </a:r>
            <a:r>
              <a:rPr lang="en-US" dirty="0" err="1" smtClean="0"/>
              <a:t>Leeuwen</a:t>
            </a:r>
            <a:r>
              <a:rPr lang="en-US" dirty="0" smtClean="0"/>
              <a:t> (1906, 2001), </a:t>
            </a:r>
            <a:r>
              <a:rPr lang="en-US" dirty="0" err="1" smtClean="0"/>
              <a:t>Jewitt</a:t>
            </a:r>
            <a:r>
              <a:rPr lang="en-US" dirty="0" smtClean="0"/>
              <a:t> (2006), and </a:t>
            </a:r>
            <a:r>
              <a:rPr lang="en-US" dirty="0" err="1" smtClean="0"/>
              <a:t>Machin</a:t>
            </a:r>
            <a:r>
              <a:rPr lang="en-US" dirty="0" smtClean="0"/>
              <a:t> (2007) have developed the multimodal social semiotic view of communication. One central concept in this multimodal approach is semiotic resources. According to van </a:t>
            </a:r>
            <a:r>
              <a:rPr lang="en-US" dirty="0" err="1" smtClean="0"/>
              <a:t>Leeuwen</a:t>
            </a:r>
            <a:r>
              <a:rPr lang="en-US" dirty="0" smtClean="0"/>
              <a:t> (2005) semiotic resources are</a:t>
            </a:r>
            <a:r>
              <a:rPr lang="en-US" dirty="0" smtClean="0"/>
              <a:t>: </a:t>
            </a:r>
          </a:p>
          <a:p>
            <a:pPr algn="just">
              <a:buNone/>
            </a:pPr>
            <a:r>
              <a:rPr lang="en-US" b="1" dirty="0" smtClean="0"/>
              <a:t>	</a:t>
            </a:r>
            <a:r>
              <a:rPr lang="en-US" b="1" dirty="0" smtClean="0"/>
              <a:t>	</a:t>
            </a:r>
            <a:r>
              <a:rPr lang="en-US" i="1" dirty="0" smtClean="0"/>
              <a:t>the actions, materials and artifacts we use for communicative </a:t>
            </a:r>
            <a:r>
              <a:rPr lang="en-US" i="1" dirty="0" smtClean="0"/>
              <a:t>	purposes</a:t>
            </a:r>
            <a:r>
              <a:rPr lang="en-US" i="1" dirty="0" smtClean="0"/>
              <a:t>, whether produced physiologically – for example, </a:t>
            </a:r>
            <a:r>
              <a:rPr lang="en-US" i="1" dirty="0" smtClean="0"/>
              <a:t>	with </a:t>
            </a:r>
            <a:r>
              <a:rPr lang="en-US" i="1" dirty="0" smtClean="0"/>
              <a:t>our vocal apparatus, the muscles we use to make facial </a:t>
            </a:r>
            <a:r>
              <a:rPr lang="en-US" i="1" dirty="0" smtClean="0"/>
              <a:t>	expressions </a:t>
            </a:r>
            <a:r>
              <a:rPr lang="en-US" i="1" dirty="0" smtClean="0"/>
              <a:t>and gestures – or technologically – for example, </a:t>
            </a:r>
            <a:r>
              <a:rPr lang="en-US" i="1" dirty="0" smtClean="0"/>
              <a:t>	with </a:t>
            </a:r>
            <a:r>
              <a:rPr lang="en-US" i="1" dirty="0" smtClean="0"/>
              <a:t>pen and ink, or computer hardware and software – </a:t>
            </a:r>
            <a:r>
              <a:rPr lang="en-US" i="1" dirty="0" smtClean="0"/>
              <a:t>	together </a:t>
            </a:r>
            <a:r>
              <a:rPr lang="en-US" i="1" dirty="0" smtClean="0"/>
              <a:t>with the ways in which these resources can be </a:t>
            </a:r>
            <a:r>
              <a:rPr lang="en-US" i="1" dirty="0" smtClean="0"/>
              <a:t>	organized</a:t>
            </a:r>
            <a:r>
              <a:rPr lang="en-US" i="1" dirty="0" smtClean="0"/>
              <a:t>. (p. 285</a:t>
            </a:r>
            <a:r>
              <a:rPr lang="en-US" i="1" dirty="0" smtClean="0"/>
              <a:t>)</a:t>
            </a:r>
          </a:p>
          <a:p>
            <a:pPr algn="just"/>
            <a:endParaRPr lang="en-US" b="1" i="1" dirty="0" smtClean="0"/>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Multimodality </a:t>
            </a:r>
            <a:endParaRPr lang="en-US" dirty="0"/>
          </a:p>
        </p:txBody>
      </p:sp>
      <p:sp>
        <p:nvSpPr>
          <p:cNvPr id="3" name="Content Placeholder 2"/>
          <p:cNvSpPr>
            <a:spLocks noGrp="1"/>
          </p:cNvSpPr>
          <p:nvPr>
            <p:ph sz="quarter" idx="1"/>
          </p:nvPr>
        </p:nvSpPr>
        <p:spPr>
          <a:xfrm>
            <a:off x="228600" y="1600200"/>
            <a:ext cx="8537448" cy="5257800"/>
          </a:xfrm>
        </p:spPr>
        <p:txBody>
          <a:bodyPr>
            <a:normAutofit fontScale="62500" lnSpcReduction="20000"/>
          </a:bodyPr>
          <a:lstStyle/>
          <a:p>
            <a:r>
              <a:rPr lang="en-US" b="1" dirty="0" smtClean="0"/>
              <a:t>Social semiotics </a:t>
            </a:r>
            <a:r>
              <a:rPr lang="en-US" dirty="0" smtClean="0"/>
              <a:t>refers to all diff ways we communicate through within the social context. </a:t>
            </a:r>
          </a:p>
          <a:p>
            <a:r>
              <a:rPr lang="en-US" dirty="0" smtClean="0"/>
              <a:t>According to </a:t>
            </a:r>
            <a:r>
              <a:rPr lang="en-US" b="1" dirty="0" smtClean="0"/>
              <a:t>Kress</a:t>
            </a:r>
            <a:r>
              <a:rPr lang="en-US" dirty="0" smtClean="0"/>
              <a:t>:</a:t>
            </a:r>
          </a:p>
          <a:p>
            <a:pPr>
              <a:buNone/>
            </a:pPr>
            <a:r>
              <a:rPr lang="en-US" dirty="0" smtClean="0"/>
              <a:t>	</a:t>
            </a:r>
            <a:r>
              <a:rPr lang="en-US" dirty="0" smtClean="0"/>
              <a:t>	“</a:t>
            </a:r>
            <a:r>
              <a:rPr lang="en-US" i="1" dirty="0" smtClean="0"/>
              <a:t>social semiotics refers to the ways in which different aspects of society combine to create meaning</a:t>
            </a:r>
            <a:r>
              <a:rPr lang="en-US" dirty="0" smtClean="0"/>
              <a:t>” </a:t>
            </a:r>
          </a:p>
          <a:p>
            <a:r>
              <a:rPr lang="en-US" dirty="0" smtClean="0"/>
              <a:t>These semiotic </a:t>
            </a:r>
            <a:r>
              <a:rPr lang="en-US" dirty="0" err="1" smtClean="0"/>
              <a:t>resourses</a:t>
            </a:r>
            <a:r>
              <a:rPr lang="en-US" dirty="0" smtClean="0"/>
              <a:t> for making meaning in specific social contexts include </a:t>
            </a:r>
            <a:r>
              <a:rPr lang="en-US" dirty="0" err="1" smtClean="0"/>
              <a:t>langauge</a:t>
            </a:r>
            <a:r>
              <a:rPr lang="en-US" dirty="0" smtClean="0"/>
              <a:t>, music, images, gestures and so on.</a:t>
            </a:r>
          </a:p>
          <a:p>
            <a:pPr>
              <a:buNone/>
            </a:pPr>
            <a:r>
              <a:rPr lang="en-US" dirty="0" smtClean="0"/>
              <a:t>For example: teacher delivering a lecture</a:t>
            </a:r>
          </a:p>
          <a:p>
            <a:r>
              <a:rPr lang="en-US" b="1" dirty="0" smtClean="0"/>
              <a:t>Social </a:t>
            </a:r>
            <a:r>
              <a:rPr lang="en-US" b="1" dirty="0" smtClean="0"/>
              <a:t>semiotics’ approach to modes is socially specific.</a:t>
            </a:r>
            <a:r>
              <a:rPr lang="en-US" dirty="0" smtClean="0"/>
              <a:t> What constitutes a mode depends on the social group who uses it and the range of meanings that the group can express through its resources. For wine tasters, wine is a fully articulated mode, with </a:t>
            </a:r>
            <a:r>
              <a:rPr lang="en-US" dirty="0" err="1" smtClean="0"/>
              <a:t>colour</a:t>
            </a:r>
            <a:r>
              <a:rPr lang="en-US" dirty="0" smtClean="0"/>
              <a:t>, aroma and taste as its modal resources, which can express all three meta-functions; they can represent something about the world (the type of soil where the vine was grown, the level of maturation of the grapes, or any defects in the wine making process, such as oxidation, for example); they can tell something about the participants (wine preferences in aroma and </a:t>
            </a:r>
            <a:r>
              <a:rPr lang="en-US" dirty="0" err="1" smtClean="0"/>
              <a:t>flavours</a:t>
            </a:r>
            <a:r>
              <a:rPr lang="en-US" dirty="0" smtClean="0"/>
              <a:t> are associated to identity features, e.g., adjectives such as “feminine” or “masculine”, “gentle” or “harsh”, in the vocabulary of wine tasting); they can construct cohesion and vary information structure in their combined use (if aroma is long but taste is short, wine is considered unbalanced, the same if aroma is fruity while taste is markedly mineral, for example).</a:t>
            </a:r>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Multimodality</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Specific modes, what are their material affordances? </a:t>
            </a:r>
          </a:p>
          <a:p>
            <a:r>
              <a:rPr lang="sq-AL" i="1" dirty="0" smtClean="0"/>
              <a:t>Kress rightly emphasizes that each mode can do some things well (what Gibson 1979 calls its “</a:t>
            </a:r>
            <a:r>
              <a:rPr lang="sq-AL" b="1" i="1" dirty="0" smtClean="0"/>
              <a:t>affordances</a:t>
            </a:r>
            <a:r>
              <a:rPr lang="sq-AL" i="1" dirty="0" smtClean="0"/>
              <a:t>”) and others less so, or not at all – its “</a:t>
            </a:r>
            <a:r>
              <a:rPr lang="sq-AL" b="1" i="1" dirty="0" smtClean="0"/>
              <a:t>constraints</a:t>
            </a:r>
            <a:r>
              <a:rPr lang="sq-AL" i="1" dirty="0" smtClean="0"/>
              <a:t>” (p. 185</a:t>
            </a:r>
            <a:r>
              <a:rPr lang="sq-AL" i="1" dirty="0" smtClean="0"/>
              <a:t>).</a:t>
            </a:r>
            <a:endParaRPr lang="en-US" i="1" dirty="0" smtClean="0"/>
          </a:p>
          <a:p>
            <a:pPr lvl="0"/>
            <a:r>
              <a:rPr lang="sq-AL" dirty="0" smtClean="0"/>
              <a:t>The visual mode can excellently present concrete details, for instance, but is bad at rendering abstract concepts – unless by means of strongly coded symbols. Usually, two or more modes join forces in “modal ensembles” (p. 28) to communicate information. Modes are bound to the specific medium via which they are made accessible.</a:t>
            </a:r>
            <a:endParaRPr lang="en-US" dirty="0" smtClean="0"/>
          </a:p>
          <a:p>
            <a:endParaRPr lang="en-US" i="1" dirty="0" smtClean="0"/>
          </a:p>
          <a:p>
            <a:endParaRPr lang="en-US" i="1" dirty="0" smtClean="0"/>
          </a:p>
          <a:p>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Multimodality </a:t>
            </a:r>
            <a:endParaRPr lang="en-US" dirty="0"/>
          </a:p>
        </p:txBody>
      </p:sp>
      <p:sp>
        <p:nvSpPr>
          <p:cNvPr id="3" name="Content Placeholder 2"/>
          <p:cNvSpPr>
            <a:spLocks noGrp="1"/>
          </p:cNvSpPr>
          <p:nvPr>
            <p:ph sz="quarter" idx="1"/>
          </p:nvPr>
        </p:nvSpPr>
        <p:spPr/>
        <p:txBody>
          <a:bodyPr/>
          <a:lstStyle/>
          <a:p>
            <a:pPr>
              <a:buNone/>
            </a:pPr>
            <a:r>
              <a:rPr lang="en-US" b="1" dirty="0" smtClean="0"/>
              <a:t>Affordance</a:t>
            </a:r>
            <a:r>
              <a:rPr lang="en-US" dirty="0" smtClean="0"/>
              <a:t>:</a:t>
            </a:r>
          </a:p>
          <a:p>
            <a:pPr>
              <a:buNone/>
            </a:pPr>
            <a:endParaRPr lang="en-US" dirty="0"/>
          </a:p>
        </p:txBody>
      </p:sp>
      <p:pic>
        <p:nvPicPr>
          <p:cNvPr id="4" name="Picture 3" descr="office-performance_reviews-performance_review-appraisals-unfair_criticism-accuracy-dbcn915_low.jpg"/>
          <p:cNvPicPr>
            <a:picLocks noChangeAspect="1"/>
          </p:cNvPicPr>
          <p:nvPr/>
        </p:nvPicPr>
        <p:blipFill>
          <a:blip r:embed="rId2"/>
          <a:stretch>
            <a:fillRect/>
          </a:stretch>
        </p:blipFill>
        <p:spPr>
          <a:xfrm>
            <a:off x="1493212" y="2362200"/>
            <a:ext cx="6157576" cy="44958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Multimodality </a:t>
            </a:r>
            <a:endParaRPr lang="en-US" dirty="0"/>
          </a:p>
        </p:txBody>
      </p:sp>
      <p:sp>
        <p:nvSpPr>
          <p:cNvPr id="3" name="Content Placeholder 2"/>
          <p:cNvSpPr>
            <a:spLocks noGrp="1"/>
          </p:cNvSpPr>
          <p:nvPr>
            <p:ph sz="quarter" idx="1"/>
          </p:nvPr>
        </p:nvSpPr>
        <p:spPr/>
        <p:txBody>
          <a:bodyPr/>
          <a:lstStyle/>
          <a:p>
            <a:pPr>
              <a:buNone/>
            </a:pPr>
            <a:r>
              <a:rPr lang="en-US" dirty="0" smtClean="0"/>
              <a:t>Text</a:t>
            </a:r>
            <a:r>
              <a:rPr lang="en-US" b="1" dirty="0" smtClean="0"/>
              <a:t>:</a:t>
            </a:r>
          </a:p>
          <a:p>
            <a:pPr>
              <a:buNone/>
            </a:pPr>
            <a:r>
              <a:rPr lang="en-US" b="1" dirty="0" smtClean="0"/>
              <a:t>Tom</a:t>
            </a:r>
            <a:r>
              <a:rPr lang="en-US" b="1" dirty="0" smtClean="0"/>
              <a:t>: </a:t>
            </a:r>
            <a:r>
              <a:rPr lang="en-US" dirty="0" smtClean="0"/>
              <a:t>my idiot boss failed my performance review, he said I have poor attention to detail</a:t>
            </a:r>
          </a:p>
          <a:p>
            <a:pPr>
              <a:buNone/>
            </a:pPr>
            <a:r>
              <a:rPr lang="en-US" b="1" dirty="0" smtClean="0"/>
              <a:t>Boss</a:t>
            </a:r>
            <a:r>
              <a:rPr lang="en-US" dirty="0" smtClean="0"/>
              <a:t>: I’m standing right beside you tom, “YOUR IDIOIT BOSS”.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Multimodality</a:t>
            </a:r>
            <a:endParaRPr lang="en-US" dirty="0"/>
          </a:p>
        </p:txBody>
      </p:sp>
      <p:sp>
        <p:nvSpPr>
          <p:cNvPr id="3" name="Content Placeholder 2"/>
          <p:cNvSpPr>
            <a:spLocks noGrp="1"/>
          </p:cNvSpPr>
          <p:nvPr>
            <p:ph sz="quarter" idx="1"/>
          </p:nvPr>
        </p:nvSpPr>
        <p:spPr/>
        <p:txBody>
          <a:bodyPr>
            <a:normAutofit fontScale="70000" lnSpcReduction="20000"/>
          </a:bodyPr>
          <a:lstStyle/>
          <a:p>
            <a:r>
              <a:rPr lang="en-US" b="1" dirty="0" smtClean="0"/>
              <a:t>Motivated sign: </a:t>
            </a:r>
          </a:p>
          <a:p>
            <a:pPr lvl="0">
              <a:buNone/>
            </a:pPr>
            <a:r>
              <a:rPr lang="en-US" i="1" dirty="0" smtClean="0"/>
              <a:t>Kress’ motivated sign stresses the motivation that can be traced in the relation between a sign-maker’s selection of a given form and its expression of a given meaning</a:t>
            </a:r>
            <a:r>
              <a:rPr lang="en-US" i="1" dirty="0" smtClean="0"/>
              <a:t>.</a:t>
            </a:r>
          </a:p>
          <a:p>
            <a:pPr>
              <a:buNone/>
            </a:pPr>
            <a:r>
              <a:rPr lang="en-US" dirty="0" smtClean="0"/>
              <a:t>In the </a:t>
            </a:r>
            <a:r>
              <a:rPr lang="en-US" dirty="0" err="1" smtClean="0"/>
              <a:t>Saussurean</a:t>
            </a:r>
            <a:r>
              <a:rPr lang="en-US" dirty="0" smtClean="0"/>
              <a:t> </a:t>
            </a:r>
            <a:r>
              <a:rPr lang="en-US" dirty="0" err="1" smtClean="0"/>
              <a:t>structuralist</a:t>
            </a:r>
            <a:r>
              <a:rPr lang="en-US" dirty="0" smtClean="0"/>
              <a:t> tradition (rather or more than in Saussure’s original elaboration), the positing of an arbitrary relation between signifier and signified has meant a focus on language as a system (langue) and its driving forces, thus disregarding how individuals and social groups shape signs (through individual acts of parole) – and hence which systems of values and power drive their choices in doing it. In contrast, in tracing the motivation between signifier and signified, multimodal analysts can achieve insights into the sign-maker’s social, cultural and material context at the time of producing the sign. The motivated association existing between a form and a meaning in a sign is crucial to interpretation, and provides empirical grounds to multimodal analysis</a:t>
            </a:r>
          </a:p>
          <a:p>
            <a:pPr lvl="0">
              <a:buNone/>
            </a:pPr>
            <a:endParaRPr lang="en-US" i="1" dirty="0" smtClean="0"/>
          </a:p>
          <a:p>
            <a:pPr>
              <a:buNone/>
            </a:pPr>
            <a:endParaRPr lang="en-US"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Multimodality </a:t>
            </a:r>
            <a:endParaRPr lang="en-US" dirty="0"/>
          </a:p>
        </p:txBody>
      </p:sp>
      <p:sp>
        <p:nvSpPr>
          <p:cNvPr id="3" name="Content Placeholder 2"/>
          <p:cNvSpPr>
            <a:spLocks noGrp="1"/>
          </p:cNvSpPr>
          <p:nvPr>
            <p:ph sz="quarter" idx="1"/>
          </p:nvPr>
        </p:nvSpPr>
        <p:spPr/>
        <p:txBody>
          <a:bodyPr/>
          <a:lstStyle/>
          <a:p>
            <a:r>
              <a:rPr lang="en-US" dirty="0" smtClean="0"/>
              <a:t>Example: </a:t>
            </a:r>
          </a:p>
          <a:p>
            <a:pPr>
              <a:buNone/>
            </a:pPr>
            <a:endParaRPr lang="en-US" dirty="0" smtClean="0"/>
          </a:p>
          <a:p>
            <a:pPr>
              <a:buNone/>
            </a:pPr>
            <a:endParaRPr lang="en-US" dirty="0"/>
          </a:p>
        </p:txBody>
      </p:sp>
      <p:pic>
        <p:nvPicPr>
          <p:cNvPr id="4" name="Picture 3" descr="74314bce-355e-482b-9163-aa56805b0525.jpg"/>
          <p:cNvPicPr>
            <a:picLocks noChangeAspect="1"/>
          </p:cNvPicPr>
          <p:nvPr/>
        </p:nvPicPr>
        <p:blipFill>
          <a:blip r:embed="rId3"/>
          <a:stretch>
            <a:fillRect/>
          </a:stretch>
        </p:blipFill>
        <p:spPr>
          <a:xfrm>
            <a:off x="457200" y="2209800"/>
            <a:ext cx="8229600" cy="441483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a:t>
            </a:r>
            <a:endParaRPr lang="en-US" dirty="0"/>
          </a:p>
        </p:txBody>
      </p:sp>
      <p:sp>
        <p:nvSpPr>
          <p:cNvPr id="3" name="Content Placeholder 2"/>
          <p:cNvSpPr>
            <a:spLocks noGrp="1"/>
          </p:cNvSpPr>
          <p:nvPr>
            <p:ph sz="quarter" idx="1"/>
          </p:nvPr>
        </p:nvSpPr>
        <p:spPr>
          <a:xfrm>
            <a:off x="304800" y="1600200"/>
            <a:ext cx="8461248" cy="5029200"/>
          </a:xfrm>
        </p:spPr>
        <p:txBody>
          <a:bodyPr>
            <a:normAutofit fontScale="70000" lnSpcReduction="20000"/>
          </a:bodyPr>
          <a:lstStyle/>
          <a:p>
            <a:pPr marL="514350" indent="-514350">
              <a:buFont typeface="+mj-lt"/>
              <a:buAutoNum type="arabicPeriod"/>
            </a:pPr>
            <a:r>
              <a:rPr lang="en-US" dirty="0" smtClean="0"/>
              <a:t>Mode(include all personal, interpersonal etc </a:t>
            </a:r>
            <a:r>
              <a:rPr lang="en-US" dirty="0" err="1" smtClean="0"/>
              <a:t>kress</a:t>
            </a:r>
            <a:r>
              <a:rPr lang="en-US" dirty="0" smtClean="0"/>
              <a:t> view all), sign, social semiotics</a:t>
            </a:r>
          </a:p>
          <a:p>
            <a:pPr marL="514350" indent="-514350">
              <a:buFont typeface="+mj-lt"/>
              <a:buAutoNum type="arabicPeriod"/>
            </a:pPr>
            <a:r>
              <a:rPr lang="en-US" dirty="0" err="1" smtClean="0"/>
              <a:t>Unimodaity</a:t>
            </a:r>
            <a:r>
              <a:rPr lang="en-US" dirty="0" smtClean="0"/>
              <a:t> </a:t>
            </a:r>
          </a:p>
          <a:p>
            <a:pPr marL="514350" indent="-514350">
              <a:buFont typeface="+mj-lt"/>
              <a:buAutoNum type="arabicPeriod"/>
            </a:pPr>
            <a:r>
              <a:rPr lang="en-US" dirty="0" smtClean="0"/>
              <a:t>Limitations of </a:t>
            </a:r>
            <a:r>
              <a:rPr lang="en-US" dirty="0" err="1" smtClean="0"/>
              <a:t>unimodality</a:t>
            </a:r>
            <a:r>
              <a:rPr lang="en-US" dirty="0" smtClean="0"/>
              <a:t> </a:t>
            </a:r>
          </a:p>
          <a:p>
            <a:pPr marL="514350" indent="-514350">
              <a:buFont typeface="+mj-lt"/>
              <a:buAutoNum type="arabicPeriod"/>
            </a:pPr>
            <a:r>
              <a:rPr lang="en-US" dirty="0" err="1" smtClean="0"/>
              <a:t>Multileracy</a:t>
            </a:r>
            <a:endParaRPr lang="en-US" dirty="0" smtClean="0"/>
          </a:p>
          <a:p>
            <a:pPr marL="514350" indent="-514350">
              <a:buFont typeface="+mj-lt"/>
              <a:buAutoNum type="arabicPeriod"/>
            </a:pPr>
            <a:r>
              <a:rPr lang="en-US" dirty="0" smtClean="0"/>
              <a:t>Multimodality (design elements, meaning making, diff modes and their function)</a:t>
            </a:r>
          </a:p>
          <a:p>
            <a:pPr marL="514350" indent="-514350">
              <a:buFont typeface="+mj-lt"/>
              <a:buAutoNum type="arabicPeriod"/>
            </a:pPr>
            <a:r>
              <a:rPr lang="en-US" dirty="0" smtClean="0"/>
              <a:t>imp terms that are related to it (motivated sign, affordance…)</a:t>
            </a:r>
          </a:p>
          <a:p>
            <a:pPr marL="514350" indent="-514350">
              <a:buFont typeface="+mj-lt"/>
              <a:buAutoNum type="arabicPeriod"/>
            </a:pPr>
            <a:r>
              <a:rPr lang="en-US" dirty="0" smtClean="0"/>
              <a:t>Diversity of learners</a:t>
            </a:r>
          </a:p>
          <a:p>
            <a:pPr marL="514350" indent="-514350">
              <a:buFont typeface="+mj-lt"/>
              <a:buAutoNum type="arabicPeriod"/>
            </a:pPr>
            <a:r>
              <a:rPr lang="en-US" dirty="0" smtClean="0"/>
              <a:t>Role of digital technology</a:t>
            </a:r>
          </a:p>
          <a:p>
            <a:pPr marL="514350" indent="-514350">
              <a:buFont typeface="+mj-lt"/>
              <a:buAutoNum type="arabicPeriod"/>
            </a:pPr>
            <a:r>
              <a:rPr lang="en-US" dirty="0" smtClean="0"/>
              <a:t>Who is a multimodal learner</a:t>
            </a:r>
          </a:p>
          <a:p>
            <a:pPr marL="514350" indent="-514350">
              <a:buFont typeface="+mj-lt"/>
              <a:buAutoNum type="arabicPeriod"/>
            </a:pPr>
            <a:r>
              <a:rPr lang="en-US" dirty="0" err="1" smtClean="0"/>
              <a:t>Vark</a:t>
            </a:r>
            <a:r>
              <a:rPr lang="en-US" dirty="0" smtClean="0"/>
              <a:t> model of learning</a:t>
            </a:r>
          </a:p>
          <a:p>
            <a:pPr marL="514350" indent="-514350">
              <a:buFont typeface="+mj-lt"/>
              <a:buAutoNum type="arabicPeriod"/>
            </a:pPr>
            <a:r>
              <a:rPr lang="en-US" dirty="0" smtClean="0"/>
              <a:t>Benefits</a:t>
            </a:r>
          </a:p>
          <a:p>
            <a:pPr marL="514350" indent="-514350">
              <a:buFont typeface="+mj-lt"/>
              <a:buAutoNum type="arabicPeriod"/>
            </a:pPr>
            <a:r>
              <a:rPr lang="en-US" dirty="0" smtClean="0"/>
              <a:t>Limitations </a:t>
            </a:r>
          </a:p>
          <a:p>
            <a:pPr marL="514350" indent="-514350">
              <a:buFont typeface="+mj-lt"/>
              <a:buAutoNum type="arabicPeriod"/>
            </a:pPr>
            <a:r>
              <a:rPr lang="en-US" dirty="0" smtClean="0"/>
              <a:t>Conclusion </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Multimodality </a:t>
            </a:r>
            <a:endParaRPr lang="en-US" dirty="0"/>
          </a:p>
        </p:txBody>
      </p:sp>
      <p:sp>
        <p:nvSpPr>
          <p:cNvPr id="3" name="Content Placeholder 2"/>
          <p:cNvSpPr>
            <a:spLocks noGrp="1"/>
          </p:cNvSpPr>
          <p:nvPr>
            <p:ph sz="quarter" idx="1"/>
          </p:nvPr>
        </p:nvSpPr>
        <p:spPr/>
        <p:txBody>
          <a:bodyPr/>
          <a:lstStyle/>
          <a:p>
            <a:r>
              <a:rPr lang="en-US" dirty="0" smtClean="0"/>
              <a:t>Example:</a:t>
            </a:r>
          </a:p>
          <a:p>
            <a:pPr>
              <a:buNone/>
            </a:pPr>
            <a:endParaRPr lang="en-US" dirty="0"/>
          </a:p>
        </p:txBody>
      </p:sp>
      <p:pic>
        <p:nvPicPr>
          <p:cNvPr id="4" name="Picture 3" descr="cd4bf8b8-96d5-4873-8cb7-aad9bb9c7f6f.jpg"/>
          <p:cNvPicPr>
            <a:picLocks noChangeAspect="1"/>
          </p:cNvPicPr>
          <p:nvPr/>
        </p:nvPicPr>
        <p:blipFill>
          <a:blip r:embed="rId2"/>
          <a:stretch>
            <a:fillRect/>
          </a:stretch>
        </p:blipFill>
        <p:spPr>
          <a:xfrm>
            <a:off x="533400" y="2133600"/>
            <a:ext cx="7823200" cy="440055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Multimodality</a:t>
            </a:r>
            <a:endParaRPr lang="en-US" dirty="0"/>
          </a:p>
        </p:txBody>
      </p:sp>
      <p:sp>
        <p:nvSpPr>
          <p:cNvPr id="3" name="Content Placeholder 2"/>
          <p:cNvSpPr>
            <a:spLocks noGrp="1"/>
          </p:cNvSpPr>
          <p:nvPr>
            <p:ph sz="quarter" idx="1"/>
          </p:nvPr>
        </p:nvSpPr>
        <p:spPr/>
        <p:txBody>
          <a:bodyPr/>
          <a:lstStyle/>
          <a:p>
            <a:r>
              <a:rPr lang="en-US" sz="1800" dirty="0" smtClean="0"/>
              <a:t>The grouping of certain semiotic resources is called of communication or modes of meaning. The New London Group </a:t>
            </a:r>
            <a:r>
              <a:rPr lang="en-US" sz="1800" dirty="0" smtClean="0"/>
              <a:t>describes </a:t>
            </a:r>
            <a:r>
              <a:rPr lang="en-US" sz="1800" dirty="0" smtClean="0"/>
              <a:t>modes of communication as resources that permit the design of meanings. They propose the following modes: </a:t>
            </a:r>
            <a:r>
              <a:rPr lang="en-US" sz="1800" dirty="0" err="1" smtClean="0"/>
              <a:t>inguistic</a:t>
            </a:r>
            <a:r>
              <a:rPr lang="en-US" sz="1800" dirty="0" smtClean="0"/>
              <a:t>, audio, spatial, gestural, and visual mode. Another concept in multimodality is </a:t>
            </a:r>
            <a:r>
              <a:rPr lang="en-US" sz="1800" dirty="0" err="1" smtClean="0"/>
              <a:t>intersemiotic</a:t>
            </a:r>
            <a:r>
              <a:rPr lang="en-US" sz="1800" dirty="0" smtClean="0"/>
              <a:t> relationships. It refers to how meaning is distributed across </a:t>
            </a:r>
            <a:r>
              <a:rPr lang="en-US" sz="1800" dirty="0" smtClean="0"/>
              <a:t>modes</a:t>
            </a:r>
            <a:r>
              <a:rPr lang="en-US" sz="1800" dirty="0" smtClean="0"/>
              <a:t> to the general meaning of a text</a:t>
            </a:r>
            <a:r>
              <a:rPr lang="en-US" sz="1800" dirty="0" smtClean="0"/>
              <a:t>.</a:t>
            </a:r>
          </a:p>
          <a:p>
            <a:pPr>
              <a:buNone/>
            </a:pPr>
            <a:endParaRPr lang="en-US" dirty="0" smtClean="0"/>
          </a:p>
          <a:p>
            <a:endParaRPr lang="en-US" dirty="0" smtClean="0"/>
          </a:p>
          <a:p>
            <a:pPr>
              <a:buNone/>
            </a:pPr>
            <a:endParaRPr lang="en-US" dirty="0"/>
          </a:p>
        </p:txBody>
      </p:sp>
      <p:pic>
        <p:nvPicPr>
          <p:cNvPr id="5" name="Picture 4" descr="unnamed.jpg"/>
          <p:cNvPicPr>
            <a:picLocks noChangeAspect="1"/>
          </p:cNvPicPr>
          <p:nvPr/>
        </p:nvPicPr>
        <p:blipFill>
          <a:blip r:embed="rId2"/>
          <a:stretch>
            <a:fillRect/>
          </a:stretch>
        </p:blipFill>
        <p:spPr>
          <a:xfrm>
            <a:off x="2057400" y="3352800"/>
            <a:ext cx="4762500" cy="3000375"/>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533400"/>
          </a:xfrm>
        </p:spPr>
        <p:txBody>
          <a:bodyPr>
            <a:normAutofit fontScale="90000"/>
          </a:bodyPr>
          <a:lstStyle/>
          <a:p>
            <a:r>
              <a:rPr lang="en-US" dirty="0" smtClean="0"/>
              <a:t>Multimodality</a:t>
            </a:r>
            <a:endParaRPr lang="en-US" dirty="0"/>
          </a:p>
        </p:txBody>
      </p:sp>
      <p:pic>
        <p:nvPicPr>
          <p:cNvPr id="4" name="Content Placeholder 3" descr="3a495fb89f266d13ca02919911a83136.jpg"/>
          <p:cNvPicPr>
            <a:picLocks noGrp="1" noChangeAspect="1"/>
          </p:cNvPicPr>
          <p:nvPr>
            <p:ph sz="quarter" idx="1"/>
          </p:nvPr>
        </p:nvPicPr>
        <p:blipFill>
          <a:blip r:embed="rId3"/>
          <a:stretch>
            <a:fillRect/>
          </a:stretch>
        </p:blipFill>
        <p:spPr>
          <a:xfrm>
            <a:off x="0" y="0"/>
            <a:ext cx="9144000" cy="6858000"/>
          </a:xfr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Multimodality </a:t>
            </a:r>
            <a:endParaRPr lang="en-US" dirty="0"/>
          </a:p>
        </p:txBody>
      </p:sp>
      <p:sp>
        <p:nvSpPr>
          <p:cNvPr id="3" name="Content Placeholder 2"/>
          <p:cNvSpPr>
            <a:spLocks noGrp="1"/>
          </p:cNvSpPr>
          <p:nvPr>
            <p:ph sz="quarter" idx="1"/>
          </p:nvPr>
        </p:nvSpPr>
        <p:spPr/>
        <p:txBody>
          <a:bodyPr/>
          <a:lstStyle/>
          <a:p>
            <a:r>
              <a:rPr lang="en-US" dirty="0" smtClean="0"/>
              <a:t>Cohesion and coherence:</a:t>
            </a:r>
          </a:p>
          <a:p>
            <a:pPr>
              <a:buNone/>
            </a:pPr>
            <a:r>
              <a:rPr lang="en-US" dirty="0" smtClean="0"/>
              <a:t>How different modes work together to produce coherence and make a complete “text”.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Diversity of learners</a:t>
            </a:r>
            <a:endParaRPr lang="en-US" dirty="0"/>
          </a:p>
        </p:txBody>
      </p:sp>
      <p:sp>
        <p:nvSpPr>
          <p:cNvPr id="3" name="Content Placeholder 2"/>
          <p:cNvSpPr>
            <a:spLocks noGrp="1"/>
          </p:cNvSpPr>
          <p:nvPr>
            <p:ph sz="quarter" idx="1"/>
          </p:nvPr>
        </p:nvSpPr>
        <p:spPr/>
        <p:txBody>
          <a:bodyPr/>
          <a:lstStyle/>
          <a:p>
            <a:r>
              <a:rPr lang="en-US" dirty="0" smtClean="0"/>
              <a:t>“one size does not fit all”</a:t>
            </a:r>
          </a:p>
          <a:p>
            <a:r>
              <a:rPr lang="en-US" dirty="0" smtClean="0"/>
              <a:t>Education is not about limiting and controlling students.</a:t>
            </a:r>
          </a:p>
          <a:p>
            <a:pPr>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Diversity of learners</a:t>
            </a:r>
            <a:endParaRPr lang="en-US" dirty="0"/>
          </a:p>
        </p:txBody>
      </p:sp>
      <p:pic>
        <p:nvPicPr>
          <p:cNvPr id="4" name="Content Placeholder 3" descr="download (6).jpg"/>
          <p:cNvPicPr>
            <a:picLocks noGrp="1" noChangeAspect="1"/>
          </p:cNvPicPr>
          <p:nvPr>
            <p:ph sz="quarter" idx="1"/>
          </p:nvPr>
        </p:nvPicPr>
        <p:blipFill>
          <a:blip r:embed="rId2"/>
          <a:stretch>
            <a:fillRect/>
          </a:stretch>
        </p:blipFill>
        <p:spPr>
          <a:xfrm>
            <a:off x="457200" y="1828800"/>
            <a:ext cx="3429000" cy="1333500"/>
          </a:xfrm>
        </p:spPr>
      </p:pic>
      <p:pic>
        <p:nvPicPr>
          <p:cNvPr id="5" name="Picture 4" descr="images (2).jpg"/>
          <p:cNvPicPr>
            <a:picLocks noChangeAspect="1"/>
          </p:cNvPicPr>
          <p:nvPr/>
        </p:nvPicPr>
        <p:blipFill>
          <a:blip r:embed="rId3"/>
          <a:stretch>
            <a:fillRect/>
          </a:stretch>
        </p:blipFill>
        <p:spPr>
          <a:xfrm>
            <a:off x="4876800" y="1981200"/>
            <a:ext cx="2466975" cy="1847850"/>
          </a:xfrm>
          <a:prstGeom prst="rect">
            <a:avLst/>
          </a:prstGeom>
        </p:spPr>
      </p:pic>
      <p:pic>
        <p:nvPicPr>
          <p:cNvPr id="6" name="Picture 5" descr="download (3).jpg"/>
          <p:cNvPicPr>
            <a:picLocks noChangeAspect="1"/>
          </p:cNvPicPr>
          <p:nvPr/>
        </p:nvPicPr>
        <p:blipFill>
          <a:blip r:embed="rId4"/>
          <a:stretch>
            <a:fillRect/>
          </a:stretch>
        </p:blipFill>
        <p:spPr>
          <a:xfrm>
            <a:off x="838200" y="3276600"/>
            <a:ext cx="1676400" cy="2381250"/>
          </a:xfrm>
          <a:prstGeom prst="rect">
            <a:avLst/>
          </a:prstGeom>
        </p:spPr>
      </p:pic>
      <p:pic>
        <p:nvPicPr>
          <p:cNvPr id="7" name="Picture 6" descr="images (1).jpg"/>
          <p:cNvPicPr>
            <a:picLocks noChangeAspect="1"/>
          </p:cNvPicPr>
          <p:nvPr/>
        </p:nvPicPr>
        <p:blipFill>
          <a:blip r:embed="rId5"/>
          <a:stretch>
            <a:fillRect/>
          </a:stretch>
        </p:blipFill>
        <p:spPr>
          <a:xfrm>
            <a:off x="3657600" y="4038600"/>
            <a:ext cx="3028950" cy="1514475"/>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Digital technology:</a:t>
            </a:r>
            <a:endParaRPr lang="en-US" dirty="0"/>
          </a:p>
        </p:txBody>
      </p:sp>
      <p:sp>
        <p:nvSpPr>
          <p:cNvPr id="3" name="Content Placeholder 2"/>
          <p:cNvSpPr>
            <a:spLocks noGrp="1"/>
          </p:cNvSpPr>
          <p:nvPr>
            <p:ph sz="quarter" idx="1"/>
          </p:nvPr>
        </p:nvSpPr>
        <p:spPr/>
        <p:txBody>
          <a:bodyPr>
            <a:normAutofit fontScale="85000" lnSpcReduction="20000"/>
          </a:bodyPr>
          <a:lstStyle/>
          <a:p>
            <a:pPr lvl="0"/>
            <a:r>
              <a:rPr lang="en-US" b="1" dirty="0" smtClean="0"/>
              <a:t>In recent years, the social impact of digital technologies for text production</a:t>
            </a:r>
            <a:r>
              <a:rPr lang="en-US" dirty="0" smtClean="0"/>
              <a:t>, among other factors, has made more visible the fact that texts are multimodal and hence that language alone cannot suffice to explain meaning made through them. Digital technologies have reduced costs for the production of printed images and the use of </a:t>
            </a:r>
            <a:r>
              <a:rPr lang="en-US" dirty="0" err="1" smtClean="0"/>
              <a:t>colour</a:t>
            </a:r>
            <a:r>
              <a:rPr lang="en-US" dirty="0" smtClean="0"/>
              <a:t>. Their (market-led) widespread use has made available to an unprecedented number of sign-makers forms of text production that afford modes other than speech and writing. </a:t>
            </a:r>
            <a:r>
              <a:rPr lang="en-US" b="1" dirty="0" smtClean="0"/>
              <a:t>Online environments</a:t>
            </a:r>
            <a:r>
              <a:rPr lang="en-US" dirty="0" smtClean="0"/>
              <a:t> have provided sign-makers with platforms and easy-to-use interfaces for publishing their multimodal texts and distributing them to diversified audiences, thus making the phenomenon of multimodality visible to an unprecedented extent.</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Digital technology:</a:t>
            </a:r>
            <a:endParaRPr lang="en-US" dirty="0"/>
          </a:p>
        </p:txBody>
      </p:sp>
      <p:sp>
        <p:nvSpPr>
          <p:cNvPr id="3" name="Content Placeholder 2"/>
          <p:cNvSpPr>
            <a:spLocks noGrp="1"/>
          </p:cNvSpPr>
          <p:nvPr>
            <p:ph sz="quarter" idx="1"/>
          </p:nvPr>
        </p:nvSpPr>
        <p:spPr>
          <a:xfrm>
            <a:off x="612648" y="1600200"/>
            <a:ext cx="8153400" cy="5029200"/>
          </a:xfrm>
        </p:spPr>
        <p:txBody>
          <a:bodyPr>
            <a:normAutofit fontScale="55000" lnSpcReduction="20000"/>
          </a:bodyPr>
          <a:lstStyle/>
          <a:p>
            <a:pPr lvl="0"/>
            <a:r>
              <a:rPr lang="en-US" dirty="0" smtClean="0"/>
              <a:t>The </a:t>
            </a:r>
            <a:r>
              <a:rPr lang="en-US" b="1" dirty="0" smtClean="0"/>
              <a:t>digital texts</a:t>
            </a:r>
            <a:r>
              <a:rPr lang="en-US" dirty="0" smtClean="0"/>
              <a:t> we daily engage with make meaning through the combined use of </a:t>
            </a:r>
            <a:r>
              <a:rPr lang="en-US" dirty="0" err="1" smtClean="0"/>
              <a:t>colour</a:t>
            </a:r>
            <a:r>
              <a:rPr lang="en-US" dirty="0" smtClean="0"/>
              <a:t>, writing, sound, images, and layout, at least. It is not only the case of texts that we encounter on the web, but also of “texts” that we interact with daily, to fulfill ordinary tasks in our offline environments, such as the interfaces displayed on the </a:t>
            </a:r>
            <a:r>
              <a:rPr lang="en-US" b="1" dirty="0" smtClean="0"/>
              <a:t>screens of ATM machines or those for purchasing a train ticket</a:t>
            </a:r>
            <a:r>
              <a:rPr lang="en-US" dirty="0" smtClean="0"/>
              <a:t>, for instance. This holds also for the texts that we produce; everyday communication in digital environments faces sign-makers with a wide range of modal options. </a:t>
            </a:r>
            <a:r>
              <a:rPr lang="en-US" b="1" dirty="0" smtClean="0"/>
              <a:t>The multimodal character of digital texts is also redefining the use of the resources of language (van </a:t>
            </a:r>
            <a:r>
              <a:rPr lang="en-US" b="1" dirty="0" err="1" smtClean="0"/>
              <a:t>Leeuwen</a:t>
            </a:r>
            <a:r>
              <a:rPr lang="en-US" dirty="0" smtClean="0"/>
              <a:t> 2008); </a:t>
            </a:r>
            <a:r>
              <a:rPr lang="en-US" b="1" dirty="0" smtClean="0"/>
              <a:t>writing is also increasingly developing</a:t>
            </a:r>
            <a:r>
              <a:rPr lang="en-US" dirty="0" smtClean="0"/>
              <a:t> resources for meaning-making, like those of font (van </a:t>
            </a:r>
            <a:r>
              <a:rPr lang="en-US" dirty="0" err="1" smtClean="0"/>
              <a:t>Leeuwen</a:t>
            </a:r>
            <a:r>
              <a:rPr lang="en-US" dirty="0" smtClean="0"/>
              <a:t> 2005b; van </a:t>
            </a:r>
            <a:r>
              <a:rPr lang="en-US" dirty="0" err="1" smtClean="0"/>
              <a:t>Leeuwen</a:t>
            </a:r>
            <a:r>
              <a:rPr lang="en-US" dirty="0" smtClean="0"/>
              <a:t> 2006), which are generally disregarded in linguistic studies. While </a:t>
            </a:r>
            <a:r>
              <a:rPr lang="en-US" b="1" dirty="0" smtClean="0"/>
              <a:t>speech is changing</a:t>
            </a:r>
            <a:r>
              <a:rPr lang="en-US" dirty="0" smtClean="0"/>
              <a:t> its functional load in the online homologue of face-to-face interaction, i.e., video-chats (for the phenomenon of “</a:t>
            </a:r>
            <a:r>
              <a:rPr lang="en-US" b="1" dirty="0" smtClean="0"/>
              <a:t>mode-switching” in video-chats</a:t>
            </a:r>
            <a:r>
              <a:rPr lang="en-US" dirty="0" smtClean="0"/>
              <a:t>, </a:t>
            </a:r>
            <a:r>
              <a:rPr lang="en-US" dirty="0" err="1" smtClean="0"/>
              <a:t>Sindoni</a:t>
            </a:r>
            <a:r>
              <a:rPr lang="en-US" dirty="0" smtClean="0"/>
              <a:t> 2013), the mode of image is being used for </a:t>
            </a:r>
            <a:r>
              <a:rPr lang="en-US" b="1" dirty="0" smtClean="0"/>
              <a:t>new interactive functions, as in</a:t>
            </a:r>
            <a:r>
              <a:rPr lang="en-US" dirty="0" smtClean="0"/>
              <a:t> </a:t>
            </a:r>
            <a:r>
              <a:rPr lang="en-US" b="1" dirty="0" err="1" smtClean="0"/>
              <a:t>Facebook</a:t>
            </a:r>
            <a:r>
              <a:rPr lang="en-US" b="1" dirty="0" smtClean="0"/>
              <a:t> comments</a:t>
            </a:r>
            <a:r>
              <a:rPr lang="en-US" dirty="0" smtClean="0"/>
              <a:t>, for example. Such a changed semiotic landscape contributes in essential ways to the visibility of multimodality as a phenomenon of contemporary communication, and to its usefulness as a notion that can account for contemporary meaning-making. Digital technologies provide analysts with multimodal means of recording, coding and transcribing data, such as videos and video annotation systems. </a:t>
            </a:r>
            <a:r>
              <a:rPr lang="en-US" b="1" dirty="0" smtClean="0"/>
              <a:t>When </a:t>
            </a:r>
            <a:r>
              <a:rPr lang="en-US" b="1" dirty="0" err="1" smtClean="0"/>
              <a:t>analysing</a:t>
            </a:r>
            <a:r>
              <a:rPr lang="en-US" b="1" dirty="0" smtClean="0"/>
              <a:t> a video-recorded rather than a tape-recorded</a:t>
            </a:r>
            <a:r>
              <a:rPr lang="en-US" dirty="0" smtClean="0"/>
              <a:t> face-to-face interaction, the multimodal character of the communicative event becomes more immediately manifest and what could be regarded as “context” or “contextual information” in earlier tape-recordings (something that the researcher could neither see nor handle from tape-recorded data) is now visible as meanings expressed by participants through gestures, movement, and face expressions, or through 3D objects.</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a multimodal learner?</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smtClean="0"/>
              <a:t>There different </a:t>
            </a:r>
            <a:r>
              <a:rPr lang="en-US" dirty="0" smtClean="0"/>
              <a:t>models to explain learning styles. One of the most popular is the </a:t>
            </a:r>
            <a:r>
              <a:rPr lang="en-US" dirty="0" smtClean="0">
                <a:hlinkClick r:id="rId2"/>
              </a:rPr>
              <a:t>VARK model</a:t>
            </a:r>
            <a:r>
              <a:rPr lang="en-US" dirty="0" smtClean="0"/>
              <a:t>, created by New Zealand teacher, </a:t>
            </a:r>
            <a:r>
              <a:rPr lang="en-US" dirty="0" smtClean="0">
                <a:hlinkClick r:id="rId3"/>
              </a:rPr>
              <a:t>Neil Fleming</a:t>
            </a:r>
            <a:r>
              <a:rPr lang="en-US" dirty="0" smtClean="0"/>
              <a:t>.</a:t>
            </a:r>
          </a:p>
          <a:p>
            <a:pPr>
              <a:buNone/>
            </a:pPr>
            <a:r>
              <a:rPr lang="en-US" b="1" dirty="0" smtClean="0"/>
              <a:t>The multimodal learning style</a:t>
            </a:r>
          </a:p>
          <a:p>
            <a:r>
              <a:rPr lang="en-US" dirty="0" smtClean="0"/>
              <a:t>Some people strongly prefer one of the four learning types. But many others have a shared preference among two or more types, making them </a:t>
            </a:r>
            <a:r>
              <a:rPr lang="en-US" b="1" dirty="0" smtClean="0"/>
              <a:t>multimodal learners.</a:t>
            </a:r>
            <a:endParaRPr lang="en-US" dirty="0" smtClean="0"/>
          </a:p>
          <a:p>
            <a:r>
              <a:rPr lang="en-US" dirty="0" smtClean="0"/>
              <a:t>Multimodal learners have a near-equal preference for different learning modes and can receive input from any of these modes. Some multimodal learners, however, are different and require multiple inputs to learn</a:t>
            </a:r>
            <a:r>
              <a:rPr lang="en-US" dirty="0" smtClean="0"/>
              <a:t>.</a:t>
            </a:r>
          </a:p>
          <a:p>
            <a:r>
              <a:rPr lang="en-US" dirty="0" smtClean="0"/>
              <a:t>A multimodal learning style works most effectively with many communication inputs, or modes. A multimodal learner will thrive in a comprehensive learning environment that uses visual, auditory and kinesthetic inputs — both verbal and non-verbal — including videos, images, actions, real-life examples and hands-on activities.</a:t>
            </a:r>
          </a:p>
          <a:p>
            <a:endParaRPr lang="en-US" dirty="0"/>
          </a:p>
        </p:txBody>
      </p:sp>
      <p:pic>
        <p:nvPicPr>
          <p:cNvPr id="4" name="Picture 3" descr="multimodal-learning-style.png"/>
          <p:cNvPicPr>
            <a:picLocks noChangeAspect="1"/>
          </p:cNvPicPr>
          <p:nvPr/>
        </p:nvPicPr>
        <p:blipFill>
          <a:blip r:embed="rId4"/>
          <a:stretch>
            <a:fillRect/>
          </a:stretch>
        </p:blipFill>
        <p:spPr>
          <a:xfrm>
            <a:off x="-2590800" y="1295400"/>
            <a:ext cx="3167462" cy="3146381"/>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is multimodal learning important</a:t>
            </a:r>
            <a:r>
              <a:rPr lang="en-US" dirty="0" smtClean="0"/>
              <a:t>?</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Multimodality supports a </a:t>
            </a:r>
            <a:r>
              <a:rPr lang="en-US" dirty="0" smtClean="0">
                <a:hlinkClick r:id="rId2"/>
              </a:rPr>
              <a:t>universal design for learning</a:t>
            </a:r>
            <a:r>
              <a:rPr lang="en-US" dirty="0" smtClean="0"/>
              <a:t> by communicating concepts in the most effective ways and making sure everyone gets exactly what they need. For instance, having:</a:t>
            </a:r>
          </a:p>
          <a:p>
            <a:r>
              <a:rPr lang="en-US" dirty="0" smtClean="0"/>
              <a:t>Both text and audio supports reading </a:t>
            </a:r>
            <a:r>
              <a:rPr lang="en-US" i="1" dirty="0" smtClean="0"/>
              <a:t>and </a:t>
            </a:r>
            <a:r>
              <a:rPr lang="en-US" dirty="0" smtClean="0"/>
              <a:t>hearing</a:t>
            </a:r>
          </a:p>
          <a:p>
            <a:r>
              <a:rPr lang="en-US" dirty="0" smtClean="0"/>
              <a:t>Images and animation can help focus attention</a:t>
            </a:r>
          </a:p>
          <a:p>
            <a:r>
              <a:rPr lang="en-US" dirty="0" smtClean="0"/>
              <a:t>Examples can aid understanding</a:t>
            </a:r>
          </a:p>
          <a:p>
            <a:r>
              <a:rPr lang="en-US" dirty="0" smtClean="0"/>
              <a:t>Multimodal learning can also benefit children and improve abilities. </a:t>
            </a:r>
            <a:r>
              <a:rPr lang="en-US" dirty="0" smtClean="0">
                <a:hlinkClick r:id="rId3"/>
              </a:rPr>
              <a:t>Research from Cisco</a:t>
            </a:r>
            <a:r>
              <a:rPr lang="en-US" dirty="0" smtClean="0"/>
              <a:t> found students who were given a combination of text and visuals learned better than those who only received text inputs. Compared to the more rigid </a:t>
            </a:r>
            <a:r>
              <a:rPr lang="en-US" dirty="0" err="1" smtClean="0"/>
              <a:t>unimodal</a:t>
            </a:r>
            <a:r>
              <a:rPr lang="en-US" dirty="0" smtClean="0"/>
              <a:t> learning you might picture when you think of traditional classroom settings, multimodal learning is </a:t>
            </a:r>
            <a:r>
              <a:rPr lang="en-US" b="1" dirty="0" smtClean="0"/>
              <a:t>more effective at teaching</a:t>
            </a:r>
            <a:r>
              <a:rPr lang="en-US" dirty="0" smtClean="0"/>
              <a:t>.</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 </a:t>
            </a:r>
            <a:endParaRPr lang="en-US" dirty="0"/>
          </a:p>
        </p:txBody>
      </p:sp>
      <p:sp>
        <p:nvSpPr>
          <p:cNvPr id="3" name="Content Placeholder 2"/>
          <p:cNvSpPr>
            <a:spLocks noGrp="1"/>
          </p:cNvSpPr>
          <p:nvPr>
            <p:ph sz="quarter" idx="1"/>
          </p:nvPr>
        </p:nvSpPr>
        <p:spPr/>
        <p:txBody>
          <a:bodyPr>
            <a:normAutofit fontScale="62500" lnSpcReduction="20000"/>
          </a:bodyPr>
          <a:lstStyle/>
          <a:p>
            <a:pPr lvl="0"/>
            <a:r>
              <a:rPr lang="sq-AL" dirty="0" smtClean="0"/>
              <a:t>Kress advocates a dynamic view: “</a:t>
            </a:r>
            <a:r>
              <a:rPr lang="sq-AL" i="1" dirty="0" smtClean="0"/>
              <a:t>socially</a:t>
            </a:r>
            <a:r>
              <a:rPr lang="sq-AL" dirty="0" smtClean="0"/>
              <a:t>, what counts as </a:t>
            </a:r>
            <a:r>
              <a:rPr lang="sq-AL" b="1" dirty="0" smtClean="0"/>
              <a:t>mode</a:t>
            </a:r>
            <a:r>
              <a:rPr lang="sq-AL" dirty="0" smtClean="0"/>
              <a:t> is a matter for a community and its social-representational needs. What a community decides to regard and use as mode </a:t>
            </a:r>
            <a:r>
              <a:rPr lang="sq-AL" i="1" dirty="0" smtClean="0"/>
              <a:t>is </a:t>
            </a:r>
            <a:r>
              <a:rPr lang="sq-AL" dirty="0" smtClean="0"/>
              <a:t>mode. ... </a:t>
            </a:r>
            <a:r>
              <a:rPr lang="sq-AL" i="1" dirty="0" smtClean="0"/>
              <a:t>Formally</a:t>
            </a:r>
            <a:r>
              <a:rPr lang="sq-AL" dirty="0" smtClean="0"/>
              <a:t>, what counts as mode is a matter of what a social-semiotic theory of mode requires a mode to be and to do” (p. 87, emphasis, here and in other quotations, in original). </a:t>
            </a:r>
            <a:endParaRPr lang="en-US" dirty="0" smtClean="0"/>
          </a:p>
          <a:p>
            <a:pPr lvl="0"/>
            <a:r>
              <a:rPr lang="en-US" dirty="0" smtClean="0"/>
              <a:t>Multimodality as a field of research conceives of representation and communication as relying on a </a:t>
            </a:r>
            <a:r>
              <a:rPr lang="en-US" b="1" dirty="0" smtClean="0"/>
              <a:t>multiplicity of modes</a:t>
            </a:r>
            <a:r>
              <a:rPr lang="en-US" dirty="0" smtClean="0"/>
              <a:t>, all of which have been socially developed as resources to make meaning. </a:t>
            </a:r>
            <a:r>
              <a:rPr lang="en-US" b="1" dirty="0" smtClean="0"/>
              <a:t>Modes</a:t>
            </a:r>
            <a:r>
              <a:rPr lang="en-US" dirty="0" smtClean="0"/>
              <a:t> such as gesture, sound, image, </a:t>
            </a:r>
            <a:r>
              <a:rPr lang="en-US" dirty="0" err="1" smtClean="0"/>
              <a:t>colour</a:t>
            </a:r>
            <a:r>
              <a:rPr lang="en-US" dirty="0" smtClean="0"/>
              <a:t>, or layout, for example, are conceived as sets of organized resources that societies have developed – each to a greater or lesser level of articulation in different social groups – to make meaning and to express and shape values, ideologies, and power relations. When in combination with speech and/or writing, they are not a mere accompaniment of, or support to verbal language, as labels such as </a:t>
            </a:r>
            <a:r>
              <a:rPr lang="en-US" dirty="0" err="1" smtClean="0"/>
              <a:t>para</a:t>
            </a:r>
            <a:r>
              <a:rPr lang="en-US" dirty="0" smtClean="0"/>
              <a:t>-/extra-linguistic or non-verbal might suggest; rather, each concur with a specific functional load to the meaning made by the overall text – and as such they deserve attention.</a:t>
            </a:r>
          </a:p>
          <a:p>
            <a:pPr lvl="0"/>
            <a:r>
              <a:rPr lang="en-US" b="1" dirty="0" smtClean="0"/>
              <a:t>mode</a:t>
            </a:r>
            <a:r>
              <a:rPr lang="en-US" dirty="0" smtClean="0"/>
              <a:t> as socially-shaped, the motivated sign, the meaning potential of semiotic resources, and genre as the </a:t>
            </a:r>
            <a:r>
              <a:rPr lang="en-US" dirty="0" err="1" smtClean="0"/>
              <a:t>entexting</a:t>
            </a:r>
            <a:r>
              <a:rPr lang="en-US" dirty="0" smtClean="0"/>
              <a:t> of social relations.</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is multimodal learning important?</a:t>
            </a:r>
            <a:endParaRPr lang="en-US" dirty="0"/>
          </a:p>
        </p:txBody>
      </p:sp>
      <p:pic>
        <p:nvPicPr>
          <p:cNvPr id="4" name="Content Placeholder 3" descr="multimodal-learning-theory-1.png"/>
          <p:cNvPicPr>
            <a:picLocks noGrp="1" noChangeAspect="1"/>
          </p:cNvPicPr>
          <p:nvPr>
            <p:ph sz="quarter" idx="1"/>
          </p:nvPr>
        </p:nvPicPr>
        <p:blipFill>
          <a:blip r:embed="rId2"/>
          <a:stretch>
            <a:fillRect/>
          </a:stretch>
        </p:blipFill>
        <p:spPr>
          <a:xfrm>
            <a:off x="609600" y="1600200"/>
            <a:ext cx="7248721" cy="4800600"/>
          </a:xfr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multimodal analysis</a:t>
            </a:r>
            <a:endParaRPr lang="en-US" dirty="0"/>
          </a:p>
        </p:txBody>
      </p:sp>
      <p:sp>
        <p:nvSpPr>
          <p:cNvPr id="3" name="Content Placeholder 2"/>
          <p:cNvSpPr>
            <a:spLocks noGrp="1"/>
          </p:cNvSpPr>
          <p:nvPr>
            <p:ph sz="quarter" idx="1"/>
          </p:nvPr>
        </p:nvSpPr>
        <p:spPr/>
        <p:txBody>
          <a:bodyPr>
            <a:normAutofit fontScale="77500" lnSpcReduction="20000"/>
          </a:bodyPr>
          <a:lstStyle/>
          <a:p>
            <a:r>
              <a:rPr lang="en-US" b="1" dirty="0" smtClean="0"/>
              <a:t>Multimodal analysis can be applied to</a:t>
            </a:r>
            <a:r>
              <a:rPr lang="en-US" dirty="0" smtClean="0"/>
              <a:t> print materials (e.g., press advertisements, comic books, children’s books or text </a:t>
            </a:r>
            <a:r>
              <a:rPr lang="en-US" dirty="0" smtClean="0"/>
              <a:t>books, face-to-face interactions, </a:t>
            </a:r>
            <a:r>
              <a:rPr lang="en-US" dirty="0" smtClean="0"/>
              <a:t>or </a:t>
            </a:r>
            <a:r>
              <a:rPr lang="en-US" dirty="0" smtClean="0"/>
              <a:t>film/video. </a:t>
            </a:r>
            <a:r>
              <a:rPr lang="en-US" dirty="0" smtClean="0"/>
              <a:t>Each of these types of data requires a different method of collection, handling, and analysis, and an altered ethical approach</a:t>
            </a:r>
            <a:r>
              <a:rPr lang="en-US" dirty="0" smtClean="0"/>
              <a:t>.</a:t>
            </a:r>
          </a:p>
          <a:p>
            <a:r>
              <a:rPr lang="en-US" dirty="0" smtClean="0"/>
              <a:t>Multimodal communication is central to human interactions and multimodal analysis enables a more systematic insight into how multiple modes are employed in multimodal ensembles to convey complex meanings. It is also in modes other than speech and writing that social and cultural meanings are often conveyed. </a:t>
            </a:r>
            <a:endParaRPr lang="en-US" dirty="0" smtClean="0"/>
          </a:p>
          <a:p>
            <a:pPr lvl="0"/>
            <a:r>
              <a:rPr lang="en-US" dirty="0" smtClean="0"/>
              <a:t>Video data provides a wealth of details for analysis in a durable and sharable form and provides scope for micro-analysis of fine-grained details.</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smtClean="0"/>
              <a:t>Firstly, there is the question of how many modes to include in analysis and how much attention to pay to a single mode. </a:t>
            </a:r>
            <a:endParaRPr lang="en-US" dirty="0" smtClean="0"/>
          </a:p>
          <a:p>
            <a:r>
              <a:rPr lang="en-US" dirty="0" smtClean="0"/>
              <a:t>There is a danger of devoting too much attention to individual modes, which may result in too much importance being given to only one of the ways in which people make meaning</a:t>
            </a:r>
            <a:r>
              <a:rPr lang="en-US" dirty="0" smtClean="0"/>
              <a:t>.</a:t>
            </a:r>
          </a:p>
          <a:p>
            <a:r>
              <a:rPr lang="en-US" dirty="0" smtClean="0"/>
              <a:t>M</a:t>
            </a:r>
            <a:r>
              <a:rPr lang="en-US" dirty="0" smtClean="0"/>
              <a:t>ultimodal </a:t>
            </a:r>
            <a:r>
              <a:rPr lang="en-US" dirty="0" smtClean="0"/>
              <a:t>analysis and transcription require a lot of processing time. Time consuming and </a:t>
            </a:r>
            <a:r>
              <a:rPr lang="en-US" dirty="0" err="1" smtClean="0"/>
              <a:t>labour</a:t>
            </a:r>
            <a:r>
              <a:rPr lang="en-US" dirty="0" smtClean="0"/>
              <a:t>-intensive, the process forces a researcher to be selective in how much and what part of collected data to transcribe, which means that any further analysis is influenced by the researcher’s initial selection.</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Meanings expressed in different modes are characteristic of communities and cultures that produce them and it is within these social and cultural contexts that multimodal meanings can be </a:t>
            </a:r>
            <a:r>
              <a:rPr lang="en-US" dirty="0" err="1" smtClean="0"/>
              <a:t>analysed</a:t>
            </a:r>
            <a:r>
              <a:rPr lang="en-US" dirty="0" smtClean="0"/>
              <a:t>. Communities shape the way in which modes are commonly understood and what tools are considered to be modes</a:t>
            </a:r>
            <a:r>
              <a:rPr lang="en-US" dirty="0" smtClean="0"/>
              <a:t>.</a:t>
            </a:r>
          </a:p>
          <a:p>
            <a:r>
              <a:rPr lang="en-US" dirty="0" smtClean="0"/>
              <a:t> </a:t>
            </a:r>
            <a:r>
              <a:rPr lang="en-US" dirty="0" smtClean="0"/>
              <a:t>Appropriate selection of multimodal data, data collection process and analysis provides ample opportunity for scholars working in the field</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Done!</a:t>
            </a:r>
            <a:endParaRPr lang="en-US" dirty="0"/>
          </a:p>
        </p:txBody>
      </p:sp>
      <p:pic>
        <p:nvPicPr>
          <p:cNvPr id="5" name="Content Placeholder 4" descr="download (7).jpg"/>
          <p:cNvPicPr>
            <a:picLocks noGrp="1" noChangeAspect="1"/>
          </p:cNvPicPr>
          <p:nvPr>
            <p:ph sz="quarter" idx="1"/>
          </p:nvPr>
        </p:nvPicPr>
        <p:blipFill>
          <a:blip r:embed="rId2"/>
          <a:stretch>
            <a:fillRect/>
          </a:stretch>
        </p:blipFill>
        <p:spPr>
          <a:xfrm>
            <a:off x="1752600" y="2743200"/>
            <a:ext cx="5029200" cy="1895475"/>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 </a:t>
            </a:r>
            <a:endParaRPr lang="en-US" dirty="0"/>
          </a:p>
        </p:txBody>
      </p:sp>
      <p:sp>
        <p:nvSpPr>
          <p:cNvPr id="3" name="Content Placeholder 2"/>
          <p:cNvSpPr>
            <a:spLocks noGrp="1"/>
          </p:cNvSpPr>
          <p:nvPr>
            <p:ph sz="quarter" idx="1"/>
          </p:nvPr>
        </p:nvSpPr>
        <p:spPr/>
        <p:txBody>
          <a:bodyPr>
            <a:normAutofit fontScale="62500" lnSpcReduction="20000"/>
          </a:bodyPr>
          <a:lstStyle/>
          <a:p>
            <a:pPr lvl="0"/>
            <a:r>
              <a:rPr lang="en-US" b="1" dirty="0" smtClean="0"/>
              <a:t>Kress (2009) defines mode</a:t>
            </a:r>
            <a:r>
              <a:rPr lang="en-US" dirty="0" smtClean="0"/>
              <a:t> as “a socially shaped and culturally given resource for making meaning” and </a:t>
            </a:r>
            <a:r>
              <a:rPr lang="en-US" dirty="0" err="1" smtClean="0"/>
              <a:t>problematises</a:t>
            </a:r>
            <a:r>
              <a:rPr lang="en-US" dirty="0" smtClean="0"/>
              <a:t> this notion from the perspective of qualifying criteria as well as features and descriptive planes which help differentiate between individual modes. He says that resources have to </a:t>
            </a:r>
            <a:r>
              <a:rPr lang="en-US" dirty="0" err="1" smtClean="0"/>
              <a:t>fulfil</a:t>
            </a:r>
            <a:r>
              <a:rPr lang="en-US" dirty="0" smtClean="0"/>
              <a:t> three criteria in order to be </a:t>
            </a:r>
            <a:r>
              <a:rPr lang="en-US" dirty="0" err="1" smtClean="0"/>
              <a:t>recognised</a:t>
            </a:r>
            <a:r>
              <a:rPr lang="en-US" dirty="0" smtClean="0"/>
              <a:t> as modes. They need to be able to represent </a:t>
            </a:r>
            <a:r>
              <a:rPr lang="en-US" b="1" dirty="0" smtClean="0"/>
              <a:t>1</a:t>
            </a:r>
            <a:r>
              <a:rPr lang="en-US" dirty="0" smtClean="0"/>
              <a:t>) states, actions, or events (ideational function); </a:t>
            </a:r>
            <a:r>
              <a:rPr lang="en-US" b="1" dirty="0" smtClean="0"/>
              <a:t>2</a:t>
            </a:r>
            <a:r>
              <a:rPr lang="en-US" dirty="0" smtClean="0"/>
              <a:t>) social relations of participants in a given communicative act (interpersonal function); and </a:t>
            </a:r>
            <a:r>
              <a:rPr lang="en-US" b="1" dirty="0" smtClean="0"/>
              <a:t>3</a:t>
            </a:r>
            <a:r>
              <a:rPr lang="en-US" dirty="0" smtClean="0"/>
              <a:t>) both of the above need to be represented as coherent (both internally and within their environments) texts (textual function). </a:t>
            </a:r>
            <a:r>
              <a:rPr lang="en-US" b="1" dirty="0" smtClean="0"/>
              <a:t>According to Bateman (2011</a:t>
            </a:r>
            <a:r>
              <a:rPr lang="en-US" dirty="0" smtClean="0"/>
              <a:t>), on the other hand, the minimal requirement for a semiotic resource to be </a:t>
            </a:r>
            <a:r>
              <a:rPr lang="en-US" dirty="0" err="1" smtClean="0"/>
              <a:t>recognised</a:t>
            </a:r>
            <a:r>
              <a:rPr lang="en-US" dirty="0" smtClean="0"/>
              <a:t> as mode is that a particular material substrate is sufficiently controllable as to be used purposefully in the meaning-making process</a:t>
            </a:r>
            <a:r>
              <a:rPr lang="en-US" dirty="0" smtClean="0"/>
              <a:t>.</a:t>
            </a:r>
          </a:p>
          <a:p>
            <a:r>
              <a:rPr lang="en-US" dirty="0" smtClean="0"/>
              <a:t>a </a:t>
            </a:r>
            <a:r>
              <a:rPr lang="en-US" b="1" dirty="0" smtClean="0"/>
              <a:t>mode</a:t>
            </a:r>
            <a:r>
              <a:rPr lang="en-US" dirty="0" smtClean="0"/>
              <a:t> is what a community takes to be a mode, based on its representational needs and practices (</a:t>
            </a:r>
            <a:r>
              <a:rPr lang="en-US" b="1" dirty="0" smtClean="0"/>
              <a:t>Kress</a:t>
            </a:r>
            <a:r>
              <a:rPr lang="en-US" dirty="0" smtClean="0"/>
              <a:t> 2009, pp. 58-59), and a resource can only be </a:t>
            </a:r>
            <a:r>
              <a:rPr lang="en-US" dirty="0" err="1" smtClean="0"/>
              <a:t>recognised</a:t>
            </a:r>
            <a:r>
              <a:rPr lang="en-US" dirty="0" smtClean="0"/>
              <a:t> as a mode for a particular group of users if it is used by this group regularly, consistently, and with shared assumptions about its meaning potential</a:t>
            </a:r>
          </a:p>
          <a:p>
            <a:pPr lvl="0"/>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 </a:t>
            </a:r>
            <a:endParaRPr lang="en-US" dirty="0"/>
          </a:p>
        </p:txBody>
      </p:sp>
      <p:sp>
        <p:nvSpPr>
          <p:cNvPr id="3" name="Content Placeholder 2"/>
          <p:cNvSpPr>
            <a:spLocks noGrp="1"/>
          </p:cNvSpPr>
          <p:nvPr>
            <p:ph sz="quarter" idx="1"/>
          </p:nvPr>
        </p:nvSpPr>
        <p:spPr>
          <a:xfrm>
            <a:off x="612648" y="1600200"/>
            <a:ext cx="8153400" cy="5257800"/>
          </a:xfrm>
        </p:spPr>
        <p:txBody>
          <a:bodyPr>
            <a:normAutofit fontScale="47500" lnSpcReduction="20000"/>
          </a:bodyPr>
          <a:lstStyle/>
          <a:p>
            <a:r>
              <a:rPr lang="en-US" b="1" dirty="0" smtClean="0"/>
              <a:t>Modes</a:t>
            </a:r>
            <a:r>
              <a:rPr lang="en-US" dirty="0" smtClean="0"/>
              <a:t> are channels of information, or anything that communicates meaning in some way, including:</a:t>
            </a:r>
          </a:p>
          <a:p>
            <a:r>
              <a:rPr lang="en-US" dirty="0" smtClean="0"/>
              <a:t>Pictures</a:t>
            </a:r>
          </a:p>
          <a:p>
            <a:r>
              <a:rPr lang="en-US" dirty="0" smtClean="0"/>
              <a:t>Illustrations</a:t>
            </a:r>
          </a:p>
          <a:p>
            <a:r>
              <a:rPr lang="en-US" dirty="0" smtClean="0"/>
              <a:t>Audio</a:t>
            </a:r>
          </a:p>
          <a:p>
            <a:r>
              <a:rPr lang="en-US" dirty="0" smtClean="0"/>
              <a:t>Speech</a:t>
            </a:r>
          </a:p>
          <a:p>
            <a:r>
              <a:rPr lang="en-US" dirty="0" smtClean="0"/>
              <a:t>Writing and print</a:t>
            </a:r>
          </a:p>
          <a:p>
            <a:r>
              <a:rPr lang="en-US" dirty="0" smtClean="0"/>
              <a:t>Music</a:t>
            </a:r>
          </a:p>
          <a:p>
            <a:r>
              <a:rPr lang="en-US" dirty="0" smtClean="0"/>
              <a:t>Movement</a:t>
            </a:r>
          </a:p>
          <a:p>
            <a:r>
              <a:rPr lang="en-US" dirty="0" smtClean="0"/>
              <a:t>Gestures</a:t>
            </a:r>
          </a:p>
          <a:p>
            <a:r>
              <a:rPr lang="en-US" dirty="0" smtClean="0"/>
              <a:t>Facial expressions</a:t>
            </a:r>
          </a:p>
          <a:p>
            <a:r>
              <a:rPr lang="en-US" dirty="0" smtClean="0"/>
              <a:t>Colors</a:t>
            </a:r>
          </a:p>
          <a:p>
            <a:r>
              <a:rPr lang="en-US" dirty="0" smtClean="0"/>
              <a:t>And much more!</a:t>
            </a:r>
          </a:p>
          <a:p>
            <a:r>
              <a:rPr lang="en-US" dirty="0" smtClean="0"/>
              <a:t>Modes are experienced in different ways by each of the senses — usually visual, auditory or tactile. They often interact with each other, creating a dynamic learning experience. For instance, an educational video might include speech, images, music and text — all of which can enhance a student’s learning experience.</a:t>
            </a:r>
          </a:p>
          <a:p>
            <a:r>
              <a:rPr lang="en-US" dirty="0" smtClean="0"/>
              <a:t>Various modes of communication. Image source: </a:t>
            </a:r>
            <a:r>
              <a:rPr lang="en-US" dirty="0" smtClean="0">
                <a:hlinkClick r:id="rId2"/>
              </a:rPr>
              <a:t>Region 10 </a:t>
            </a:r>
            <a:r>
              <a:rPr lang="en-US" dirty="0" err="1" smtClean="0">
                <a:hlinkClick r:id="rId2"/>
              </a:rPr>
              <a:t>ESC</a:t>
            </a:r>
            <a:r>
              <a:rPr lang="en-US" dirty="0" err="1" smtClean="0"/>
              <a:t>Teachers</a:t>
            </a:r>
            <a:r>
              <a:rPr lang="en-US" dirty="0" smtClean="0"/>
              <a:t> should combine two or more multimodal learning modes to provide a well-rounded educational experience. Since school environments have diverse student populations with a wide variety of learning styles, a multimodal approach helps each student achieve academic success in their own way.</a:t>
            </a:r>
          </a:p>
          <a:p>
            <a:r>
              <a:rPr lang="en-US" dirty="0" smtClean="0"/>
              <a:t>To properly implement multimodal learning, you first need to understand </a:t>
            </a:r>
            <a:r>
              <a:rPr lang="en-US" b="1" dirty="0" smtClean="0"/>
              <a:t>learning styles</a:t>
            </a:r>
            <a:r>
              <a:rPr lang="en-US" dirty="0" smtClean="0"/>
              <a:t>.</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 </a:t>
            </a:r>
            <a:endParaRPr lang="en-US" dirty="0"/>
          </a:p>
        </p:txBody>
      </p:sp>
      <p:sp>
        <p:nvSpPr>
          <p:cNvPr id="3" name="Content Placeholder 2"/>
          <p:cNvSpPr>
            <a:spLocks noGrp="1"/>
          </p:cNvSpPr>
          <p:nvPr>
            <p:ph sz="quarter" idx="1"/>
          </p:nvPr>
        </p:nvSpPr>
        <p:spPr/>
        <p:txBody>
          <a:bodyPr>
            <a:normAutofit fontScale="92500" lnSpcReduction="20000"/>
          </a:bodyPr>
          <a:lstStyle/>
          <a:p>
            <a:pPr lvl="0"/>
            <a:r>
              <a:rPr lang="sq-AL" dirty="0" smtClean="0"/>
              <a:t>Kress pays much attention to the pragmatics of communication: a sign-maker issues a “prompt” (e.g., a gaze, a gesture, a spoken sentence, a touch) to an addressee or audience; the latter will then start interpreting the sign and respond to the prompt in accordance with their own interest (p. 35). This approach is commensurate with the Relevance Theory model (Sperber and Wilson 1995, Wilson and Sperber 2004, Forceville 1996: chapter 5, 2005, 2009), but this latter model has been developed with more precision and detail, and thus is a better candidate for Kress’</a:t>
            </a:r>
            <a:r>
              <a:rPr lang="sq-AL" i="1" dirty="0" smtClean="0"/>
              <a:t> </a:t>
            </a:r>
            <a:r>
              <a:rPr lang="sq-AL" b="1" i="1" dirty="0" smtClean="0"/>
              <a:t>desideratum </a:t>
            </a:r>
            <a:r>
              <a:rPr lang="sq-AL" b="1" dirty="0" smtClean="0"/>
              <a:t>of a single theory “able to deal with all instances of communication” </a:t>
            </a:r>
            <a:r>
              <a:rPr lang="sq-AL" dirty="0" smtClean="0"/>
              <a:t>(p. 36).</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Unimodality</a:t>
            </a:r>
            <a:r>
              <a:rPr lang="en-US" dirty="0" smtClean="0"/>
              <a:t>  </a:t>
            </a:r>
            <a:endParaRPr lang="en-US" dirty="0"/>
          </a:p>
        </p:txBody>
      </p:sp>
      <p:sp>
        <p:nvSpPr>
          <p:cNvPr id="3" name="Content Placeholder 2"/>
          <p:cNvSpPr>
            <a:spLocks noGrp="1"/>
          </p:cNvSpPr>
          <p:nvPr>
            <p:ph sz="quarter" idx="1"/>
          </p:nvPr>
        </p:nvSpPr>
        <p:spPr>
          <a:xfrm>
            <a:off x="612648" y="1600200"/>
            <a:ext cx="8153400" cy="5257800"/>
          </a:xfrm>
        </p:spPr>
        <p:txBody>
          <a:bodyPr/>
          <a:lstStyle/>
          <a:p>
            <a:r>
              <a:rPr lang="en-US" sz="2000" dirty="0" smtClean="0"/>
              <a:t>The system based on single channel of input.</a:t>
            </a:r>
          </a:p>
          <a:p>
            <a:r>
              <a:rPr lang="en-US" sz="2000" dirty="0" smtClean="0"/>
              <a:t>Restricted to use only one mode as tool of communication</a:t>
            </a:r>
          </a:p>
          <a:p>
            <a:r>
              <a:rPr lang="en-US" sz="2000" dirty="0" smtClean="0"/>
              <a:t>This made interpretation difficult, time consuming, boring</a:t>
            </a:r>
          </a:p>
          <a:p>
            <a:r>
              <a:rPr lang="en-US" sz="2000" dirty="0" smtClean="0"/>
              <a:t>Example: text based user interface.</a:t>
            </a:r>
          </a:p>
          <a:p>
            <a:pPr>
              <a:buNone/>
            </a:pPr>
            <a:endParaRPr lang="en-US" dirty="0" smtClean="0"/>
          </a:p>
        </p:txBody>
      </p:sp>
      <p:pic>
        <p:nvPicPr>
          <p:cNvPr id="5" name="Picture 4" descr="soub39e.png"/>
          <p:cNvPicPr>
            <a:picLocks noChangeAspect="1"/>
          </p:cNvPicPr>
          <p:nvPr/>
        </p:nvPicPr>
        <p:blipFill>
          <a:blip r:embed="rId2"/>
          <a:stretch>
            <a:fillRect/>
          </a:stretch>
        </p:blipFill>
        <p:spPr>
          <a:xfrm>
            <a:off x="1676400" y="3581401"/>
            <a:ext cx="6400800" cy="310770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t>
            </a:r>
            <a:endParaRPr lang="en-US" b="1" dirty="0"/>
          </a:p>
        </p:txBody>
      </p:sp>
      <p:pic>
        <p:nvPicPr>
          <p:cNvPr id="7" name="Content Placeholder 6" descr="soub39e.png"/>
          <p:cNvPicPr>
            <a:picLocks noGrp="1" noChangeAspect="1"/>
          </p:cNvPicPr>
          <p:nvPr>
            <p:ph sz="quarter" idx="2"/>
          </p:nvPr>
        </p:nvPicPr>
        <p:blipFill>
          <a:blip r:embed="rId2"/>
          <a:stretch>
            <a:fillRect/>
          </a:stretch>
        </p:blipFill>
        <p:spPr>
          <a:xfrm>
            <a:off x="623887" y="2633662"/>
            <a:ext cx="3857625" cy="3190875"/>
          </a:xfrm>
        </p:spPr>
      </p:pic>
      <p:pic>
        <p:nvPicPr>
          <p:cNvPr id="8" name="Content Placeholder 7" descr="5e08f4c3ad6bad9e18b6019c_abf273bfbc0145ac9e8b714f81f20f42.png"/>
          <p:cNvPicPr>
            <a:picLocks noGrp="1" noChangeAspect="1"/>
          </p:cNvPicPr>
          <p:nvPr>
            <p:ph sz="quarter" idx="4"/>
          </p:nvPr>
        </p:nvPicPr>
        <p:blipFill>
          <a:blip r:embed="rId3"/>
          <a:stretch>
            <a:fillRect/>
          </a:stretch>
        </p:blipFill>
        <p:spPr>
          <a:xfrm>
            <a:off x="4800600" y="2667001"/>
            <a:ext cx="3886200" cy="3124200"/>
          </a:xfrm>
        </p:spPr>
      </p:pic>
      <p:sp>
        <p:nvSpPr>
          <p:cNvPr id="5" name="Text Placeholder 4"/>
          <p:cNvSpPr>
            <a:spLocks noGrp="1"/>
          </p:cNvSpPr>
          <p:nvPr>
            <p:ph type="body" sz="quarter" idx="1"/>
          </p:nvPr>
        </p:nvSpPr>
        <p:spPr/>
        <p:txBody>
          <a:bodyPr/>
          <a:lstStyle/>
          <a:p>
            <a:r>
              <a:rPr lang="en-US" dirty="0" err="1" smtClean="0"/>
              <a:t>Unimodality</a:t>
            </a:r>
            <a:r>
              <a:rPr lang="en-US" dirty="0" smtClean="0"/>
              <a:t> </a:t>
            </a:r>
            <a:endParaRPr lang="en-US" dirty="0"/>
          </a:p>
        </p:txBody>
      </p:sp>
      <p:sp>
        <p:nvSpPr>
          <p:cNvPr id="6" name="Text Placeholder 5"/>
          <p:cNvSpPr>
            <a:spLocks noGrp="1"/>
          </p:cNvSpPr>
          <p:nvPr>
            <p:ph type="body" sz="quarter" idx="3"/>
          </p:nvPr>
        </p:nvSpPr>
        <p:spPr/>
        <p:txBody>
          <a:bodyPr/>
          <a:lstStyle/>
          <a:p>
            <a:r>
              <a:rPr lang="en-US" dirty="0" smtClean="0"/>
              <a:t>Multimodality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sz="quarter" idx="2"/>
          </p:nvPr>
        </p:nvSpPr>
        <p:spPr/>
        <p:txBody>
          <a:bodyPr>
            <a:normAutofit/>
          </a:bodyPr>
          <a:lstStyle/>
          <a:p>
            <a:pPr>
              <a:buNone/>
            </a:pPr>
            <a:r>
              <a:rPr lang="en-US" sz="1600" dirty="0" smtClean="0"/>
              <a:t>The newspaper of 19</a:t>
            </a:r>
            <a:r>
              <a:rPr lang="en-US" sz="1600" baseline="30000" dirty="0" smtClean="0"/>
              <a:t>th</a:t>
            </a:r>
            <a:r>
              <a:rPr lang="en-US" sz="1600" dirty="0" smtClean="0"/>
              <a:t> century</a:t>
            </a:r>
            <a:endParaRPr lang="en-US" sz="1600" dirty="0"/>
          </a:p>
        </p:txBody>
      </p:sp>
      <p:sp>
        <p:nvSpPr>
          <p:cNvPr id="4" name="Content Placeholder 3"/>
          <p:cNvSpPr>
            <a:spLocks noGrp="1"/>
          </p:cNvSpPr>
          <p:nvPr>
            <p:ph sz="quarter" idx="4"/>
          </p:nvPr>
        </p:nvSpPr>
        <p:spPr/>
        <p:txBody>
          <a:bodyPr>
            <a:normAutofit/>
          </a:bodyPr>
          <a:lstStyle/>
          <a:p>
            <a:r>
              <a:rPr lang="en-US" sz="1600" dirty="0" smtClean="0"/>
              <a:t>The newspaper of 20</a:t>
            </a:r>
            <a:r>
              <a:rPr lang="en-US" sz="1600" baseline="30000" dirty="0" smtClean="0"/>
              <a:t>th</a:t>
            </a:r>
            <a:r>
              <a:rPr lang="en-US" sz="1600" dirty="0" smtClean="0"/>
              <a:t> century </a:t>
            </a:r>
            <a:endParaRPr lang="en-US" sz="1600" dirty="0"/>
          </a:p>
        </p:txBody>
      </p:sp>
      <p:sp>
        <p:nvSpPr>
          <p:cNvPr id="5" name="Text Placeholder 4"/>
          <p:cNvSpPr>
            <a:spLocks noGrp="1"/>
          </p:cNvSpPr>
          <p:nvPr>
            <p:ph type="body" sz="quarter" idx="1"/>
          </p:nvPr>
        </p:nvSpPr>
        <p:spPr/>
        <p:txBody>
          <a:bodyPr/>
          <a:lstStyle/>
          <a:p>
            <a:r>
              <a:rPr lang="en-US" dirty="0" err="1" smtClean="0"/>
              <a:t>Unimodality</a:t>
            </a:r>
            <a:r>
              <a:rPr lang="en-US" dirty="0" smtClean="0"/>
              <a:t> </a:t>
            </a:r>
            <a:endParaRPr lang="en-US" dirty="0"/>
          </a:p>
        </p:txBody>
      </p:sp>
      <p:sp>
        <p:nvSpPr>
          <p:cNvPr id="6" name="Text Placeholder 5"/>
          <p:cNvSpPr>
            <a:spLocks noGrp="1"/>
          </p:cNvSpPr>
          <p:nvPr>
            <p:ph type="body" sz="quarter" idx="3"/>
          </p:nvPr>
        </p:nvSpPr>
        <p:spPr/>
        <p:txBody>
          <a:bodyPr/>
          <a:lstStyle/>
          <a:p>
            <a:r>
              <a:rPr lang="en-US" dirty="0" smtClean="0"/>
              <a:t>Multimodality </a:t>
            </a:r>
            <a:endParaRPr lang="en-US" dirty="0"/>
          </a:p>
        </p:txBody>
      </p:sp>
      <p:pic>
        <p:nvPicPr>
          <p:cNvPr id="8" name="Picture 7" descr="400px-Nytrib1864.jpg"/>
          <p:cNvPicPr>
            <a:picLocks noChangeAspect="1"/>
          </p:cNvPicPr>
          <p:nvPr/>
        </p:nvPicPr>
        <p:blipFill>
          <a:blip r:embed="rId2"/>
          <a:stretch>
            <a:fillRect/>
          </a:stretch>
        </p:blipFill>
        <p:spPr>
          <a:xfrm>
            <a:off x="609601" y="2819400"/>
            <a:ext cx="3936532" cy="3581400"/>
          </a:xfrm>
          <a:prstGeom prst="rect">
            <a:avLst/>
          </a:prstGeom>
        </p:spPr>
      </p:pic>
      <p:pic>
        <p:nvPicPr>
          <p:cNvPr id="9" name="Picture 8" descr="download (5).jpg"/>
          <p:cNvPicPr>
            <a:picLocks noChangeAspect="1"/>
          </p:cNvPicPr>
          <p:nvPr/>
        </p:nvPicPr>
        <p:blipFill>
          <a:blip r:embed="rId3"/>
          <a:stretch>
            <a:fillRect/>
          </a:stretch>
        </p:blipFill>
        <p:spPr>
          <a:xfrm>
            <a:off x="5181600" y="2819400"/>
            <a:ext cx="3352800" cy="3729182"/>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738</TotalTime>
  <Words>2865</Words>
  <Application>Microsoft Office PowerPoint</Application>
  <PresentationFormat>On-screen Show (4:3)</PresentationFormat>
  <Paragraphs>153</Paragraphs>
  <Slides>34</Slides>
  <Notes>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Median</vt:lpstr>
      <vt:lpstr>multimodality</vt:lpstr>
      <vt:lpstr>Outline </vt:lpstr>
      <vt:lpstr>Mode </vt:lpstr>
      <vt:lpstr>Mode </vt:lpstr>
      <vt:lpstr>Mode </vt:lpstr>
      <vt:lpstr>Sign </vt:lpstr>
      <vt:lpstr>Unimodality  </vt:lpstr>
      <vt:lpstr>»</vt:lpstr>
      <vt:lpstr>»</vt:lpstr>
      <vt:lpstr>Multiliteracy  </vt:lpstr>
      <vt:lpstr>Multimodality </vt:lpstr>
      <vt:lpstr>Multimodality </vt:lpstr>
      <vt:lpstr>Multimodality </vt:lpstr>
      <vt:lpstr>Multimodality </vt:lpstr>
      <vt:lpstr>Multimodality</vt:lpstr>
      <vt:lpstr>Multimodality </vt:lpstr>
      <vt:lpstr>Multimodality </vt:lpstr>
      <vt:lpstr>Multimodality</vt:lpstr>
      <vt:lpstr>Multimodality </vt:lpstr>
      <vt:lpstr>Multimodality </vt:lpstr>
      <vt:lpstr>Multimodality</vt:lpstr>
      <vt:lpstr>Multimodality</vt:lpstr>
      <vt:lpstr>Multimodality </vt:lpstr>
      <vt:lpstr>Diversity of learners</vt:lpstr>
      <vt:lpstr>Diversity of learners</vt:lpstr>
      <vt:lpstr>Digital technology:</vt:lpstr>
      <vt:lpstr>Digital technology:</vt:lpstr>
      <vt:lpstr>Who is a multimodal learner?</vt:lpstr>
      <vt:lpstr>Why is multimodal learning important?</vt:lpstr>
      <vt:lpstr>Why is multimodal learning important?</vt:lpstr>
      <vt:lpstr>Importance of multimodal analysis</vt:lpstr>
      <vt:lpstr>Limitations: </vt:lpstr>
      <vt:lpstr>Conclusion: </vt:lpstr>
      <vt:lpstr>Done!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mlc</dc:creator>
  <cp:lastModifiedBy>mlc</cp:lastModifiedBy>
  <cp:revision>32</cp:revision>
  <dcterms:created xsi:type="dcterms:W3CDTF">2020-04-05T20:46:08Z</dcterms:created>
  <dcterms:modified xsi:type="dcterms:W3CDTF">2020-04-06T09:04:44Z</dcterms:modified>
</cp:coreProperties>
</file>