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57" r:id="rId5"/>
    <p:sldId id="269" r:id="rId6"/>
    <p:sldId id="258" r:id="rId7"/>
    <p:sldId id="266" r:id="rId8"/>
    <p:sldId id="267" r:id="rId9"/>
    <p:sldId id="268" r:id="rId10"/>
    <p:sldId id="261" r:id="rId11"/>
    <p:sldId id="262" r:id="rId12"/>
    <p:sldId id="263" r:id="rId13"/>
    <p:sldId id="264" r:id="rId14"/>
    <p:sldId id="265"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5/12/2020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5/12/2020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5/12/2020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5/12/2020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5/12/2020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5/12/2020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5/12/2020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hecompassforsbc.org/how-to-guides/how-develop-communication-strategy#partners" TargetMode="External"/><Relationship Id="rId2" Type="http://schemas.openxmlformats.org/officeDocument/2006/relationships/hyperlink" Target="https://www.thecompassforsbc.org/how-to-guides/how-develop-communication-strategy#stakeholder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thecompassforsbc.org/how-to-guides/how-develop-communication-strategy#partners" TargetMode="External"/><Relationship Id="rId2" Type="http://schemas.openxmlformats.org/officeDocument/2006/relationships/hyperlink" Target="https://www.thecompassforsbc.org/how-to-guides/how-develop-communication-strategy#stakeholder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Concept of DSC campaign</a:t>
            </a:r>
            <a:endParaRPr lang="en-US" dirty="0"/>
          </a:p>
        </p:txBody>
      </p:sp>
    </p:spTree>
    <p:extLst>
      <p:ext uri="{BB962C8B-B14F-4D97-AF65-F5344CB8AC3E}">
        <p14:creationId xmlns:p14="http://schemas.microsoft.com/office/powerpoint/2010/main" val="1534244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Communication Road Map to Change</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Illustrates the process that is usually adopted to design the strategy and the implementation of a communication program. The presentation of the road map, step by step, is carried out here in narrative form. The context within which a strategy is defined needs to be considered as </a:t>
            </a:r>
            <a:r>
              <a:rPr lang="en-US" dirty="0" smtClean="0"/>
              <a:t>well.</a:t>
            </a:r>
          </a:p>
          <a:p>
            <a:r>
              <a:rPr lang="en-US" b="1" dirty="0"/>
              <a:t>Step 1</a:t>
            </a:r>
            <a:r>
              <a:rPr lang="en-US" dirty="0"/>
              <a:t> requires reviewing available documentation and conducting interviews with individuals of </a:t>
            </a:r>
            <a:r>
              <a:rPr lang="en-US" dirty="0" smtClean="0"/>
              <a:t>relevance</a:t>
            </a:r>
          </a:p>
          <a:p>
            <a:pPr marL="0" indent="0">
              <a:buNone/>
            </a:pPr>
            <a:endParaRPr lang="en-US" dirty="0"/>
          </a:p>
          <a:p>
            <a:r>
              <a:rPr lang="en-US" b="1" dirty="0"/>
              <a:t>Step 2 </a:t>
            </a:r>
            <a:r>
              <a:rPr lang="en-US" dirty="0"/>
              <a:t>is where the </a:t>
            </a:r>
            <a:r>
              <a:rPr lang="en-US" dirty="0" smtClean="0"/>
              <a:t>genuine field </a:t>
            </a:r>
            <a:r>
              <a:rPr lang="en-US" dirty="0"/>
              <a:t>research begins by engaging stakeholders in order to build </a:t>
            </a:r>
            <a:r>
              <a:rPr lang="en-US" dirty="0" smtClean="0"/>
              <a:t>trust and </a:t>
            </a:r>
            <a:r>
              <a:rPr lang="en-US" dirty="0"/>
              <a:t>mutual understanding. The investigation usually begins in a </a:t>
            </a:r>
            <a:r>
              <a:rPr lang="en-US" dirty="0" smtClean="0"/>
              <a:t>broader manner</a:t>
            </a:r>
            <a:r>
              <a:rPr lang="en-US" dirty="0"/>
              <a:t>, gradually zooming in on key issues in the next steps</a:t>
            </a:r>
          </a:p>
          <a:p>
            <a:r>
              <a:rPr lang="en-US" b="1" dirty="0"/>
              <a:t>step 3</a:t>
            </a:r>
            <a:r>
              <a:rPr lang="en-US" dirty="0"/>
              <a:t>, </a:t>
            </a:r>
            <a:r>
              <a:rPr lang="en-US" dirty="0" smtClean="0"/>
              <a:t>communication is </a:t>
            </a:r>
            <a:r>
              <a:rPr lang="en-US" dirty="0"/>
              <a:t>used to uncover risks and opportunities while probing </a:t>
            </a:r>
            <a:r>
              <a:rPr lang="en-US" dirty="0" smtClean="0"/>
              <a:t>stakeholders’ knowledge </a:t>
            </a:r>
            <a:r>
              <a:rPr lang="en-US" dirty="0"/>
              <a:t>and perceptions about the main problem(s)</a:t>
            </a:r>
          </a:p>
          <a:p>
            <a:endParaRPr lang="en-US" dirty="0"/>
          </a:p>
        </p:txBody>
      </p:sp>
    </p:spTree>
    <p:extLst>
      <p:ext uri="{BB962C8B-B14F-4D97-AF65-F5344CB8AC3E}">
        <p14:creationId xmlns:p14="http://schemas.microsoft.com/office/powerpoint/2010/main" val="2501604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428" y="682580"/>
            <a:ext cx="9457425" cy="5565819"/>
          </a:xfrm>
        </p:spPr>
        <p:txBody>
          <a:bodyPr>
            <a:normAutofit/>
          </a:bodyPr>
          <a:lstStyle/>
          <a:p>
            <a:r>
              <a:rPr lang="en-US" dirty="0"/>
              <a:t>step 4 a communication specialist is expected to identify the main causes of </a:t>
            </a:r>
            <a:r>
              <a:rPr lang="en-US" dirty="0" smtClean="0"/>
              <a:t>the problem(s</a:t>
            </a:r>
            <a:r>
              <a:rPr lang="en-US" dirty="0"/>
              <a:t>) that need to be solved. Looking at the causes is often </a:t>
            </a:r>
            <a:r>
              <a:rPr lang="en-US" dirty="0" smtClean="0"/>
              <a:t>more important </a:t>
            </a:r>
            <a:r>
              <a:rPr lang="en-US" dirty="0"/>
              <a:t>than accurately defining the main problem, because to be </a:t>
            </a:r>
            <a:r>
              <a:rPr lang="en-US" dirty="0" smtClean="0"/>
              <a:t>successful the </a:t>
            </a:r>
            <a:r>
              <a:rPr lang="en-US" dirty="0"/>
              <a:t>solutions devised need to address the root causes of a </a:t>
            </a:r>
            <a:r>
              <a:rPr lang="en-US" dirty="0" smtClean="0"/>
              <a:t>problem, rather </a:t>
            </a:r>
            <a:r>
              <a:rPr lang="en-US" dirty="0"/>
              <a:t>than the problem itself</a:t>
            </a:r>
          </a:p>
          <a:p>
            <a:r>
              <a:rPr lang="en-US" dirty="0"/>
              <a:t>Step 5 is where viable options and </a:t>
            </a:r>
            <a:r>
              <a:rPr lang="en-US" dirty="0" smtClean="0"/>
              <a:t>solutions are </a:t>
            </a:r>
            <a:r>
              <a:rPr lang="en-US" dirty="0"/>
              <a:t>assessed and identified. These are then ranked in terms of best choices</a:t>
            </a:r>
          </a:p>
          <a:p>
            <a:r>
              <a:rPr lang="en-US" dirty="0"/>
              <a:t>Step 6 is critical because, based on all relevant data from the </a:t>
            </a:r>
            <a:r>
              <a:rPr lang="en-US" dirty="0" smtClean="0"/>
              <a:t>previous steps</a:t>
            </a:r>
            <a:r>
              <a:rPr lang="en-US" dirty="0"/>
              <a:t>, it aims to transform the top solutions identified into SMART </a:t>
            </a:r>
            <a:r>
              <a:rPr lang="en-US" dirty="0" smtClean="0"/>
              <a:t>objectives, that </a:t>
            </a:r>
            <a:r>
              <a:rPr lang="en-US" dirty="0"/>
              <a:t>is, objectives that are specific, measurable, attainable, </a:t>
            </a:r>
            <a:r>
              <a:rPr lang="en-US" dirty="0" smtClean="0"/>
              <a:t>realistic, and </a:t>
            </a:r>
            <a:r>
              <a:rPr lang="en-US" dirty="0"/>
              <a:t>timely. This step marks the end of the research phase </a:t>
            </a:r>
            <a:r>
              <a:rPr lang="en-US" dirty="0" smtClean="0"/>
              <a:t>and the beginning </a:t>
            </a:r>
            <a:r>
              <a:rPr lang="en-US" dirty="0"/>
              <a:t>of the strategy design phase</a:t>
            </a:r>
          </a:p>
          <a:p>
            <a:endParaRPr lang="en-US" dirty="0"/>
          </a:p>
        </p:txBody>
      </p:sp>
    </p:spTree>
    <p:extLst>
      <p:ext uri="{BB962C8B-B14F-4D97-AF65-F5344CB8AC3E}">
        <p14:creationId xmlns:p14="http://schemas.microsoft.com/office/powerpoint/2010/main" val="4223234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580" y="940158"/>
            <a:ext cx="9367273" cy="5308241"/>
          </a:xfrm>
        </p:spPr>
        <p:txBody>
          <a:bodyPr>
            <a:normAutofit/>
          </a:bodyPr>
          <a:lstStyle/>
          <a:p>
            <a:r>
              <a:rPr lang="en-US" dirty="0"/>
              <a:t>Step 7 requires the definition </a:t>
            </a:r>
            <a:r>
              <a:rPr lang="en-US" dirty="0" smtClean="0"/>
              <a:t>of primary </a:t>
            </a:r>
            <a:r>
              <a:rPr lang="en-US" dirty="0"/>
              <a:t>and secondary audiences of the communication strategy, </a:t>
            </a:r>
            <a:r>
              <a:rPr lang="en-US" dirty="0" smtClean="0"/>
              <a:t>taking into </a:t>
            </a:r>
            <a:r>
              <a:rPr lang="en-US" dirty="0"/>
              <a:t>account their background, knowledge, opinions, and ways of life </a:t>
            </a:r>
            <a:r>
              <a:rPr lang="en-US" dirty="0" smtClean="0"/>
              <a:t>and other </a:t>
            </a:r>
            <a:r>
              <a:rPr lang="en-US" dirty="0"/>
              <a:t>relevant information collected in the CBA</a:t>
            </a:r>
          </a:p>
          <a:p>
            <a:r>
              <a:rPr lang="en-US" dirty="0"/>
              <a:t>In step 8 the communication specialist defines the level of change that </a:t>
            </a:r>
            <a:r>
              <a:rPr lang="en-US" dirty="0" smtClean="0"/>
              <a:t>is targeted </a:t>
            </a:r>
            <a:r>
              <a:rPr lang="en-US" dirty="0"/>
              <a:t>by the communication strategy. As stated earlier, it is very </a:t>
            </a:r>
            <a:r>
              <a:rPr lang="en-US" dirty="0" smtClean="0"/>
              <a:t>important to </a:t>
            </a:r>
            <a:r>
              <a:rPr lang="en-US" dirty="0"/>
              <a:t>make absolutely clear the type of change that communication is </a:t>
            </a:r>
            <a:r>
              <a:rPr lang="en-US" dirty="0" smtClean="0"/>
              <a:t>expected to </a:t>
            </a:r>
            <a:r>
              <a:rPr lang="en-US" dirty="0"/>
              <a:t>achieve. It can be knowledge, behavior, or empowerment, among </a:t>
            </a:r>
            <a:r>
              <a:rPr lang="en-US" dirty="0" smtClean="0"/>
              <a:t>others. Whatever </a:t>
            </a:r>
            <a:r>
              <a:rPr lang="en-US" dirty="0"/>
              <a:t>it is, it should be defined clearly at this point, as each type </a:t>
            </a:r>
            <a:r>
              <a:rPr lang="en-US" dirty="0" smtClean="0"/>
              <a:t>requires different </a:t>
            </a:r>
            <a:r>
              <a:rPr lang="en-US" dirty="0"/>
              <a:t>communication approaches</a:t>
            </a:r>
          </a:p>
          <a:p>
            <a:r>
              <a:rPr lang="en-US" dirty="0"/>
              <a:t>Step 9 is concerned with the </a:t>
            </a:r>
            <a:r>
              <a:rPr lang="en-US" dirty="0" smtClean="0"/>
              <a:t>selection of </a:t>
            </a:r>
            <a:r>
              <a:rPr lang="en-US" dirty="0"/>
              <a:t>the communication approaches, which are naturally linked with the type </a:t>
            </a:r>
            <a:r>
              <a:rPr lang="en-US" dirty="0" smtClean="0"/>
              <a:t>of change </a:t>
            </a:r>
            <a:r>
              <a:rPr lang="en-US" dirty="0"/>
              <a:t>defined in the previous step. Social marketing, information </a:t>
            </a:r>
            <a:r>
              <a:rPr lang="en-US" dirty="0" smtClean="0"/>
              <a:t>dissemination, and </a:t>
            </a:r>
            <a:r>
              <a:rPr lang="en-US" dirty="0"/>
              <a:t>community mobilization are some of the most </a:t>
            </a:r>
            <a:r>
              <a:rPr lang="en-US" dirty="0" smtClean="0"/>
              <a:t>frequent approaches</a:t>
            </a:r>
            <a:endParaRPr lang="en-US" dirty="0"/>
          </a:p>
          <a:p>
            <a:endParaRPr lang="en-US" dirty="0"/>
          </a:p>
        </p:txBody>
      </p:sp>
    </p:spTree>
    <p:extLst>
      <p:ext uri="{BB962C8B-B14F-4D97-AF65-F5344CB8AC3E}">
        <p14:creationId xmlns:p14="http://schemas.microsoft.com/office/powerpoint/2010/main" val="4204862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460" y="785612"/>
            <a:ext cx="9354394" cy="5462788"/>
          </a:xfrm>
        </p:spPr>
        <p:txBody>
          <a:bodyPr>
            <a:normAutofit/>
          </a:bodyPr>
          <a:lstStyle/>
          <a:p>
            <a:r>
              <a:rPr lang="en-US" dirty="0"/>
              <a:t>step 10 the </a:t>
            </a:r>
            <a:r>
              <a:rPr lang="en-US" dirty="0" smtClean="0"/>
              <a:t>communication specialist </a:t>
            </a:r>
            <a:r>
              <a:rPr lang="en-US" dirty="0"/>
              <a:t>can proceed to select the right media and channels for </a:t>
            </a:r>
            <a:r>
              <a:rPr lang="en-US" dirty="0" smtClean="0"/>
              <a:t>the intended </a:t>
            </a:r>
            <a:r>
              <a:rPr lang="en-US" dirty="0"/>
              <a:t>objective(s). Once again, this decision is taken reviewing all </a:t>
            </a:r>
            <a:r>
              <a:rPr lang="en-US" dirty="0" smtClean="0"/>
              <a:t>the information </a:t>
            </a:r>
            <a:r>
              <a:rPr lang="en-US" dirty="0"/>
              <a:t>collected during the research phase. A similar approach is</a:t>
            </a:r>
          </a:p>
          <a:p>
            <a:r>
              <a:rPr lang="en-US" dirty="0" smtClean="0"/>
              <a:t>step </a:t>
            </a:r>
            <a:r>
              <a:rPr lang="en-US" dirty="0"/>
              <a:t>11 about message design. To be effective, </a:t>
            </a:r>
            <a:r>
              <a:rPr lang="en-US" dirty="0" smtClean="0"/>
              <a:t>messages must </a:t>
            </a:r>
            <a:r>
              <a:rPr lang="en-US" dirty="0"/>
              <a:t>be developed having in mind the audiences’ needs and ways of </a:t>
            </a:r>
            <a:r>
              <a:rPr lang="en-US" dirty="0" smtClean="0"/>
              <a:t>thinking. In </a:t>
            </a:r>
            <a:r>
              <a:rPr lang="en-US" dirty="0"/>
              <a:t>other words, the design of the message, no matter how </a:t>
            </a:r>
            <a:r>
              <a:rPr lang="en-US" dirty="0" smtClean="0"/>
              <a:t>creative, should </a:t>
            </a:r>
            <a:r>
              <a:rPr lang="en-US" dirty="0"/>
              <a:t>be derived from local stakeholders’ world view, not from that of </a:t>
            </a:r>
            <a:r>
              <a:rPr lang="en-US" dirty="0" smtClean="0"/>
              <a:t>the specialist</a:t>
            </a:r>
            <a:r>
              <a:rPr lang="en-US" dirty="0"/>
              <a:t>.</a:t>
            </a:r>
          </a:p>
          <a:p>
            <a:r>
              <a:rPr lang="en-US" dirty="0"/>
              <a:t>Finally, step 12 indicates the end of the journey. While each step can </a:t>
            </a:r>
            <a:r>
              <a:rPr lang="en-US" dirty="0" smtClean="0"/>
              <a:t>be different </a:t>
            </a:r>
            <a:r>
              <a:rPr lang="en-US" dirty="0"/>
              <a:t>according to the situation and the objective of the initiative, </a:t>
            </a:r>
            <a:r>
              <a:rPr lang="en-US" dirty="0" smtClean="0"/>
              <a:t>the overall </a:t>
            </a:r>
            <a:r>
              <a:rPr lang="en-US" dirty="0"/>
              <a:t>process remains the same most of the time</a:t>
            </a:r>
          </a:p>
        </p:txBody>
      </p:sp>
    </p:spTree>
    <p:extLst>
      <p:ext uri="{BB962C8B-B14F-4D97-AF65-F5344CB8AC3E}">
        <p14:creationId xmlns:p14="http://schemas.microsoft.com/office/powerpoint/2010/main" val="2646506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DSC campaign</a:t>
            </a:r>
            <a:r>
              <a:rPr lang="en-US" u="sng" dirty="0"/>
              <a:t/>
            </a:r>
            <a:br>
              <a:rPr lang="en-US" u="sng" dirty="0"/>
            </a:br>
            <a:endParaRPr lang="en-US" dirty="0"/>
          </a:p>
        </p:txBody>
      </p:sp>
      <p:sp>
        <p:nvSpPr>
          <p:cNvPr id="3" name="Content Placeholder 2"/>
          <p:cNvSpPr>
            <a:spLocks noGrp="1"/>
          </p:cNvSpPr>
          <p:nvPr>
            <p:ph idx="1"/>
          </p:nvPr>
        </p:nvSpPr>
        <p:spPr/>
        <p:txBody>
          <a:bodyPr/>
          <a:lstStyle/>
          <a:p>
            <a:pPr lvl="0"/>
            <a:r>
              <a:rPr lang="en-US" dirty="0"/>
              <a:t>DSC campaign</a:t>
            </a:r>
            <a:r>
              <a:rPr lang="en-GB" dirty="0" smtClean="0"/>
              <a:t> </a:t>
            </a:r>
            <a:r>
              <a:rPr lang="en-GB" dirty="0"/>
              <a:t>is not merely concerned with providing information on development activities but it involves creating opportunity for the people to know about the technical nature of new ideas and on how they work and with what effect.</a:t>
            </a:r>
            <a:endParaRPr lang="en-US" dirty="0"/>
          </a:p>
          <a:p>
            <a:pPr lvl="0"/>
            <a:r>
              <a:rPr lang="en-US" dirty="0"/>
              <a:t>DSC campaign </a:t>
            </a:r>
            <a:r>
              <a:rPr lang="en-GB" dirty="0" smtClean="0"/>
              <a:t>plays </a:t>
            </a:r>
            <a:r>
              <a:rPr lang="en-GB" dirty="0"/>
              <a:t>the more important role of creating an atmosphere for understanding how these new ideas fit into the real social situation in which the people operate.</a:t>
            </a:r>
            <a:endParaRPr lang="en-US" dirty="0"/>
          </a:p>
          <a:p>
            <a:pPr lvl="0"/>
            <a:r>
              <a:rPr lang="en-GB" dirty="0"/>
              <a:t>Its ultimate goal is to catalyse local development activities, local development planning and implementation, and local communication to smoothen the path to development.</a:t>
            </a:r>
            <a:endParaRPr lang="en-US" dirty="0"/>
          </a:p>
          <a:p>
            <a:endParaRPr lang="en-US" dirty="0"/>
          </a:p>
        </p:txBody>
      </p:sp>
    </p:spTree>
    <p:extLst>
      <p:ext uri="{BB962C8B-B14F-4D97-AF65-F5344CB8AC3E}">
        <p14:creationId xmlns:p14="http://schemas.microsoft.com/office/powerpoint/2010/main" val="2600728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2" y="1081826"/>
            <a:ext cx="9403742" cy="5166574"/>
          </a:xfrm>
        </p:spPr>
        <p:txBody>
          <a:bodyPr/>
          <a:lstStyle/>
          <a:p>
            <a:pPr lvl="0"/>
            <a:r>
              <a:rPr lang="en-GB" dirty="0"/>
              <a:t>In addition, those in charge of planning Development Support Communication campaign must be those who understand the social structure (those who have entered into the socio-cultural contexts of the people) and how change can take place in it, not merely how development messages can be disseminated</a:t>
            </a:r>
            <a:r>
              <a:rPr lang="en-GB" dirty="0" smtClean="0"/>
              <a:t>.</a:t>
            </a:r>
          </a:p>
          <a:p>
            <a:pPr lvl="0"/>
            <a:r>
              <a:rPr lang="en-GB" dirty="0" smtClean="0"/>
              <a:t>A campaign approach is the only way to handle large and complex programmes of public information and education.</a:t>
            </a:r>
          </a:p>
          <a:p>
            <a:pPr lvl="0"/>
            <a:r>
              <a:rPr lang="en-GB" dirty="0" smtClean="0"/>
              <a:t>It permits the use of resource (time , funds, personnel) more effectively and helps you to coordinate them.</a:t>
            </a:r>
          </a:p>
          <a:p>
            <a:pPr lvl="0"/>
            <a:r>
              <a:rPr lang="en-GB" dirty="0" smtClean="0"/>
              <a:t>It can help to reach more members of the intended audience by using a combination of communication methods.</a:t>
            </a:r>
          </a:p>
          <a:p>
            <a:pPr lvl="0"/>
            <a:r>
              <a:rPr lang="en-GB" dirty="0" smtClean="0"/>
              <a:t>It provides a wider range of understanding as it helps to reach audience members through multiple channels and in repetitive pattern which enlarge the scope of learning </a:t>
            </a:r>
            <a:endParaRPr lang="en-US" dirty="0"/>
          </a:p>
          <a:p>
            <a:endParaRPr lang="en-US" dirty="0"/>
          </a:p>
        </p:txBody>
      </p:sp>
    </p:spTree>
    <p:extLst>
      <p:ext uri="{BB962C8B-B14F-4D97-AF65-F5344CB8AC3E}">
        <p14:creationId xmlns:p14="http://schemas.microsoft.com/office/powerpoint/2010/main" val="1754312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Factors that influence DSC campaign  </a:t>
            </a:r>
            <a:endParaRPr lang="en-US" dirty="0"/>
          </a:p>
        </p:txBody>
      </p:sp>
      <p:sp>
        <p:nvSpPr>
          <p:cNvPr id="3" name="Content Placeholder 2"/>
          <p:cNvSpPr>
            <a:spLocks noGrp="1"/>
          </p:cNvSpPr>
          <p:nvPr>
            <p:ph idx="1"/>
          </p:nvPr>
        </p:nvSpPr>
        <p:spPr/>
        <p:txBody>
          <a:bodyPr>
            <a:normAutofit fontScale="92500" lnSpcReduction="10000"/>
          </a:bodyPr>
          <a:lstStyle/>
          <a:p>
            <a:r>
              <a:rPr lang="en-US" dirty="0"/>
              <a:t>Noise:</a:t>
            </a:r>
            <a:br>
              <a:rPr lang="en-US" dirty="0"/>
            </a:br>
            <a:r>
              <a:rPr lang="en-US" dirty="0"/>
              <a:t/>
            </a:r>
            <a:br>
              <a:rPr lang="en-US" dirty="0"/>
            </a:br>
            <a:r>
              <a:rPr lang="en-US" dirty="0"/>
              <a:t>Noise is most commonly regarded factor that interfaces with sharing meaning. Noise may be internal or external?</a:t>
            </a:r>
            <a:br>
              <a:rPr lang="en-US" dirty="0"/>
            </a:br>
            <a:r>
              <a:rPr lang="en-US" dirty="0"/>
              <a:t/>
            </a:r>
            <a:br>
              <a:rPr lang="en-US" dirty="0"/>
            </a:br>
            <a:r>
              <a:rPr lang="en-US" dirty="0"/>
              <a:t>Internal voices are sights, sound or any other thing that draws a person's attention away from what is being communicated to him. Internal noises are thoughts and feelings that interface with the communication process. Another sort of noise is semantic noise. Semantic noises are the unintended meanings aroused by certain symbols. Whether internal, external or semantic, a noise remains a major factor that results in no communication or an Imperfect communication</a:t>
            </a:r>
            <a:br>
              <a:rPr lang="en-US" dirty="0"/>
            </a:br>
            <a:r>
              <a:rPr lang="en-US" dirty="0"/>
              <a:t/>
            </a:r>
            <a:br>
              <a:rPr lang="en-US" dirty="0"/>
            </a:br>
            <a:r>
              <a:rPr lang="en-US" dirty="0" smtClean="0"/>
              <a:t>difficulties </a:t>
            </a:r>
            <a:r>
              <a:rPr lang="en-US" dirty="0"/>
              <a:t>faced by people who have differences in ages, cast and social status </a:t>
            </a:r>
            <a:r>
              <a:rPr lang="en-US" dirty="0" err="1"/>
              <a:t>etc</a:t>
            </a:r>
            <a:endParaRPr lang="en-US" dirty="0"/>
          </a:p>
        </p:txBody>
      </p:sp>
    </p:spTree>
    <p:extLst>
      <p:ext uri="{BB962C8B-B14F-4D97-AF65-F5344CB8AC3E}">
        <p14:creationId xmlns:p14="http://schemas.microsoft.com/office/powerpoint/2010/main" val="929333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2732" y="618186"/>
            <a:ext cx="9277121" cy="5630213"/>
          </a:xfrm>
        </p:spPr>
        <p:txBody>
          <a:bodyPr>
            <a:normAutofit/>
          </a:bodyPr>
          <a:lstStyle/>
          <a:p>
            <a:r>
              <a:rPr lang="en-US" dirty="0"/>
              <a:t>a. </a:t>
            </a:r>
            <a:r>
              <a:rPr lang="en-US" b="1" dirty="0"/>
              <a:t>Physical Noise:</a:t>
            </a:r>
            <a:r>
              <a:rPr lang="en-US" dirty="0"/>
              <a:t/>
            </a:r>
            <a:br>
              <a:rPr lang="en-US" dirty="0"/>
            </a:br>
            <a:r>
              <a:rPr lang="en-US" dirty="0"/>
              <a:t/>
            </a:r>
            <a:br>
              <a:rPr lang="en-US" dirty="0"/>
            </a:br>
            <a:r>
              <a:rPr lang="en-US" dirty="0"/>
              <a:t>Obstruction caused by environment this factor is termed as physical noise. This may be including </a:t>
            </a:r>
            <a:r>
              <a:rPr lang="en-US" dirty="0" smtClean="0"/>
              <a:t>noise </a:t>
            </a:r>
            <a:r>
              <a:rPr lang="en-US" dirty="0"/>
              <a:t>of other people talking and passing traffic </a:t>
            </a:r>
            <a:r>
              <a:rPr lang="en-US" dirty="0" smtClean="0"/>
              <a:t>etc. </a:t>
            </a:r>
            <a:r>
              <a:rPr lang="en-US" dirty="0"/>
              <a:t>this may prevent a message from being heard clearly.</a:t>
            </a:r>
            <a:br>
              <a:rPr lang="en-US" dirty="0"/>
            </a:br>
            <a:r>
              <a:rPr lang="en-US" dirty="0"/>
              <a:t/>
            </a:r>
            <a:br>
              <a:rPr lang="en-US" dirty="0"/>
            </a:br>
            <a:r>
              <a:rPr lang="en-US" dirty="0"/>
              <a:t>b. </a:t>
            </a:r>
            <a:r>
              <a:rPr lang="en-US" b="1" dirty="0"/>
              <a:t>Technical Noise:</a:t>
            </a:r>
            <a:r>
              <a:rPr lang="en-US" dirty="0"/>
              <a:t/>
            </a:r>
            <a:br>
              <a:rPr lang="en-US" dirty="0"/>
            </a:br>
            <a:r>
              <a:rPr lang="en-US" dirty="0"/>
              <a:t/>
            </a:r>
            <a:br>
              <a:rPr lang="en-US" dirty="0"/>
            </a:br>
            <a:r>
              <a:rPr lang="en-US" dirty="0"/>
              <a:t>This involves in the failure of the medium of communication. It includes crackles on telephone line on illegible handwriting etc. this may prevent the exchange of communication</a:t>
            </a:r>
            <a:br>
              <a:rPr lang="en-US" dirty="0"/>
            </a:br>
            <a:r>
              <a:rPr lang="en-US" dirty="0"/>
              <a:t/>
            </a:r>
            <a:br>
              <a:rPr lang="en-US" dirty="0"/>
            </a:br>
            <a:r>
              <a:rPr lang="en-US" dirty="0" smtClean="0"/>
              <a:t>c. </a:t>
            </a:r>
            <a:r>
              <a:rPr lang="en-US" b="1" dirty="0" smtClean="0"/>
              <a:t>Social </a:t>
            </a:r>
            <a:r>
              <a:rPr lang="en-US" b="1" dirty="0"/>
              <a:t>Communication:</a:t>
            </a:r>
            <a:r>
              <a:rPr lang="en-US" dirty="0"/>
              <a:t/>
            </a:r>
            <a:br>
              <a:rPr lang="en-US" dirty="0"/>
            </a:br>
            <a:r>
              <a:rPr lang="en-US" dirty="0"/>
              <a:t/>
            </a:r>
            <a:br>
              <a:rPr lang="en-US" dirty="0"/>
            </a:br>
            <a:r>
              <a:rPr lang="en-US" dirty="0"/>
              <a:t>It is the interference caused by the differences in personality and cultures of the members communicating. It </a:t>
            </a:r>
            <a:r>
              <a:rPr lang="en-US" dirty="0" smtClean="0"/>
              <a:t>Includes </a:t>
            </a:r>
            <a:r>
              <a:rPr lang="en-US" dirty="0" smtClean="0"/>
              <a:t>difficulties </a:t>
            </a:r>
            <a:r>
              <a:rPr lang="en-US" dirty="0"/>
              <a:t>faced by people who have differences in ages, cast and social status </a:t>
            </a:r>
            <a:r>
              <a:rPr lang="en-US" dirty="0" smtClean="0"/>
              <a:t>etc.</a:t>
            </a:r>
            <a:endParaRPr lang="en-US" dirty="0"/>
          </a:p>
        </p:txBody>
      </p:sp>
    </p:spTree>
    <p:extLst>
      <p:ext uri="{BB962C8B-B14F-4D97-AF65-F5344CB8AC3E}">
        <p14:creationId xmlns:p14="http://schemas.microsoft.com/office/powerpoint/2010/main" val="132808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8186" y="579550"/>
            <a:ext cx="9431667" cy="5668850"/>
          </a:xfrm>
        </p:spPr>
        <p:txBody>
          <a:bodyPr>
            <a:normAutofit fontScale="92500" lnSpcReduction="20000"/>
          </a:bodyPr>
          <a:lstStyle/>
          <a:p>
            <a:pPr marL="0" indent="0">
              <a:buNone/>
            </a:pPr>
            <a:r>
              <a:rPr lang="en-US" dirty="0" smtClean="0"/>
              <a:t>2. Distortion</a:t>
            </a:r>
            <a:r>
              <a:rPr lang="en-US" dirty="0"/>
              <a:t>:</a:t>
            </a:r>
            <a:br>
              <a:rPr lang="en-US" dirty="0"/>
            </a:br>
            <a:r>
              <a:rPr lang="en-US" dirty="0"/>
              <a:t/>
            </a:r>
            <a:br>
              <a:rPr lang="en-US" dirty="0"/>
            </a:br>
            <a:r>
              <a:rPr lang="en-US" dirty="0"/>
              <a:t>Reference to the way in which meaning of the communication is lost in handling. It occurs largely at the encoding and decoding stages of communication</a:t>
            </a:r>
            <a:r>
              <a:rPr lang="en-US" dirty="0" smtClean="0"/>
              <a:t>.</a:t>
            </a:r>
          </a:p>
          <a:p>
            <a:pPr marL="0" indent="0">
              <a:buNone/>
            </a:pPr>
            <a:r>
              <a:rPr lang="en-US" dirty="0"/>
              <a:t>A distortion is a change, twist, or exaggeration that makes something appear different from the way it really is. You can distort an image, a thought, or even an idea</a:t>
            </a:r>
            <a:r>
              <a:rPr lang="en-US" dirty="0" smtClean="0"/>
              <a:t>.</a:t>
            </a:r>
            <a:r>
              <a:rPr lang="en-US" dirty="0"/>
              <a:t/>
            </a:r>
            <a:br>
              <a:rPr lang="en-US" dirty="0"/>
            </a:br>
            <a:r>
              <a:rPr lang="en-US" dirty="0"/>
              <a:t/>
            </a:r>
            <a:br>
              <a:rPr lang="en-US" dirty="0"/>
            </a:br>
            <a:r>
              <a:rPr lang="en-US" dirty="0"/>
              <a:t>3. Filtering:</a:t>
            </a:r>
            <a:br>
              <a:rPr lang="en-US" dirty="0"/>
            </a:br>
            <a:r>
              <a:rPr lang="en-US" dirty="0"/>
              <a:t/>
            </a:r>
            <a:br>
              <a:rPr lang="en-US" dirty="0"/>
            </a:br>
            <a:r>
              <a:rPr lang="en-US" dirty="0"/>
              <a:t>Filtering refers to a sender's purposely changing of information so the receiver will see It more favorably. e.g. when a manager tells his boss, what he feels his boss wants to hear, he is filtering information. Flattering is the best example of filtering</a:t>
            </a:r>
            <a:r>
              <a:rPr lang="en-US" dirty="0" smtClean="0"/>
              <a:t>.</a:t>
            </a:r>
          </a:p>
          <a:p>
            <a:pPr marL="0" indent="0">
              <a:buNone/>
            </a:pPr>
            <a:r>
              <a:rPr lang="en-US" dirty="0"/>
              <a:t>4. Selective Perception:</a:t>
            </a:r>
            <a:br>
              <a:rPr lang="en-US" dirty="0"/>
            </a:br>
            <a:r>
              <a:rPr lang="en-US" dirty="0"/>
              <a:t/>
            </a:r>
            <a:br>
              <a:rPr lang="en-US" dirty="0"/>
            </a:br>
            <a:r>
              <a:rPr lang="en-US" dirty="0"/>
              <a:t>The receiver in communication process sees and heard things in a selective way, based on his needs, motivation, experiences, background and other personal characteristics. The receiver also projects his Interest and expectation into communication as he decodes the </a:t>
            </a:r>
            <a:r>
              <a:rPr lang="en-US" dirty="0" smtClean="0"/>
              <a:t>message.</a:t>
            </a:r>
            <a:endParaRPr lang="en-US" dirty="0"/>
          </a:p>
        </p:txBody>
      </p:sp>
    </p:spTree>
    <p:extLst>
      <p:ext uri="{BB962C8B-B14F-4D97-AF65-F5344CB8AC3E}">
        <p14:creationId xmlns:p14="http://schemas.microsoft.com/office/powerpoint/2010/main" val="1396290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518" y="656824"/>
            <a:ext cx="9573335" cy="5591576"/>
          </a:xfrm>
        </p:spPr>
        <p:txBody>
          <a:bodyPr>
            <a:normAutofit/>
          </a:bodyPr>
          <a:lstStyle/>
          <a:p>
            <a:r>
              <a:rPr lang="en-US" dirty="0"/>
              <a:t>5. Language:</a:t>
            </a:r>
            <a:br>
              <a:rPr lang="en-US" dirty="0"/>
            </a:br>
            <a:r>
              <a:rPr lang="en-US" dirty="0"/>
              <a:t/>
            </a:r>
            <a:br>
              <a:rPr lang="en-US" dirty="0"/>
            </a:br>
            <a:r>
              <a:rPr lang="en-US" dirty="0"/>
              <a:t>Words mean different things to different people. Age, education, and cultural background are there of the most common variable that has influence on the language a person uses and the definition he gives to words. The language used by factory workers is different form that used by chief executive. In an organization employees usually come from different background. </a:t>
            </a:r>
            <a:endParaRPr lang="en-US" dirty="0" smtClean="0"/>
          </a:p>
          <a:p>
            <a:r>
              <a:rPr lang="en-US" dirty="0"/>
              <a:t/>
            </a:r>
            <a:br>
              <a:rPr lang="en-US" dirty="0"/>
            </a:br>
            <a:r>
              <a:rPr lang="en-US" dirty="0"/>
              <a:t>6. Non-Verbal Cues:</a:t>
            </a:r>
            <a:br>
              <a:rPr lang="en-US" dirty="0"/>
            </a:br>
            <a:r>
              <a:rPr lang="en-US" dirty="0"/>
              <a:t>Non-verbal communication is almost always accompanied by oral communication. As long as the two are in agreement, they act to reinforce each other. My boss's words tell me, he is angry, his tone and body movements indicate anger; so I can conclude, probably correctly, and that he is angry then nonverbal cues are inconsistent with the oral massage, the receiver becomes confused and the clarity of the message suffers</a:t>
            </a:r>
          </a:p>
        </p:txBody>
      </p:sp>
    </p:spTree>
    <p:extLst>
      <p:ext uri="{BB962C8B-B14F-4D97-AF65-F5344CB8AC3E}">
        <p14:creationId xmlns:p14="http://schemas.microsoft.com/office/powerpoint/2010/main" val="182840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support Communication</a:t>
            </a:r>
          </a:p>
        </p:txBody>
      </p:sp>
      <p:sp>
        <p:nvSpPr>
          <p:cNvPr id="3" name="Content Placeholder 2"/>
          <p:cNvSpPr>
            <a:spLocks noGrp="1"/>
          </p:cNvSpPr>
          <p:nvPr>
            <p:ph idx="1"/>
          </p:nvPr>
        </p:nvSpPr>
        <p:spPr/>
        <p:txBody>
          <a:bodyPr/>
          <a:lstStyle/>
          <a:p>
            <a:r>
              <a:rPr lang="en-US" dirty="0"/>
              <a:t>Development </a:t>
            </a:r>
            <a:r>
              <a:rPr lang="en-US" dirty="0" smtClean="0"/>
              <a:t>support Communication </a:t>
            </a:r>
            <a:r>
              <a:rPr lang="en-US" dirty="0"/>
              <a:t>is the study of social change brought about by the application of communication research, theory, and technologies to bring </a:t>
            </a:r>
            <a:r>
              <a:rPr lang="en-US" dirty="0" smtClean="0"/>
              <a:t>about development. </a:t>
            </a:r>
          </a:p>
          <a:p>
            <a:r>
              <a:rPr lang="en-US" dirty="0" smtClean="0"/>
              <a:t>Development </a:t>
            </a:r>
            <a:r>
              <a:rPr lang="en-US" dirty="0"/>
              <a:t>is a widely participatory process of social change in a society, intended to bring about both social and material advancement, including greater equality, freedom, and other valued qualities for the majority of people through their gaining greater control over their environment (</a:t>
            </a:r>
            <a:r>
              <a:rPr lang="en-US" dirty="0" err="1"/>
              <a:t>RogersE</a:t>
            </a:r>
            <a:r>
              <a:rPr lang="en-US" dirty="0"/>
              <a:t>, 1976).</a:t>
            </a:r>
            <a:endParaRPr lang="en-US" u="sng" dirty="0"/>
          </a:p>
          <a:p>
            <a:endParaRPr lang="en-US" dirty="0"/>
          </a:p>
        </p:txBody>
      </p:sp>
    </p:spTree>
    <p:extLst>
      <p:ext uri="{BB962C8B-B14F-4D97-AF65-F5344CB8AC3E}">
        <p14:creationId xmlns:p14="http://schemas.microsoft.com/office/powerpoint/2010/main" val="3722090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50" y="592428"/>
            <a:ext cx="9470304" cy="5655971"/>
          </a:xfrm>
        </p:spPr>
        <p:txBody>
          <a:bodyPr>
            <a:normAutofit/>
          </a:bodyPr>
          <a:lstStyle/>
          <a:p>
            <a:r>
              <a:rPr lang="en-US" dirty="0"/>
              <a:t>7. Defects In Message Itself:</a:t>
            </a:r>
            <a:br>
              <a:rPr lang="en-US" dirty="0"/>
            </a:br>
            <a:r>
              <a:rPr lang="en-US" dirty="0"/>
              <a:t/>
            </a:r>
            <a:br>
              <a:rPr lang="en-US" dirty="0"/>
            </a:br>
            <a:r>
              <a:rPr lang="en-US" dirty="0"/>
              <a:t>The message being sent may be wrong. It may not be relevant or suitable to the purpose, recipient and content to the communication the sender may omit some information from the message.</a:t>
            </a:r>
            <a:br>
              <a:rPr lang="en-US" dirty="0"/>
            </a:br>
            <a:r>
              <a:rPr lang="en-US" dirty="0" smtClean="0"/>
              <a:t>Hence</a:t>
            </a:r>
            <a:r>
              <a:rPr lang="en-US" dirty="0"/>
              <a:t>, making the message difficult to understand. The message includes more Information than the receiver can digest in the time available. The lack credibility on parts of the sender. The message may be prepared and presented poorly.</a:t>
            </a:r>
            <a:br>
              <a:rPr lang="en-US" dirty="0"/>
            </a:br>
            <a:r>
              <a:rPr lang="en-US" dirty="0"/>
              <a:t/>
            </a:r>
            <a:br>
              <a:rPr lang="en-US" dirty="0"/>
            </a:br>
            <a:r>
              <a:rPr lang="en-US" dirty="0"/>
              <a:t>8. Deficiency In Communication Skills:</a:t>
            </a:r>
            <a:br>
              <a:rPr lang="en-US" dirty="0"/>
            </a:br>
            <a:r>
              <a:rPr lang="en-US" dirty="0"/>
              <a:t/>
            </a:r>
            <a:br>
              <a:rPr lang="en-US" dirty="0"/>
            </a:br>
            <a:r>
              <a:rPr lang="en-US" dirty="0"/>
              <a:t>The sender or receiver of the message may not be adept In communicating skills. He may have poor listening or reading skills. Similarly, he may not be able to understand non-verbal signals. He may fall to seek feedback or offer feedback. He may totally ignore feed back offered. Thus, the message being sent or received is misunderstood or not understood at all.</a:t>
            </a:r>
          </a:p>
        </p:txBody>
      </p:sp>
    </p:spTree>
    <p:extLst>
      <p:ext uri="{BB962C8B-B14F-4D97-AF65-F5344CB8AC3E}">
        <p14:creationId xmlns:p14="http://schemas.microsoft.com/office/powerpoint/2010/main" val="1119639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428" y="643944"/>
            <a:ext cx="9457425" cy="5604455"/>
          </a:xfrm>
        </p:spPr>
        <p:txBody>
          <a:bodyPr>
            <a:normAutofit/>
          </a:bodyPr>
          <a:lstStyle/>
          <a:p>
            <a:pPr marL="0" indent="0">
              <a:buNone/>
            </a:pPr>
            <a:r>
              <a:rPr lang="en-US" dirty="0"/>
              <a:t>9. Difference In Understanding Levels:</a:t>
            </a:r>
            <a:br>
              <a:rPr lang="en-US" dirty="0"/>
            </a:br>
            <a:r>
              <a:rPr lang="en-US" dirty="0"/>
              <a:t/>
            </a:r>
            <a:br>
              <a:rPr lang="en-US" dirty="0"/>
            </a:br>
            <a:r>
              <a:rPr lang="en-US" dirty="0"/>
              <a:t>Owing to difference In the mental approach, message becomes open to misunderstanding. It is quire possible that one particular word or symbol is assigned one meaning by the sender and another by the </a:t>
            </a:r>
            <a:r>
              <a:rPr lang="en-US" dirty="0" smtClean="0"/>
              <a:t>receiver. </a:t>
            </a:r>
            <a:r>
              <a:rPr lang="en-US" dirty="0"/>
              <a:t>It is necessary that receiver and sender stand at the same level of </a:t>
            </a:r>
            <a:r>
              <a:rPr lang="en-US" dirty="0" smtClean="0"/>
              <a:t>understanding</a:t>
            </a:r>
          </a:p>
          <a:p>
            <a:pPr marL="0" indent="0">
              <a:buNone/>
            </a:pPr>
            <a:r>
              <a:rPr lang="en-US" dirty="0"/>
              <a:t/>
            </a:r>
            <a:br>
              <a:rPr lang="en-US" dirty="0"/>
            </a:br>
            <a:r>
              <a:rPr lang="en-US" dirty="0" smtClean="0"/>
              <a:t>10. Emotional </a:t>
            </a:r>
            <a:r>
              <a:rPr lang="en-US" dirty="0"/>
              <a:t>Status:</a:t>
            </a:r>
            <a:br>
              <a:rPr lang="en-US" dirty="0"/>
            </a:br>
            <a:r>
              <a:rPr lang="en-US" dirty="0"/>
              <a:t/>
            </a:r>
            <a:br>
              <a:rPr lang="en-US" dirty="0"/>
            </a:br>
            <a:r>
              <a:rPr lang="en-US" dirty="0"/>
              <a:t>Another important factor that affect communication is the emotional state of the </a:t>
            </a:r>
            <a:r>
              <a:rPr lang="en-US" dirty="0" smtClean="0"/>
              <a:t>communicator, Equally </a:t>
            </a:r>
            <a:r>
              <a:rPr lang="en-US" dirty="0"/>
              <a:t>important is the emotional state of mind of interaction is always likely to distort the perception of others.</a:t>
            </a:r>
          </a:p>
        </p:txBody>
      </p:sp>
    </p:spTree>
    <p:extLst>
      <p:ext uri="{BB962C8B-B14F-4D97-AF65-F5344CB8AC3E}">
        <p14:creationId xmlns:p14="http://schemas.microsoft.com/office/powerpoint/2010/main" val="3958983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528638" y="579438"/>
            <a:ext cx="9521825" cy="5668962"/>
          </a:xfrm>
        </p:spPr>
        <p:txBody>
          <a:bodyPr/>
          <a:lstStyle/>
          <a:p>
            <a:r>
              <a:rPr lang="en-US" dirty="0"/>
              <a:t>11. Stereotyping</a:t>
            </a:r>
            <a:br>
              <a:rPr lang="en-US" dirty="0"/>
            </a:br>
            <a:r>
              <a:rPr lang="en-US" dirty="0"/>
              <a:t/>
            </a:r>
            <a:br>
              <a:rPr lang="en-US" dirty="0"/>
            </a:br>
            <a:r>
              <a:rPr lang="en-US" dirty="0" err="1"/>
              <a:t>Stereotyping</a:t>
            </a:r>
            <a:r>
              <a:rPr lang="en-US" dirty="0"/>
              <a:t> means to have generalized perceptions about others. It is a fact that communication is </a:t>
            </a:r>
            <a:r>
              <a:rPr lang="en-US" dirty="0" smtClean="0"/>
              <a:t>seriously </a:t>
            </a:r>
            <a:r>
              <a:rPr lang="en-US" dirty="0"/>
              <a:t>affected by stereotyped impressions. Sometimes communicators ignore individual difference between persons and organizations. They view and treat all persons and all organizations alike. Identifying them as belonging to a general group. This type of treatment always runs the risk of distorting reality, which in turn affects the results of communication</a:t>
            </a:r>
            <a:br>
              <a:rPr lang="en-US" dirty="0"/>
            </a:br>
            <a:r>
              <a:rPr lang="en-US" dirty="0"/>
              <a:t/>
            </a:r>
            <a:br>
              <a:rPr lang="en-US" dirty="0"/>
            </a:br>
            <a:r>
              <a:rPr lang="en-US" dirty="0"/>
              <a:t>12. Gender Difference:</a:t>
            </a:r>
            <a:br>
              <a:rPr lang="en-US" dirty="0"/>
            </a:br>
            <a:r>
              <a:rPr lang="en-US" dirty="0"/>
              <a:t/>
            </a:r>
            <a:br>
              <a:rPr lang="en-US" dirty="0"/>
            </a:br>
            <a:r>
              <a:rPr lang="en-US" dirty="0"/>
              <a:t>Every Individual has an independent personality with distinct abilities, traits and dispositions. No two persons can be </a:t>
            </a:r>
            <a:r>
              <a:rPr lang="en-US" dirty="0" err="1"/>
              <a:t>alle</a:t>
            </a:r>
            <a:r>
              <a:rPr lang="en-US" dirty="0"/>
              <a:t> in their mental filters. These differences become louder when we compare the actions and reactions of the male sex with those of the female,</a:t>
            </a:r>
          </a:p>
        </p:txBody>
      </p:sp>
    </p:spTree>
    <p:extLst>
      <p:ext uri="{BB962C8B-B14F-4D97-AF65-F5344CB8AC3E}">
        <p14:creationId xmlns:p14="http://schemas.microsoft.com/office/powerpoint/2010/main" val="3373347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campaign</a:t>
            </a:r>
            <a:endParaRPr lang="en-US" dirty="0"/>
          </a:p>
        </p:txBody>
      </p:sp>
      <p:sp>
        <p:nvSpPr>
          <p:cNvPr id="3" name="Content Placeholder 2"/>
          <p:cNvSpPr>
            <a:spLocks noGrp="1"/>
          </p:cNvSpPr>
          <p:nvPr>
            <p:ph idx="1"/>
          </p:nvPr>
        </p:nvSpPr>
        <p:spPr/>
        <p:txBody>
          <a:bodyPr/>
          <a:lstStyle/>
          <a:p>
            <a:r>
              <a:rPr lang="en-US" dirty="0"/>
              <a:t>A  </a:t>
            </a:r>
            <a:r>
              <a:rPr lang="en-US" b="1" dirty="0"/>
              <a:t>campaign</a:t>
            </a:r>
            <a:r>
              <a:rPr lang="en-US" dirty="0"/>
              <a:t> is an organized effort which seeks to influence the decision making progress within a specific </a:t>
            </a:r>
            <a:r>
              <a:rPr lang="en-US" dirty="0" smtClean="0"/>
              <a:t>group, as </a:t>
            </a:r>
            <a:r>
              <a:rPr lang="en-US" dirty="0"/>
              <a:t>a series of organized actions which are done for one purpose</a:t>
            </a:r>
            <a:endParaRPr lang="en-US" b="1" dirty="0" smtClean="0"/>
          </a:p>
          <a:p>
            <a:r>
              <a:rPr lang="en-US" b="1" dirty="0" smtClean="0"/>
              <a:t>Campaign</a:t>
            </a:r>
            <a:r>
              <a:rPr lang="en-US" dirty="0" smtClean="0"/>
              <a:t> </a:t>
            </a:r>
            <a:r>
              <a:rPr lang="en-US" dirty="0"/>
              <a:t>is a plan to achieve an objective, usually of a large-scale over an extended period of time. It usually coordinates many activities and uses of resources involving multiple </a:t>
            </a:r>
            <a:r>
              <a:rPr lang="en-US" dirty="0" smtClean="0"/>
              <a:t>organizations. </a:t>
            </a:r>
            <a:r>
              <a:rPr lang="en-US" b="1" dirty="0" smtClean="0"/>
              <a:t>Campaign</a:t>
            </a:r>
            <a:r>
              <a:rPr lang="en-US" dirty="0"/>
              <a:t> plans are often created in business marketing, political campaigning and military campaigning.</a:t>
            </a:r>
          </a:p>
        </p:txBody>
      </p:sp>
    </p:spTree>
    <p:extLst>
      <p:ext uri="{BB962C8B-B14F-4D97-AF65-F5344CB8AC3E}">
        <p14:creationId xmlns:p14="http://schemas.microsoft.com/office/powerpoint/2010/main" val="1300175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a:t>
            </a:r>
            <a:endParaRPr lang="en-US" dirty="0"/>
          </a:p>
        </p:txBody>
      </p:sp>
      <p:sp>
        <p:nvSpPr>
          <p:cNvPr id="3" name="Content Placeholder 2"/>
          <p:cNvSpPr>
            <a:spLocks noGrp="1"/>
          </p:cNvSpPr>
          <p:nvPr>
            <p:ph idx="1"/>
          </p:nvPr>
        </p:nvSpPr>
        <p:spPr/>
        <p:txBody>
          <a:bodyPr>
            <a:normAutofit lnSpcReduction="10000"/>
          </a:bodyPr>
          <a:lstStyle/>
          <a:p>
            <a:r>
              <a:rPr lang="en-US" b="1" dirty="0"/>
              <a:t>A communication campaign is an organized communication activity, directed at a particular audience, for a particular period of time, to achieve a particular goal. Development communication campaigns are conducted for the purpose of developing a country or a population</a:t>
            </a:r>
            <a:r>
              <a:rPr lang="en-US" b="1" dirty="0" smtClean="0"/>
              <a:t>.</a:t>
            </a:r>
          </a:p>
          <a:p>
            <a:pPr marL="0" indent="0">
              <a:buNone/>
            </a:pPr>
            <a:endParaRPr lang="en-US" u="sng" dirty="0" smtClean="0"/>
          </a:p>
          <a:p>
            <a:r>
              <a:rPr lang="en-US" dirty="0" smtClean="0"/>
              <a:t>The </a:t>
            </a:r>
            <a:r>
              <a:rPr lang="en-US" dirty="0"/>
              <a:t>term campaign includes organized, communication-based interventions aimed at large groups of people and social marketing efforts that include communication activities. Campaigns have promoted a wide variety of health behaviors, including seat belt use, dietary change, medication use, exercise, dental care, social support, substance use prevention and cessation, family planning</a:t>
            </a:r>
            <a:r>
              <a:rPr lang="en-US" dirty="0" smtClean="0"/>
              <a:t>, poverty reduction, </a:t>
            </a:r>
            <a:r>
              <a:rPr lang="en-US" dirty="0"/>
              <a:t>use of health services, and testing and screening for diseases</a:t>
            </a:r>
            <a:r>
              <a:rPr lang="en-US" dirty="0" smtClean="0"/>
              <a:t>.</a:t>
            </a:r>
            <a:endParaRPr lang="en-US" dirty="0"/>
          </a:p>
        </p:txBody>
      </p:sp>
    </p:spTree>
    <p:extLst>
      <p:ext uri="{BB962C8B-B14F-4D97-AF65-F5344CB8AC3E}">
        <p14:creationId xmlns:p14="http://schemas.microsoft.com/office/powerpoint/2010/main" val="1637154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DSC campaign </a:t>
            </a:r>
            <a:endParaRPr lang="en-US" dirty="0"/>
          </a:p>
        </p:txBody>
      </p:sp>
      <p:sp>
        <p:nvSpPr>
          <p:cNvPr id="3" name="Content Placeholder 2"/>
          <p:cNvSpPr>
            <a:spLocks noGrp="1"/>
          </p:cNvSpPr>
          <p:nvPr>
            <p:ph idx="1"/>
          </p:nvPr>
        </p:nvSpPr>
        <p:spPr>
          <a:xfrm>
            <a:off x="646112" y="1326524"/>
            <a:ext cx="9403742" cy="4921875"/>
          </a:xfrm>
        </p:spPr>
        <p:txBody>
          <a:bodyPr>
            <a:normAutofit/>
          </a:bodyPr>
          <a:lstStyle/>
          <a:p>
            <a:pPr fontAlgn="base"/>
            <a:r>
              <a:rPr lang="en-GB" b="1" dirty="0" smtClean="0"/>
              <a:t>DSC </a:t>
            </a:r>
            <a:r>
              <a:rPr lang="en-GB" b="1" dirty="0"/>
              <a:t>campaign</a:t>
            </a:r>
            <a:r>
              <a:rPr lang="en-GB" dirty="0"/>
              <a:t> is an integrated manner that utilizes different educational and communication methods, aimed at focusing attention on a particular problem and its solution over a period of time.</a:t>
            </a:r>
            <a:endParaRPr lang="en-US" dirty="0" smtClean="0"/>
          </a:p>
          <a:p>
            <a:pPr fontAlgn="base"/>
            <a:r>
              <a:rPr lang="en-US" dirty="0"/>
              <a:t>The main communication of development support communication is the message production unlike normal communication in order to bring socio-economic change in the target society.</a:t>
            </a:r>
            <a:r>
              <a:rPr lang="en-US" u="sng" dirty="0"/>
              <a:t> </a:t>
            </a:r>
            <a:r>
              <a:rPr lang="en-US" dirty="0"/>
              <a:t>Planning of campaign is very important it is a prime step in order to bring a new idea in the mind of the people of society</a:t>
            </a:r>
            <a:endParaRPr lang="en-US" u="sng" dirty="0"/>
          </a:p>
          <a:p>
            <a:pPr marL="0" indent="0" fontAlgn="base">
              <a:buNone/>
            </a:pPr>
            <a:endParaRPr lang="en-US" u="sng" dirty="0"/>
          </a:p>
          <a:p>
            <a:pPr fontAlgn="base"/>
            <a:r>
              <a:rPr lang="en-US" dirty="0" smtClean="0"/>
              <a:t>In </a:t>
            </a:r>
            <a:r>
              <a:rPr lang="en-US" dirty="0"/>
              <a:t>general and broader they are divided into </a:t>
            </a:r>
            <a:r>
              <a:rPr lang="en-US" dirty="0" smtClean="0"/>
              <a:t>three </a:t>
            </a:r>
            <a:r>
              <a:rPr lang="en-US" dirty="0"/>
              <a:t>main types</a:t>
            </a:r>
            <a:endParaRPr lang="en-US" u="sng" dirty="0"/>
          </a:p>
          <a:p>
            <a:pPr marL="457200" indent="-457200" fontAlgn="base">
              <a:buFont typeface="+mj-lt"/>
              <a:buAutoNum type="arabicParenR"/>
            </a:pPr>
            <a:r>
              <a:rPr lang="en-US" dirty="0" smtClean="0"/>
              <a:t> </a:t>
            </a:r>
            <a:r>
              <a:rPr lang="en-US" dirty="0"/>
              <a:t>P</a:t>
            </a:r>
            <a:r>
              <a:rPr lang="en-US" dirty="0" smtClean="0"/>
              <a:t>roactive </a:t>
            </a:r>
            <a:r>
              <a:rPr lang="en-US" dirty="0"/>
              <a:t>campaign</a:t>
            </a:r>
            <a:endParaRPr lang="en-US" u="sng" dirty="0"/>
          </a:p>
          <a:p>
            <a:pPr marL="457200" indent="-457200" fontAlgn="base">
              <a:buFont typeface="+mj-lt"/>
              <a:buAutoNum type="arabicParenR"/>
            </a:pPr>
            <a:r>
              <a:rPr lang="en-US" dirty="0" smtClean="0"/>
              <a:t> </a:t>
            </a:r>
            <a:r>
              <a:rPr lang="en-US" dirty="0"/>
              <a:t>R</a:t>
            </a:r>
            <a:r>
              <a:rPr lang="en-US" dirty="0" smtClean="0"/>
              <a:t>eactive campaign</a:t>
            </a:r>
          </a:p>
          <a:p>
            <a:pPr marL="457200" indent="-457200" fontAlgn="base">
              <a:buFont typeface="+mj-lt"/>
              <a:buAutoNum type="arabicParenR"/>
            </a:pPr>
            <a:r>
              <a:rPr lang="en-GB" dirty="0" smtClean="0"/>
              <a:t>Self-help campaign</a:t>
            </a:r>
            <a:endParaRPr lang="en-US" dirty="0" smtClean="0"/>
          </a:p>
        </p:txBody>
      </p:sp>
    </p:spTree>
    <p:extLst>
      <p:ext uri="{BB962C8B-B14F-4D97-AF65-F5344CB8AC3E}">
        <p14:creationId xmlns:p14="http://schemas.microsoft.com/office/powerpoint/2010/main" val="3881207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There are two broad categories of communication activities used for social change: </a:t>
            </a:r>
            <a:br>
              <a:rPr lang="en-US" sz="3200" dirty="0"/>
            </a:br>
            <a:endParaRPr lang="en-US" sz="3200"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communication channel enhancement and information provision. Channel enhancement, </a:t>
            </a:r>
          </a:p>
          <a:p>
            <a:pPr marL="457200" indent="-457200">
              <a:buFont typeface="+mj-lt"/>
              <a:buAutoNum type="arabicPeriod"/>
            </a:pPr>
            <a:r>
              <a:rPr lang="en-US" dirty="0" smtClean="0"/>
              <a:t>communication infrastructure development, </a:t>
            </a:r>
          </a:p>
          <a:p>
            <a:pPr marL="0" indent="0">
              <a:buNone/>
            </a:pPr>
            <a:r>
              <a:rPr lang="en-US" dirty="0" smtClean="0"/>
              <a:t>(1) increased availability of communication technologies, </a:t>
            </a:r>
          </a:p>
          <a:p>
            <a:pPr marL="0" indent="0">
              <a:buNone/>
            </a:pPr>
            <a:r>
              <a:rPr lang="en-US" dirty="0" smtClean="0"/>
              <a:t>(2) improving education and socialization of people in knowledge and communication skills,</a:t>
            </a:r>
          </a:p>
          <a:p>
            <a:pPr marL="0" indent="0">
              <a:buNone/>
            </a:pPr>
            <a:r>
              <a:rPr lang="en-US" dirty="0" smtClean="0"/>
              <a:t>(3) organizing networks of people and improving or creating new organizations to increase information flows.</a:t>
            </a:r>
            <a:endParaRPr lang="en-US" dirty="0"/>
          </a:p>
        </p:txBody>
      </p:sp>
    </p:spTree>
    <p:extLst>
      <p:ext uri="{BB962C8B-B14F-4D97-AF65-F5344CB8AC3E}">
        <p14:creationId xmlns:p14="http://schemas.microsoft.com/office/powerpoint/2010/main" val="1639174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develop a communication </a:t>
            </a:r>
            <a:r>
              <a:rPr lang="en-US" dirty="0" smtClean="0"/>
              <a:t>strategy?</a:t>
            </a:r>
            <a:r>
              <a:rPr lang="en-US" u="sng" dirty="0"/>
              <a:t/>
            </a:r>
            <a:br>
              <a:rPr lang="en-US" u="sng" dirty="0"/>
            </a:br>
            <a:endParaRPr lang="en-US" dirty="0"/>
          </a:p>
        </p:txBody>
      </p:sp>
      <p:sp>
        <p:nvSpPr>
          <p:cNvPr id="3" name="Content Placeholder 2"/>
          <p:cNvSpPr>
            <a:spLocks noGrp="1"/>
          </p:cNvSpPr>
          <p:nvPr>
            <p:ph idx="1"/>
          </p:nvPr>
        </p:nvSpPr>
        <p:spPr/>
        <p:txBody>
          <a:bodyPr/>
          <a:lstStyle/>
          <a:p>
            <a:r>
              <a:rPr lang="en-US" dirty="0"/>
              <a:t>A communication strategy guides an entire program or intervention. It sets the tone and direction so that all communication activities, products and materials work in harmony to achieve the desired change. Strategic activities and materials are more likely to promote change. </a:t>
            </a:r>
            <a:endParaRPr lang="en-US" dirty="0" smtClean="0"/>
          </a:p>
          <a:p>
            <a:r>
              <a:rPr lang="en-US" dirty="0" smtClean="0"/>
              <a:t>A </a:t>
            </a:r>
            <a:r>
              <a:rPr lang="en-US" dirty="0"/>
              <a:t>communication strategy also enables </a:t>
            </a:r>
            <a:r>
              <a:rPr lang="en-US" b="1" u="sng" dirty="0">
                <a:hlinkClick r:id="rId2"/>
              </a:rPr>
              <a:t>stakeholders</a:t>
            </a:r>
            <a:r>
              <a:rPr lang="en-US" dirty="0"/>
              <a:t> and </a:t>
            </a:r>
            <a:r>
              <a:rPr lang="en-US" b="1" u="sng" dirty="0">
                <a:hlinkClick r:id="rId3"/>
              </a:rPr>
              <a:t>partners</a:t>
            </a:r>
            <a:r>
              <a:rPr lang="en-US" dirty="0"/>
              <a:t> to provide input and agree upon the best way forward so that actions are unified. With an agreed-upon communication strategy, staff and partners have a map they can refer to through the various program development stages.</a:t>
            </a:r>
          </a:p>
        </p:txBody>
      </p:sp>
    </p:spTree>
    <p:extLst>
      <p:ext uri="{BB962C8B-B14F-4D97-AF65-F5344CB8AC3E}">
        <p14:creationId xmlns:p14="http://schemas.microsoft.com/office/powerpoint/2010/main" val="638254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should develop a communication strategy?</a:t>
            </a:r>
            <a:r>
              <a:rPr lang="en-US" u="sng" dirty="0"/>
              <a:t/>
            </a:r>
            <a:br>
              <a:rPr lang="en-US" u="sng" dirty="0"/>
            </a:br>
            <a:endParaRPr lang="en-US" dirty="0"/>
          </a:p>
        </p:txBody>
      </p:sp>
      <p:sp>
        <p:nvSpPr>
          <p:cNvPr id="3" name="Content Placeholder 2"/>
          <p:cNvSpPr>
            <a:spLocks noGrp="1"/>
          </p:cNvSpPr>
          <p:nvPr>
            <p:ph idx="1"/>
          </p:nvPr>
        </p:nvSpPr>
        <p:spPr/>
        <p:txBody>
          <a:bodyPr/>
          <a:lstStyle/>
          <a:p>
            <a:r>
              <a:rPr lang="en-US" dirty="0"/>
              <a:t>The program team, including program managers and communication specialists, should work closely with relevant </a:t>
            </a:r>
            <a:r>
              <a:rPr lang="en-US" b="1" u="sng" dirty="0">
                <a:hlinkClick r:id="rId2"/>
              </a:rPr>
              <a:t>stakeholders</a:t>
            </a:r>
            <a:r>
              <a:rPr lang="en-US" dirty="0"/>
              <a:t> and </a:t>
            </a:r>
            <a:r>
              <a:rPr lang="en-US" b="1" u="sng" dirty="0">
                <a:hlinkClick r:id="rId3"/>
              </a:rPr>
              <a:t>partners</a:t>
            </a:r>
            <a:r>
              <a:rPr lang="en-US" dirty="0"/>
              <a:t> to develop the communication strategy. </a:t>
            </a:r>
            <a:endParaRPr lang="en-US" dirty="0" smtClean="0"/>
          </a:p>
          <a:p>
            <a:r>
              <a:rPr lang="en-US" dirty="0"/>
              <a:t>Participation of individuals and groups directly affected by the problem is critical. Their active involvement from the start can help increase program impact and lead to long-term sustainability. </a:t>
            </a:r>
            <a:endParaRPr lang="en-US" dirty="0" smtClean="0"/>
          </a:p>
          <a:p>
            <a:endParaRPr lang="en-US" dirty="0"/>
          </a:p>
        </p:txBody>
      </p:sp>
    </p:spTree>
    <p:extLst>
      <p:ext uri="{BB962C8B-B14F-4D97-AF65-F5344CB8AC3E}">
        <p14:creationId xmlns:p14="http://schemas.microsoft.com/office/powerpoint/2010/main" val="230249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should a communication strategy be developed?</a:t>
            </a:r>
            <a:r>
              <a:rPr lang="en-US" u="sng" dirty="0"/>
              <a:t/>
            </a:r>
            <a:br>
              <a:rPr lang="en-US" u="sng"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The communication strategy should be developed after the analyses (situation, audience and program) have been conducted. The strategy should be final before creating materials or activities and implementing the program</a:t>
            </a:r>
            <a:r>
              <a:rPr lang="en-US" dirty="0" smtClean="0"/>
              <a:t>.</a:t>
            </a:r>
          </a:p>
          <a:p>
            <a:pPr marL="0" indent="0">
              <a:buNone/>
            </a:pPr>
            <a:endParaRPr lang="en-GB" dirty="0"/>
          </a:p>
          <a:p>
            <a:pPr marL="0" indent="0" fontAlgn="base">
              <a:buNone/>
            </a:pPr>
            <a:r>
              <a:rPr lang="en-US" sz="2600" b="1" dirty="0"/>
              <a:t>Learning Objectives</a:t>
            </a:r>
            <a:endParaRPr lang="en-US" sz="2600" b="1" u="sng" dirty="0"/>
          </a:p>
          <a:p>
            <a:pPr marL="0" indent="0" fontAlgn="base">
              <a:buNone/>
            </a:pPr>
            <a:r>
              <a:rPr lang="en-US" dirty="0"/>
              <a:t>After completing the activities in the communication strategy guide, the team will:</a:t>
            </a:r>
            <a:endParaRPr lang="en-US" u="sng" dirty="0"/>
          </a:p>
          <a:p>
            <a:pPr lvl="0" fontAlgn="base"/>
            <a:r>
              <a:rPr lang="en-US" dirty="0"/>
              <a:t>Determine how their program wants to engage stakeholders and partners in strategy development</a:t>
            </a:r>
            <a:endParaRPr lang="en-US" u="sng" dirty="0"/>
          </a:p>
          <a:p>
            <a:pPr lvl="0" fontAlgn="base"/>
            <a:r>
              <a:rPr lang="en-US" dirty="0"/>
              <a:t>Apply communication strategy best principles to develop their own strategy</a:t>
            </a:r>
            <a:endParaRPr lang="en-US" u="sng" dirty="0"/>
          </a:p>
          <a:p>
            <a:pPr lvl="0" fontAlgn="base"/>
            <a:r>
              <a:rPr lang="en-US" dirty="0"/>
              <a:t>Identify roles and responsibilities for implementing their communication strategy</a:t>
            </a:r>
            <a:endParaRPr lang="en-US" u="sng" dirty="0"/>
          </a:p>
          <a:p>
            <a:pPr marL="0" indent="0">
              <a:buNone/>
            </a:pPr>
            <a:endParaRPr lang="en-US" dirty="0"/>
          </a:p>
        </p:txBody>
      </p:sp>
    </p:spTree>
    <p:extLst>
      <p:ext uri="{BB962C8B-B14F-4D97-AF65-F5344CB8AC3E}">
        <p14:creationId xmlns:p14="http://schemas.microsoft.com/office/powerpoint/2010/main" val="30332818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128</TotalTime>
  <Words>1392</Words>
  <Application>Microsoft Office PowerPoint</Application>
  <PresentationFormat>Widescreen</PresentationFormat>
  <Paragraphs>75</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Century Gothic</vt:lpstr>
      <vt:lpstr>Wingdings 3</vt:lpstr>
      <vt:lpstr>Ion</vt:lpstr>
      <vt:lpstr>Concept of DSC campaign</vt:lpstr>
      <vt:lpstr>Development support Communication</vt:lpstr>
      <vt:lpstr>campaign</vt:lpstr>
      <vt:lpstr>Definition </vt:lpstr>
      <vt:lpstr>DSC campaign </vt:lpstr>
      <vt:lpstr>There are two broad categories of communication activities used for social change:  </vt:lpstr>
      <vt:lpstr>Why develop a communication strategy? </vt:lpstr>
      <vt:lpstr>Who should develop a communication strategy? </vt:lpstr>
      <vt:lpstr>When should a communication strategy be developed? </vt:lpstr>
      <vt:lpstr>A Communication Road Map to Change </vt:lpstr>
      <vt:lpstr>PowerPoint Presentation</vt:lpstr>
      <vt:lpstr>PowerPoint Presentation</vt:lpstr>
      <vt:lpstr>PowerPoint Presentation</vt:lpstr>
      <vt:lpstr>Advantages of DSC campaign </vt:lpstr>
      <vt:lpstr>PowerPoint Presentation</vt:lpstr>
      <vt:lpstr>Factors that influence DSC campaign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DSC campaign</dc:title>
  <dc:creator>Zeeshan Akbar</dc:creator>
  <cp:lastModifiedBy>Zeeshan Akbar</cp:lastModifiedBy>
  <cp:revision>15</cp:revision>
  <dcterms:created xsi:type="dcterms:W3CDTF">2020-05-10T10:18:27Z</dcterms:created>
  <dcterms:modified xsi:type="dcterms:W3CDTF">2020-05-12T02:39:56Z</dcterms:modified>
</cp:coreProperties>
</file>