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F0E35-9394-3D49-BC2B-F8F664FC0F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98B808-D867-D347-A875-EAC9802E4C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948D6C-28E3-3D4D-8B52-E1F5C24182CB}"/>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5" name="Footer Placeholder 4">
            <a:extLst>
              <a:ext uri="{FF2B5EF4-FFF2-40B4-BE49-F238E27FC236}">
                <a16:creationId xmlns:a16="http://schemas.microsoft.com/office/drawing/2014/main" id="{5FB4CEFD-DCAE-5C46-8EAA-824825F167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6E613C-E764-1E44-8446-AB06A34CB6BE}"/>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3776451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6EE89-DA4A-AC4B-A359-EAC9AA397F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10FF8F-86F2-4F4D-A359-C3275BF9B5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BB308E-D4C5-A54A-89A6-1BD9FA1AA8B6}"/>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5" name="Footer Placeholder 4">
            <a:extLst>
              <a:ext uri="{FF2B5EF4-FFF2-40B4-BE49-F238E27FC236}">
                <a16:creationId xmlns:a16="http://schemas.microsoft.com/office/drawing/2014/main" id="{A1590FE5-133D-2C4F-8B82-77443E6E11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4E3342-0A12-EA45-9E9D-EB085721CCF6}"/>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1880253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A3ED8E-0525-2944-AD38-611FBBA7F7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3F8202-5503-4E45-A7F0-EC3A541E8EC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3E848C-4D65-044B-A205-2DE81E0E2F78}"/>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5" name="Footer Placeholder 4">
            <a:extLst>
              <a:ext uri="{FF2B5EF4-FFF2-40B4-BE49-F238E27FC236}">
                <a16:creationId xmlns:a16="http://schemas.microsoft.com/office/drawing/2014/main" id="{FD28B172-3701-F046-B8E6-FEEACB3D91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3D3DD-B1E3-8C42-9C9F-C9F954FBE290}"/>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1883170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8A6CA-99E3-1B40-ADED-ACC4DA77EA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34AD9B-DE02-3D4A-9E03-50D327E3B3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923FBA-9BFD-6C48-86C9-703B2C5E8F0E}"/>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5" name="Footer Placeholder 4">
            <a:extLst>
              <a:ext uri="{FF2B5EF4-FFF2-40B4-BE49-F238E27FC236}">
                <a16:creationId xmlns:a16="http://schemas.microsoft.com/office/drawing/2014/main" id="{C819B998-5D6F-8D42-B0AC-53AADD672D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FB225C-3138-2E43-9DE9-308DF5C7A2F5}"/>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17960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2D34B-B28E-3B4F-A158-C2C1E3CDCE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E56506-4A3F-4544-B581-092992F37C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10C83B-6D18-DC46-93A2-C4CAC7915BA5}"/>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5" name="Footer Placeholder 4">
            <a:extLst>
              <a:ext uri="{FF2B5EF4-FFF2-40B4-BE49-F238E27FC236}">
                <a16:creationId xmlns:a16="http://schemas.microsoft.com/office/drawing/2014/main" id="{0D076C75-9155-EE4C-B8B6-317681B7C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69BF7-B53A-1842-951D-FA94278FAC86}"/>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436794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DFD79-905F-DC4E-BA01-65CAC14C65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8CAA06-ED0B-4E40-BF44-89CFB7A0F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2076F5-EF5A-7F44-B476-87037C894D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B6944F-D260-6C42-A229-CEB0BA9B9475}"/>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6" name="Footer Placeholder 5">
            <a:extLst>
              <a:ext uri="{FF2B5EF4-FFF2-40B4-BE49-F238E27FC236}">
                <a16:creationId xmlns:a16="http://schemas.microsoft.com/office/drawing/2014/main" id="{3633EA55-AF10-A94E-9C0F-0B9C151DD9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6A3A55-6D66-3940-B02F-3A7EFEF60D38}"/>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3628728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2E73-F69F-B043-8FD2-00DF2A3B82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1DBE34-7999-5C42-8884-D023363FE0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33B48B-7E96-E94D-A544-1B1C21F96E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036A7E-46C9-CE4B-8643-1F7320777F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C319D3-7AEB-5F44-B82A-56932F91EF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B107AA-DB0B-3B44-B241-24458154CA50}"/>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8" name="Footer Placeholder 7">
            <a:extLst>
              <a:ext uri="{FF2B5EF4-FFF2-40B4-BE49-F238E27FC236}">
                <a16:creationId xmlns:a16="http://schemas.microsoft.com/office/drawing/2014/main" id="{E76CD015-004F-3B4E-B689-0152275122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892FE4-19B0-F44A-BB79-1DC7997A4B50}"/>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253962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9D8B8-6D9B-864B-B83F-2B53E34389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D7EAF6-4F9C-B54D-9C9C-9238ECEAAD8D}"/>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4" name="Footer Placeholder 3">
            <a:extLst>
              <a:ext uri="{FF2B5EF4-FFF2-40B4-BE49-F238E27FC236}">
                <a16:creationId xmlns:a16="http://schemas.microsoft.com/office/drawing/2014/main" id="{D3628B98-52F2-FB42-A5EF-47517FCCF7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887403-F50F-C84B-A6A3-82BDA2CBAB70}"/>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1656813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3CD264-4362-114B-B5BF-87D6FE35C714}"/>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3" name="Footer Placeholder 2">
            <a:extLst>
              <a:ext uri="{FF2B5EF4-FFF2-40B4-BE49-F238E27FC236}">
                <a16:creationId xmlns:a16="http://schemas.microsoft.com/office/drawing/2014/main" id="{29BF079E-A11B-8941-BB7E-5A87B05A1E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52001C-0088-954F-8027-880DA9082461}"/>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226092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BE714-53A2-EF43-97FA-83BC445921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8113DB-CE60-3745-84B2-00C9CDBC81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9F98DB-9019-DF47-AC62-91E63DA51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B1DC74-992D-E847-B6EC-F07AE9DBB380}"/>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6" name="Footer Placeholder 5">
            <a:extLst>
              <a:ext uri="{FF2B5EF4-FFF2-40B4-BE49-F238E27FC236}">
                <a16:creationId xmlns:a16="http://schemas.microsoft.com/office/drawing/2014/main" id="{AD536321-5533-BF41-B008-86BB75349A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44B0C-F48B-864A-B97B-9CB88B52A5F6}"/>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235691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95BE9-B015-B54D-BA13-13232163B3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5CB15E-FAA2-4D45-A527-0BB0FF1172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65CE1A-C16D-114D-AB3F-128CE1811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547EE1-C8D9-8C4E-9ED8-10141199FB15}"/>
              </a:ext>
            </a:extLst>
          </p:cNvPr>
          <p:cNvSpPr>
            <a:spLocks noGrp="1"/>
          </p:cNvSpPr>
          <p:nvPr>
            <p:ph type="dt" sz="half" idx="10"/>
          </p:nvPr>
        </p:nvSpPr>
        <p:spPr/>
        <p:txBody>
          <a:bodyPr/>
          <a:lstStyle/>
          <a:p>
            <a:fld id="{45DE2AB8-1EDC-FC44-9D28-891309DD7E86}" type="datetimeFigureOut">
              <a:rPr lang="en-US"/>
              <a:t>12/19/2020</a:t>
            </a:fld>
            <a:endParaRPr lang="en-US"/>
          </a:p>
        </p:txBody>
      </p:sp>
      <p:sp>
        <p:nvSpPr>
          <p:cNvPr id="6" name="Footer Placeholder 5">
            <a:extLst>
              <a:ext uri="{FF2B5EF4-FFF2-40B4-BE49-F238E27FC236}">
                <a16:creationId xmlns:a16="http://schemas.microsoft.com/office/drawing/2014/main" id="{E6668431-BD7A-7C45-A9E3-5EB652FACE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066ED5-B0C0-4445-8ECD-F75373F5B5C6}"/>
              </a:ext>
            </a:extLst>
          </p:cNvPr>
          <p:cNvSpPr>
            <a:spLocks noGrp="1"/>
          </p:cNvSpPr>
          <p:nvPr>
            <p:ph type="sldNum" sz="quarter" idx="12"/>
          </p:nvPr>
        </p:nvSpPr>
        <p:spPr/>
        <p:txBody>
          <a:bodyPr/>
          <a:lstStyle/>
          <a:p>
            <a:fld id="{E50EFB02-9AF1-0542-BD24-C88885E8B614}" type="slidenum">
              <a:rPr lang="en-US"/>
              <a:t>‹#›</a:t>
            </a:fld>
            <a:endParaRPr lang="en-US"/>
          </a:p>
        </p:txBody>
      </p:sp>
    </p:spTree>
    <p:extLst>
      <p:ext uri="{BB962C8B-B14F-4D97-AF65-F5344CB8AC3E}">
        <p14:creationId xmlns:p14="http://schemas.microsoft.com/office/powerpoint/2010/main" val="249704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0DB3E9-6A22-0F4E-8D3D-D2E0346F1C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4259EB-50ED-5A49-B7A2-2902FC4DFD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467F64-F4D5-4C42-B5C0-08B1282EA7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E2AB8-1EDC-FC44-9D28-891309DD7E86}" type="datetimeFigureOut">
              <a:rPr lang="en-US"/>
              <a:t>12/19/2020</a:t>
            </a:fld>
            <a:endParaRPr lang="en-US"/>
          </a:p>
        </p:txBody>
      </p:sp>
      <p:sp>
        <p:nvSpPr>
          <p:cNvPr id="5" name="Footer Placeholder 4">
            <a:extLst>
              <a:ext uri="{FF2B5EF4-FFF2-40B4-BE49-F238E27FC236}">
                <a16:creationId xmlns:a16="http://schemas.microsoft.com/office/drawing/2014/main" id="{817AC128-EED3-A44A-823C-D6912543F2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A97105-9A4E-C74C-BB5C-7784C7028E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EFB02-9AF1-0542-BD24-C88885E8B614}" type="slidenum">
              <a:rPr lang="en-US"/>
              <a:t>‹#›</a:t>
            </a:fld>
            <a:endParaRPr lang="en-US"/>
          </a:p>
        </p:txBody>
      </p:sp>
    </p:spTree>
    <p:extLst>
      <p:ext uri="{BB962C8B-B14F-4D97-AF65-F5344CB8AC3E}">
        <p14:creationId xmlns:p14="http://schemas.microsoft.com/office/powerpoint/2010/main" val="1194307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5BAD-D51B-DE4B-A167-169F5C0EDD7E}"/>
              </a:ext>
            </a:extLst>
          </p:cNvPr>
          <p:cNvSpPr>
            <a:spLocks noGrp="1"/>
          </p:cNvSpPr>
          <p:nvPr>
            <p:ph type="ctrTitle"/>
          </p:nvPr>
        </p:nvSpPr>
        <p:spPr>
          <a:xfrm>
            <a:off x="1524000" y="-1660922"/>
            <a:ext cx="9144000" cy="5262960"/>
          </a:xfrm>
        </p:spPr>
        <p:txBody>
          <a:bodyPr>
            <a:noAutofit/>
          </a:bodyPr>
          <a:lstStyle/>
          <a:p>
            <a:r>
              <a:rPr lang="en-US" sz="2400"/>
              <a:t>Department of B .S Education 3</a:t>
            </a:r>
            <a:r>
              <a:rPr lang="en-US" sz="2400" baseline="30000"/>
              <a:t>rd semester</a:t>
            </a:r>
            <a:br>
              <a:rPr lang="en-US" sz="2400"/>
            </a:br>
            <a:r>
              <a:rPr lang="en-US" sz="2400"/>
              <a:t>Course Name: Education psychology</a:t>
            </a:r>
            <a:br>
              <a:rPr lang="en-US" sz="2400"/>
            </a:br>
            <a:r>
              <a:rPr lang="en-US" sz="2400"/>
              <a:t>Assignment: Planning for effective teaching &amp; Teaching large and small groups Effectively</a:t>
            </a:r>
            <a:br>
              <a:rPr lang="en-US" sz="2400"/>
            </a:br>
            <a:r>
              <a:rPr lang="en-US" sz="2400"/>
              <a:t>Submitted to:Mam Hina Zahra</a:t>
            </a:r>
            <a:br>
              <a:rPr lang="en-US" sz="2400"/>
            </a:br>
            <a:r>
              <a:rPr lang="en-US" sz="2400"/>
              <a:t>Submitted by: Ahmar Ali &amp;M.saqib &amp;Syed Gazafar abbas</a:t>
            </a:r>
            <a:br>
              <a:rPr lang="en-US" sz="2400"/>
            </a:br>
            <a:r>
              <a:rPr lang="en-US" sz="2400"/>
              <a:t>University of sarghodha sub campus bhakkar</a:t>
            </a:r>
            <a:br>
              <a:rPr lang="en-US" sz="2400"/>
            </a:br>
            <a:endParaRPr lang="en-US" sz="2400"/>
          </a:p>
        </p:txBody>
      </p:sp>
      <p:sp>
        <p:nvSpPr>
          <p:cNvPr id="3" name="Subtitle 2">
            <a:extLst>
              <a:ext uri="{FF2B5EF4-FFF2-40B4-BE49-F238E27FC236}">
                <a16:creationId xmlns:a16="http://schemas.microsoft.com/office/drawing/2014/main" id="{5C1500CF-08AE-9744-B917-76C3FF88BDC1}"/>
              </a:ext>
            </a:extLst>
          </p:cNvPr>
          <p:cNvSpPr>
            <a:spLocks noGrp="1"/>
          </p:cNvSpPr>
          <p:nvPr>
            <p:ph type="subTitle" idx="1"/>
          </p:nvPr>
        </p:nvSpPr>
        <p:spPr>
          <a:xfrm>
            <a:off x="12191999" y="3602038"/>
            <a:ext cx="345281" cy="523478"/>
          </a:xfrm>
        </p:spPr>
        <p:txBody>
          <a:bodyPr/>
          <a:lstStyle/>
          <a:p>
            <a:endParaRPr lang="en-US"/>
          </a:p>
        </p:txBody>
      </p:sp>
    </p:spTree>
    <p:extLst>
      <p:ext uri="{BB962C8B-B14F-4D97-AF65-F5344CB8AC3E}">
        <p14:creationId xmlns:p14="http://schemas.microsoft.com/office/powerpoint/2010/main" val="1037833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7E40A-834F-804C-8F83-0DC6BD6C050A}"/>
              </a:ext>
            </a:extLst>
          </p:cNvPr>
          <p:cNvSpPr>
            <a:spLocks noGrp="1"/>
          </p:cNvSpPr>
          <p:nvPr>
            <p:ph type="title"/>
          </p:nvPr>
        </p:nvSpPr>
        <p:spPr>
          <a:xfrm flipH="1">
            <a:off x="12412265" y="1303733"/>
            <a:ext cx="125014" cy="521891"/>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10DBCF36-321E-7D4D-88C8-1E0547B417EB}"/>
              </a:ext>
            </a:extLst>
          </p:cNvPr>
          <p:cNvSpPr>
            <a:spLocks noGrp="1"/>
          </p:cNvSpPr>
          <p:nvPr>
            <p:ph idx="1"/>
          </p:nvPr>
        </p:nvSpPr>
        <p:spPr>
          <a:xfrm>
            <a:off x="64888" y="-125020"/>
            <a:ext cx="11514536" cy="8590363"/>
          </a:xfrm>
        </p:spPr>
        <p:txBody>
          <a:bodyPr>
            <a:normAutofit/>
          </a:bodyPr>
          <a:lstStyle/>
          <a:p>
            <a:pPr marL="0" indent="0">
              <a:buNone/>
            </a:pPr>
            <a:r>
              <a:rPr lang="en-US" sz="4000"/>
              <a:t>*Technology skill</a:t>
            </a:r>
            <a:r>
              <a:rPr lang="en-US"/>
              <a:t>    </a:t>
            </a:r>
          </a:p>
          <a:p>
            <a:pPr marL="0" indent="0">
              <a:buNone/>
            </a:pPr>
            <a:r>
              <a:rPr lang="en-US"/>
              <a:t>                          Technology itself does not necessarily improve students’ ability to learn, but it can support learning. Conditions that support the effective use of technology in education include vision and support from educational leaders; teachers skilled in using technology for learning; and an emphasis on the child as an active, construction learner. There is a profound gap between the technology knowledge and skills most students learn in school and those they need in the twenty_ first_ century workplace. Students will benefit from teachers who increase their technology knowledge and skills, and integrate computers appropriately into classroom learning. This integrated should match up with student’s learning needs including the need to prepare for tomorrow’s jobs, many of which will require technology expertise and computer-based skills.</a:t>
            </a:r>
          </a:p>
        </p:txBody>
      </p:sp>
      <p:pic>
        <p:nvPicPr>
          <p:cNvPr id="4" name="Picture 4">
            <a:extLst>
              <a:ext uri="{FF2B5EF4-FFF2-40B4-BE49-F238E27FC236}">
                <a16:creationId xmlns:a16="http://schemas.microsoft.com/office/drawing/2014/main" id="{BF7A96A5-4EFA-AB4E-BDE5-E68A06B3F4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830412">
            <a:off x="11051536" y="8491507"/>
            <a:ext cx="7679601" cy="803315"/>
          </a:xfrm>
          <a:prstGeom prst="rect">
            <a:avLst/>
          </a:prstGeom>
        </p:spPr>
      </p:pic>
      <p:sp>
        <p:nvSpPr>
          <p:cNvPr id="6" name="TextBox 5">
            <a:extLst>
              <a:ext uri="{FF2B5EF4-FFF2-40B4-BE49-F238E27FC236}">
                <a16:creationId xmlns:a16="http://schemas.microsoft.com/office/drawing/2014/main" id="{E209EEB4-60A9-C144-AB70-3E544A727418}"/>
              </a:ext>
            </a:extLst>
          </p:cNvPr>
          <p:cNvSpPr txBox="1"/>
          <p:nvPr/>
        </p:nvSpPr>
        <p:spPr>
          <a:xfrm>
            <a:off x="12412264" y="5176450"/>
            <a:ext cx="2660749" cy="10341293"/>
          </a:xfrm>
          <a:prstGeom prst="rect">
            <a:avLst/>
          </a:prstGeom>
          <a:noFill/>
        </p:spPr>
        <p:txBody>
          <a:bodyPr wrap="square">
            <a:spAutoFit/>
          </a:bodyPr>
          <a:lstStyle/>
          <a:p>
            <a:r>
              <a:rPr lang="en-US"/>
              <a:t>Technology skills                              Technology itself does not necessarily improve students’ ability to learn, but it can support learning. Conditions that support the effective use of technology in education include vision and support from educational leaders; teachers skilled in using technology for learning; and an emphasis on the child as an active, construction learner. There is a profound gap between the technology knowledge and skills most students learn in school and those they need in the twenty_ first_ century workplace. Students will benefit from teachers who increase their technology knowledge and skills, and integrate computers appropriately into classroom learning. This integrated should match up with student’s learning needs including the need to prepare for tomorrow’s jobs, many of which will require technology expertise and computer-based skills.</a:t>
            </a:r>
          </a:p>
        </p:txBody>
      </p:sp>
      <p:pic>
        <p:nvPicPr>
          <p:cNvPr id="5" name="Picture 6">
            <a:extLst>
              <a:ext uri="{FF2B5EF4-FFF2-40B4-BE49-F238E27FC236}">
                <a16:creationId xmlns:a16="http://schemas.microsoft.com/office/drawing/2014/main" id="{4242BB33-0498-3246-B345-0B3CF2F107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8394" y="4857750"/>
            <a:ext cx="5705475" cy="2928938"/>
          </a:xfrm>
          <a:prstGeom prst="rect">
            <a:avLst/>
          </a:prstGeom>
        </p:spPr>
      </p:pic>
    </p:spTree>
    <p:extLst>
      <p:ext uri="{BB962C8B-B14F-4D97-AF65-F5344CB8AC3E}">
        <p14:creationId xmlns:p14="http://schemas.microsoft.com/office/powerpoint/2010/main" val="3998676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C9559-9E56-A349-B4C8-1AE9A7DED19B}"/>
              </a:ext>
            </a:extLst>
          </p:cNvPr>
          <p:cNvSpPr>
            <a:spLocks noGrp="1"/>
          </p:cNvSpPr>
          <p:nvPr>
            <p:ph type="title"/>
          </p:nvPr>
        </p:nvSpPr>
        <p:spPr>
          <a:xfrm>
            <a:off x="12192000" y="1107281"/>
            <a:ext cx="327422" cy="321469"/>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46157686-1F3A-C540-801C-B901AC598BA0}"/>
              </a:ext>
            </a:extLst>
          </p:cNvPr>
          <p:cNvSpPr>
            <a:spLocks noGrp="1"/>
          </p:cNvSpPr>
          <p:nvPr>
            <p:ph idx="1"/>
          </p:nvPr>
        </p:nvSpPr>
        <p:spPr>
          <a:xfrm>
            <a:off x="391716" y="0"/>
            <a:ext cx="10515600" cy="4351338"/>
          </a:xfrm>
        </p:spPr>
        <p:txBody>
          <a:bodyPr/>
          <a:lstStyle/>
          <a:p>
            <a:pPr marL="0" indent="0">
              <a:buNone/>
            </a:pPr>
            <a:r>
              <a:rPr lang="en-US" sz="4000"/>
              <a:t>2: Teaching small and large groups effectively</a:t>
            </a:r>
            <a:r>
              <a:rPr lang="en-US"/>
              <a:t> </a:t>
            </a:r>
          </a:p>
          <a:p>
            <a:pPr marL="0" indent="0">
              <a:buNone/>
            </a:pPr>
            <a:r>
              <a:rPr lang="en-US"/>
              <a:t>  </a:t>
            </a:r>
            <a:r>
              <a:rPr lang="en-US" sz="4000"/>
              <a:t>Small group</a:t>
            </a:r>
          </a:p>
          <a:p>
            <a:pPr marL="0" indent="0">
              <a:buNone/>
            </a:pPr>
            <a:r>
              <a:rPr lang="en-US" sz="4000"/>
              <a:t>Define</a:t>
            </a:r>
            <a:endParaRPr lang="en-US"/>
          </a:p>
          <a:p>
            <a:pPr marL="0" indent="0">
              <a:buNone/>
            </a:pPr>
            <a:r>
              <a:rPr lang="en-US"/>
              <a:t>                    Small group teaching is not defined by numbers. We define it as any teaching situation in which dialogue and collaboration within the group are integrated to learning. The teacher is still key to this learning. But now their role is to facilitator rather than to direct, to coordinate as much as to communicate, to inspire rather than inform.</a:t>
            </a:r>
          </a:p>
        </p:txBody>
      </p:sp>
    </p:spTree>
    <p:extLst>
      <p:ext uri="{BB962C8B-B14F-4D97-AF65-F5344CB8AC3E}">
        <p14:creationId xmlns:p14="http://schemas.microsoft.com/office/powerpoint/2010/main" val="1569924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C22DC-C8DE-8344-8454-60FE05124818}"/>
              </a:ext>
            </a:extLst>
          </p:cNvPr>
          <p:cNvSpPr>
            <a:spLocks noGrp="1"/>
          </p:cNvSpPr>
          <p:nvPr>
            <p:ph type="title"/>
          </p:nvPr>
        </p:nvSpPr>
        <p:spPr>
          <a:xfrm>
            <a:off x="12519422" y="1428750"/>
            <a:ext cx="10121504" cy="718344"/>
          </a:xfrm>
        </p:spPr>
        <p:txBody>
          <a:bodyPr/>
          <a:lstStyle/>
          <a:p>
            <a:endParaRPr lang="en-US"/>
          </a:p>
        </p:txBody>
      </p:sp>
      <p:sp>
        <p:nvSpPr>
          <p:cNvPr id="3" name="Content Placeholder 2">
            <a:extLst>
              <a:ext uri="{FF2B5EF4-FFF2-40B4-BE49-F238E27FC236}">
                <a16:creationId xmlns:a16="http://schemas.microsoft.com/office/drawing/2014/main" id="{DE2E5831-E47B-3741-A517-439C00BBA74F}"/>
              </a:ext>
            </a:extLst>
          </p:cNvPr>
          <p:cNvSpPr>
            <a:spLocks noGrp="1"/>
          </p:cNvSpPr>
          <p:nvPr>
            <p:ph idx="1"/>
          </p:nvPr>
        </p:nvSpPr>
        <p:spPr>
          <a:xfrm>
            <a:off x="444104" y="368300"/>
            <a:ext cx="10515600" cy="4351338"/>
          </a:xfrm>
        </p:spPr>
        <p:txBody>
          <a:bodyPr/>
          <a:lstStyle/>
          <a:p>
            <a:pPr marL="0" indent="0">
              <a:buNone/>
            </a:pPr>
            <a:r>
              <a:rPr lang="en-US" sz="4000"/>
              <a:t>*A Manifesto for small group teaching</a:t>
            </a:r>
          </a:p>
          <a:p>
            <a:pPr marL="0" indent="0">
              <a:buNone/>
            </a:pPr>
            <a:r>
              <a:rPr lang="en-US"/>
              <a:t>* Flexibility</a:t>
            </a:r>
          </a:p>
          <a:p>
            <a:pPr marL="0" indent="0">
              <a:buNone/>
            </a:pPr>
            <a:r>
              <a:rPr lang="en-US"/>
              <a:t>        Small group teaching opens up education spaces that are processed, dynamic, and responsive. The skill of the teacher is to use these spaces creatively, developing an awareness f the students and responding to the group’s learning as it develop.Teaching small groups underscores the literative and dynamic nature of all good teaching and learning, and the value of being open to.</a:t>
            </a:r>
          </a:p>
        </p:txBody>
      </p:sp>
    </p:spTree>
    <p:extLst>
      <p:ext uri="{BB962C8B-B14F-4D97-AF65-F5344CB8AC3E}">
        <p14:creationId xmlns:p14="http://schemas.microsoft.com/office/powerpoint/2010/main" val="3111688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A2255-E834-F048-8FAE-2A38B1EB41CE}"/>
              </a:ext>
            </a:extLst>
          </p:cNvPr>
          <p:cNvSpPr>
            <a:spLocks noGrp="1"/>
          </p:cNvSpPr>
          <p:nvPr>
            <p:ph type="title"/>
          </p:nvPr>
        </p:nvSpPr>
        <p:spPr>
          <a:xfrm>
            <a:off x="12465843" y="1678781"/>
            <a:ext cx="9603581" cy="351235"/>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985F4862-B079-CD46-BA16-BAAECDDA4F8F}"/>
              </a:ext>
            </a:extLst>
          </p:cNvPr>
          <p:cNvSpPr>
            <a:spLocks noGrp="1"/>
          </p:cNvSpPr>
          <p:nvPr>
            <p:ph idx="1"/>
          </p:nvPr>
        </p:nvSpPr>
        <p:spPr>
          <a:xfrm>
            <a:off x="838200" y="236140"/>
            <a:ext cx="10515600" cy="4351338"/>
          </a:xfrm>
        </p:spPr>
        <p:txBody>
          <a:bodyPr/>
          <a:lstStyle/>
          <a:p>
            <a:pPr marL="0" indent="0">
              <a:buNone/>
            </a:pPr>
            <a:r>
              <a:rPr lang="en-US" sz="4000"/>
              <a:t>* Reflexivity</a:t>
            </a:r>
          </a:p>
          <a:p>
            <a:pPr marL="0" indent="0">
              <a:buNone/>
            </a:pPr>
            <a:r>
              <a:rPr lang="en-US"/>
              <a:t>       We want our teachers to be many things. Authentic, human, honest, inspiring. We can never live up to such lofty expectation. But we can developed our own teaching personal, and bring a self-critical modesty to everything we do</a:t>
            </a:r>
          </a:p>
        </p:txBody>
      </p:sp>
    </p:spTree>
    <p:extLst>
      <p:ext uri="{BB962C8B-B14F-4D97-AF65-F5344CB8AC3E}">
        <p14:creationId xmlns:p14="http://schemas.microsoft.com/office/powerpoint/2010/main" val="3789184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3F0F4-3FA4-A542-8B23-E3BB4C0E0894}"/>
              </a:ext>
            </a:extLst>
          </p:cNvPr>
          <p:cNvSpPr>
            <a:spLocks noGrp="1"/>
          </p:cNvSpPr>
          <p:nvPr>
            <p:ph type="title"/>
          </p:nvPr>
        </p:nvSpPr>
        <p:spPr>
          <a:xfrm>
            <a:off x="12191999" y="1017984"/>
            <a:ext cx="309563" cy="482204"/>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AD61E398-6C0E-784A-8437-F24DFEA74A17}"/>
              </a:ext>
            </a:extLst>
          </p:cNvPr>
          <p:cNvSpPr>
            <a:spLocks noGrp="1"/>
          </p:cNvSpPr>
          <p:nvPr>
            <p:ph idx="1"/>
          </p:nvPr>
        </p:nvSpPr>
        <p:spPr>
          <a:xfrm>
            <a:off x="838200" y="236141"/>
            <a:ext cx="10515600" cy="4351338"/>
          </a:xfrm>
        </p:spPr>
        <p:txBody>
          <a:bodyPr/>
          <a:lstStyle/>
          <a:p>
            <a:pPr marL="0" indent="0">
              <a:buNone/>
            </a:pPr>
            <a:r>
              <a:rPr lang="en-US" sz="4000"/>
              <a:t>* Engagement</a:t>
            </a:r>
          </a:p>
          <a:p>
            <a:pPr marL="0" indent="0">
              <a:buNone/>
            </a:pPr>
            <a:r>
              <a:rPr lang="en-US"/>
              <a:t>            Small group teaching cultivates creativity, passion and enthusiasm. It should hopefully expose students to current debates and offer them an opportunity to develop their own academic identity. At best it transcend the teacher-learner hierarchy, and becomes a process of learning together.</a:t>
            </a:r>
          </a:p>
        </p:txBody>
      </p:sp>
    </p:spTree>
    <p:extLst>
      <p:ext uri="{BB962C8B-B14F-4D97-AF65-F5344CB8AC3E}">
        <p14:creationId xmlns:p14="http://schemas.microsoft.com/office/powerpoint/2010/main" val="3892459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03016-58A2-324D-BE0C-3FB0E2A0BE1D}"/>
              </a:ext>
            </a:extLst>
          </p:cNvPr>
          <p:cNvSpPr>
            <a:spLocks noGrp="1"/>
          </p:cNvSpPr>
          <p:nvPr>
            <p:ph type="title"/>
          </p:nvPr>
        </p:nvSpPr>
        <p:spPr>
          <a:xfrm flipH="1">
            <a:off x="12519421" y="1053703"/>
            <a:ext cx="71436" cy="1393031"/>
          </a:xfrm>
        </p:spPr>
        <p:txBody>
          <a:bodyPr/>
          <a:lstStyle/>
          <a:p>
            <a:endParaRPr lang="en-US"/>
          </a:p>
        </p:txBody>
      </p:sp>
      <p:sp>
        <p:nvSpPr>
          <p:cNvPr id="3" name="Content Placeholder 2">
            <a:extLst>
              <a:ext uri="{FF2B5EF4-FFF2-40B4-BE49-F238E27FC236}">
                <a16:creationId xmlns:a16="http://schemas.microsoft.com/office/drawing/2014/main" id="{63ED5F1C-815E-AA43-B919-1ABAEC27E83E}"/>
              </a:ext>
            </a:extLst>
          </p:cNvPr>
          <p:cNvSpPr>
            <a:spLocks noGrp="1"/>
          </p:cNvSpPr>
          <p:nvPr>
            <p:ph idx="1"/>
          </p:nvPr>
        </p:nvSpPr>
        <p:spPr>
          <a:xfrm>
            <a:off x="1034653" y="271065"/>
            <a:ext cx="10515600" cy="4351338"/>
          </a:xfrm>
        </p:spPr>
        <p:txBody>
          <a:bodyPr/>
          <a:lstStyle/>
          <a:p>
            <a:pPr marL="0" indent="0">
              <a:buNone/>
            </a:pPr>
            <a:r>
              <a:rPr lang="en-US" sz="4000"/>
              <a:t>*How to Encourage student participation</a:t>
            </a:r>
          </a:p>
          <a:p>
            <a:r>
              <a:rPr lang="en-US"/>
              <a:t>Use questions more effectively</a:t>
            </a:r>
          </a:p>
          <a:p>
            <a:r>
              <a:rPr lang="en-US"/>
              <a:t>Be aware of learning styles of students</a:t>
            </a:r>
          </a:p>
          <a:p>
            <a:r>
              <a:rPr lang="en-US"/>
              <a:t>Try some ideas for active learning in small group</a:t>
            </a:r>
          </a:p>
          <a:p>
            <a:r>
              <a:rPr lang="en-US"/>
              <a:t>Use task group (e.g. discuss a video)</a:t>
            </a:r>
          </a:p>
          <a:p>
            <a:r>
              <a:rPr lang="en-US"/>
              <a:t>Use open question </a:t>
            </a:r>
          </a:p>
          <a:p>
            <a:r>
              <a:rPr lang="en-US"/>
              <a:t>Use peer education groups</a:t>
            </a:r>
          </a:p>
          <a:p>
            <a:r>
              <a:rPr lang="en-US"/>
              <a:t>Use role play and simulation</a:t>
            </a:r>
          </a:p>
        </p:txBody>
      </p:sp>
    </p:spTree>
    <p:extLst>
      <p:ext uri="{BB962C8B-B14F-4D97-AF65-F5344CB8AC3E}">
        <p14:creationId xmlns:p14="http://schemas.microsoft.com/office/powerpoint/2010/main" val="206077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14134-B09B-4E46-AFFF-506C329835D1}"/>
              </a:ext>
            </a:extLst>
          </p:cNvPr>
          <p:cNvSpPr>
            <a:spLocks noGrp="1"/>
          </p:cNvSpPr>
          <p:nvPr>
            <p:ph type="title"/>
          </p:nvPr>
        </p:nvSpPr>
        <p:spPr>
          <a:xfrm>
            <a:off x="12191999" y="681038"/>
            <a:ext cx="238125" cy="890588"/>
          </a:xfrm>
        </p:spPr>
        <p:txBody>
          <a:bodyPr/>
          <a:lstStyle/>
          <a:p>
            <a:endParaRPr lang="en-US"/>
          </a:p>
        </p:txBody>
      </p:sp>
      <p:sp>
        <p:nvSpPr>
          <p:cNvPr id="3" name="Content Placeholder 2">
            <a:extLst>
              <a:ext uri="{FF2B5EF4-FFF2-40B4-BE49-F238E27FC236}">
                <a16:creationId xmlns:a16="http://schemas.microsoft.com/office/drawing/2014/main" id="{8E5F2191-2915-024E-ACC7-131940BF9B1D}"/>
              </a:ext>
            </a:extLst>
          </p:cNvPr>
          <p:cNvSpPr>
            <a:spLocks noGrp="1"/>
          </p:cNvSpPr>
          <p:nvPr>
            <p:ph idx="1"/>
          </p:nvPr>
        </p:nvSpPr>
        <p:spPr>
          <a:xfrm>
            <a:off x="516732" y="446484"/>
            <a:ext cx="10515600" cy="4565651"/>
          </a:xfrm>
        </p:spPr>
        <p:txBody>
          <a:bodyPr>
            <a:normAutofit fontScale="92500" lnSpcReduction="10000"/>
          </a:bodyPr>
          <a:lstStyle/>
          <a:p>
            <a:pPr marL="0" indent="0">
              <a:buNone/>
            </a:pPr>
            <a:r>
              <a:rPr lang="en-US" sz="4000"/>
              <a:t>*Your student should know about small group teaching</a:t>
            </a:r>
          </a:p>
          <a:p>
            <a:r>
              <a:rPr lang="en-US"/>
              <a:t>Preparation matters</a:t>
            </a:r>
          </a:p>
          <a:p>
            <a:r>
              <a:rPr lang="en-US"/>
              <a:t>The rules of engagement</a:t>
            </a:r>
          </a:p>
          <a:p>
            <a:r>
              <a:rPr lang="en-US"/>
              <a:t>The importance of listening</a:t>
            </a:r>
          </a:p>
          <a:p>
            <a:r>
              <a:rPr lang="en-US"/>
              <a:t>Asking the right questions</a:t>
            </a:r>
          </a:p>
          <a:p>
            <a:r>
              <a:rPr lang="en-US"/>
              <a:t>Learning is a social process</a:t>
            </a:r>
          </a:p>
          <a:p>
            <a:r>
              <a:rPr lang="en-US"/>
              <a:t>Writing and thinking go hand in hand</a:t>
            </a:r>
          </a:p>
          <a:p>
            <a:r>
              <a:rPr lang="en-US"/>
              <a:t> Taking feedback seriously</a:t>
            </a:r>
          </a:p>
          <a:p>
            <a:r>
              <a:rPr lang="en-US"/>
              <a:t>Giving feedback responsibly</a:t>
            </a:r>
          </a:p>
        </p:txBody>
      </p:sp>
    </p:spTree>
    <p:extLst>
      <p:ext uri="{BB962C8B-B14F-4D97-AF65-F5344CB8AC3E}">
        <p14:creationId xmlns:p14="http://schemas.microsoft.com/office/powerpoint/2010/main" val="511939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46903-6ACB-E94C-B2A7-47B0892B114B}"/>
              </a:ext>
            </a:extLst>
          </p:cNvPr>
          <p:cNvSpPr>
            <a:spLocks noGrp="1"/>
          </p:cNvSpPr>
          <p:nvPr>
            <p:ph type="title"/>
          </p:nvPr>
        </p:nvSpPr>
        <p:spPr>
          <a:xfrm>
            <a:off x="12519421" y="681037"/>
            <a:ext cx="45719" cy="1144588"/>
          </a:xfrm>
        </p:spPr>
        <p:txBody>
          <a:bodyPr/>
          <a:lstStyle/>
          <a:p>
            <a:endParaRPr lang="en-US"/>
          </a:p>
        </p:txBody>
      </p:sp>
      <p:sp>
        <p:nvSpPr>
          <p:cNvPr id="3" name="Content Placeholder 2">
            <a:extLst>
              <a:ext uri="{FF2B5EF4-FFF2-40B4-BE49-F238E27FC236}">
                <a16:creationId xmlns:a16="http://schemas.microsoft.com/office/drawing/2014/main" id="{7685E9A5-2C17-C747-9F5C-E3DC4F15C1DF}"/>
              </a:ext>
            </a:extLst>
          </p:cNvPr>
          <p:cNvSpPr>
            <a:spLocks noGrp="1"/>
          </p:cNvSpPr>
          <p:nvPr>
            <p:ph idx="1"/>
          </p:nvPr>
        </p:nvSpPr>
        <p:spPr>
          <a:xfrm>
            <a:off x="713184" y="0"/>
            <a:ext cx="10515600" cy="4351338"/>
          </a:xfrm>
        </p:spPr>
        <p:txBody>
          <a:bodyPr/>
          <a:lstStyle/>
          <a:p>
            <a:pPr marL="0" indent="0">
              <a:buNone/>
            </a:pPr>
            <a:r>
              <a:rPr lang="en-US" sz="4000"/>
              <a:t>*Words of wisdom about small group teaching</a:t>
            </a:r>
          </a:p>
          <a:p>
            <a:r>
              <a:rPr lang="en-US"/>
              <a:t>Be kind</a:t>
            </a:r>
          </a:p>
          <a:p>
            <a:r>
              <a:rPr lang="en-US"/>
              <a:t>Be prepared
Be enthusiastic</a:t>
            </a:r>
          </a:p>
          <a:p>
            <a:r>
              <a:rPr lang="en-US"/>
              <a:t>Be open</a:t>
            </a:r>
          </a:p>
          <a:p>
            <a:r>
              <a:rPr lang="en-US"/>
              <a:t>Be honest</a:t>
            </a:r>
          </a:p>
          <a:p>
            <a:r>
              <a:rPr lang="en-US"/>
              <a:t>Be inclusive</a:t>
            </a:r>
          </a:p>
          <a:p>
            <a:r>
              <a:rPr lang="en-US"/>
              <a:t>Be reflective</a:t>
            </a:r>
          </a:p>
        </p:txBody>
      </p:sp>
    </p:spTree>
    <p:extLst>
      <p:ext uri="{BB962C8B-B14F-4D97-AF65-F5344CB8AC3E}">
        <p14:creationId xmlns:p14="http://schemas.microsoft.com/office/powerpoint/2010/main" val="225446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FEC6-E454-8B41-A017-655C2D1A966C}"/>
              </a:ext>
            </a:extLst>
          </p:cNvPr>
          <p:cNvSpPr>
            <a:spLocks noGrp="1"/>
          </p:cNvSpPr>
          <p:nvPr>
            <p:ph type="title"/>
          </p:nvPr>
        </p:nvSpPr>
        <p:spPr>
          <a:xfrm>
            <a:off x="12192000" y="1107281"/>
            <a:ext cx="273844" cy="718344"/>
          </a:xfrm>
        </p:spPr>
        <p:txBody>
          <a:bodyPr/>
          <a:lstStyle/>
          <a:p>
            <a:endParaRPr lang="en-US"/>
          </a:p>
        </p:txBody>
      </p:sp>
      <p:sp>
        <p:nvSpPr>
          <p:cNvPr id="3" name="Content Placeholder 2">
            <a:extLst>
              <a:ext uri="{FF2B5EF4-FFF2-40B4-BE49-F238E27FC236}">
                <a16:creationId xmlns:a16="http://schemas.microsoft.com/office/drawing/2014/main" id="{4E325E1A-EF8A-3C40-A363-65365EB2683B}"/>
              </a:ext>
            </a:extLst>
          </p:cNvPr>
          <p:cNvSpPr>
            <a:spLocks noGrp="1"/>
          </p:cNvSpPr>
          <p:nvPr>
            <p:ph idx="1"/>
          </p:nvPr>
        </p:nvSpPr>
        <p:spPr>
          <a:xfrm>
            <a:off x="338138" y="200421"/>
            <a:ext cx="10515600" cy="4351338"/>
          </a:xfrm>
        </p:spPr>
        <p:txBody>
          <a:bodyPr/>
          <a:lstStyle/>
          <a:p>
            <a:pPr marL="0" indent="0">
              <a:buNone/>
            </a:pPr>
            <a:r>
              <a:rPr lang="en-US" sz="4000"/>
              <a:t>* Large group</a:t>
            </a:r>
            <a:r>
              <a:rPr lang="en-US"/>
              <a:t>  </a:t>
            </a:r>
          </a:p>
          <a:p>
            <a:pPr marL="0" indent="0">
              <a:buNone/>
            </a:pPr>
            <a:r>
              <a:rPr lang="en-US" sz="4000"/>
              <a:t>Define</a:t>
            </a:r>
          </a:p>
          <a:p>
            <a:pPr marL="0" indent="0">
              <a:buNone/>
            </a:pPr>
            <a:r>
              <a:rPr lang="en-US"/>
              <a:t>           The large group, lecture format is often synonymous with what most people think of university studies. Faced with a room of more than one hundred students, promoting active learning in the large lecture theatres is a challenge most academic are likely to face. It is no surprise that this poses particular concern with research showing that student attention span can decline after 10 to 15 minutes.</a:t>
            </a:r>
          </a:p>
        </p:txBody>
      </p:sp>
    </p:spTree>
    <p:extLst>
      <p:ext uri="{BB962C8B-B14F-4D97-AF65-F5344CB8AC3E}">
        <p14:creationId xmlns:p14="http://schemas.microsoft.com/office/powerpoint/2010/main" val="9093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4D094-3CF4-6A4A-BC6B-1DC5586B6AA1}"/>
              </a:ext>
            </a:extLst>
          </p:cNvPr>
          <p:cNvSpPr>
            <a:spLocks noGrp="1"/>
          </p:cNvSpPr>
          <p:nvPr>
            <p:ph type="title"/>
          </p:nvPr>
        </p:nvSpPr>
        <p:spPr>
          <a:xfrm>
            <a:off x="12430124" y="1825625"/>
            <a:ext cx="8871347" cy="150813"/>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2B52B15A-FEBC-B041-A5A3-F853BFA28E5A}"/>
              </a:ext>
            </a:extLst>
          </p:cNvPr>
          <p:cNvSpPr>
            <a:spLocks noGrp="1"/>
          </p:cNvSpPr>
          <p:nvPr>
            <p:ph idx="1"/>
          </p:nvPr>
        </p:nvSpPr>
        <p:spPr>
          <a:xfrm>
            <a:off x="838200" y="236140"/>
            <a:ext cx="10515600" cy="4351338"/>
          </a:xfrm>
        </p:spPr>
        <p:txBody>
          <a:bodyPr/>
          <a:lstStyle/>
          <a:p>
            <a:pPr marL="0" indent="0">
              <a:buNone/>
            </a:pPr>
            <a:r>
              <a:rPr lang="en-US" sz="4000"/>
              <a:t>* Introduction to large group teaching</a:t>
            </a:r>
          </a:p>
          <a:p>
            <a:r>
              <a:rPr lang="en-US"/>
              <a:t>Motivational context</a:t>
            </a:r>
          </a:p>
          <a:p>
            <a:r>
              <a:rPr lang="en-US"/>
              <a:t>Learner activity </a:t>
            </a:r>
          </a:p>
          <a:p>
            <a:r>
              <a:rPr lang="en-US"/>
              <a:t>Interaction with others</a:t>
            </a:r>
          </a:p>
          <a:p>
            <a:r>
              <a:rPr lang="en-US"/>
              <a:t>A well structured knowledge base</a:t>
            </a:r>
          </a:p>
        </p:txBody>
      </p:sp>
    </p:spTree>
    <p:extLst>
      <p:ext uri="{BB962C8B-B14F-4D97-AF65-F5344CB8AC3E}">
        <p14:creationId xmlns:p14="http://schemas.microsoft.com/office/powerpoint/2010/main" val="412371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E1826-E204-4047-A89B-7CFB430941C4}"/>
              </a:ext>
            </a:extLst>
          </p:cNvPr>
          <p:cNvSpPr>
            <a:spLocks noGrp="1"/>
          </p:cNvSpPr>
          <p:nvPr>
            <p:ph type="title"/>
          </p:nvPr>
        </p:nvSpPr>
        <p:spPr>
          <a:xfrm flipH="1">
            <a:off x="12509419" y="1178719"/>
            <a:ext cx="45719" cy="464344"/>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085CDE6C-1F50-7C40-9E91-9BBC1FE01E27}"/>
              </a:ext>
            </a:extLst>
          </p:cNvPr>
          <p:cNvSpPr>
            <a:spLocks noGrp="1"/>
          </p:cNvSpPr>
          <p:nvPr>
            <p:ph idx="1"/>
          </p:nvPr>
        </p:nvSpPr>
        <p:spPr>
          <a:xfrm>
            <a:off x="481012" y="200422"/>
            <a:ext cx="10515600" cy="4351338"/>
          </a:xfrm>
        </p:spPr>
        <p:txBody>
          <a:bodyPr/>
          <a:lstStyle/>
          <a:p>
            <a:pPr marL="0" indent="0">
              <a:buNone/>
            </a:pPr>
            <a:r>
              <a:rPr lang="en-US" sz="4000"/>
              <a:t>* Effecting Teaching</a:t>
            </a:r>
            <a:r>
              <a:rPr lang="en-US"/>
              <a:t>  </a:t>
            </a:r>
          </a:p>
          <a:p>
            <a:pPr marL="0" indent="0">
              <a:buNone/>
            </a:pPr>
            <a:r>
              <a:rPr lang="en-US"/>
              <a:t>               Because of the complexity of teaching and individual variation among students effective teaching is not “ one size fits all.” Teachers must master a variety of perspectives and strategies and be flexible in their application. Successes requires the following key ingredients:(1) professional knowledge and skills, and (2) commitment, motivation, and caring.</a:t>
            </a:r>
          </a:p>
        </p:txBody>
      </p:sp>
    </p:spTree>
    <p:extLst>
      <p:ext uri="{BB962C8B-B14F-4D97-AF65-F5344CB8AC3E}">
        <p14:creationId xmlns:p14="http://schemas.microsoft.com/office/powerpoint/2010/main" val="2576076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0F0AF-DDF9-9B4A-A154-49B77B3A6B3C}"/>
              </a:ext>
            </a:extLst>
          </p:cNvPr>
          <p:cNvSpPr>
            <a:spLocks noGrp="1"/>
          </p:cNvSpPr>
          <p:nvPr>
            <p:ph type="title"/>
          </p:nvPr>
        </p:nvSpPr>
        <p:spPr>
          <a:xfrm>
            <a:off x="11822906" y="892969"/>
            <a:ext cx="625078" cy="932656"/>
          </a:xfrm>
        </p:spPr>
        <p:txBody>
          <a:bodyPr/>
          <a:lstStyle/>
          <a:p>
            <a:endParaRPr lang="en-US"/>
          </a:p>
        </p:txBody>
      </p:sp>
      <p:sp>
        <p:nvSpPr>
          <p:cNvPr id="3" name="Content Placeholder 2">
            <a:extLst>
              <a:ext uri="{FF2B5EF4-FFF2-40B4-BE49-F238E27FC236}">
                <a16:creationId xmlns:a16="http://schemas.microsoft.com/office/drawing/2014/main" id="{0C9B6362-FB57-A248-BF91-9A84E84E97BB}"/>
              </a:ext>
            </a:extLst>
          </p:cNvPr>
          <p:cNvSpPr>
            <a:spLocks noGrp="1"/>
          </p:cNvSpPr>
          <p:nvPr>
            <p:ph idx="1"/>
          </p:nvPr>
        </p:nvSpPr>
        <p:spPr>
          <a:xfrm>
            <a:off x="552450" y="271860"/>
            <a:ext cx="10515600" cy="4351338"/>
          </a:xfrm>
        </p:spPr>
        <p:txBody>
          <a:bodyPr/>
          <a:lstStyle/>
          <a:p>
            <a:pPr marL="0" indent="0">
              <a:buNone/>
            </a:pPr>
            <a:r>
              <a:rPr lang="en-US" sz="4000"/>
              <a:t>Structuring the lecture of large group</a:t>
            </a:r>
            <a:r>
              <a:rPr lang="en-US"/>
              <a:t>                          </a:t>
            </a:r>
          </a:p>
          <a:p>
            <a:pPr marL="0" indent="0">
              <a:buNone/>
            </a:pPr>
            <a:r>
              <a:rPr lang="en-US"/>
              <a:t>                   </a:t>
            </a:r>
            <a:r>
              <a:rPr lang="en-US" sz="4000"/>
              <a:t>The learner should have</a:t>
            </a:r>
            <a:endParaRPr lang="en-US"/>
          </a:p>
          <a:p>
            <a:r>
              <a:rPr lang="en-US"/>
              <a:t>Beginning: tell them what you are going to tell them (introduction)</a:t>
            </a:r>
          </a:p>
          <a:p>
            <a:r>
              <a:rPr lang="en-US"/>
              <a:t>Middle: tell them it (body)</a:t>
            </a:r>
          </a:p>
          <a:p>
            <a:r>
              <a:rPr lang="en-US"/>
              <a:t>Endings: remind them what you have told them</a:t>
            </a:r>
          </a:p>
        </p:txBody>
      </p:sp>
    </p:spTree>
    <p:extLst>
      <p:ext uri="{BB962C8B-B14F-4D97-AF65-F5344CB8AC3E}">
        <p14:creationId xmlns:p14="http://schemas.microsoft.com/office/powerpoint/2010/main" val="3415735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5F585-BBE3-804E-AE6F-F72AD6576D26}"/>
              </a:ext>
            </a:extLst>
          </p:cNvPr>
          <p:cNvSpPr>
            <a:spLocks noGrp="1"/>
          </p:cNvSpPr>
          <p:nvPr>
            <p:ph type="title"/>
          </p:nvPr>
        </p:nvSpPr>
        <p:spPr>
          <a:xfrm>
            <a:off x="12501563" y="500063"/>
            <a:ext cx="9496424" cy="1089422"/>
          </a:xfrm>
        </p:spPr>
        <p:txBody>
          <a:bodyPr/>
          <a:lstStyle/>
          <a:p>
            <a:endParaRPr lang="en-US"/>
          </a:p>
        </p:txBody>
      </p:sp>
      <p:sp>
        <p:nvSpPr>
          <p:cNvPr id="3" name="Content Placeholder 2">
            <a:extLst>
              <a:ext uri="{FF2B5EF4-FFF2-40B4-BE49-F238E27FC236}">
                <a16:creationId xmlns:a16="http://schemas.microsoft.com/office/drawing/2014/main" id="{2092E450-6B9B-4349-A41A-35D2D5266D11}"/>
              </a:ext>
            </a:extLst>
          </p:cNvPr>
          <p:cNvSpPr>
            <a:spLocks noGrp="1"/>
          </p:cNvSpPr>
          <p:nvPr>
            <p:ph idx="1"/>
          </p:nvPr>
        </p:nvSpPr>
        <p:spPr>
          <a:xfrm>
            <a:off x="838200" y="352226"/>
            <a:ext cx="10515600" cy="4351338"/>
          </a:xfrm>
        </p:spPr>
        <p:txBody>
          <a:bodyPr/>
          <a:lstStyle/>
          <a:p>
            <a:pPr marL="0" indent="0">
              <a:buNone/>
            </a:pPr>
            <a:r>
              <a:rPr lang="en-US" sz="4000"/>
              <a:t>*Communication issues in the lecture</a:t>
            </a:r>
          </a:p>
          <a:p>
            <a:r>
              <a:rPr lang="en-US"/>
              <a:t>Try to keep eye contact with as many of the group as possible.</a:t>
            </a:r>
          </a:p>
          <a:p>
            <a:r>
              <a:rPr lang="en-US"/>
              <a:t>Make strategies use of silences.</a:t>
            </a:r>
          </a:p>
          <a:p>
            <a:r>
              <a:rPr lang="en-US"/>
              <a:t>Vary your tone of voice </a:t>
            </a:r>
          </a:p>
          <a:p>
            <a:r>
              <a:rPr lang="en-US"/>
              <a:t>Consider going up and down the aisles.</a:t>
            </a:r>
          </a:p>
          <a:p>
            <a:r>
              <a:rPr lang="en-US"/>
              <a:t>Make sure you are heard</a:t>
            </a:r>
          </a:p>
          <a:p>
            <a:r>
              <a:rPr lang="en-US"/>
              <a:t>Mannerisms, heard you voice </a:t>
            </a:r>
          </a:p>
          <a:p>
            <a:r>
              <a:rPr lang="en-US"/>
              <a:t>Use of humour – if you are comfortable with this.</a:t>
            </a:r>
          </a:p>
        </p:txBody>
      </p:sp>
    </p:spTree>
    <p:extLst>
      <p:ext uri="{BB962C8B-B14F-4D97-AF65-F5344CB8AC3E}">
        <p14:creationId xmlns:p14="http://schemas.microsoft.com/office/powerpoint/2010/main" val="4081645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7E430-9490-7947-BB7D-4ACF1B517AC2}"/>
              </a:ext>
            </a:extLst>
          </p:cNvPr>
          <p:cNvSpPr>
            <a:spLocks noGrp="1"/>
          </p:cNvSpPr>
          <p:nvPr>
            <p:ph type="title"/>
          </p:nvPr>
        </p:nvSpPr>
        <p:spPr>
          <a:xfrm flipV="1">
            <a:off x="12376545" y="1779905"/>
            <a:ext cx="125017" cy="45719"/>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53562320-73E5-8244-B06D-53141F57DB83}"/>
              </a:ext>
            </a:extLst>
          </p:cNvPr>
          <p:cNvSpPr>
            <a:spLocks noGrp="1"/>
          </p:cNvSpPr>
          <p:nvPr>
            <p:ph idx="1"/>
          </p:nvPr>
        </p:nvSpPr>
        <p:spPr>
          <a:xfrm>
            <a:off x="409575" y="146844"/>
            <a:ext cx="10515600" cy="4351338"/>
          </a:xfrm>
        </p:spPr>
        <p:txBody>
          <a:bodyPr/>
          <a:lstStyle/>
          <a:p>
            <a:pPr marL="0" indent="0">
              <a:buNone/>
            </a:pPr>
            <a:r>
              <a:rPr lang="en-US" sz="4000"/>
              <a:t>* Idea for active learning in large groups</a:t>
            </a:r>
          </a:p>
          <a:p>
            <a:pPr marL="0" indent="0">
              <a:buNone/>
            </a:pPr>
            <a:r>
              <a:rPr lang="en-US"/>
              <a:t>                     With a large group setting, active learning can be encouraged in:Individual or pairs of students in a large Lecture Groups of students in a large Group</a:t>
            </a:r>
          </a:p>
        </p:txBody>
      </p:sp>
    </p:spTree>
    <p:extLst>
      <p:ext uri="{BB962C8B-B14F-4D97-AF65-F5344CB8AC3E}">
        <p14:creationId xmlns:p14="http://schemas.microsoft.com/office/powerpoint/2010/main" val="1716666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7DF7-546E-DE4C-875F-AD9AD3E0D79C}"/>
              </a:ext>
            </a:extLst>
          </p:cNvPr>
          <p:cNvSpPr>
            <a:spLocks noGrp="1"/>
          </p:cNvSpPr>
          <p:nvPr>
            <p:ph type="title"/>
          </p:nvPr>
        </p:nvSpPr>
        <p:spPr>
          <a:xfrm flipH="1">
            <a:off x="12509420" y="1250155"/>
            <a:ext cx="45719" cy="714375"/>
          </a:xfrm>
        </p:spPr>
        <p:txBody>
          <a:bodyPr/>
          <a:lstStyle/>
          <a:p>
            <a:endParaRPr lang="en-US"/>
          </a:p>
        </p:txBody>
      </p:sp>
      <p:sp>
        <p:nvSpPr>
          <p:cNvPr id="3" name="Content Placeholder 2">
            <a:extLst>
              <a:ext uri="{FF2B5EF4-FFF2-40B4-BE49-F238E27FC236}">
                <a16:creationId xmlns:a16="http://schemas.microsoft.com/office/drawing/2014/main" id="{D75AA2CA-3C17-C24F-97BC-D4AF27FE1458}"/>
              </a:ext>
            </a:extLst>
          </p:cNvPr>
          <p:cNvSpPr>
            <a:spLocks noGrp="1"/>
          </p:cNvSpPr>
          <p:nvPr>
            <p:ph idx="1"/>
          </p:nvPr>
        </p:nvSpPr>
        <p:spPr>
          <a:xfrm>
            <a:off x="373857" y="146843"/>
            <a:ext cx="10515600" cy="4351338"/>
          </a:xfrm>
        </p:spPr>
        <p:txBody>
          <a:bodyPr>
            <a:normAutofit fontScale="85000" lnSpcReduction="20000"/>
          </a:bodyPr>
          <a:lstStyle/>
          <a:p>
            <a:pPr marL="0" indent="0">
              <a:buNone/>
            </a:pPr>
            <a:r>
              <a:rPr lang="en-US" sz="4000"/>
              <a:t>* Individual or pairs of a student in large group</a:t>
            </a:r>
          </a:p>
          <a:p>
            <a:pPr marL="0" indent="0">
              <a:buNone/>
            </a:pPr>
            <a:r>
              <a:rPr lang="en-US"/>
              <a:t>    Silent reflection</a:t>
            </a:r>
          </a:p>
          <a:p>
            <a:r>
              <a:rPr lang="en-US"/>
              <a:t> Write down answer to a question</a:t>
            </a:r>
          </a:p>
          <a:p>
            <a:r>
              <a:rPr lang="en-US"/>
              <a:t>Swap answer with person beside</a:t>
            </a:r>
          </a:p>
          <a:p>
            <a:r>
              <a:rPr lang="en-US"/>
              <a:t> Take a short test </a:t>
            </a:r>
          </a:p>
          <a:p>
            <a:r>
              <a:rPr lang="en-US"/>
              <a:t>Write down a question</a:t>
            </a:r>
          </a:p>
          <a:p>
            <a:r>
              <a:rPr lang="en-US"/>
              <a:t> Solve a problem</a:t>
            </a:r>
          </a:p>
          <a:p>
            <a:r>
              <a:rPr lang="en-US"/>
              <a:t>Read some notes </a:t>
            </a:r>
          </a:p>
          <a:p>
            <a:r>
              <a:rPr lang="en-US"/>
              <a:t>In pairs, discuss an issue</a:t>
            </a:r>
          </a:p>
          <a:p>
            <a:r>
              <a:rPr lang="en-US"/>
              <a:t>Write a plan what you need to do</a:t>
            </a:r>
          </a:p>
          <a:p>
            <a:r>
              <a:rPr lang="en-US"/>
              <a:t>Summaries the main points</a:t>
            </a:r>
          </a:p>
          <a:p>
            <a:endParaRPr lang="en-US"/>
          </a:p>
          <a:p>
            <a:pPr marL="0" indent="0">
              <a:buNone/>
            </a:pPr>
            <a:endParaRPr lang="en-US"/>
          </a:p>
        </p:txBody>
      </p:sp>
    </p:spTree>
    <p:extLst>
      <p:ext uri="{BB962C8B-B14F-4D97-AF65-F5344CB8AC3E}">
        <p14:creationId xmlns:p14="http://schemas.microsoft.com/office/powerpoint/2010/main" val="3027007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CA63B-2AF4-EF4D-8AEC-3054F0522E10}"/>
              </a:ext>
            </a:extLst>
          </p:cNvPr>
          <p:cNvSpPr>
            <a:spLocks noGrp="1"/>
          </p:cNvSpPr>
          <p:nvPr>
            <p:ph type="title"/>
          </p:nvPr>
        </p:nvSpPr>
        <p:spPr>
          <a:xfrm>
            <a:off x="12537279" y="1644969"/>
            <a:ext cx="45719" cy="569594"/>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0D7503D1-25E7-2A4B-BEDF-B16B9604D1BA}"/>
              </a:ext>
            </a:extLst>
          </p:cNvPr>
          <p:cNvSpPr>
            <a:spLocks noGrp="1"/>
          </p:cNvSpPr>
          <p:nvPr>
            <p:ph idx="1"/>
          </p:nvPr>
        </p:nvSpPr>
        <p:spPr>
          <a:xfrm>
            <a:off x="409575" y="379016"/>
            <a:ext cx="10515600" cy="4351338"/>
          </a:xfrm>
        </p:spPr>
        <p:txBody>
          <a:bodyPr/>
          <a:lstStyle/>
          <a:p>
            <a:pPr marL="0" indent="0">
              <a:buNone/>
            </a:pPr>
            <a:r>
              <a:rPr lang="en-US" sz="4000"/>
              <a:t>* Conclusion</a:t>
            </a:r>
          </a:p>
          <a:p>
            <a:pPr marL="0" indent="0">
              <a:buNone/>
            </a:pPr>
            <a:r>
              <a:rPr lang="en-US"/>
              <a:t>             The assessment of student achievement, or understanding what students know and can do, is fundamental to effective teaching and to students’ learning. Unless teachers know students well and are knowledge about their achievements, they cannot be confident that they are meeting the learning needs of their students. Large group teaching and learning is essentially a one way process, while small group teaching is more focused, interactive, and leads to the development of concepts/principles</a:t>
            </a:r>
          </a:p>
        </p:txBody>
      </p:sp>
    </p:spTree>
    <p:extLst>
      <p:ext uri="{BB962C8B-B14F-4D97-AF65-F5344CB8AC3E}">
        <p14:creationId xmlns:p14="http://schemas.microsoft.com/office/powerpoint/2010/main" val="80576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FE22-82AD-4547-9996-9760D1AC1BBD}"/>
              </a:ext>
            </a:extLst>
          </p:cNvPr>
          <p:cNvSpPr>
            <a:spLocks noGrp="1"/>
          </p:cNvSpPr>
          <p:nvPr>
            <p:ph type="title"/>
          </p:nvPr>
        </p:nvSpPr>
        <p:spPr>
          <a:xfrm flipH="1">
            <a:off x="12509420" y="1428750"/>
            <a:ext cx="45719" cy="732234"/>
          </a:xfrm>
        </p:spPr>
        <p:txBody>
          <a:bodyPr/>
          <a:lstStyle/>
          <a:p>
            <a:endParaRPr lang="en-US"/>
          </a:p>
        </p:txBody>
      </p:sp>
      <p:pic>
        <p:nvPicPr>
          <p:cNvPr id="4" name="Picture 4">
            <a:extLst>
              <a:ext uri="{FF2B5EF4-FFF2-40B4-BE49-F238E27FC236}">
                <a16:creationId xmlns:a16="http://schemas.microsoft.com/office/drawing/2014/main" id="{4F82CEE4-AB82-004F-900A-FA95FA7025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610" y="247968"/>
            <a:ext cx="11606451" cy="7056516"/>
          </a:xfrm>
        </p:spPr>
      </p:pic>
    </p:spTree>
    <p:extLst>
      <p:ext uri="{BB962C8B-B14F-4D97-AF65-F5344CB8AC3E}">
        <p14:creationId xmlns:p14="http://schemas.microsoft.com/office/powerpoint/2010/main" val="81010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CBC2-CECE-1745-8543-EEFD07E1A082}"/>
              </a:ext>
            </a:extLst>
          </p:cNvPr>
          <p:cNvSpPr>
            <a:spLocks noGrp="1"/>
          </p:cNvSpPr>
          <p:nvPr>
            <p:ph type="title"/>
          </p:nvPr>
        </p:nvSpPr>
        <p:spPr>
          <a:xfrm>
            <a:off x="12519422" y="1162843"/>
            <a:ext cx="9746456" cy="1248173"/>
          </a:xfrm>
        </p:spPr>
        <p:txBody>
          <a:bodyPr/>
          <a:lstStyle/>
          <a:p>
            <a:endParaRPr lang="en-US"/>
          </a:p>
        </p:txBody>
      </p:sp>
      <p:sp>
        <p:nvSpPr>
          <p:cNvPr id="3" name="Content Placeholder 2">
            <a:extLst>
              <a:ext uri="{FF2B5EF4-FFF2-40B4-BE49-F238E27FC236}">
                <a16:creationId xmlns:a16="http://schemas.microsoft.com/office/drawing/2014/main" id="{339C8113-53FB-2046-9CD4-FDFED59CEAA7}"/>
              </a:ext>
            </a:extLst>
          </p:cNvPr>
          <p:cNvSpPr>
            <a:spLocks noGrp="1"/>
          </p:cNvSpPr>
          <p:nvPr>
            <p:ph idx="1"/>
          </p:nvPr>
        </p:nvSpPr>
        <p:spPr>
          <a:xfrm>
            <a:off x="284560" y="0"/>
            <a:ext cx="10515600" cy="4351338"/>
          </a:xfrm>
        </p:spPr>
        <p:txBody>
          <a:bodyPr/>
          <a:lstStyle/>
          <a:p>
            <a:pPr marL="0" indent="0">
              <a:buNone/>
            </a:pPr>
            <a:r>
              <a:rPr lang="en-US" sz="4000"/>
              <a:t>*Professional knowledge and skill</a:t>
            </a:r>
            <a:r>
              <a:rPr lang="en-US"/>
              <a:t>    </a:t>
            </a:r>
          </a:p>
          <a:p>
            <a:pPr marL="0" indent="0">
              <a:buNone/>
            </a:pPr>
            <a:r>
              <a:rPr lang="en-US"/>
              <a:t>                Effective teacher have good command of their subject matter and a solid core of teaching skills. The know how to use instructional strategies supported by methods of goal setting, instructional planning, and classroom management. In addition, they understand how to motivate students and how to communicate and work effectively with those of varying skill levels and culturally diverse backgrounds. Effective teachers also employ appropriate levels of technology in the classroom.</a:t>
            </a:r>
          </a:p>
        </p:txBody>
      </p:sp>
    </p:spTree>
    <p:extLst>
      <p:ext uri="{BB962C8B-B14F-4D97-AF65-F5344CB8AC3E}">
        <p14:creationId xmlns:p14="http://schemas.microsoft.com/office/powerpoint/2010/main" val="2297662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D236B-3B9D-8849-85FA-C666ACA415D2}"/>
              </a:ext>
            </a:extLst>
          </p:cNvPr>
          <p:cNvSpPr>
            <a:spLocks noGrp="1"/>
          </p:cNvSpPr>
          <p:nvPr>
            <p:ph type="title"/>
          </p:nvPr>
        </p:nvSpPr>
        <p:spPr>
          <a:xfrm flipH="1">
            <a:off x="12430124" y="365125"/>
            <a:ext cx="107155" cy="920750"/>
          </a:xfrm>
        </p:spPr>
        <p:txBody>
          <a:bodyPr/>
          <a:lstStyle/>
          <a:p>
            <a:endParaRPr lang="en-US"/>
          </a:p>
        </p:txBody>
      </p:sp>
      <p:sp>
        <p:nvSpPr>
          <p:cNvPr id="3" name="Content Placeholder 2">
            <a:extLst>
              <a:ext uri="{FF2B5EF4-FFF2-40B4-BE49-F238E27FC236}">
                <a16:creationId xmlns:a16="http://schemas.microsoft.com/office/drawing/2014/main" id="{1C3AC768-9585-584E-A170-FB587F3F8D3E}"/>
              </a:ext>
            </a:extLst>
          </p:cNvPr>
          <p:cNvSpPr>
            <a:spLocks noGrp="1"/>
          </p:cNvSpPr>
          <p:nvPr>
            <p:ph idx="1"/>
          </p:nvPr>
        </p:nvSpPr>
        <p:spPr>
          <a:xfrm>
            <a:off x="373856" y="0"/>
            <a:ext cx="10515600" cy="4351338"/>
          </a:xfrm>
        </p:spPr>
        <p:txBody>
          <a:bodyPr/>
          <a:lstStyle/>
          <a:p>
            <a:pPr marL="0" indent="0">
              <a:buNone/>
            </a:pPr>
            <a:r>
              <a:rPr lang="en-US" sz="4000"/>
              <a:t>* Thinking skill</a:t>
            </a:r>
          </a:p>
          <a:p>
            <a:pPr marL="0" indent="0">
              <a:buNone/>
            </a:pPr>
            <a:r>
              <a:rPr lang="en-US"/>
              <a:t>                           Effective teachers model and communicate good thinking skills, especially critical thinking, which involves thinking reflectively and productively and evaluating the evidence. Getting students to think critically is not easy; many students develop a habit of passively learning material and rotely memorizing concepts rather then thinking deeply and reflectively. Thinking critically also means being open-minded and curious on the one hand, yet being careful to avoid key mistakes in interpretation on the other.</a:t>
            </a:r>
          </a:p>
        </p:txBody>
      </p:sp>
    </p:spTree>
    <p:extLst>
      <p:ext uri="{BB962C8B-B14F-4D97-AF65-F5344CB8AC3E}">
        <p14:creationId xmlns:p14="http://schemas.microsoft.com/office/powerpoint/2010/main" val="59364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01A65-DCFF-E54D-967A-ABD7F334ACF3}"/>
              </a:ext>
            </a:extLst>
          </p:cNvPr>
          <p:cNvSpPr>
            <a:spLocks noGrp="1"/>
          </p:cNvSpPr>
          <p:nvPr>
            <p:ph type="title"/>
          </p:nvPr>
        </p:nvSpPr>
        <p:spPr>
          <a:xfrm flipH="1">
            <a:off x="12366546" y="1339453"/>
            <a:ext cx="45719" cy="910828"/>
          </a:xfrm>
        </p:spPr>
        <p:txBody>
          <a:bodyPr/>
          <a:lstStyle/>
          <a:p>
            <a:endParaRPr lang="en-US"/>
          </a:p>
        </p:txBody>
      </p:sp>
      <p:sp>
        <p:nvSpPr>
          <p:cNvPr id="3" name="Content Placeholder 2">
            <a:extLst>
              <a:ext uri="{FF2B5EF4-FFF2-40B4-BE49-F238E27FC236}">
                <a16:creationId xmlns:a16="http://schemas.microsoft.com/office/drawing/2014/main" id="{5A0E2502-92E0-7548-A77B-011A2B59407B}"/>
              </a:ext>
            </a:extLst>
          </p:cNvPr>
          <p:cNvSpPr>
            <a:spLocks noGrp="1"/>
          </p:cNvSpPr>
          <p:nvPr>
            <p:ph idx="1"/>
          </p:nvPr>
        </p:nvSpPr>
        <p:spPr>
          <a:xfrm>
            <a:off x="409575" y="271859"/>
            <a:ext cx="10515600" cy="6729015"/>
          </a:xfrm>
        </p:spPr>
        <p:txBody>
          <a:bodyPr/>
          <a:lstStyle/>
          <a:p>
            <a:pPr marL="0" indent="0">
              <a:buNone/>
            </a:pPr>
            <a:r>
              <a:rPr lang="en-US"/>
              <a:t>Throughout this book we will encourage you to think critically about topics and issues. At the end of each main section in a chapter, you will be asked” reflect” questions related to the topic about which you have read. In chapter 9 you will read more extensively about critical thinking and other higher-level cognitive processes such as reasoning, decision making, and creative thinking, and you will learn how to encourage critical thinking in your students by building it into yours lesson.</a:t>
            </a:r>
          </a:p>
        </p:txBody>
      </p:sp>
      <p:pic>
        <p:nvPicPr>
          <p:cNvPr id="4" name="Picture 4">
            <a:extLst>
              <a:ext uri="{FF2B5EF4-FFF2-40B4-BE49-F238E27FC236}">
                <a16:creationId xmlns:a16="http://schemas.microsoft.com/office/drawing/2014/main" id="{48DA72FB-07A1-4D44-BB88-F56D2391A3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6700" y="2976562"/>
            <a:ext cx="6848475" cy="3952875"/>
          </a:xfrm>
          <a:prstGeom prst="rect">
            <a:avLst/>
          </a:prstGeom>
        </p:spPr>
      </p:pic>
    </p:spTree>
    <p:extLst>
      <p:ext uri="{BB962C8B-B14F-4D97-AF65-F5344CB8AC3E}">
        <p14:creationId xmlns:p14="http://schemas.microsoft.com/office/powerpoint/2010/main" val="284192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5A99B-7026-A549-BDA0-688B3A104BC2}"/>
              </a:ext>
            </a:extLst>
          </p:cNvPr>
          <p:cNvSpPr>
            <a:spLocks noGrp="1"/>
          </p:cNvSpPr>
          <p:nvPr>
            <p:ph type="title"/>
          </p:nvPr>
        </p:nvSpPr>
        <p:spPr>
          <a:xfrm>
            <a:off x="12519422" y="1589484"/>
            <a:ext cx="9349978" cy="149225"/>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C21A5D79-48D5-6041-9058-7B556BFF7ADF}"/>
              </a:ext>
            </a:extLst>
          </p:cNvPr>
          <p:cNvSpPr>
            <a:spLocks noGrp="1"/>
          </p:cNvSpPr>
          <p:nvPr>
            <p:ph idx="1"/>
          </p:nvPr>
        </p:nvSpPr>
        <p:spPr>
          <a:xfrm>
            <a:off x="516731" y="128984"/>
            <a:ext cx="10515600" cy="6729016"/>
          </a:xfrm>
        </p:spPr>
        <p:txBody>
          <a:bodyPr/>
          <a:lstStyle/>
          <a:p>
            <a:pPr marL="0" indent="0">
              <a:buNone/>
            </a:pPr>
            <a:r>
              <a:rPr lang="en-US" sz="4000"/>
              <a:t>* Classroom Management skill</a:t>
            </a:r>
          </a:p>
          <a:p>
            <a:pPr marL="0" indent="0">
              <a:buNone/>
            </a:pPr>
            <a:r>
              <a:rPr lang="en-US"/>
              <a:t>             An important aspect of being an effective teacher is keeping he class as a whole working together and oriented toward classroom tasks. Effective teachers establish and maintain an environment in which learning can occur. To create this optimal learning environment, teachers need a repertoire of strategies for establishing rules and procedures, organizing groups, monitoring and pacing classroom activities, and handling misbehavior.</a:t>
            </a:r>
          </a:p>
        </p:txBody>
      </p:sp>
      <p:pic>
        <p:nvPicPr>
          <p:cNvPr id="4" name="Picture 4">
            <a:extLst>
              <a:ext uri="{FF2B5EF4-FFF2-40B4-BE49-F238E27FC236}">
                <a16:creationId xmlns:a16="http://schemas.microsoft.com/office/drawing/2014/main" id="{83DE5191-B4D3-784A-8967-6433FCA40E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6025" y="3286126"/>
            <a:ext cx="5172075" cy="3162300"/>
          </a:xfrm>
          <a:prstGeom prst="rect">
            <a:avLst/>
          </a:prstGeom>
        </p:spPr>
      </p:pic>
    </p:spTree>
    <p:extLst>
      <p:ext uri="{BB962C8B-B14F-4D97-AF65-F5344CB8AC3E}">
        <p14:creationId xmlns:p14="http://schemas.microsoft.com/office/powerpoint/2010/main" val="2362864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850C-AEFE-B74C-B659-53948095E3E5}"/>
              </a:ext>
            </a:extLst>
          </p:cNvPr>
          <p:cNvSpPr>
            <a:spLocks noGrp="1"/>
          </p:cNvSpPr>
          <p:nvPr>
            <p:ph type="title"/>
          </p:nvPr>
        </p:nvSpPr>
        <p:spPr>
          <a:xfrm>
            <a:off x="12447983" y="1825625"/>
            <a:ext cx="9264253" cy="436563"/>
          </a:xfrm>
        </p:spPr>
        <p:txBody>
          <a:bodyPr>
            <a:normAutofit fontScale="90000"/>
          </a:bodyPr>
          <a:lstStyle/>
          <a:p>
            <a:r>
              <a:rPr lang="en-US"/>
              <a:t>Motivational Skills                      Effective teachers have good strategies for helping students become self-motivated and take responsibility for their learning. Educational psychologists increasingly stress that this is best accomplished by providing real-world learning opportunities of optimal difficulty and novelty for each student. Students are motivated when they can make choices in line with their personal interests. Effective teachers give them the opportunity to think creatively and deeply about projects.</a:t>
            </a:r>
          </a:p>
        </p:txBody>
      </p:sp>
      <p:sp>
        <p:nvSpPr>
          <p:cNvPr id="3" name="Content Placeholder 2">
            <a:extLst>
              <a:ext uri="{FF2B5EF4-FFF2-40B4-BE49-F238E27FC236}">
                <a16:creationId xmlns:a16="http://schemas.microsoft.com/office/drawing/2014/main" id="{135AA3BF-15AA-AB4D-85AD-D3DBB0B80CF4}"/>
              </a:ext>
            </a:extLst>
          </p:cNvPr>
          <p:cNvSpPr>
            <a:spLocks noGrp="1"/>
          </p:cNvSpPr>
          <p:nvPr>
            <p:ph idx="1"/>
          </p:nvPr>
        </p:nvSpPr>
        <p:spPr>
          <a:xfrm>
            <a:off x="463153" y="307578"/>
            <a:ext cx="10515600" cy="4351338"/>
          </a:xfrm>
        </p:spPr>
        <p:txBody>
          <a:bodyPr/>
          <a:lstStyle/>
          <a:p>
            <a:pPr marL="0" indent="0">
              <a:buNone/>
            </a:pPr>
            <a:r>
              <a:rPr lang="en-US"/>
              <a:t>   </a:t>
            </a:r>
            <a:r>
              <a:rPr lang="en-US" sz="4000"/>
              <a:t>*Motivational skill</a:t>
            </a:r>
            <a:endParaRPr lang="en-US"/>
          </a:p>
          <a:p>
            <a:pPr marL="0" indent="0">
              <a:buNone/>
            </a:pPr>
            <a:r>
              <a:rPr lang="en-US"/>
              <a:t>                  Effective teachers have good strategies for helping students become self-motivated and take responsibility for their learning. Educational psychologists increasingly stress that this is best accomplished by providing real-world learning opportunities of optimal difficulty and novelty for each student. Students are motivated when they can make choices in line with their personal interests. Effective teachers give them the opportunity to think creatively and deeply about projects.</a:t>
            </a:r>
          </a:p>
        </p:txBody>
      </p:sp>
    </p:spTree>
    <p:extLst>
      <p:ext uri="{BB962C8B-B14F-4D97-AF65-F5344CB8AC3E}">
        <p14:creationId xmlns:p14="http://schemas.microsoft.com/office/powerpoint/2010/main" val="3550076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41288-D4BF-AB48-8188-D59727977A39}"/>
              </a:ext>
            </a:extLst>
          </p:cNvPr>
          <p:cNvSpPr>
            <a:spLocks noGrp="1"/>
          </p:cNvSpPr>
          <p:nvPr>
            <p:ph type="title"/>
          </p:nvPr>
        </p:nvSpPr>
        <p:spPr>
          <a:xfrm>
            <a:off x="12358688" y="1250156"/>
            <a:ext cx="107156" cy="428625"/>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DBFF92CD-62AD-764E-B783-4ADBEC177FB9}"/>
              </a:ext>
            </a:extLst>
          </p:cNvPr>
          <p:cNvSpPr>
            <a:spLocks noGrp="1"/>
          </p:cNvSpPr>
          <p:nvPr>
            <p:ph idx="1"/>
          </p:nvPr>
        </p:nvSpPr>
        <p:spPr>
          <a:xfrm>
            <a:off x="445294" y="128984"/>
            <a:ext cx="10515600" cy="6729016"/>
          </a:xfrm>
        </p:spPr>
        <p:txBody>
          <a:bodyPr/>
          <a:lstStyle/>
          <a:p>
            <a:r>
              <a:rPr lang="en-US"/>
              <a:t>In addition to guiding students to become self-motivated learners, teachers need to establish high expectations for student’s achievement. Too often children are rewarded for inferior or mediocre performance with the result that they do not reach their full potential. When high expectations are created, however, a key aspect of education is to provide children___especially low-achieving children__ with effective instruction and support to meet these expectations.</a:t>
            </a:r>
          </a:p>
        </p:txBody>
      </p:sp>
      <p:pic>
        <p:nvPicPr>
          <p:cNvPr id="4" name="Picture 4">
            <a:extLst>
              <a:ext uri="{FF2B5EF4-FFF2-40B4-BE49-F238E27FC236}">
                <a16:creationId xmlns:a16="http://schemas.microsoft.com/office/drawing/2014/main" id="{8E879495-4368-E140-A17B-8FE81294AB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1980" y="3121422"/>
            <a:ext cx="7078021" cy="3607594"/>
          </a:xfrm>
          <a:prstGeom prst="rect">
            <a:avLst/>
          </a:prstGeom>
        </p:spPr>
      </p:pic>
    </p:spTree>
    <p:extLst>
      <p:ext uri="{BB962C8B-B14F-4D97-AF65-F5344CB8AC3E}">
        <p14:creationId xmlns:p14="http://schemas.microsoft.com/office/powerpoint/2010/main" val="2913336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F2F04-1A1E-CC4D-8187-75A1B3711919}"/>
              </a:ext>
            </a:extLst>
          </p:cNvPr>
          <p:cNvSpPr>
            <a:spLocks noGrp="1"/>
          </p:cNvSpPr>
          <p:nvPr>
            <p:ph type="title"/>
          </p:nvPr>
        </p:nvSpPr>
        <p:spPr>
          <a:xfrm>
            <a:off x="12192000" y="1589483"/>
            <a:ext cx="220266" cy="236141"/>
          </a:xfrm>
        </p:spPr>
        <p:txBody>
          <a:bodyPr>
            <a:normAutofit fontScale="90000"/>
          </a:bodyPr>
          <a:lstStyle/>
          <a:p>
            <a:endParaRPr lang="en-US"/>
          </a:p>
        </p:txBody>
      </p:sp>
      <p:sp>
        <p:nvSpPr>
          <p:cNvPr id="3" name="Content Placeholder 2">
            <a:extLst>
              <a:ext uri="{FF2B5EF4-FFF2-40B4-BE49-F238E27FC236}">
                <a16:creationId xmlns:a16="http://schemas.microsoft.com/office/drawing/2014/main" id="{53205797-5EC5-BB47-A8B0-49B1B69CA8D6}"/>
              </a:ext>
            </a:extLst>
          </p:cNvPr>
          <p:cNvSpPr>
            <a:spLocks noGrp="1"/>
          </p:cNvSpPr>
          <p:nvPr>
            <p:ph idx="1"/>
          </p:nvPr>
        </p:nvSpPr>
        <p:spPr>
          <a:xfrm>
            <a:off x="230981" y="181966"/>
            <a:ext cx="10515600" cy="6676034"/>
          </a:xfrm>
        </p:spPr>
        <p:txBody>
          <a:bodyPr>
            <a:normAutofit/>
          </a:bodyPr>
          <a:lstStyle/>
          <a:p>
            <a:pPr marL="0" indent="0">
              <a:buNone/>
            </a:pPr>
            <a:r>
              <a:rPr lang="en-US" sz="4000"/>
              <a:t>*Communication skill</a:t>
            </a:r>
            <a:r>
              <a:rPr lang="en-US"/>
              <a:t>  </a:t>
            </a:r>
          </a:p>
          <a:p>
            <a:pPr marL="0" indent="0">
              <a:buNone/>
            </a:pPr>
            <a:r>
              <a:rPr lang="en-US"/>
              <a:t>                             Also indispensable to teaching are skills in speaking, listening, overcoming barriers to verbal communication, tuning in to student’s nonverbal communication, and constructively resolving conflicts. Communication skills are critical not only in teaching but also in interacting with parents. Effective teachers use good communication skills when they talk “with” rather than “ to” students, parents, administrators, and other; keep criticism at a minimum; and have an assertive rather than aggressive, manipulative, or passive communication skills as well. Student communication skills are especially important because they have been rated as the skills most sought after by today’s employers.</a:t>
            </a:r>
          </a:p>
        </p:txBody>
      </p:sp>
      <p:pic>
        <p:nvPicPr>
          <p:cNvPr id="4" name="Picture 4">
            <a:extLst>
              <a:ext uri="{FF2B5EF4-FFF2-40B4-BE49-F238E27FC236}">
                <a16:creationId xmlns:a16="http://schemas.microsoft.com/office/drawing/2014/main" id="{C39B9B4A-20A9-9741-BF4B-74131627E9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4661298"/>
            <a:ext cx="6206133" cy="2196702"/>
          </a:xfrm>
          <a:prstGeom prst="rect">
            <a:avLst/>
          </a:prstGeom>
        </p:spPr>
      </p:pic>
    </p:spTree>
    <p:extLst>
      <p:ext uri="{BB962C8B-B14F-4D97-AF65-F5344CB8AC3E}">
        <p14:creationId xmlns:p14="http://schemas.microsoft.com/office/powerpoint/2010/main" val="1095125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25</Slides>
  <Notes>0</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Department of B .S Education 3rd semester Course Name: Education psychology Assignment: Planning for effective teaching &amp; Teaching large and small groups Effectively Submitted to:Mam Hina Zahra Submitted by: Ahmar Ali &amp;M.saqib &amp;Syed Gazafar abbas University of sarghodha sub campus bhakkar </vt:lpstr>
      <vt:lpstr>PowerPoint Presentation</vt:lpstr>
      <vt:lpstr>PowerPoint Presentation</vt:lpstr>
      <vt:lpstr>PowerPoint Presentation</vt:lpstr>
      <vt:lpstr>PowerPoint Presentation</vt:lpstr>
      <vt:lpstr>PowerPoint Presentation</vt:lpstr>
      <vt:lpstr>Motivational Skills                      Effective teachers have good strategies for helping students become self-motivated and take responsibility for their learning. Educational psychologists increasingly stress that this is best accomplished by providing real-world learning opportunities of optimal difficulty and novelty for each student. Students are motivated when they can make choices in line with their personal interests. Effective teachers give them the opportunity to think creatively and deeply about projects.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B .S Education 3rd Course Name: Philosophy of Education Assignment: Planning for effective teaching &amp; Teaching large and small groups Effectively Submitted to:Mam Hina Zahra Submitted by: Ahmar Ali &amp;M.saqib &amp;Syed Gazafar abbas UOS Sub campus bhakkar</dc:title>
  <dc:creator>923491483678</dc:creator>
  <cp:lastModifiedBy>Unknown User</cp:lastModifiedBy>
  <cp:revision>10</cp:revision>
  <dcterms:created xsi:type="dcterms:W3CDTF">2020-11-30T14:35:00Z</dcterms:created>
  <dcterms:modified xsi:type="dcterms:W3CDTF">2020-12-19T15:43:05Z</dcterms:modified>
</cp:coreProperties>
</file>