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B7916B-BCF5-4E1C-8E3C-A5A19FCEC71F}" type="datetimeFigureOut">
              <a:rPr lang="en-US" smtClean="0"/>
              <a:pPr/>
              <a:t>10/24/2015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0E47F7-B0DF-4984-8514-21D0B4C47B16}" type="slidenum">
              <a:rPr lang="en-US" smtClean="0"/>
              <a:pPr/>
              <a:t>‹#›</a:t>
            </a:fld>
            <a:endParaRPr lang="en-US" dirty="0"/>
          </a:p>
        </p:txBody>
      </p:sp>
    </p:spTree>
    <p:extLst>
      <p:ext uri="{BB962C8B-B14F-4D97-AF65-F5344CB8AC3E}">
        <p14:creationId xmlns:p14="http://schemas.microsoft.com/office/powerpoint/2010/main" xmlns="" val="1610137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B7916B-BCF5-4E1C-8E3C-A5A19FCEC71F}" type="datetimeFigureOut">
              <a:rPr lang="en-US" smtClean="0"/>
              <a:pPr/>
              <a:t>10/24/2015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0E47F7-B0DF-4984-8514-21D0B4C47B16}" type="slidenum">
              <a:rPr lang="en-US" smtClean="0"/>
              <a:pPr/>
              <a:t>‹#›</a:t>
            </a:fld>
            <a:endParaRPr lang="en-US" dirty="0"/>
          </a:p>
        </p:txBody>
      </p:sp>
    </p:spTree>
    <p:extLst>
      <p:ext uri="{BB962C8B-B14F-4D97-AF65-F5344CB8AC3E}">
        <p14:creationId xmlns:p14="http://schemas.microsoft.com/office/powerpoint/2010/main" xmlns="" val="77513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B7916B-BCF5-4E1C-8E3C-A5A19FCEC71F}" type="datetimeFigureOut">
              <a:rPr lang="en-US" smtClean="0"/>
              <a:pPr/>
              <a:t>10/24/2015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0E47F7-B0DF-4984-8514-21D0B4C47B16}" type="slidenum">
              <a:rPr lang="en-US" smtClean="0"/>
              <a:pPr/>
              <a:t>‹#›</a:t>
            </a:fld>
            <a:endParaRPr lang="en-US" dirty="0"/>
          </a:p>
        </p:txBody>
      </p:sp>
    </p:spTree>
    <p:extLst>
      <p:ext uri="{BB962C8B-B14F-4D97-AF65-F5344CB8AC3E}">
        <p14:creationId xmlns:p14="http://schemas.microsoft.com/office/powerpoint/2010/main" xmlns="" val="888380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B7916B-BCF5-4E1C-8E3C-A5A19FCEC71F}" type="datetimeFigureOut">
              <a:rPr lang="en-US" smtClean="0"/>
              <a:pPr/>
              <a:t>10/24/2015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0E47F7-B0DF-4984-8514-21D0B4C47B16}" type="slidenum">
              <a:rPr lang="en-US" smtClean="0"/>
              <a:pPr/>
              <a:t>‹#›</a:t>
            </a:fld>
            <a:endParaRPr lang="en-US" dirty="0"/>
          </a:p>
        </p:txBody>
      </p:sp>
    </p:spTree>
    <p:extLst>
      <p:ext uri="{BB962C8B-B14F-4D97-AF65-F5344CB8AC3E}">
        <p14:creationId xmlns:p14="http://schemas.microsoft.com/office/powerpoint/2010/main" xmlns="" val="3087568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B7916B-BCF5-4E1C-8E3C-A5A19FCEC71F}" type="datetimeFigureOut">
              <a:rPr lang="en-US" smtClean="0"/>
              <a:pPr/>
              <a:t>10/24/2015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0E47F7-B0DF-4984-8514-21D0B4C47B16}" type="slidenum">
              <a:rPr lang="en-US" smtClean="0"/>
              <a:pPr/>
              <a:t>‹#›</a:t>
            </a:fld>
            <a:endParaRPr lang="en-US" dirty="0"/>
          </a:p>
        </p:txBody>
      </p:sp>
    </p:spTree>
    <p:extLst>
      <p:ext uri="{BB962C8B-B14F-4D97-AF65-F5344CB8AC3E}">
        <p14:creationId xmlns:p14="http://schemas.microsoft.com/office/powerpoint/2010/main" xmlns="" val="9829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B7916B-BCF5-4E1C-8E3C-A5A19FCEC71F}" type="datetimeFigureOut">
              <a:rPr lang="en-US" smtClean="0"/>
              <a:pPr/>
              <a:t>10/24/2015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50E47F7-B0DF-4984-8514-21D0B4C47B16}" type="slidenum">
              <a:rPr lang="en-US" smtClean="0"/>
              <a:pPr/>
              <a:t>‹#›</a:t>
            </a:fld>
            <a:endParaRPr lang="en-US" dirty="0"/>
          </a:p>
        </p:txBody>
      </p:sp>
    </p:spTree>
    <p:extLst>
      <p:ext uri="{BB962C8B-B14F-4D97-AF65-F5344CB8AC3E}">
        <p14:creationId xmlns:p14="http://schemas.microsoft.com/office/powerpoint/2010/main" xmlns="" val="4128223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B7916B-BCF5-4E1C-8E3C-A5A19FCEC71F}" type="datetimeFigureOut">
              <a:rPr lang="en-US" smtClean="0"/>
              <a:pPr/>
              <a:t>10/24/2015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50E47F7-B0DF-4984-8514-21D0B4C47B16}" type="slidenum">
              <a:rPr lang="en-US" smtClean="0"/>
              <a:pPr/>
              <a:t>‹#›</a:t>
            </a:fld>
            <a:endParaRPr lang="en-US" dirty="0"/>
          </a:p>
        </p:txBody>
      </p:sp>
    </p:spTree>
    <p:extLst>
      <p:ext uri="{BB962C8B-B14F-4D97-AF65-F5344CB8AC3E}">
        <p14:creationId xmlns:p14="http://schemas.microsoft.com/office/powerpoint/2010/main" xmlns="" val="2956798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B7916B-BCF5-4E1C-8E3C-A5A19FCEC71F}" type="datetimeFigureOut">
              <a:rPr lang="en-US" smtClean="0"/>
              <a:pPr/>
              <a:t>10/24/2015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50E47F7-B0DF-4984-8514-21D0B4C47B16}" type="slidenum">
              <a:rPr lang="en-US" smtClean="0"/>
              <a:pPr/>
              <a:t>‹#›</a:t>
            </a:fld>
            <a:endParaRPr lang="en-US" dirty="0"/>
          </a:p>
        </p:txBody>
      </p:sp>
    </p:spTree>
    <p:extLst>
      <p:ext uri="{BB962C8B-B14F-4D97-AF65-F5344CB8AC3E}">
        <p14:creationId xmlns:p14="http://schemas.microsoft.com/office/powerpoint/2010/main" xmlns="" val="3007150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B7916B-BCF5-4E1C-8E3C-A5A19FCEC71F}" type="datetimeFigureOut">
              <a:rPr lang="en-US" smtClean="0"/>
              <a:pPr/>
              <a:t>10/24/2015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50E47F7-B0DF-4984-8514-21D0B4C47B16}" type="slidenum">
              <a:rPr lang="en-US" smtClean="0"/>
              <a:pPr/>
              <a:t>‹#›</a:t>
            </a:fld>
            <a:endParaRPr lang="en-US" dirty="0"/>
          </a:p>
        </p:txBody>
      </p:sp>
    </p:spTree>
    <p:extLst>
      <p:ext uri="{BB962C8B-B14F-4D97-AF65-F5344CB8AC3E}">
        <p14:creationId xmlns:p14="http://schemas.microsoft.com/office/powerpoint/2010/main" xmlns="" val="760970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B7916B-BCF5-4E1C-8E3C-A5A19FCEC71F}" type="datetimeFigureOut">
              <a:rPr lang="en-US" smtClean="0"/>
              <a:pPr/>
              <a:t>10/24/2015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50E47F7-B0DF-4984-8514-21D0B4C47B16}" type="slidenum">
              <a:rPr lang="en-US" smtClean="0"/>
              <a:pPr/>
              <a:t>‹#›</a:t>
            </a:fld>
            <a:endParaRPr lang="en-US" dirty="0"/>
          </a:p>
        </p:txBody>
      </p:sp>
    </p:spTree>
    <p:extLst>
      <p:ext uri="{BB962C8B-B14F-4D97-AF65-F5344CB8AC3E}">
        <p14:creationId xmlns:p14="http://schemas.microsoft.com/office/powerpoint/2010/main" xmlns="" val="204878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B7916B-BCF5-4E1C-8E3C-A5A19FCEC71F}" type="datetimeFigureOut">
              <a:rPr lang="en-US" smtClean="0"/>
              <a:pPr/>
              <a:t>10/24/2015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50E47F7-B0DF-4984-8514-21D0B4C47B16}" type="slidenum">
              <a:rPr lang="en-US" smtClean="0"/>
              <a:pPr/>
              <a:t>‹#›</a:t>
            </a:fld>
            <a:endParaRPr lang="en-US" dirty="0"/>
          </a:p>
        </p:txBody>
      </p:sp>
    </p:spTree>
    <p:extLst>
      <p:ext uri="{BB962C8B-B14F-4D97-AF65-F5344CB8AC3E}">
        <p14:creationId xmlns:p14="http://schemas.microsoft.com/office/powerpoint/2010/main" xmlns="" val="3068346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B7916B-BCF5-4E1C-8E3C-A5A19FCEC71F}" type="datetimeFigureOut">
              <a:rPr lang="en-US" smtClean="0"/>
              <a:pPr/>
              <a:t>10/24/2015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E47F7-B0DF-4984-8514-21D0B4C47B16}" type="slidenum">
              <a:rPr lang="en-US" smtClean="0"/>
              <a:pPr/>
              <a:t>‹#›</a:t>
            </a:fld>
            <a:endParaRPr lang="en-US" dirty="0"/>
          </a:p>
        </p:txBody>
      </p:sp>
    </p:spTree>
    <p:extLst>
      <p:ext uri="{BB962C8B-B14F-4D97-AF65-F5344CB8AC3E}">
        <p14:creationId xmlns:p14="http://schemas.microsoft.com/office/powerpoint/2010/main" xmlns="" val="435433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HR PLANNING &amp; JOB ANALYSIS</a:t>
            </a:r>
            <a:endParaRPr lang="en-US" dirty="0"/>
          </a:p>
        </p:txBody>
      </p:sp>
      <p:sp>
        <p:nvSpPr>
          <p:cNvPr id="3" name="Subtitle 2"/>
          <p:cNvSpPr>
            <a:spLocks noGrp="1"/>
          </p:cNvSpPr>
          <p:nvPr>
            <p:ph type="subTitle" idx="1"/>
          </p:nvPr>
        </p:nvSpPr>
        <p:spPr/>
        <p:txBody>
          <a:bodyPr/>
          <a:lstStyle/>
          <a:p>
            <a:r>
              <a:rPr lang="en-US" dirty="0" smtClean="0"/>
              <a:t>PART 1. HR planning</a:t>
            </a:r>
          </a:p>
          <a:p>
            <a:r>
              <a:rPr lang="en-US" dirty="0" smtClean="0"/>
              <a:t>PART 2.  JOB analysis</a:t>
            </a:r>
            <a:endParaRPr lang="en-US" dirty="0"/>
          </a:p>
        </p:txBody>
      </p:sp>
    </p:spTree>
    <p:extLst>
      <p:ext uri="{BB962C8B-B14F-4D97-AF65-F5344CB8AC3E}">
        <p14:creationId xmlns:p14="http://schemas.microsoft.com/office/powerpoint/2010/main" xmlns="" val="759578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JA</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Activities- Recruitment, Selection, Compensation, and performance appraisal are directly related with JA.</a:t>
            </a:r>
          </a:p>
          <a:p>
            <a:pPr marL="514350" indent="-514350">
              <a:buAutoNum type="arabicPeriod"/>
            </a:pPr>
            <a:r>
              <a:rPr lang="en-US" dirty="0" smtClean="0"/>
              <a:t>Support Activities- for employee training, and career development by identifying skills, knowledge, and abilities.</a:t>
            </a:r>
          </a:p>
          <a:p>
            <a:pPr marL="514350" indent="-514350">
              <a:buAutoNum type="arabicPeriod"/>
            </a:pPr>
            <a:r>
              <a:rPr lang="en-US" dirty="0" smtClean="0"/>
              <a:t>Aid Activities- determining safety and health requirements and labor </a:t>
            </a:r>
            <a:r>
              <a:rPr lang="en-US" smtClean="0"/>
              <a:t>relations processes.</a:t>
            </a:r>
            <a:endParaRPr lang="en-US" dirty="0" smtClean="0"/>
          </a:p>
          <a:p>
            <a:pPr marL="514350" indent="-514350">
              <a:buAutoNum type="arabicPeriod"/>
            </a:pPr>
            <a:endParaRPr lang="en-US" dirty="0"/>
          </a:p>
        </p:txBody>
      </p:sp>
    </p:spTree>
    <p:extLst>
      <p:ext uri="{BB962C8B-B14F-4D97-AF65-F5344CB8AC3E}">
        <p14:creationId xmlns:p14="http://schemas.microsoft.com/office/powerpoint/2010/main" xmlns="" val="469046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Everything related to JA</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AutoNum type="arabicPeriod"/>
            </a:pPr>
            <a:r>
              <a:rPr lang="en-US" dirty="0" smtClean="0"/>
              <a:t>HR planning</a:t>
            </a:r>
          </a:p>
          <a:p>
            <a:pPr marL="514350" indent="-514350">
              <a:buAutoNum type="arabicPeriod"/>
            </a:pPr>
            <a:r>
              <a:rPr lang="en-US" dirty="0" smtClean="0"/>
              <a:t>Recruitment </a:t>
            </a:r>
          </a:p>
          <a:p>
            <a:pPr marL="514350" indent="-514350">
              <a:buAutoNum type="arabicPeriod"/>
            </a:pPr>
            <a:r>
              <a:rPr lang="en-US" dirty="0" smtClean="0"/>
              <a:t>Selection </a:t>
            </a:r>
          </a:p>
          <a:p>
            <a:pPr marL="514350" indent="-514350">
              <a:buAutoNum type="arabicPeriod"/>
            </a:pPr>
            <a:r>
              <a:rPr lang="en-US" dirty="0" smtClean="0"/>
              <a:t>Training of employees</a:t>
            </a:r>
          </a:p>
          <a:p>
            <a:pPr marL="514350" indent="-514350">
              <a:buAutoNum type="arabicPeriod"/>
            </a:pPr>
            <a:r>
              <a:rPr lang="en-US" dirty="0" smtClean="0"/>
              <a:t>Development of employees</a:t>
            </a:r>
          </a:p>
          <a:p>
            <a:pPr marL="514350" indent="-514350">
              <a:buAutoNum type="arabicPeriod"/>
            </a:pPr>
            <a:r>
              <a:rPr lang="en-US" dirty="0" smtClean="0"/>
              <a:t>Compensation</a:t>
            </a:r>
          </a:p>
          <a:p>
            <a:pPr marL="514350" indent="-514350">
              <a:buAutoNum type="arabicPeriod"/>
            </a:pPr>
            <a:r>
              <a:rPr lang="en-US" dirty="0" smtClean="0"/>
              <a:t>Career management</a:t>
            </a:r>
          </a:p>
          <a:p>
            <a:pPr marL="514350" indent="-514350">
              <a:buAutoNum type="arabicPeriod"/>
            </a:pPr>
            <a:r>
              <a:rPr lang="en-US" dirty="0" smtClean="0"/>
              <a:t>Performance management</a:t>
            </a:r>
          </a:p>
          <a:p>
            <a:pPr marL="514350" indent="-514350">
              <a:buAutoNum type="arabicPeriod"/>
            </a:pPr>
            <a:r>
              <a:rPr lang="en-US" dirty="0" smtClean="0"/>
              <a:t>Safety and health</a:t>
            </a:r>
          </a:p>
          <a:p>
            <a:pPr marL="514350" indent="-514350">
              <a:buAutoNum type="arabicPeriod"/>
            </a:pPr>
            <a:r>
              <a:rPr lang="en-US" dirty="0" smtClean="0"/>
              <a:t>Labor relations</a:t>
            </a:r>
            <a:endParaRPr lang="en-US" dirty="0"/>
          </a:p>
        </p:txBody>
      </p:sp>
    </p:spTree>
    <p:extLst>
      <p:ext uri="{BB962C8B-B14F-4D97-AF65-F5344CB8AC3E}">
        <p14:creationId xmlns:p14="http://schemas.microsoft.com/office/powerpoint/2010/main" xmlns="" val="236256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 Design </a:t>
            </a:r>
            <a:endParaRPr lang="en-US" dirty="0"/>
          </a:p>
        </p:txBody>
      </p:sp>
      <p:sp>
        <p:nvSpPr>
          <p:cNvPr id="3" name="Content Placeholder 2"/>
          <p:cNvSpPr>
            <a:spLocks noGrp="1"/>
          </p:cNvSpPr>
          <p:nvPr>
            <p:ph idx="1"/>
          </p:nvPr>
        </p:nvSpPr>
        <p:spPr/>
        <p:txBody>
          <a:bodyPr/>
          <a:lstStyle/>
          <a:p>
            <a:pPr marL="0" indent="0">
              <a:buNone/>
            </a:pPr>
            <a:r>
              <a:rPr lang="en-US" dirty="0" smtClean="0"/>
              <a:t>	It is the way that the position and the tasks within that position are organized, including how and when the tasks are done and any factors that affect the work such as in what order the tasks are completed and conditions under which the tasks are completed.</a:t>
            </a:r>
            <a:endParaRPr lang="en-US" dirty="0"/>
          </a:p>
        </p:txBody>
      </p:sp>
    </p:spTree>
    <p:extLst>
      <p:ext uri="{BB962C8B-B14F-4D97-AF65-F5344CB8AC3E}">
        <p14:creationId xmlns:p14="http://schemas.microsoft.com/office/powerpoint/2010/main" xmlns="" val="4092067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 Enrichment</a:t>
            </a:r>
            <a:endParaRPr lang="en-US" dirty="0"/>
          </a:p>
        </p:txBody>
      </p:sp>
      <p:sp>
        <p:nvSpPr>
          <p:cNvPr id="3" name="Content Placeholder 2"/>
          <p:cNvSpPr>
            <a:spLocks noGrp="1"/>
          </p:cNvSpPr>
          <p:nvPr>
            <p:ph idx="1"/>
          </p:nvPr>
        </p:nvSpPr>
        <p:spPr/>
        <p:txBody>
          <a:bodyPr/>
          <a:lstStyle/>
          <a:p>
            <a:pPr marL="0" indent="0">
              <a:buNone/>
            </a:pPr>
            <a:r>
              <a:rPr lang="en-US" dirty="0" smtClean="0"/>
              <a:t>Frederick Herzberg suggested that the best way to motivate employees is through job enrichment. He suggested “if you want people to do a good job, give them a good job.” </a:t>
            </a:r>
            <a:r>
              <a:rPr lang="en-US" dirty="0" smtClean="0">
                <a:solidFill>
                  <a:srgbClr val="00B050"/>
                </a:solidFill>
              </a:rPr>
              <a:t>Expanding job content to create more opportunities for job satisfaction.</a:t>
            </a:r>
          </a:p>
          <a:p>
            <a:pPr marL="0" indent="0">
              <a:buNone/>
            </a:pPr>
            <a:r>
              <a:rPr lang="en-US" dirty="0" smtClean="0"/>
              <a:t>On the basis of Herzberg suggestions Hackman offered a model on Five Basis</a:t>
            </a:r>
          </a:p>
          <a:p>
            <a:pPr marL="0" indent="0">
              <a:buNone/>
            </a:pPr>
            <a:endParaRPr lang="en-US" dirty="0"/>
          </a:p>
        </p:txBody>
      </p:sp>
    </p:spTree>
    <p:extLst>
      <p:ext uri="{BB962C8B-B14F-4D97-AF65-F5344CB8AC3E}">
        <p14:creationId xmlns:p14="http://schemas.microsoft.com/office/powerpoint/2010/main" xmlns="" val="4099777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Hackman Model</a:t>
            </a:r>
            <a:endParaRPr lang="en-US" dirty="0"/>
          </a:p>
        </p:txBody>
      </p:sp>
      <p:sp>
        <p:nvSpPr>
          <p:cNvPr id="3" name="Content Placeholder 2"/>
          <p:cNvSpPr>
            <a:spLocks noGrp="1"/>
          </p:cNvSpPr>
          <p:nvPr>
            <p:ph idx="1"/>
          </p:nvPr>
        </p:nvSpPr>
        <p:spPr>
          <a:xfrm>
            <a:off x="609600" y="1219200"/>
            <a:ext cx="8229600" cy="4525963"/>
          </a:xfrm>
        </p:spPr>
        <p:txBody>
          <a:bodyPr>
            <a:normAutofit fontScale="92500" lnSpcReduction="20000"/>
          </a:bodyPr>
          <a:lstStyle/>
          <a:p>
            <a:pPr marL="514350" indent="-514350">
              <a:buAutoNum type="arabicPeriod"/>
            </a:pPr>
            <a:r>
              <a:rPr lang="en-US" dirty="0" smtClean="0"/>
              <a:t>Skill Variety- Allowing workers to use different skills and talents to do a number of different activities.</a:t>
            </a:r>
          </a:p>
          <a:p>
            <a:pPr marL="514350" indent="-514350">
              <a:buAutoNum type="arabicPeriod"/>
            </a:pPr>
            <a:r>
              <a:rPr lang="en-US" dirty="0" smtClean="0"/>
              <a:t>Task Identity- visible outcome that creates a sense of accomplishment.</a:t>
            </a:r>
          </a:p>
          <a:p>
            <a:pPr marL="514350" indent="-514350">
              <a:buAutoNum type="arabicPeriod"/>
            </a:pPr>
            <a:r>
              <a:rPr lang="en-US" dirty="0" smtClean="0"/>
              <a:t>Task significance- meaningfulness for organization and external environment</a:t>
            </a:r>
          </a:p>
          <a:p>
            <a:pPr marL="514350" indent="-514350">
              <a:buAutoNum type="arabicPeriod"/>
            </a:pPr>
            <a:r>
              <a:rPr lang="en-US" dirty="0" smtClean="0"/>
              <a:t>Autonomy- worker has some control over job</a:t>
            </a:r>
          </a:p>
          <a:p>
            <a:pPr marL="514350" indent="-514350">
              <a:buAutoNum type="arabicPeriod"/>
            </a:pPr>
            <a:r>
              <a:rPr lang="en-US" dirty="0" smtClean="0"/>
              <a:t>Feedback from the job itself- worker has done the job properly.</a:t>
            </a:r>
            <a:endParaRPr lang="en-US" dirty="0"/>
          </a:p>
        </p:txBody>
      </p:sp>
    </p:spTree>
    <p:extLst>
      <p:ext uri="{BB962C8B-B14F-4D97-AF65-F5344CB8AC3E}">
        <p14:creationId xmlns:p14="http://schemas.microsoft.com/office/powerpoint/2010/main" xmlns="" val="3303892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Flexible Schedules</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AutoNum type="arabicPeriod"/>
            </a:pPr>
            <a:r>
              <a:rPr lang="en-US" dirty="0" smtClean="0"/>
              <a:t>Compressed work week schedules- workers work longer days than to week end.</a:t>
            </a:r>
          </a:p>
          <a:p>
            <a:pPr marL="514350" indent="-514350">
              <a:buAutoNum type="arabicPeriod"/>
            </a:pPr>
            <a:r>
              <a:rPr lang="en-US" dirty="0" smtClean="0"/>
              <a:t>Flex time- An alternative to traditional“9 to5” work schedules allow worker to vary arrival and departure times.</a:t>
            </a:r>
          </a:p>
          <a:p>
            <a:pPr marL="514350" indent="-514350">
              <a:buAutoNum type="arabicPeriod"/>
            </a:pPr>
            <a:r>
              <a:rPr lang="en-US" dirty="0" smtClean="0"/>
              <a:t>Job sharing- two people share one job by splitting the work week and the responsibilities of the position.</a:t>
            </a:r>
          </a:p>
          <a:p>
            <a:pPr marL="514350" indent="-514350">
              <a:buAutoNum type="arabicPeriod"/>
            </a:pPr>
            <a:r>
              <a:rPr lang="en-US" dirty="0" smtClean="0"/>
              <a:t>Telecommuting- using technology to work in a location other than the traditional workplace. The work should be more than 60% at away from office.</a:t>
            </a:r>
          </a:p>
          <a:p>
            <a:pPr marL="0" indent="0">
              <a:buNone/>
            </a:pPr>
            <a:r>
              <a:rPr lang="en-US" dirty="0" smtClean="0"/>
              <a:t> </a:t>
            </a:r>
            <a:endParaRPr lang="en-US" dirty="0"/>
          </a:p>
        </p:txBody>
      </p:sp>
    </p:spTree>
    <p:extLst>
      <p:ext uri="{BB962C8B-B14F-4D97-AF65-F5344CB8AC3E}">
        <p14:creationId xmlns:p14="http://schemas.microsoft.com/office/powerpoint/2010/main" xmlns="" val="839435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HR Planning</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Definition- The process by which an organization ensures that it has the right number and kinds of people, at the right place, at the right time, capable of effectively and efficiently completing those tasks that will help the organization achieve its overall strategic objectives.</a:t>
            </a:r>
          </a:p>
          <a:p>
            <a:pPr marL="0" indent="0">
              <a:buNone/>
            </a:pPr>
            <a:r>
              <a:rPr lang="en-US" b="1" u="sng" dirty="0" smtClean="0"/>
              <a:t>Mission Statement</a:t>
            </a:r>
            <a:r>
              <a:rPr lang="en-US" b="1" dirty="0" smtClean="0"/>
              <a:t>: </a:t>
            </a:r>
            <a:r>
              <a:rPr lang="en-US" dirty="0" smtClean="0"/>
              <a:t>A brief statement of the reason an organization is in the business.</a:t>
            </a:r>
          </a:p>
          <a:p>
            <a:pPr marL="0" indent="0">
              <a:buNone/>
            </a:pPr>
            <a:r>
              <a:rPr lang="en-US" b="1" u="sng" dirty="0" smtClean="0"/>
              <a:t>SWOT analysis</a:t>
            </a:r>
            <a:r>
              <a:rPr lang="en-US" dirty="0" smtClean="0"/>
              <a:t>: A process for determining an organization’s strengths, weaknesses, opportunities, and threats.</a:t>
            </a:r>
            <a:endParaRPr lang="en-US" dirty="0"/>
          </a:p>
        </p:txBody>
      </p:sp>
    </p:spTree>
    <p:extLst>
      <p:ext uri="{BB962C8B-B14F-4D97-AF65-F5344CB8AC3E}">
        <p14:creationId xmlns:p14="http://schemas.microsoft.com/office/powerpoint/2010/main" xmlns="" val="154458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HR Planning</a:t>
            </a:r>
            <a:endParaRPr lang="en-US" dirty="0"/>
          </a:p>
        </p:txBody>
      </p:sp>
      <p:sp>
        <p:nvSpPr>
          <p:cNvPr id="3" name="Content Placeholder 2"/>
          <p:cNvSpPr>
            <a:spLocks noGrp="1"/>
          </p:cNvSpPr>
          <p:nvPr>
            <p:ph idx="1"/>
          </p:nvPr>
        </p:nvSpPr>
        <p:spPr/>
        <p:txBody>
          <a:bodyPr>
            <a:normAutofit fontScale="92500"/>
          </a:bodyPr>
          <a:lstStyle/>
          <a:p>
            <a:pPr marL="514350" indent="-514350">
              <a:buAutoNum type="arabicPeriod"/>
            </a:pPr>
            <a:r>
              <a:rPr lang="en-US" dirty="0" smtClean="0"/>
              <a:t>Assessment Current HR- </a:t>
            </a:r>
          </a:p>
          <a:p>
            <a:pPr marL="0" indent="0">
              <a:buNone/>
            </a:pPr>
            <a:r>
              <a:rPr lang="en-US" b="1" dirty="0" smtClean="0"/>
              <a:t>HR inventory report</a:t>
            </a:r>
            <a:r>
              <a:rPr lang="en-US" dirty="0" smtClean="0"/>
              <a:t>– names, education, training, prior employment, current position, performance ratings, salary level, salary level languages spoken, capabilities, and specialized skills.</a:t>
            </a:r>
          </a:p>
          <a:p>
            <a:pPr marL="0" indent="0">
              <a:buNone/>
            </a:pPr>
            <a:r>
              <a:rPr lang="en-US" dirty="0" smtClean="0"/>
              <a:t>2. Succession Planning-</a:t>
            </a:r>
          </a:p>
          <a:p>
            <a:pPr marL="0" indent="0">
              <a:buNone/>
            </a:pPr>
            <a:r>
              <a:rPr lang="en-US" dirty="0" smtClean="0"/>
              <a:t> </a:t>
            </a:r>
            <a:r>
              <a:rPr lang="en-US" b="1" dirty="0" smtClean="0"/>
              <a:t>HRM replacement charts</a:t>
            </a:r>
            <a:r>
              <a:rPr lang="en-US" dirty="0" smtClean="0"/>
              <a:t> indicating positions that may become vacant in the near future and the individuals who may fill the vacancies.</a:t>
            </a:r>
            <a:endParaRPr lang="en-US" dirty="0"/>
          </a:p>
        </p:txBody>
      </p:sp>
    </p:spTree>
    <p:extLst>
      <p:ext uri="{BB962C8B-B14F-4D97-AF65-F5344CB8AC3E}">
        <p14:creationId xmlns:p14="http://schemas.microsoft.com/office/powerpoint/2010/main" xmlns="" val="2223183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HR Planning</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3. </a:t>
            </a:r>
            <a:r>
              <a:rPr lang="en-US" b="1" dirty="0" smtClean="0"/>
              <a:t>Demand for Labor</a:t>
            </a:r>
            <a:r>
              <a:rPr lang="en-US" dirty="0" smtClean="0"/>
              <a:t>-</a:t>
            </a:r>
          </a:p>
          <a:p>
            <a:pPr marL="0" indent="0">
              <a:buNone/>
            </a:pPr>
            <a:r>
              <a:rPr lang="en-US" dirty="0" smtClean="0"/>
              <a:t>	Forecasting methods must allow for the recognition of specific job as well as the total number of vacancies. Ex- retirements, deaths, prolonged illnesses, dismissals, voluntary quits.</a:t>
            </a:r>
          </a:p>
          <a:p>
            <a:pPr marL="0" indent="0">
              <a:buNone/>
            </a:pPr>
            <a:r>
              <a:rPr lang="en-US" dirty="0" smtClean="0"/>
              <a:t>4. </a:t>
            </a:r>
            <a:r>
              <a:rPr lang="en-US" b="1" dirty="0" smtClean="0"/>
              <a:t>Predicting future labor supply-</a:t>
            </a:r>
          </a:p>
          <a:p>
            <a:pPr marL="0" indent="0">
              <a:buNone/>
            </a:pPr>
            <a:r>
              <a:rPr lang="en-US" b="1" dirty="0" smtClean="0"/>
              <a:t>----internal supply</a:t>
            </a:r>
            <a:r>
              <a:rPr lang="en-US" dirty="0" smtClean="0"/>
              <a:t>- promotions, transfers, and up gradations also create demand for labor. </a:t>
            </a:r>
          </a:p>
          <a:p>
            <a:pPr marL="0" indent="0">
              <a:buNone/>
            </a:pPr>
            <a:r>
              <a:rPr lang="en-US" b="1" dirty="0" smtClean="0"/>
              <a:t>----external supply- </a:t>
            </a:r>
            <a:r>
              <a:rPr lang="en-US" dirty="0" smtClean="0"/>
              <a:t>Recent graduates from schools and colleges, employment agencies, reappointment</a:t>
            </a:r>
            <a:endParaRPr lang="en-US" dirty="0"/>
          </a:p>
        </p:txBody>
      </p:sp>
    </p:spTree>
    <p:extLst>
      <p:ext uri="{BB962C8B-B14F-4D97-AF65-F5344CB8AC3E}">
        <p14:creationId xmlns:p14="http://schemas.microsoft.com/office/powerpoint/2010/main" xmlns="" val="2245325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HR Planning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297073462"/>
              </p:ext>
            </p:extLst>
          </p:nvPr>
        </p:nvGraphicFramePr>
        <p:xfrm>
          <a:off x="457200" y="2438400"/>
          <a:ext cx="8229600" cy="379984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980440">
                <a:tc>
                  <a:txBody>
                    <a:bodyPr/>
                    <a:lstStyle/>
                    <a:p>
                      <a:endParaRPr lang="en-US" dirty="0"/>
                    </a:p>
                  </a:txBody>
                  <a:tcPr/>
                </a:tc>
                <a:tc>
                  <a:txBody>
                    <a:bodyPr/>
                    <a:lstStyle/>
                    <a:p>
                      <a:endParaRPr lang="en-US" dirty="0"/>
                    </a:p>
                  </a:txBody>
                  <a:tcPr/>
                </a:tc>
                <a:tc>
                  <a:txBody>
                    <a:bodyPr/>
                    <a:lstStyle/>
                    <a:p>
                      <a:r>
                        <a:rPr lang="en-US" dirty="0" smtClean="0"/>
                        <a:t>Demand for labor</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outcomes</a:t>
                      </a:r>
                      <a:endParaRPr lang="en-US" dirty="0"/>
                    </a:p>
                  </a:txBody>
                  <a:tcPr/>
                </a:tc>
              </a:tr>
              <a:tr h="868680">
                <a:tc rowSpan="2">
                  <a:txBody>
                    <a:bodyPr/>
                    <a:lstStyle/>
                    <a:p>
                      <a:r>
                        <a:rPr lang="en-US" dirty="0" smtClean="0"/>
                        <a:t>Define organizational mission</a:t>
                      </a:r>
                      <a:endParaRPr lang="en-US" dirty="0"/>
                    </a:p>
                  </a:txBody>
                  <a:tcPr/>
                </a:tc>
                <a:tc rowSpan="2">
                  <a:txBody>
                    <a:bodyPr/>
                    <a:lstStyle/>
                    <a:p>
                      <a:r>
                        <a:rPr lang="en-US" dirty="0" smtClean="0"/>
                        <a:t>Establish</a:t>
                      </a:r>
                      <a:r>
                        <a:rPr lang="en-US" baseline="0" dirty="0" smtClean="0"/>
                        <a:t> corporate goals and objectives</a:t>
                      </a:r>
                      <a:endParaRPr lang="en-US" dirty="0"/>
                    </a:p>
                  </a:txBody>
                  <a:tcPr/>
                </a:tc>
                <a:tc rowSpan="2">
                  <a:txBody>
                    <a:bodyPr/>
                    <a:lstStyle/>
                    <a:p>
                      <a:r>
                        <a:rPr lang="en-US" dirty="0" smtClean="0"/>
                        <a:t>Assess current human resources</a:t>
                      </a:r>
                      <a:endParaRPr lang="en-US" dirty="0"/>
                    </a:p>
                  </a:txBody>
                  <a:tcPr/>
                </a:tc>
                <a:tc rowSpan="2">
                  <a:txBody>
                    <a:bodyPr/>
                    <a:lstStyle/>
                    <a:p>
                      <a:r>
                        <a:rPr lang="en-US" dirty="0" smtClean="0"/>
                        <a:t>Comparison of demand for and supply of human resources</a:t>
                      </a:r>
                      <a:endParaRPr lang="en-US" dirty="0"/>
                    </a:p>
                  </a:txBody>
                  <a:tcPr/>
                </a:tc>
                <a:tc>
                  <a:txBody>
                    <a:bodyPr/>
                    <a:lstStyle/>
                    <a:p>
                      <a:r>
                        <a:rPr lang="en-US" dirty="0" smtClean="0"/>
                        <a:t>demand exceeds supply</a:t>
                      </a:r>
                      <a:endParaRPr lang="en-US" dirty="0"/>
                    </a:p>
                  </a:txBody>
                  <a:tcPr/>
                </a:tc>
                <a:tc>
                  <a:txBody>
                    <a:bodyPr/>
                    <a:lstStyle/>
                    <a:p>
                      <a:r>
                        <a:rPr lang="en-US" dirty="0" smtClean="0"/>
                        <a:t>recruitment</a:t>
                      </a:r>
                      <a:endParaRPr lang="en-US" dirty="0"/>
                    </a:p>
                  </a:txBody>
                  <a:tcPr/>
                </a:tc>
              </a:tr>
              <a:tr h="86868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r>
                        <a:rPr lang="en-US" dirty="0" smtClean="0"/>
                        <a:t>Supply</a:t>
                      </a:r>
                      <a:r>
                        <a:rPr lang="en-US" baseline="0" dirty="0" smtClean="0"/>
                        <a:t> exceeds demand</a:t>
                      </a:r>
                      <a:endParaRPr lang="en-US" dirty="0"/>
                    </a:p>
                  </a:txBody>
                  <a:tcPr/>
                </a:tc>
                <a:tc>
                  <a:txBody>
                    <a:bodyPr/>
                    <a:lstStyle/>
                    <a:p>
                      <a:r>
                        <a:rPr lang="en-US" dirty="0" smtClean="0"/>
                        <a:t>De-recruitment</a:t>
                      </a:r>
                      <a:endParaRPr lang="en-US" dirty="0"/>
                    </a:p>
                  </a:txBody>
                  <a:tcPr/>
                </a:tc>
              </a:tr>
              <a:tr h="990600">
                <a:tc>
                  <a:txBody>
                    <a:bodyPr/>
                    <a:lstStyle/>
                    <a:p>
                      <a:endParaRPr lang="en-US" dirty="0"/>
                    </a:p>
                  </a:txBody>
                  <a:tcPr/>
                </a:tc>
                <a:tc>
                  <a:txBody>
                    <a:bodyPr/>
                    <a:lstStyle/>
                    <a:p>
                      <a:endParaRPr lang="en-US" dirty="0"/>
                    </a:p>
                  </a:txBody>
                  <a:tcPr/>
                </a:tc>
                <a:tc>
                  <a:txBody>
                    <a:bodyPr/>
                    <a:lstStyle/>
                    <a:p>
                      <a:r>
                        <a:rPr lang="en-US" dirty="0" smtClean="0"/>
                        <a:t>HRMS: job analysis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xmlns="" val="269540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 Analysis (JA)</a:t>
            </a:r>
            <a:endParaRPr lang="en-US" dirty="0"/>
          </a:p>
        </p:txBody>
      </p:sp>
      <p:sp>
        <p:nvSpPr>
          <p:cNvPr id="3" name="Content Placeholder 2"/>
          <p:cNvSpPr>
            <a:spLocks noGrp="1"/>
          </p:cNvSpPr>
          <p:nvPr>
            <p:ph idx="1"/>
          </p:nvPr>
        </p:nvSpPr>
        <p:spPr/>
        <p:txBody>
          <a:bodyPr/>
          <a:lstStyle/>
          <a:p>
            <a:r>
              <a:rPr lang="en-US" dirty="0" smtClean="0"/>
              <a:t>Definition of JA- provides information about jobs currently being done and the knowledge, skills, and abilities that individuals need to perform the job adequately.</a:t>
            </a:r>
          </a:p>
          <a:p>
            <a:r>
              <a:rPr lang="en-US" b="1" u="sng" dirty="0" smtClean="0"/>
              <a:t>Methods of JA:</a:t>
            </a:r>
          </a:p>
          <a:p>
            <a:pPr marL="514350" indent="-514350">
              <a:buAutoNum type="arabicPeriod"/>
            </a:pPr>
            <a:r>
              <a:rPr lang="en-US" dirty="0" smtClean="0"/>
              <a:t>Observation Method- A job analysis technique in which data are gathered by watching employees work.</a:t>
            </a:r>
          </a:p>
          <a:p>
            <a:pPr marL="514350" indent="-514350">
              <a:buAutoNum type="arabicPeriod"/>
            </a:pPr>
            <a:endParaRPr lang="en-US" dirty="0"/>
          </a:p>
        </p:txBody>
      </p:sp>
    </p:spTree>
    <p:extLst>
      <p:ext uri="{BB962C8B-B14F-4D97-AF65-F5344CB8AC3E}">
        <p14:creationId xmlns:p14="http://schemas.microsoft.com/office/powerpoint/2010/main" xmlns="" val="1975594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JA</a:t>
            </a:r>
            <a:endParaRPr lang="en-US" dirty="0"/>
          </a:p>
        </p:txBody>
      </p:sp>
      <p:sp>
        <p:nvSpPr>
          <p:cNvPr id="3" name="Content Placeholder 2"/>
          <p:cNvSpPr>
            <a:spLocks noGrp="1"/>
          </p:cNvSpPr>
          <p:nvPr>
            <p:ph idx="1"/>
          </p:nvPr>
        </p:nvSpPr>
        <p:spPr/>
        <p:txBody>
          <a:bodyPr/>
          <a:lstStyle/>
          <a:p>
            <a:pPr marL="0" indent="0">
              <a:buNone/>
            </a:pPr>
            <a:r>
              <a:rPr lang="en-US" dirty="0" smtClean="0"/>
              <a:t>2. Individual Interview Method- Meeting with an employee to determine what his or job entails.</a:t>
            </a:r>
          </a:p>
          <a:p>
            <a:pPr marL="0" indent="0">
              <a:buNone/>
            </a:pPr>
            <a:r>
              <a:rPr lang="en-US" dirty="0" smtClean="0"/>
              <a:t>3. Group interview Method- Meeting with a number of employees to collectively determine what their jobs entail.</a:t>
            </a:r>
          </a:p>
          <a:p>
            <a:pPr marL="0" indent="0">
              <a:buNone/>
            </a:pPr>
            <a:r>
              <a:rPr lang="en-US" dirty="0" smtClean="0"/>
              <a:t>4. Structured Questionnaire Method- A specifically designed questionnaire on which employees rate tasks they perform in their jobs.</a:t>
            </a:r>
          </a:p>
          <a:p>
            <a:pPr marL="0" indent="0">
              <a:buNone/>
            </a:pPr>
            <a:endParaRPr lang="en-US" dirty="0"/>
          </a:p>
        </p:txBody>
      </p:sp>
    </p:spTree>
    <p:extLst>
      <p:ext uri="{BB962C8B-B14F-4D97-AF65-F5344CB8AC3E}">
        <p14:creationId xmlns:p14="http://schemas.microsoft.com/office/powerpoint/2010/main" xmlns="" val="2362070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JA</a:t>
            </a:r>
            <a:endParaRPr lang="en-US" dirty="0"/>
          </a:p>
        </p:txBody>
      </p:sp>
      <p:sp>
        <p:nvSpPr>
          <p:cNvPr id="3" name="Content Placeholder 2"/>
          <p:cNvSpPr>
            <a:spLocks noGrp="1"/>
          </p:cNvSpPr>
          <p:nvPr>
            <p:ph idx="1"/>
          </p:nvPr>
        </p:nvSpPr>
        <p:spPr/>
        <p:txBody>
          <a:bodyPr/>
          <a:lstStyle/>
          <a:p>
            <a:pPr marL="0" indent="0">
              <a:buNone/>
            </a:pPr>
            <a:r>
              <a:rPr lang="en-US" dirty="0" smtClean="0"/>
              <a:t>5. Technical Conference Method- A job analysis technique that involves extensive input from the employee’s supervisor.</a:t>
            </a:r>
          </a:p>
          <a:p>
            <a:pPr marL="0" indent="0">
              <a:buNone/>
            </a:pPr>
            <a:r>
              <a:rPr lang="en-US" dirty="0" smtClean="0"/>
              <a:t>6. Diary Method- A job analysis method requiring job incumbents to record their daily activities.</a:t>
            </a:r>
            <a:endParaRPr lang="en-US" dirty="0"/>
          </a:p>
        </p:txBody>
      </p:sp>
    </p:spTree>
    <p:extLst>
      <p:ext uri="{BB962C8B-B14F-4D97-AF65-F5344CB8AC3E}">
        <p14:creationId xmlns:p14="http://schemas.microsoft.com/office/powerpoint/2010/main" xmlns="" val="1510949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JA</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AutoNum type="arabicPeriod"/>
            </a:pPr>
            <a:r>
              <a:rPr lang="en-US" dirty="0" smtClean="0"/>
              <a:t>Job Descriptions- job title, the duties to be performed, distinguished characteristics of the job, environmental conditions, and the authority and responsibilities of the jobholder.</a:t>
            </a:r>
          </a:p>
          <a:p>
            <a:pPr marL="514350" indent="-514350">
              <a:buAutoNum type="arabicPeriod"/>
            </a:pPr>
            <a:r>
              <a:rPr lang="en-US" dirty="0" smtClean="0"/>
              <a:t>Job Specifications- (human requirements)     it identifies pertinent knowledge, skills, education, experience, certification, and abilities. </a:t>
            </a:r>
          </a:p>
          <a:p>
            <a:pPr marL="514350" indent="-514350">
              <a:buAutoNum type="arabicPeriod"/>
            </a:pPr>
            <a:r>
              <a:rPr lang="en-US" dirty="0" smtClean="0"/>
              <a:t>Job </a:t>
            </a:r>
            <a:r>
              <a:rPr lang="en-US" dirty="0" smtClean="0"/>
              <a:t>Evaluation-</a:t>
            </a:r>
            <a:r>
              <a:rPr lang="en-US" dirty="0" smtClean="0"/>
              <a:t> A </a:t>
            </a:r>
            <a:r>
              <a:rPr lang="en-US" b="1" dirty="0" smtClean="0"/>
              <a:t>job evaluation</a:t>
            </a:r>
            <a:r>
              <a:rPr lang="en-US" dirty="0" smtClean="0"/>
              <a:t> is a systematic way of determining the value/worth of a </a:t>
            </a:r>
            <a:r>
              <a:rPr lang="en-US" b="1" dirty="0" smtClean="0"/>
              <a:t>job</a:t>
            </a:r>
            <a:r>
              <a:rPr lang="en-US" dirty="0" smtClean="0"/>
              <a:t> in relation to other jobs in an organization. It tries to make a systematic comparison between jobs to assess their relative worth for the purpose of establishing a rational pay structure</a:t>
            </a:r>
            <a:r>
              <a:rPr lang="en-US" dirty="0" smtClean="0"/>
              <a:t>.</a:t>
            </a:r>
            <a:endParaRPr lang="en-US" dirty="0"/>
          </a:p>
        </p:txBody>
      </p:sp>
    </p:spTree>
    <p:extLst>
      <p:ext uri="{BB962C8B-B14F-4D97-AF65-F5344CB8AC3E}">
        <p14:creationId xmlns:p14="http://schemas.microsoft.com/office/powerpoint/2010/main" xmlns="" val="1967297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3024</TotalTime>
  <Words>695</Words>
  <Application>Microsoft Office PowerPoint</Application>
  <PresentationFormat>On-screen Show (4:3)</PresentationFormat>
  <Paragraphs>77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HR PLANNING &amp; JOB ANALYSIS</vt:lpstr>
      <vt:lpstr>HR Planning</vt:lpstr>
      <vt:lpstr>Steps in HR Planning</vt:lpstr>
      <vt:lpstr>Steps in HR Planning</vt:lpstr>
      <vt:lpstr>Process of HR Planning</vt:lpstr>
      <vt:lpstr>Job Analysis (JA)</vt:lpstr>
      <vt:lpstr>Methods of JA</vt:lpstr>
      <vt:lpstr>Methods JA</vt:lpstr>
      <vt:lpstr>Purpose of JA</vt:lpstr>
      <vt:lpstr>Scope of JA</vt:lpstr>
      <vt:lpstr>Everything related to JA</vt:lpstr>
      <vt:lpstr>Job Design </vt:lpstr>
      <vt:lpstr>Job Enrichment</vt:lpstr>
      <vt:lpstr>Hackman Model</vt:lpstr>
      <vt:lpstr>Flexible Schedules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 PLANNING &amp; JOB ANALYSIS</dc:title>
  <dc:creator>itcpu</dc:creator>
  <cp:lastModifiedBy>AmirSohail</cp:lastModifiedBy>
  <cp:revision>23</cp:revision>
  <dcterms:created xsi:type="dcterms:W3CDTF">2012-09-24T18:01:26Z</dcterms:created>
  <dcterms:modified xsi:type="dcterms:W3CDTF">2015-10-24T10:14:35Z</dcterms:modified>
</cp:coreProperties>
</file>