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6" r:id="rId4"/>
    <p:sldId id="265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CFC4-BA24-4923-93BA-84C1DACB8D35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506A-B8C8-4441-87FB-83658376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CFC4-BA24-4923-93BA-84C1DACB8D35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506A-B8C8-4441-87FB-83658376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CFC4-BA24-4923-93BA-84C1DACB8D35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506A-B8C8-4441-87FB-83658376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CFC4-BA24-4923-93BA-84C1DACB8D35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506A-B8C8-4441-87FB-83658376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CFC4-BA24-4923-93BA-84C1DACB8D35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506A-B8C8-4441-87FB-83658376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CFC4-BA24-4923-93BA-84C1DACB8D35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506A-B8C8-4441-87FB-83658376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CFC4-BA24-4923-93BA-84C1DACB8D35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506A-B8C8-4441-87FB-83658376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CFC4-BA24-4923-93BA-84C1DACB8D35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506A-B8C8-4441-87FB-83658376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CFC4-BA24-4923-93BA-84C1DACB8D35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506A-B8C8-4441-87FB-83658376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CFC4-BA24-4923-93BA-84C1DACB8D35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E506A-B8C8-4441-87FB-83658376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CFC4-BA24-4923-93BA-84C1DACB8D35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8E506A-B8C8-4441-87FB-83658376B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4DCFC4-BA24-4923-93BA-84C1DACB8D35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8E506A-B8C8-4441-87FB-83658376B25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93022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Marketing of Library</a:t>
            </a:r>
            <a:r>
              <a:rPr lang="de-DE" sz="4000" b="1" dirty="0">
                <a:solidFill>
                  <a:schemeClr val="accent1"/>
                </a:solidFill>
              </a:rPr>
              <a:t> &amp; Information </a:t>
            </a:r>
            <a:r>
              <a:rPr lang="de-DE" sz="4000" b="1" dirty="0" smtClean="0">
                <a:solidFill>
                  <a:schemeClr val="accent1"/>
                </a:solidFill>
              </a:rPr>
              <a:t>Services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356992"/>
            <a:ext cx="8229600" cy="201622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1"/>
                </a:solidFill>
              </a:rPr>
              <a:t>Taught by:	Dr. Haroon Idrees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Marketing </a:t>
            </a:r>
            <a:r>
              <a:rPr lang="en-US" sz="3600" b="1" dirty="0" smtClean="0">
                <a:solidFill>
                  <a:srgbClr val="C00000"/>
                </a:solidFill>
              </a:rPr>
              <a:t>Defined</a:t>
            </a:r>
            <a:br>
              <a:rPr lang="en-US" sz="3600" b="1" dirty="0" smtClean="0">
                <a:solidFill>
                  <a:srgbClr val="C00000"/>
                </a:solidFill>
              </a:rPr>
            </a:b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1"/>
            <a:ext cx="8229600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Marketing is </a:t>
            </a:r>
            <a:r>
              <a:rPr lang="en-US" b="1" dirty="0"/>
              <a:t>a </a:t>
            </a:r>
            <a:r>
              <a:rPr lang="en-US" b="1" dirty="0">
                <a:solidFill>
                  <a:srgbClr val="FF0000"/>
                </a:solidFill>
              </a:rPr>
              <a:t>social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managerial</a:t>
            </a:r>
            <a:r>
              <a:rPr lang="en-US" b="1" dirty="0"/>
              <a:t> process by </a:t>
            </a:r>
            <a:r>
              <a:rPr lang="en-US" b="1" dirty="0" smtClean="0"/>
              <a:t>which </a:t>
            </a:r>
            <a:r>
              <a:rPr lang="en-US" b="1" dirty="0">
                <a:solidFill>
                  <a:srgbClr val="FF0000"/>
                </a:solidFill>
              </a:rPr>
              <a:t>individuals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organizations</a:t>
            </a:r>
            <a:r>
              <a:rPr lang="en-US" b="1" dirty="0"/>
              <a:t> obtain what they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need</a:t>
            </a:r>
            <a:r>
              <a:rPr lang="en-US" b="1" dirty="0"/>
              <a:t> and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want</a:t>
            </a:r>
            <a:r>
              <a:rPr lang="en-US" b="1" dirty="0"/>
              <a:t> through creating and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exchanging value </a:t>
            </a:r>
            <a:r>
              <a:rPr lang="en-US" b="1" dirty="0"/>
              <a:t>with others. In a narrower business context, marketing involves building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profitable</a:t>
            </a:r>
            <a:r>
              <a:rPr lang="en-US" b="1" dirty="0"/>
              <a:t>,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value- laden </a:t>
            </a:r>
            <a:r>
              <a:rPr lang="en-US" b="1" dirty="0">
                <a:solidFill>
                  <a:srgbClr val="FF0000"/>
                </a:solidFill>
              </a:rPr>
              <a:t>exchange relationships with customers</a:t>
            </a:r>
            <a:r>
              <a:rPr lang="en-US" b="1" dirty="0"/>
              <a:t>. Hence, we define marketing as </a:t>
            </a:r>
            <a:r>
              <a:rPr lang="en-US" b="1" dirty="0">
                <a:solidFill>
                  <a:srgbClr val="0070C0"/>
                </a:solidFill>
              </a:rPr>
              <a:t>the process by which companies create value for customers and build strong customer relationships in order to capture value from customers in return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Marketing </a:t>
            </a:r>
            <a:r>
              <a:rPr lang="en-US" sz="3600" b="1" dirty="0" smtClean="0">
                <a:solidFill>
                  <a:srgbClr val="C00000"/>
                </a:solidFill>
              </a:rPr>
              <a:t>Defined</a:t>
            </a:r>
            <a:br>
              <a:rPr lang="en-US" sz="3600" b="1" dirty="0" smtClean="0">
                <a:solidFill>
                  <a:srgbClr val="C00000"/>
                </a:solidFill>
              </a:rPr>
            </a:b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“Marketing is </a:t>
            </a:r>
            <a:r>
              <a:rPr lang="en-US" dirty="0"/>
              <a:t>an organizational function and a set of processes for creating, communicating, and delivering value to customers and for managing customer relationships in the ways that benefit the organization and </a:t>
            </a:r>
            <a:r>
              <a:rPr lang="en-US" dirty="0" smtClean="0"/>
              <a:t>stakeholders”</a:t>
            </a:r>
          </a:p>
          <a:p>
            <a:pPr marL="0" indent="0" algn="r">
              <a:buNone/>
            </a:pPr>
            <a:r>
              <a:rPr lang="en-US" dirty="0"/>
              <a:t>American Marketing </a:t>
            </a:r>
            <a:r>
              <a:rPr lang="en-US" dirty="0" smtClean="0"/>
              <a:t>Association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90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Marketing…...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1512"/>
            <a:ext cx="8229600" cy="491182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Marketing is fulfilling the human and social needs profitably. The term “</a:t>
            </a:r>
            <a:r>
              <a:rPr lang="en-US" i="1" dirty="0"/>
              <a:t>Profitably” </a:t>
            </a:r>
            <a:r>
              <a:rPr lang="en-US" dirty="0"/>
              <a:t>means that the value delivered to the customer is greater than the cost that the customer has paid to fulfill his / her particular need, at the customer’s end. On the other end, it means that the organization / company / seller has received the price of the product that is greater than the cost that the organization has spent on the product.</a:t>
            </a:r>
          </a:p>
          <a:p>
            <a:pPr lvl="0"/>
            <a:r>
              <a:rPr lang="en-US" dirty="0"/>
              <a:t>Marketing starts with the identification of human and social needs.</a:t>
            </a:r>
          </a:p>
          <a:p>
            <a:pPr lvl="0"/>
            <a:r>
              <a:rPr lang="en-US" dirty="0"/>
              <a:t>Meeting human needs is the ultimate goal of marketing process.</a:t>
            </a:r>
          </a:p>
          <a:p>
            <a:pPr lvl="0"/>
            <a:r>
              <a:rPr lang="en-US" dirty="0"/>
              <a:t>Human and social needs are fulfilled through creating, communicating and delivering value to the customers through which the customers feel that their need has been satisfied.</a:t>
            </a:r>
          </a:p>
          <a:p>
            <a:pPr lvl="0"/>
            <a:r>
              <a:rPr lang="en-US" dirty="0"/>
              <a:t>Marketing is a process which doesn’t end at one point, but it restarts the next circle.</a:t>
            </a:r>
          </a:p>
          <a:p>
            <a:pPr lvl="0"/>
            <a:r>
              <a:rPr lang="en-US" dirty="0"/>
              <a:t>Marketing is a serial activity that is designed, implemented, reviewed, refined and implemented again.</a:t>
            </a:r>
          </a:p>
          <a:p>
            <a:pPr lvl="0"/>
            <a:r>
              <a:rPr lang="en-US" dirty="0"/>
              <a:t>Strengthening the relationship and bonds among customers and the producers / organizations / companies / sellers is an integral part of marketing which is based on the protection of the interest and benefits of both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16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Marketing Process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2624138"/>
            <a:ext cx="89630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415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7363</TotalTime>
  <Words>333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Marketing of Library &amp; Information Services</vt:lpstr>
      <vt:lpstr>Marketing Defined </vt:lpstr>
      <vt:lpstr>Marketing Defined </vt:lpstr>
      <vt:lpstr>Marketing…...</vt:lpstr>
      <vt:lpstr>Marketing Process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 Customer- Driven Marketing Strategy</dc:title>
  <dc:creator>Haroon</dc:creator>
  <cp:lastModifiedBy>Haroon</cp:lastModifiedBy>
  <cp:revision>37</cp:revision>
  <dcterms:created xsi:type="dcterms:W3CDTF">2013-12-18T07:53:37Z</dcterms:created>
  <dcterms:modified xsi:type="dcterms:W3CDTF">2020-11-19T11:02:23Z</dcterms:modified>
</cp:coreProperties>
</file>