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0"/>
  </p:handoutMasterIdLst>
  <p:sldIdLst>
    <p:sldId id="256" r:id="rId2"/>
    <p:sldId id="317" r:id="rId3"/>
    <p:sldId id="257" r:id="rId4"/>
    <p:sldId id="258" r:id="rId5"/>
    <p:sldId id="259" r:id="rId6"/>
    <p:sldId id="277" r:id="rId7"/>
    <p:sldId id="278" r:id="rId8"/>
    <p:sldId id="319" r:id="rId9"/>
    <p:sldId id="298" r:id="rId10"/>
    <p:sldId id="299" r:id="rId11"/>
    <p:sldId id="300" r:id="rId12"/>
    <p:sldId id="301" r:id="rId13"/>
    <p:sldId id="302" r:id="rId14"/>
    <p:sldId id="318" r:id="rId15"/>
    <p:sldId id="303" r:id="rId16"/>
    <p:sldId id="306" r:id="rId17"/>
    <p:sldId id="304" r:id="rId18"/>
    <p:sldId id="305" r:id="rId19"/>
    <p:sldId id="307" r:id="rId20"/>
    <p:sldId id="308" r:id="rId21"/>
    <p:sldId id="309" r:id="rId22"/>
    <p:sldId id="31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321" r:id="rId34"/>
    <p:sldId id="288" r:id="rId35"/>
    <p:sldId id="290" r:id="rId36"/>
    <p:sldId id="291" r:id="rId37"/>
    <p:sldId id="292" r:id="rId38"/>
    <p:sldId id="293" r:id="rId39"/>
    <p:sldId id="297" r:id="rId40"/>
    <p:sldId id="294" r:id="rId41"/>
    <p:sldId id="295" r:id="rId42"/>
    <p:sldId id="296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4660"/>
  </p:normalViewPr>
  <p:slideViewPr>
    <p:cSldViewPr>
      <p:cViewPr varScale="1">
        <p:scale>
          <a:sx n="54" d="100"/>
          <a:sy n="54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2C8377-0FFE-491C-9A7B-E71F34137FC6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3624B4-181F-4B74-A64F-59E52B64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5574CF-6263-4589-8EC4-95638056846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88" y="16764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 across cell membrane</a:t>
            </a:r>
            <a:endParaRPr lang="en-US" sz="60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Dr. </a:t>
            </a:r>
            <a:r>
              <a:rPr lang="en-US" sz="4000" b="1" dirty="0" err="1" smtClean="0"/>
              <a:t>Tahira</a:t>
            </a:r>
            <a:r>
              <a:rPr lang="en-US" sz="4000" b="1" dirty="0" smtClean="0"/>
              <a:t> Rashid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Diffusion of water and lipid insoluble substances through protein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Protein channels are selectively permeable to certain substances</a:t>
            </a:r>
          </a:p>
          <a:p>
            <a:r>
              <a:rPr lang="en-US" dirty="0" smtClean="0"/>
              <a:t>Many of the channels can be opened or closed by gates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permeability of protein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It depends up on diameter, shape and the nature of electrical charges and chemical bonds on the inside surfaces of protein channels</a:t>
            </a:r>
          </a:p>
          <a:p>
            <a:r>
              <a:rPr lang="en-US" dirty="0" smtClean="0"/>
              <a:t>Examples are sodium channels and potassium channels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7696200" cy="5486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Gating of proteins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gating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ym typeface="Wingdings" pitchFamily="2" charset="2"/>
              </a:rPr>
              <a:t>responds to electrical potential across the cell membrane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sodium and potassium channels</a:t>
            </a:r>
            <a:endParaRPr lang="en-US" dirty="0" smtClean="0"/>
          </a:p>
          <a:p>
            <a:r>
              <a:rPr lang="en-US" dirty="0" smtClean="0"/>
              <a:t>Chemical or </a:t>
            </a:r>
            <a:r>
              <a:rPr lang="en-US" dirty="0" err="1" smtClean="0"/>
              <a:t>ligand</a:t>
            </a:r>
            <a:r>
              <a:rPr lang="en-US" dirty="0" smtClean="0"/>
              <a:t> gating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ym typeface="Wingdings" pitchFamily="2" charset="2"/>
              </a:rPr>
              <a:t>open by binding of a chemical substance with the protein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acetylcholine channel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7-f00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91400" cy="5943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It requires interaction of a carrier protein</a:t>
            </a:r>
          </a:p>
          <a:p>
            <a:r>
              <a:rPr lang="en-US" dirty="0" smtClean="0"/>
              <a:t>Also called carrier mediated diffusion</a:t>
            </a:r>
          </a:p>
          <a:p>
            <a:r>
              <a:rPr lang="en-US" dirty="0" smtClean="0"/>
              <a:t>The carrier mediates diffusion of substance to other side</a:t>
            </a:r>
          </a:p>
          <a:p>
            <a:r>
              <a:rPr lang="en-US" dirty="0" smtClean="0"/>
              <a:t>Glucose and most of the amino acids are transported by facilitated diffusion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381875" cy="533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simple diffusion through an open channel increases proportionately  with the concentration of the diffusing substance</a:t>
            </a:r>
          </a:p>
          <a:p>
            <a:r>
              <a:rPr lang="en-US" dirty="0" smtClean="0"/>
              <a:t>In facilitated diffusion ,the rate of diffusion approaches a maximum ,called V-max , as the concentration of the diffusing substance increases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7772400" cy="5410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net rate of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Concentration difference across membrane</a:t>
            </a:r>
          </a:p>
          <a:p>
            <a:r>
              <a:rPr lang="en-US" dirty="0" smtClean="0"/>
              <a:t>Membrane electrical potential </a:t>
            </a:r>
          </a:p>
          <a:p>
            <a:r>
              <a:rPr lang="en-US" dirty="0" smtClean="0"/>
              <a:t>Pressure difference across membrane</a:t>
            </a:r>
          </a:p>
          <a:p>
            <a:r>
              <a:rPr lang="en-US" dirty="0" smtClean="0"/>
              <a:t>Lipid solubility of substances</a:t>
            </a:r>
          </a:p>
          <a:p>
            <a:r>
              <a:rPr lang="en-US" dirty="0" smtClean="0"/>
              <a:t>Velocity of kinetic motion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8610599" cy="6553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2401-004-f0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6772275" cy="4267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6924675" cy="4343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6772275" cy="4343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When a cell membrane moves molecules or ions uphill against a concentration gradient ,the  process is called active transport </a:t>
            </a:r>
          </a:p>
          <a:p>
            <a:r>
              <a:rPr lang="en-US" dirty="0" smtClean="0"/>
              <a:t>Examples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According to the source of energy used to cause the transport</a:t>
            </a:r>
          </a:p>
          <a:p>
            <a:r>
              <a:rPr lang="en-US" dirty="0" smtClean="0"/>
              <a:t>Primary active transport</a:t>
            </a:r>
          </a:p>
          <a:p>
            <a:r>
              <a:rPr lang="en-US" dirty="0" smtClean="0"/>
              <a:t>Secondary active transport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active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3962400"/>
          </a:xfrm>
        </p:spPr>
        <p:txBody>
          <a:bodyPr/>
          <a:lstStyle/>
          <a:p>
            <a:r>
              <a:rPr lang="en-US" dirty="0" smtClean="0"/>
              <a:t>The energy is derived directly from breakdown of ATP or of some other high energy phosphate compound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98080" cy="5486400"/>
          </a:xfrm>
        </p:spPr>
        <p:txBody>
          <a:bodyPr/>
          <a:lstStyle/>
          <a:p>
            <a:r>
              <a:rPr lang="en-US" dirty="0" smtClean="0"/>
              <a:t>Sodium –potassium pump</a:t>
            </a:r>
          </a:p>
          <a:p>
            <a:r>
              <a:rPr lang="en-US" dirty="0" smtClean="0"/>
              <a:t>Calcium pump</a:t>
            </a:r>
          </a:p>
          <a:p>
            <a:r>
              <a:rPr lang="en-US" dirty="0" smtClean="0"/>
              <a:t>Primary active transport of hydrogen ions</a:t>
            </a:r>
          </a:p>
          <a:p>
            <a:r>
              <a:rPr lang="en-US" dirty="0" smtClean="0"/>
              <a:t>Primary active transport of chloride ions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– 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STRUCTURE</a:t>
            </a:r>
          </a:p>
          <a:p>
            <a:r>
              <a:rPr lang="en-US" dirty="0" smtClean="0"/>
              <a:t>The carrier protein is a complex of two separate globular proteins</a:t>
            </a:r>
          </a:p>
          <a:p>
            <a:pPr>
              <a:buNone/>
            </a:pPr>
            <a:r>
              <a:rPr lang="en-US" dirty="0" smtClean="0"/>
              <a:t>      the larger one called alpha subunit </a:t>
            </a:r>
          </a:p>
          <a:p>
            <a:pPr>
              <a:buNone/>
            </a:pPr>
            <a:r>
              <a:rPr lang="en-US" dirty="0" smtClean="0"/>
              <a:t>      the smaller one called beta subunit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715000"/>
          </a:xfrm>
        </p:spPr>
        <p:txBody>
          <a:bodyPr/>
          <a:lstStyle/>
          <a:p>
            <a:r>
              <a:rPr lang="en-US" dirty="0" smtClean="0"/>
              <a:t>The larger subunit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 3 receptor sites for binding sodium ions on the portion of protein  that protrudes to the inside of cell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 2 receptor sites for potassium ions  on outside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 inside portion of protein has </a:t>
            </a:r>
            <a:r>
              <a:rPr lang="en-US" dirty="0" err="1" smtClean="0"/>
              <a:t>ATPase</a:t>
            </a:r>
            <a:r>
              <a:rPr lang="en-US" dirty="0" smtClean="0"/>
              <a:t>       activity</a:t>
            </a:r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SHAHID MAHMOOD\Desktop\physiology full slides on 172.18.6.25\Ch4\S02401-004-f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1524000"/>
            <a:ext cx="6375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Diffusion</a:t>
            </a:r>
          </a:p>
          <a:p>
            <a:pPr>
              <a:buNone/>
            </a:pPr>
            <a:r>
              <a:rPr lang="en-US" dirty="0" smtClean="0"/>
              <a:t>        1- simple diffusion</a:t>
            </a:r>
          </a:p>
          <a:p>
            <a:pPr>
              <a:buNone/>
            </a:pPr>
            <a:r>
              <a:rPr lang="en-US" dirty="0" smtClean="0"/>
              <a:t>        2- facilitated diffusion</a:t>
            </a:r>
          </a:p>
          <a:p>
            <a:pPr>
              <a:buNone/>
            </a:pPr>
            <a:r>
              <a:rPr lang="en-US" dirty="0" smtClean="0"/>
              <a:t>     Active transport</a:t>
            </a:r>
          </a:p>
          <a:p>
            <a:pPr>
              <a:buNone/>
            </a:pPr>
            <a:r>
              <a:rPr lang="en-US" dirty="0" smtClean="0"/>
              <a:t>         1- primary active transport</a:t>
            </a:r>
          </a:p>
          <a:p>
            <a:pPr>
              <a:buNone/>
            </a:pPr>
            <a:r>
              <a:rPr lang="en-US" dirty="0" smtClean="0"/>
              <a:t>          2- Secondary active transport</a:t>
            </a:r>
          </a:p>
          <a:p>
            <a:pPr>
              <a:buNone/>
            </a:pPr>
            <a:r>
              <a:rPr lang="en-US" dirty="0" smtClean="0"/>
              <a:t>    Osmosis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FUNCTIONS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Control cell volume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Genesis of resting membrane potential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Maintenance of sodium potassium </a:t>
            </a:r>
            <a:r>
              <a:rPr lang="en-US" dirty="0" err="1" smtClean="0"/>
              <a:t>conc</a:t>
            </a:r>
            <a:r>
              <a:rPr lang="en-US" dirty="0" smtClean="0"/>
              <a:t> gradient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Thermogenicity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REGULATION OF SODIUM-POTASSIUM PUMP</a:t>
            </a:r>
          </a:p>
          <a:p>
            <a:r>
              <a:rPr lang="en-US" dirty="0" smtClean="0"/>
              <a:t>Stimulation – </a:t>
            </a:r>
            <a:r>
              <a:rPr lang="en-US" dirty="0" err="1" smtClean="0"/>
              <a:t>thyrotoxicosis</a:t>
            </a:r>
            <a:endParaRPr lang="en-US" dirty="0" smtClean="0"/>
          </a:p>
          <a:p>
            <a:r>
              <a:rPr lang="en-US" dirty="0" smtClean="0"/>
              <a:t>Inhibition – by a drug digitalis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pumps</a:t>
            </a:r>
            <a:endParaRPr lang="en-US" b="1" dirty="0" smtClean="0"/>
          </a:p>
          <a:p>
            <a:r>
              <a:rPr lang="en-US" dirty="0" smtClean="0"/>
              <a:t>in cell membrane which pumps calcium to the outside of cell</a:t>
            </a:r>
          </a:p>
          <a:p>
            <a:r>
              <a:rPr lang="en-US" dirty="0" smtClean="0"/>
              <a:t>That pumps calcium into </a:t>
            </a:r>
            <a:r>
              <a:rPr lang="en-US" dirty="0" err="1" smtClean="0"/>
              <a:t>intracellualr</a:t>
            </a:r>
            <a:r>
              <a:rPr lang="en-US" dirty="0" smtClean="0"/>
              <a:t> organelles like </a:t>
            </a:r>
            <a:r>
              <a:rPr lang="en-US" dirty="0" err="1" smtClean="0"/>
              <a:t>sarcoplasmic</a:t>
            </a:r>
            <a:r>
              <a:rPr lang="en-US" dirty="0" smtClean="0"/>
              <a:t> reticulum and mitochondria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7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924800" cy="5943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 </a:t>
            </a:r>
            <a:r>
              <a:rPr lang="en-US" dirty="0" err="1" smtClean="0"/>
              <a:t>ATPase</a:t>
            </a:r>
            <a:r>
              <a:rPr lang="en-US" dirty="0" smtClean="0"/>
              <a:t>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In the gastric glands of stomach – parietal cells</a:t>
            </a:r>
          </a:p>
          <a:p>
            <a:r>
              <a:rPr lang="en-US" dirty="0" smtClean="0"/>
              <a:t>In late distal tubules and cortical collecting ducts of kidney – intercalated cells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Energetics</a:t>
            </a:r>
            <a:r>
              <a:rPr lang="en-US" dirty="0" smtClean="0"/>
              <a:t> of primary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/>
          <a:lstStyle/>
          <a:p>
            <a:r>
              <a:rPr lang="en-US" dirty="0" smtClean="0"/>
              <a:t>The energy required for primary active transport is directly proportional to the concentration difference of the specific substance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The  energy is derived secondarily from energy that has been stored in the form of concentration differences of secondary molecules or ions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secondary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Co – transport</a:t>
            </a:r>
          </a:p>
          <a:p>
            <a:pPr>
              <a:buNone/>
            </a:pPr>
            <a:r>
              <a:rPr lang="en-US" dirty="0" smtClean="0"/>
              <a:t>     Counter - transport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active co -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Sodium – glucose co-transport</a:t>
            </a:r>
          </a:p>
          <a:p>
            <a:r>
              <a:rPr lang="en-US" dirty="0" smtClean="0"/>
              <a:t>Sodium co-transport of amino acids</a:t>
            </a:r>
          </a:p>
          <a:p>
            <a:r>
              <a:rPr lang="en-US" dirty="0" smtClean="0"/>
              <a:t>Co-transport of chloride </a:t>
            </a:r>
            <a:r>
              <a:rPr lang="en-US" dirty="0" err="1" smtClean="0"/>
              <a:t>ions,iodide</a:t>
            </a:r>
            <a:r>
              <a:rPr lang="en-US" dirty="0" smtClean="0"/>
              <a:t> </a:t>
            </a:r>
            <a:r>
              <a:rPr lang="en-US" dirty="0" err="1" smtClean="0"/>
              <a:t>ions,iron</a:t>
            </a:r>
            <a:r>
              <a:rPr lang="en-US" dirty="0" smtClean="0"/>
              <a:t> ions and </a:t>
            </a:r>
            <a:r>
              <a:rPr lang="en-US" dirty="0" err="1" smtClean="0"/>
              <a:t>urate</a:t>
            </a:r>
            <a:r>
              <a:rPr lang="en-US" dirty="0" smtClean="0"/>
              <a:t> ions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762000"/>
            <a:ext cx="7467600" cy="5257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continual movement of molecules among one another in liquids or in gases is called diffusion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active counter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Sodium calcium counter transport</a:t>
            </a:r>
          </a:p>
          <a:p>
            <a:r>
              <a:rPr lang="en-US" dirty="0" smtClean="0"/>
              <a:t>Sodium hydrogen counter transport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transport through cellular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Intestinal epithelium</a:t>
            </a:r>
          </a:p>
          <a:p>
            <a:r>
              <a:rPr lang="en-US" dirty="0" smtClean="0"/>
              <a:t>Epithelium of renal tubules</a:t>
            </a:r>
          </a:p>
          <a:p>
            <a:r>
              <a:rPr lang="en-US" dirty="0" smtClean="0"/>
              <a:t>Epithelium of all exocrine glands</a:t>
            </a:r>
          </a:p>
          <a:p>
            <a:r>
              <a:rPr lang="en-US" dirty="0" smtClean="0"/>
              <a:t>Epithelium of gallbladder</a:t>
            </a:r>
          </a:p>
          <a:p>
            <a:r>
              <a:rPr lang="en-US" dirty="0" smtClean="0"/>
              <a:t>Membrane of choroid plexus of brain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7467600" cy="54102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Movement of water caused by a concentration difference of water</a:t>
            </a:r>
          </a:p>
          <a:p>
            <a:pPr>
              <a:buNone/>
            </a:pPr>
            <a:r>
              <a:rPr lang="en-US" dirty="0" smtClean="0"/>
              <a:t>                      OR</a:t>
            </a:r>
          </a:p>
          <a:p>
            <a:pPr>
              <a:buNone/>
            </a:pPr>
            <a:r>
              <a:rPr lang="en-US" dirty="0" smtClean="0"/>
              <a:t>Movement of water from low solute concentration to high solute concentration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7086600" cy="4953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The pressure necessary to prevent osmosis of water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US" dirty="0" smtClean="0"/>
              <a:t>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The concentration of </a:t>
            </a:r>
            <a:r>
              <a:rPr lang="en-US" dirty="0" err="1" smtClean="0"/>
              <a:t>osmotically</a:t>
            </a:r>
            <a:r>
              <a:rPr lang="en-US" dirty="0" smtClean="0"/>
              <a:t> active particles is usually expressed in </a:t>
            </a:r>
            <a:r>
              <a:rPr lang="en-US" dirty="0" err="1" smtClean="0"/>
              <a:t>osmoles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err="1" smtClean="0"/>
              <a:t>osmole</a:t>
            </a:r>
            <a:r>
              <a:rPr lang="en-US" dirty="0" smtClean="0"/>
              <a:t> equals the gram molecular weight of a substance divided by the number of freely moving particles that each molecule liberates in a solution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OSMOLARITY</a:t>
            </a:r>
          </a:p>
          <a:p>
            <a:pPr>
              <a:buNone/>
            </a:pPr>
            <a:r>
              <a:rPr lang="en-US" dirty="0" smtClean="0"/>
              <a:t>  the number of </a:t>
            </a:r>
            <a:r>
              <a:rPr lang="en-US" dirty="0" err="1" smtClean="0"/>
              <a:t>osmoles</a:t>
            </a:r>
            <a:r>
              <a:rPr lang="en-US" dirty="0" smtClean="0"/>
              <a:t> per liter of solution</a:t>
            </a:r>
          </a:p>
          <a:p>
            <a:r>
              <a:rPr lang="en-US" dirty="0" smtClean="0"/>
              <a:t>OSMOLALITY</a:t>
            </a:r>
          </a:p>
          <a:p>
            <a:pPr>
              <a:buNone/>
            </a:pPr>
            <a:r>
              <a:rPr lang="en-US" dirty="0" smtClean="0"/>
              <a:t>  the number of </a:t>
            </a:r>
            <a:r>
              <a:rPr lang="en-US" dirty="0" err="1" smtClean="0"/>
              <a:t>osmoles</a:t>
            </a:r>
            <a:r>
              <a:rPr lang="en-US" dirty="0" smtClean="0"/>
              <a:t> per kilogram of solvent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Isotonic fluids </a:t>
            </a:r>
            <a:r>
              <a:rPr lang="en-US" dirty="0" smtClean="0">
                <a:sym typeface="Wingdings" pitchFamily="2" charset="2"/>
              </a:rPr>
              <a:t>0.9% saline</a:t>
            </a:r>
            <a:endParaRPr lang="en-US" dirty="0" smtClean="0"/>
          </a:p>
          <a:p>
            <a:r>
              <a:rPr lang="en-US" dirty="0" smtClean="0"/>
              <a:t>Hypotonic fluids – swelling of RBC</a:t>
            </a:r>
          </a:p>
          <a:p>
            <a:r>
              <a:rPr lang="en-US" dirty="0" smtClean="0"/>
              <a:t>Hypertonic fluids – shrinkage of RBC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2401-004-f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7077075" cy="5181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Kinetic movement of molecules or ions occurs through a membrane opening or through intermolecular spaces without any interaction with carrier proteins in the membrane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Simple diffusion can occur through the cell membrane by two pathways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through the interstices of the lipid </a:t>
            </a:r>
            <a:r>
              <a:rPr lang="en-US" dirty="0" err="1" smtClean="0">
                <a:sym typeface="Wingdings" pitchFamily="2" charset="2"/>
              </a:rPr>
              <a:t>bilayer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through watery channels that penetrate all the way through some of the large transport proteins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4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534275" cy="5791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Diffusion of lipid soluble substances through lipid </a:t>
            </a:r>
            <a:r>
              <a:rPr lang="en-US" dirty="0" err="1" smtClean="0"/>
              <a:t>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88122"/>
            <a:ext cx="7498080" cy="4560277"/>
          </a:xfrm>
        </p:spPr>
        <p:txBody>
          <a:bodyPr/>
          <a:lstStyle/>
          <a:p>
            <a:r>
              <a:rPr lang="en-US" dirty="0" smtClean="0"/>
              <a:t>Oxygen</a:t>
            </a:r>
          </a:p>
          <a:p>
            <a:r>
              <a:rPr lang="en-US" dirty="0" smtClean="0"/>
              <a:t>Carbon dioxide</a:t>
            </a:r>
          </a:p>
          <a:p>
            <a:r>
              <a:rPr lang="en-US" dirty="0" smtClean="0"/>
              <a:t>Nitrogen</a:t>
            </a:r>
          </a:p>
          <a:p>
            <a:r>
              <a:rPr lang="en-US" dirty="0" smtClean="0"/>
              <a:t>alcohols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6415</TotalTime>
  <Words>799</Words>
  <Application>Microsoft Office PowerPoint</Application>
  <PresentationFormat>On-screen Show (4:3)</PresentationFormat>
  <Paragraphs>126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Transport across cell membrane</vt:lpstr>
      <vt:lpstr>Slide 2</vt:lpstr>
      <vt:lpstr>Slide 3</vt:lpstr>
      <vt:lpstr>Diffusion </vt:lpstr>
      <vt:lpstr>Slide 5</vt:lpstr>
      <vt:lpstr>Simple diffusion</vt:lpstr>
      <vt:lpstr>Slide 7</vt:lpstr>
      <vt:lpstr>Slide 8</vt:lpstr>
      <vt:lpstr>Diffusion of lipid soluble substances through lipid bilayer</vt:lpstr>
      <vt:lpstr>Diffusion of water and lipid insoluble substances through protein channels</vt:lpstr>
      <vt:lpstr>Selective permeability of protein channels</vt:lpstr>
      <vt:lpstr>Slide 12</vt:lpstr>
      <vt:lpstr>Gating of proteins channels</vt:lpstr>
      <vt:lpstr>Slide 14</vt:lpstr>
      <vt:lpstr>Facilitated diffusion</vt:lpstr>
      <vt:lpstr>Slide 16</vt:lpstr>
      <vt:lpstr>Slide 17</vt:lpstr>
      <vt:lpstr>Slide 18</vt:lpstr>
      <vt:lpstr>Factors that affect net rate of diffusion</vt:lpstr>
      <vt:lpstr>Slide 20</vt:lpstr>
      <vt:lpstr>Slide 21</vt:lpstr>
      <vt:lpstr>Slide 22</vt:lpstr>
      <vt:lpstr>ACTIVE  TRANSPORT</vt:lpstr>
      <vt:lpstr>Types of active transport</vt:lpstr>
      <vt:lpstr>Primary active transport </vt:lpstr>
      <vt:lpstr>Slide 26</vt:lpstr>
      <vt:lpstr>Sodium – potassium pump</vt:lpstr>
      <vt:lpstr>Slide 28</vt:lpstr>
      <vt:lpstr>Slide 29</vt:lpstr>
      <vt:lpstr>Slide 30</vt:lpstr>
      <vt:lpstr>Slide 31</vt:lpstr>
      <vt:lpstr>CALCIUM PUMP</vt:lpstr>
      <vt:lpstr>Slide 33</vt:lpstr>
      <vt:lpstr>HYDROGEN  ATPase PUMP</vt:lpstr>
      <vt:lpstr>Energetics of primary active transport</vt:lpstr>
      <vt:lpstr>Secondary active transport</vt:lpstr>
      <vt:lpstr>Types of secondary active transport</vt:lpstr>
      <vt:lpstr>Secondary active co - transport</vt:lpstr>
      <vt:lpstr>Slide 39</vt:lpstr>
      <vt:lpstr>Secondary active counter transport</vt:lpstr>
      <vt:lpstr>Active transport through cellular sheets</vt:lpstr>
      <vt:lpstr>Slide 42</vt:lpstr>
      <vt:lpstr>OSMOSIS</vt:lpstr>
      <vt:lpstr>Slide 44</vt:lpstr>
      <vt:lpstr>Osmotic pressure</vt:lpstr>
      <vt:lpstr>OSMOLES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 TITLE</dc:title>
  <dc:creator>DR SHAHID MAHMOOD</dc:creator>
  <cp:lastModifiedBy>DR SHAHID MAHMOOD</cp:lastModifiedBy>
  <cp:revision>376</cp:revision>
  <dcterms:created xsi:type="dcterms:W3CDTF">2012-03-26T09:01:14Z</dcterms:created>
  <dcterms:modified xsi:type="dcterms:W3CDTF">2015-02-05T11:56:56Z</dcterms:modified>
</cp:coreProperties>
</file>