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84" r:id="rId23"/>
    <p:sldId id="285" r:id="rId24"/>
    <p:sldId id="286" r:id="rId25"/>
    <p:sldId id="287" r:id="rId26"/>
    <p:sldId id="28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3" d="100"/>
          <a:sy n="73" d="100"/>
        </p:scale>
        <p:origin x="-193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DA6AECF-B310-4B12-839D-7A86CE08B331}" type="datetimeFigureOut">
              <a:rPr lang="en-US" smtClean="0"/>
              <a:pPr/>
              <a:t>5/8/2020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67EA1C2-17E4-4CB4-9046-6ED2546BB5F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A6AECF-B310-4B12-839D-7A86CE08B331}" type="datetimeFigureOut">
              <a:rPr lang="en-US" smtClean="0"/>
              <a:pPr/>
              <a:t>5/8/2020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67EA1C2-17E4-4CB4-9046-6ED2546BB5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EDA6AECF-B310-4B12-839D-7A86CE08B331}" type="datetimeFigureOut">
              <a:rPr lang="en-US" smtClean="0"/>
              <a:pPr/>
              <a:t>5/8/2020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67EA1C2-17E4-4CB4-9046-6ED2546BB5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A6AECF-B310-4B12-839D-7A86CE08B331}" type="datetimeFigureOut">
              <a:rPr lang="en-US" smtClean="0"/>
              <a:pPr/>
              <a:t>5/8/2020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67EA1C2-17E4-4CB4-9046-6ED2546BB5F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DA6AECF-B310-4B12-839D-7A86CE08B331}" type="datetimeFigureOut">
              <a:rPr lang="en-US" smtClean="0"/>
              <a:pPr/>
              <a:t>5/8/2020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F67EA1C2-17E4-4CB4-9046-6ED2546BB5F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DA6AECF-B310-4B12-839D-7A86CE08B331}" type="datetimeFigureOut">
              <a:rPr lang="en-US" smtClean="0"/>
              <a:pPr/>
              <a:t>5/8/2020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67EA1C2-17E4-4CB4-9046-6ED2546BB5F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DA6AECF-B310-4B12-839D-7A86CE08B331}" type="datetimeFigureOut">
              <a:rPr lang="en-US" smtClean="0"/>
              <a:pPr/>
              <a:t>5/8/2020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67EA1C2-17E4-4CB4-9046-6ED2546BB5F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DA6AECF-B310-4B12-839D-7A86CE08B331}" type="datetimeFigureOut">
              <a:rPr lang="en-US" smtClean="0"/>
              <a:pPr/>
              <a:t>5/8/2020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67EA1C2-17E4-4CB4-9046-6ED2546BB5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EDA6AECF-B310-4B12-839D-7A86CE08B331}" type="datetimeFigureOut">
              <a:rPr lang="en-US" smtClean="0"/>
              <a:pPr/>
              <a:t>5/8/2020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F67EA1C2-17E4-4CB4-9046-6ED2546BB5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DA6AECF-B310-4B12-839D-7A86CE08B331}" type="datetimeFigureOut">
              <a:rPr lang="en-US" smtClean="0"/>
              <a:pPr/>
              <a:t>5/8/2020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67EA1C2-17E4-4CB4-9046-6ED2546BB5F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EDA6AECF-B310-4B12-839D-7A86CE08B331}" type="datetimeFigureOut">
              <a:rPr lang="en-US" smtClean="0"/>
              <a:pPr/>
              <a:t>5/8/2020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67EA1C2-17E4-4CB4-9046-6ED2546BB5FF}"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DA6AECF-B310-4B12-839D-7A86CE08B331}" type="datetimeFigureOut">
              <a:rPr lang="en-US" smtClean="0"/>
              <a:pPr/>
              <a:t>5/8/2020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67EA1C2-17E4-4CB4-9046-6ED2546BB5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STAINING </a:t>
            </a:r>
            <a:endParaRPr lang="en-US" dirty="0"/>
          </a:p>
        </p:txBody>
      </p:sp>
      <p:sp>
        <p:nvSpPr>
          <p:cNvPr id="3" name="Content Placeholder 2"/>
          <p:cNvSpPr>
            <a:spLocks noGrp="1"/>
          </p:cNvSpPr>
          <p:nvPr>
            <p:ph idx="1"/>
          </p:nvPr>
        </p:nvSpPr>
        <p:spPr/>
        <p:txBody>
          <a:bodyPr/>
          <a:lstStyle/>
          <a:p>
            <a:r>
              <a:rPr lang="en-US" dirty="0" smtClean="0"/>
              <a:t>Objectives</a:t>
            </a:r>
          </a:p>
          <a:p>
            <a:pPr>
              <a:buNone/>
            </a:pPr>
            <a:r>
              <a:rPr lang="en-US" dirty="0" smtClean="0"/>
              <a:t>By the end of </a:t>
            </a:r>
            <a:r>
              <a:rPr lang="en-US" smtClean="0"/>
              <a:t>this </a:t>
            </a:r>
            <a:r>
              <a:rPr lang="en-US" smtClean="0"/>
              <a:t>chapter </a:t>
            </a:r>
            <a:r>
              <a:rPr lang="en-US" dirty="0" smtClean="0"/>
              <a:t>students should be able to</a:t>
            </a:r>
          </a:p>
          <a:p>
            <a:pPr>
              <a:buNone/>
            </a:pPr>
            <a:r>
              <a:rPr lang="en-US" dirty="0" smtClean="0"/>
              <a:t>1 . What is it?</a:t>
            </a:r>
          </a:p>
          <a:p>
            <a:pPr>
              <a:buNone/>
            </a:pPr>
            <a:r>
              <a:rPr lang="en-US" dirty="0" smtClean="0"/>
              <a:t>2. Why its done</a:t>
            </a:r>
          </a:p>
          <a:p>
            <a:pPr>
              <a:buNone/>
            </a:pPr>
            <a:r>
              <a:rPr lang="en-US" dirty="0" smtClean="0"/>
              <a:t>3. How its done in different tissues</a:t>
            </a:r>
          </a:p>
          <a:p>
            <a:pPr>
              <a:buNone/>
            </a:pPr>
            <a:r>
              <a:rPr lang="en-US" dirty="0" smtClean="0"/>
              <a:t>4. Different types and their indications</a:t>
            </a:r>
          </a:p>
          <a:p>
            <a:pPr>
              <a:buNone/>
            </a:pPr>
            <a:r>
              <a:rPr lang="en-US" dirty="0" smtClean="0"/>
              <a:t>5. interpretation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Endogenous Pigments</a:t>
            </a:r>
            <a:endParaRPr lang="en-US" dirty="0"/>
          </a:p>
        </p:txBody>
      </p:sp>
      <p:sp>
        <p:nvSpPr>
          <p:cNvPr id="3" name="Content Placeholder 2"/>
          <p:cNvSpPr>
            <a:spLocks noGrp="1"/>
          </p:cNvSpPr>
          <p:nvPr>
            <p:ph idx="1"/>
          </p:nvPr>
        </p:nvSpPr>
        <p:spPr/>
        <p:txBody>
          <a:bodyPr>
            <a:normAutofit/>
          </a:bodyPr>
          <a:lstStyle/>
          <a:p>
            <a:r>
              <a:rPr lang="en-US" dirty="0" smtClean="0"/>
              <a:t>1. HEMATOGENOUS</a:t>
            </a:r>
          </a:p>
          <a:p>
            <a:r>
              <a:rPr lang="en-US" dirty="0" smtClean="0"/>
              <a:t>2. NONHEMATOGENOUS</a:t>
            </a:r>
          </a:p>
          <a:p>
            <a:pPr marL="0" indent="0">
              <a:buNone/>
            </a:pPr>
            <a:r>
              <a:rPr lang="en-US" dirty="0" smtClean="0"/>
              <a:t>HEMATOGENOUS are  </a:t>
            </a:r>
            <a:r>
              <a:rPr lang="en-US" dirty="0" err="1" smtClean="0"/>
              <a:t>Hemosiderin</a:t>
            </a:r>
            <a:endParaRPr lang="en-US" dirty="0" smtClean="0"/>
          </a:p>
          <a:p>
            <a:pPr marL="0" indent="0">
              <a:buNone/>
            </a:pPr>
            <a:r>
              <a:rPr lang="en-US" dirty="0" smtClean="0"/>
              <a:t>                                        </a:t>
            </a:r>
            <a:r>
              <a:rPr lang="en-US" dirty="0" err="1" smtClean="0"/>
              <a:t>Hemoglobins</a:t>
            </a:r>
            <a:endParaRPr lang="en-US" dirty="0" smtClean="0"/>
          </a:p>
          <a:p>
            <a:pPr marL="0" indent="0">
              <a:buNone/>
            </a:pPr>
            <a:r>
              <a:rPr lang="en-US" dirty="0" smtClean="0"/>
              <a:t>                                        Bile pigments</a:t>
            </a:r>
          </a:p>
          <a:p>
            <a:pPr marL="0" indent="0">
              <a:buNone/>
            </a:pPr>
            <a:r>
              <a:rPr lang="en-US" dirty="0" smtClean="0"/>
              <a:t>                                        </a:t>
            </a:r>
            <a:r>
              <a:rPr lang="en-US" dirty="0" err="1" smtClean="0"/>
              <a:t>Porphyrins</a:t>
            </a:r>
            <a:endParaRPr lang="en-US" dirty="0" smtClean="0"/>
          </a:p>
          <a:p>
            <a:pPr marL="0" indent="0">
              <a:buNone/>
            </a:pPr>
            <a:r>
              <a:rPr lang="en-US" dirty="0" smtClean="0"/>
              <a:t>NONHEMATOGENOUS are melanin</a:t>
            </a:r>
          </a:p>
          <a:p>
            <a:pPr marL="0" indent="0">
              <a:buNone/>
            </a:pPr>
            <a:r>
              <a:rPr lang="en-US" dirty="0" smtClean="0"/>
              <a:t>                                                </a:t>
            </a:r>
            <a:r>
              <a:rPr lang="en-US" dirty="0" err="1" smtClean="0"/>
              <a:t>lipofuscin</a:t>
            </a:r>
            <a:r>
              <a:rPr lang="en-US"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Exogenous Pigments</a:t>
            </a:r>
            <a:endParaRPr lang="en-US" dirty="0"/>
          </a:p>
        </p:txBody>
      </p:sp>
      <p:sp>
        <p:nvSpPr>
          <p:cNvPr id="3" name="Content Placeholder 2"/>
          <p:cNvSpPr>
            <a:spLocks noGrp="1"/>
          </p:cNvSpPr>
          <p:nvPr>
            <p:ph idx="1"/>
          </p:nvPr>
        </p:nvSpPr>
        <p:spPr/>
        <p:txBody>
          <a:bodyPr/>
          <a:lstStyle/>
          <a:p>
            <a:r>
              <a:rPr lang="en-US" dirty="0" smtClean="0"/>
              <a:t>Are usually inert and nonreactive.</a:t>
            </a:r>
          </a:p>
          <a:p>
            <a:r>
              <a:rPr lang="en-US" dirty="0" smtClean="0"/>
              <a:t> Are</a:t>
            </a:r>
          </a:p>
          <a:p>
            <a:pPr marL="0" indent="0">
              <a:buNone/>
            </a:pPr>
            <a:r>
              <a:rPr lang="en-US" dirty="0" smtClean="0"/>
              <a:t>             1.Tattoo pigments</a:t>
            </a:r>
          </a:p>
          <a:p>
            <a:pPr marL="0" indent="0">
              <a:buNone/>
            </a:pPr>
            <a:r>
              <a:rPr lang="en-US" dirty="0" smtClean="0"/>
              <a:t>             2.Carbon</a:t>
            </a:r>
          </a:p>
          <a:p>
            <a:pPr marL="0" indent="0">
              <a:buNone/>
            </a:pPr>
            <a:r>
              <a:rPr lang="en-US" dirty="0" smtClean="0"/>
              <a:t>             3.Silicon</a:t>
            </a:r>
          </a:p>
          <a:p>
            <a:pPr marL="0" indent="0">
              <a:buNone/>
            </a:pPr>
            <a:r>
              <a:rPr lang="en-US" dirty="0" smtClean="0"/>
              <a:t>             4.Asbestos                             </a:t>
            </a:r>
          </a:p>
          <a:p>
            <a:r>
              <a:rPr lang="en-US" dirty="0" smtClean="0"/>
              <a: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ARTIFECTS</a:t>
            </a:r>
            <a:endParaRPr lang="en-US" dirty="0"/>
          </a:p>
        </p:txBody>
      </p:sp>
      <p:sp>
        <p:nvSpPr>
          <p:cNvPr id="3" name="Content Placeholder 2"/>
          <p:cNvSpPr>
            <a:spLocks noGrp="1"/>
          </p:cNvSpPr>
          <p:nvPr>
            <p:ph idx="1"/>
          </p:nvPr>
        </p:nvSpPr>
        <p:spPr/>
        <p:txBody>
          <a:bodyPr/>
          <a:lstStyle/>
          <a:p>
            <a:pPr marL="0" indent="0">
              <a:buNone/>
            </a:pPr>
            <a:r>
              <a:rPr lang="en-US" dirty="0" smtClean="0"/>
              <a:t>Includes</a:t>
            </a:r>
          </a:p>
          <a:p>
            <a:r>
              <a:rPr lang="en-US" dirty="0" smtClean="0"/>
              <a:t>1. Formalin pigments</a:t>
            </a:r>
          </a:p>
          <a:p>
            <a:r>
              <a:rPr lang="en-US" dirty="0" smtClean="0"/>
              <a:t>2. Malarial pigments</a:t>
            </a:r>
          </a:p>
          <a:p>
            <a:r>
              <a:rPr lang="en-US" dirty="0" smtClean="0"/>
              <a:t>3. </a:t>
            </a:r>
            <a:r>
              <a:rPr lang="en-US" dirty="0" err="1" smtClean="0"/>
              <a:t>Schistosome</a:t>
            </a:r>
            <a:endParaRPr lang="en-US" dirty="0" smtClean="0"/>
          </a:p>
          <a:p>
            <a:r>
              <a:rPr lang="en-US" dirty="0" smtClean="0"/>
              <a:t>4. Mercury pigments</a:t>
            </a:r>
          </a:p>
          <a:p>
            <a:r>
              <a:rPr lang="en-US"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a:t>
            </a:r>
            <a:endParaRPr lang="en-US" dirty="0"/>
          </a:p>
        </p:txBody>
      </p:sp>
      <p:sp>
        <p:nvSpPr>
          <p:cNvPr id="3" name="Content Placeholder 2"/>
          <p:cNvSpPr>
            <a:spLocks noGrp="1"/>
          </p:cNvSpPr>
          <p:nvPr>
            <p:ph idx="1"/>
          </p:nvPr>
        </p:nvSpPr>
        <p:spPr/>
        <p:txBody>
          <a:bodyPr>
            <a:normAutofit/>
          </a:bodyPr>
          <a:lstStyle/>
          <a:p>
            <a:r>
              <a:rPr lang="en-US" dirty="0" smtClean="0"/>
              <a:t>PAS method works by exposing the tissue to periodic acid. Periodic acid acts as oxidizing agent which oxidizes compounds having free hydroxyl group (-OH group) or amino/</a:t>
            </a:r>
            <a:r>
              <a:rPr lang="en-US" dirty="0" err="1" smtClean="0"/>
              <a:t>alkylamine</a:t>
            </a:r>
            <a:r>
              <a:rPr lang="en-US" dirty="0" smtClean="0"/>
              <a:t> group resulting in </a:t>
            </a:r>
            <a:r>
              <a:rPr lang="en-US" dirty="0" err="1" smtClean="0"/>
              <a:t>dialdehydes</a:t>
            </a:r>
            <a:r>
              <a:rPr lang="en-US" dirty="0" smtClean="0"/>
              <a:t>. These </a:t>
            </a:r>
            <a:r>
              <a:rPr lang="en-US" dirty="0" err="1" smtClean="0"/>
              <a:t>dialdehydes</a:t>
            </a:r>
            <a:r>
              <a:rPr lang="en-US" dirty="0" smtClean="0"/>
              <a:t> when exposed to Schiff’s reagent, an insoluble magenta colored complex is formed. A suitable basic stain is used as counter stain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 reagent preparation</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 Periodic Acid Solution :</a:t>
            </a:r>
          </a:p>
          <a:p>
            <a:endParaRPr lang="en-US" dirty="0" smtClean="0"/>
          </a:p>
          <a:p>
            <a:r>
              <a:rPr lang="en-US" dirty="0" smtClean="0"/>
              <a:t>Periodic Acid : 1 gram</a:t>
            </a:r>
          </a:p>
          <a:p>
            <a:r>
              <a:rPr lang="en-US" dirty="0" smtClean="0"/>
              <a:t>Distilled water : 100 ml</a:t>
            </a:r>
          </a:p>
          <a:p>
            <a:pPr marL="0" indent="0">
              <a:buNone/>
            </a:pPr>
            <a:r>
              <a:rPr lang="en-US" dirty="0" smtClean="0"/>
              <a:t>2) Schiff’s Reagent :</a:t>
            </a:r>
          </a:p>
          <a:p>
            <a:endParaRPr lang="en-US" dirty="0" smtClean="0"/>
          </a:p>
          <a:p>
            <a:r>
              <a:rPr lang="en-US" dirty="0" err="1" smtClean="0"/>
              <a:t>Fuchsin</a:t>
            </a:r>
            <a:r>
              <a:rPr lang="en-US" dirty="0" smtClean="0"/>
              <a:t> Basic : 1 gm</a:t>
            </a:r>
          </a:p>
          <a:p>
            <a:r>
              <a:rPr lang="en-US" dirty="0" smtClean="0"/>
              <a:t>Distilled water : 100 ml</a:t>
            </a:r>
          </a:p>
          <a:p>
            <a:r>
              <a:rPr lang="en-US" dirty="0" smtClean="0"/>
              <a:t>Sodium </a:t>
            </a:r>
            <a:r>
              <a:rPr lang="en-US" dirty="0" err="1" smtClean="0"/>
              <a:t>metabisulphite</a:t>
            </a:r>
            <a:r>
              <a:rPr lang="en-US" dirty="0" smtClean="0"/>
              <a:t> : 2 gm</a:t>
            </a:r>
          </a:p>
          <a:p>
            <a:r>
              <a:rPr lang="en-US" dirty="0" smtClean="0"/>
              <a:t>Conc. </a:t>
            </a:r>
            <a:r>
              <a:rPr lang="en-US" dirty="0" err="1" smtClean="0"/>
              <a:t>HCl</a:t>
            </a:r>
            <a:r>
              <a:rPr lang="en-US" dirty="0" smtClean="0"/>
              <a:t> : 2 ml</a:t>
            </a:r>
          </a:p>
          <a:p>
            <a:r>
              <a:rPr lang="en-US" dirty="0" smtClean="0"/>
              <a:t>Charcoal activated : 0.3 gm</a:t>
            </a:r>
          </a:p>
          <a:p>
            <a:r>
              <a:rPr lang="en-US" dirty="0" smtClean="0"/>
              <a:t>Dissolve basic </a:t>
            </a:r>
            <a:r>
              <a:rPr lang="en-US" dirty="0" err="1" smtClean="0"/>
              <a:t>fuchsin</a:t>
            </a:r>
            <a:r>
              <a:rPr lang="en-US" dirty="0" smtClean="0"/>
              <a:t> in boiling water, cool at 50°C and filter. Add sodium </a:t>
            </a:r>
            <a:r>
              <a:rPr lang="en-US" dirty="0" err="1" smtClean="0"/>
              <a:t>metabisulphite</a:t>
            </a:r>
            <a:r>
              <a:rPr lang="en-US" dirty="0" smtClean="0"/>
              <a:t> and </a:t>
            </a:r>
            <a:r>
              <a:rPr lang="en-US" dirty="0" err="1" smtClean="0"/>
              <a:t>HCl</a:t>
            </a:r>
            <a:r>
              <a:rPr lang="en-US" dirty="0" smtClean="0"/>
              <a:t>. Store at dark room at room temperature overnight. Add charcoal, shake for one minute and filter</a:t>
            </a:r>
          </a:p>
          <a:p>
            <a:r>
              <a:rPr lang="en-US" dirty="0" smtClean="0"/>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of PAS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Bring sections to distilled water.</a:t>
            </a:r>
          </a:p>
          <a:p>
            <a:r>
              <a:rPr lang="en-US" dirty="0" smtClean="0"/>
              <a:t>Treat with periodic acid for 5 minutes.</a:t>
            </a:r>
          </a:p>
          <a:p>
            <a:r>
              <a:rPr lang="en-US" dirty="0" smtClean="0"/>
              <a:t>Rinse well in distilled water.</a:t>
            </a:r>
          </a:p>
          <a:p>
            <a:r>
              <a:rPr lang="en-US" dirty="0" smtClean="0"/>
              <a:t>Cover with Schiff’s reagent for 5-15 minutes.</a:t>
            </a:r>
          </a:p>
          <a:p>
            <a:r>
              <a:rPr lang="en-US" dirty="0" smtClean="0"/>
              <a:t>Wash in running tap water for 5-10 minutes</a:t>
            </a:r>
          </a:p>
          <a:p>
            <a:r>
              <a:rPr lang="en-US" dirty="0" smtClean="0"/>
              <a:t>Counter stain with </a:t>
            </a:r>
            <a:r>
              <a:rPr lang="en-US" dirty="0" err="1" smtClean="0"/>
              <a:t>Herri’s</a:t>
            </a:r>
            <a:r>
              <a:rPr lang="en-US" dirty="0" smtClean="0"/>
              <a:t> </a:t>
            </a:r>
            <a:r>
              <a:rPr lang="en-US" dirty="0" err="1" smtClean="0"/>
              <a:t>hematoxylin</a:t>
            </a:r>
            <a:r>
              <a:rPr lang="en-US" dirty="0" smtClean="0"/>
              <a:t> for approximately 15 seconds.</a:t>
            </a:r>
          </a:p>
          <a:p>
            <a:r>
              <a:rPr lang="en-US" dirty="0" smtClean="0"/>
              <a:t>Differentiate (if necessary) with acid alcohol and bluing as usual.</a:t>
            </a:r>
          </a:p>
          <a:p>
            <a:r>
              <a:rPr lang="en-US" dirty="0" smtClean="0"/>
              <a:t>Wash in tap water.</a:t>
            </a:r>
          </a:p>
          <a:p>
            <a:r>
              <a:rPr lang="en-US" dirty="0" smtClean="0"/>
              <a:t>Rinse in increasing concentration of alcohol (70, 80, 95 and 100%)</a:t>
            </a:r>
          </a:p>
          <a:p>
            <a:r>
              <a:rPr lang="en-US" dirty="0" smtClean="0"/>
              <a:t>Clear in </a:t>
            </a:r>
            <a:r>
              <a:rPr lang="en-US" dirty="0" err="1" smtClean="0"/>
              <a:t>xylene</a:t>
            </a:r>
            <a:r>
              <a:rPr lang="en-US" dirty="0" smtClean="0"/>
              <a:t> and mount as usual.</a:t>
            </a:r>
          </a:p>
          <a:p>
            <a:r>
              <a:rPr lang="en-US" dirty="0" smtClean="0"/>
              <a:t>Result</a:t>
            </a:r>
          </a:p>
          <a:p>
            <a:r>
              <a:rPr lang="en-US" dirty="0" smtClean="0"/>
              <a:t>Formation of insoluble magenta colored complex denotes positive result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 STAIN</a:t>
            </a:r>
            <a:endParaRPr lang="en-US"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tretch>
            <a:fillRect/>
          </a:stretch>
        </p:blipFill>
        <p:spPr bwMode="auto">
          <a:xfrm>
            <a:off x="1852612" y="2451894"/>
            <a:ext cx="4448175" cy="31623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 WITH DIASTASE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solidFill>
                  <a:srgbClr val="FF0000"/>
                </a:solidFill>
              </a:rPr>
              <a:t>Periodic Acid - Schiff (PAS) with Diastase:</a:t>
            </a:r>
          </a:p>
          <a:p>
            <a:r>
              <a:rPr lang="en-US" dirty="0" smtClean="0"/>
              <a:t>The primary purpose of using the PAS with Diastase staining procedure is to differentiate glycogen from other PAS positive elements such as </a:t>
            </a:r>
            <a:r>
              <a:rPr lang="en-US" dirty="0" err="1" smtClean="0"/>
              <a:t>mucin</a:t>
            </a:r>
            <a:r>
              <a:rPr lang="en-US" dirty="0" smtClean="0"/>
              <a:t> that may be present in the tissue sample. </a:t>
            </a:r>
            <a:r>
              <a:rPr lang="en-US" dirty="0" err="1" smtClean="0"/>
              <a:t>Mucin</a:t>
            </a:r>
            <a:r>
              <a:rPr lang="en-US" dirty="0" smtClean="0"/>
              <a:t> can be specifically identified in certain tissue samples using the PAS staining procedure only if the glycogen (which is also PAS-positive) is digested with diastase and washed out.</a:t>
            </a:r>
          </a:p>
          <a:p>
            <a:endParaRPr lang="en-US" dirty="0" smtClean="0"/>
          </a:p>
          <a:p>
            <a:r>
              <a:rPr lang="en-US" dirty="0" smtClean="0"/>
              <a:t>Several enzyme deficiencies can be diagnosed through the analysis of glycogen deposits in the liver.</a:t>
            </a:r>
          </a:p>
          <a:p>
            <a:endParaRPr lang="en-US" dirty="0" smtClean="0"/>
          </a:p>
          <a:p>
            <a:r>
              <a:rPr lang="en-US" dirty="0" smtClean="0"/>
              <a:t>The PAS with Diastase staining procedure can also be used to differentiate glycogen granules from other granules in various tumor types.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PAS/PAS WITH DIASTASE</a:t>
            </a:r>
            <a:endParaRPr lang="en-US"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tretch>
            <a:fillRect/>
          </a:stretch>
        </p:blipFill>
        <p:spPr bwMode="auto">
          <a:xfrm>
            <a:off x="1038225" y="1751806"/>
            <a:ext cx="6076950" cy="4562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 WITH DIASTASE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 </a:t>
            </a:r>
            <a:r>
              <a:rPr lang="en-US" dirty="0" err="1" smtClean="0"/>
              <a:t>Deparaffinize</a:t>
            </a:r>
            <a:r>
              <a:rPr lang="en-US" dirty="0" smtClean="0"/>
              <a:t> and hydrate to distilled water.</a:t>
            </a:r>
          </a:p>
          <a:p>
            <a:r>
              <a:rPr lang="en-US" dirty="0" smtClean="0"/>
              <a:t>2. Warm the diastase solution in the microwave for 20 seconds.</a:t>
            </a:r>
          </a:p>
          <a:p>
            <a:r>
              <a:rPr lang="en-US" dirty="0" smtClean="0"/>
              <a:t>3. Place the slide labeled "PAS/D" in the warm diastase solution and into</a:t>
            </a:r>
          </a:p>
          <a:p>
            <a:r>
              <a:rPr lang="en-US" dirty="0" smtClean="0"/>
              <a:t>the </a:t>
            </a:r>
            <a:r>
              <a:rPr lang="en-US" dirty="0" err="1" smtClean="0"/>
              <a:t>waterbath</a:t>
            </a:r>
            <a:r>
              <a:rPr lang="en-US" dirty="0" smtClean="0"/>
              <a:t> for 15 minutes, do not over digest.</a:t>
            </a:r>
          </a:p>
          <a:p>
            <a:r>
              <a:rPr lang="en-US" dirty="0" smtClean="0"/>
              <a:t>4. Rinse in running tap water, rinse in distilled.</a:t>
            </a:r>
          </a:p>
          <a:p>
            <a:r>
              <a:rPr lang="en-US" dirty="0" smtClean="0"/>
              <a:t>5. Stain both slides simultaneously, following the PAS procedure.</a:t>
            </a:r>
          </a:p>
          <a:p>
            <a:pPr marL="0" indent="0">
              <a:buNone/>
            </a:pPr>
            <a:r>
              <a:rPr lang="en-US" dirty="0" smtClean="0"/>
              <a:t> RESULTS:</a:t>
            </a:r>
          </a:p>
          <a:p>
            <a:r>
              <a:rPr lang="en-US" dirty="0" smtClean="0"/>
              <a:t>Glycogen will be stained magenta on the PAS stained slide and will be</a:t>
            </a:r>
          </a:p>
          <a:p>
            <a:r>
              <a:rPr lang="en-US" dirty="0" smtClean="0"/>
              <a:t>absent on the PAS/D stained slide.</a:t>
            </a:r>
          </a:p>
          <a:p>
            <a:r>
              <a:rPr lang="en-US" dirty="0" smtClean="0"/>
              <a:t>Note: If slide is over digested, the tissue must be </a:t>
            </a:r>
            <a:r>
              <a:rPr lang="en-US" dirty="0" err="1" smtClean="0"/>
              <a:t>recut</a:t>
            </a:r>
            <a:r>
              <a:rPr lang="en-US" dirty="0" smtClean="0"/>
              <a:t>. Over digestion has</a:t>
            </a:r>
          </a:p>
          <a:p>
            <a:r>
              <a:rPr lang="en-US" dirty="0" smtClean="0"/>
              <a:t>the appearance of lace; there is no tissue left.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of Staining</a:t>
            </a:r>
            <a:endParaRPr lang="en-US" dirty="0"/>
          </a:p>
        </p:txBody>
      </p:sp>
      <p:sp>
        <p:nvSpPr>
          <p:cNvPr id="3" name="Content Placeholder 2"/>
          <p:cNvSpPr>
            <a:spLocks noGrp="1"/>
          </p:cNvSpPr>
          <p:nvPr>
            <p:ph idx="1"/>
          </p:nvPr>
        </p:nvSpPr>
        <p:spPr>
          <a:xfrm>
            <a:off x="1600200" y="2590800"/>
            <a:ext cx="7239000" cy="4846320"/>
          </a:xfrm>
        </p:spPr>
        <p:txBody>
          <a:bodyPr/>
          <a:lstStyle/>
          <a:p>
            <a:r>
              <a:rPr lang="en-US" dirty="0" smtClean="0"/>
              <a:t>1.To study and see the physical characters.</a:t>
            </a:r>
          </a:p>
          <a:p>
            <a:r>
              <a:rPr lang="en-US" dirty="0" smtClean="0"/>
              <a:t>      2.To see relationship of tissues and constituent of cells.</a:t>
            </a:r>
          </a:p>
          <a:p>
            <a:r>
              <a:rPr lang="en-US" dirty="0" smtClean="0"/>
              <a:t>    3.To outline the tissue and cellular components</a:t>
            </a:r>
          </a:p>
          <a:p>
            <a:pPr>
              <a:buNone/>
            </a:pPr>
            <a:endParaRPr lang="en-US" dirty="0" smtClean="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ALCIAN BLUE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a:t>
            </a:r>
            <a:r>
              <a:rPr lang="en-US" dirty="0" err="1" smtClean="0"/>
              <a:t>Alcian</a:t>
            </a:r>
            <a:r>
              <a:rPr lang="en-US" dirty="0" smtClean="0"/>
              <a:t> blue staining is a good alternative and easily combinable with the</a:t>
            </a:r>
          </a:p>
          <a:p>
            <a:r>
              <a:rPr lang="en-US" dirty="0" smtClean="0"/>
              <a:t>Periodic acid-Schiff (PAS) reaction. In the tissue, acid </a:t>
            </a:r>
            <a:r>
              <a:rPr lang="en-US" dirty="0" err="1" smtClean="0"/>
              <a:t>mucosubstances</a:t>
            </a:r>
            <a:r>
              <a:rPr lang="en-US" dirty="0" smtClean="0"/>
              <a:t> are stained</a:t>
            </a:r>
          </a:p>
          <a:p>
            <a:r>
              <a:rPr lang="en-US" dirty="0" smtClean="0"/>
              <a:t>selectively and nuclear fast red is commonly used as counter stain. In combination</a:t>
            </a:r>
          </a:p>
          <a:p>
            <a:r>
              <a:rPr lang="en-US" dirty="0" smtClean="0"/>
              <a:t>with the PAS reaction, non-substituted polysaccharides, neutral </a:t>
            </a:r>
            <a:r>
              <a:rPr lang="en-US" dirty="0" err="1" smtClean="0"/>
              <a:t>mucopolysaccharides</a:t>
            </a:r>
            <a:r>
              <a:rPr lang="en-US" dirty="0" smtClean="0"/>
              <a:t>,</a:t>
            </a:r>
          </a:p>
          <a:p>
            <a:r>
              <a:rPr lang="en-US" dirty="0" err="1" smtClean="0"/>
              <a:t>muco</a:t>
            </a:r>
            <a:r>
              <a:rPr lang="en-US" dirty="0" smtClean="0"/>
              <a:t>- and </a:t>
            </a:r>
            <a:r>
              <a:rPr lang="en-US" dirty="0" err="1" smtClean="0"/>
              <a:t>glycoproteins</a:t>
            </a:r>
            <a:r>
              <a:rPr lang="en-US" dirty="0" smtClean="0"/>
              <a:t> and glycol- and phospholipids can be visualized in</a:t>
            </a:r>
          </a:p>
          <a:p>
            <a:r>
              <a:rPr lang="en-US" dirty="0" smtClean="0"/>
              <a:t>addition.</a:t>
            </a:r>
          </a:p>
          <a:p>
            <a:r>
              <a:rPr lang="en-US" dirty="0" smtClean="0"/>
              <a:t>An Acetic acid-</a:t>
            </a:r>
            <a:r>
              <a:rPr lang="en-US" dirty="0" err="1" smtClean="0"/>
              <a:t>Alcian</a:t>
            </a:r>
            <a:r>
              <a:rPr lang="en-US" dirty="0" smtClean="0"/>
              <a:t> blue solution is  used for the staining, whereby </a:t>
            </a:r>
            <a:r>
              <a:rPr lang="en-US" dirty="0" err="1" smtClean="0"/>
              <a:t>carboxylated</a:t>
            </a:r>
            <a:endParaRPr lang="en-US" dirty="0" smtClean="0"/>
          </a:p>
          <a:p>
            <a:r>
              <a:rPr lang="en-US" dirty="0" smtClean="0"/>
              <a:t>and </a:t>
            </a:r>
            <a:r>
              <a:rPr lang="en-US" dirty="0" err="1" smtClean="0"/>
              <a:t>sulfatic</a:t>
            </a:r>
            <a:r>
              <a:rPr lang="en-US" dirty="0" smtClean="0"/>
              <a:t> </a:t>
            </a:r>
            <a:r>
              <a:rPr lang="en-US" dirty="0" err="1" smtClean="0"/>
              <a:t>proteoglycans</a:t>
            </a:r>
            <a:r>
              <a:rPr lang="en-US" dirty="0" smtClean="0"/>
              <a:t> are selectively stained when a pH of 2.5 is applied. The</a:t>
            </a:r>
          </a:p>
          <a:p>
            <a:r>
              <a:rPr lang="en-US" dirty="0" smtClean="0"/>
              <a:t>differentiation between carboxyl and sulfate groups is only possible at pH 1.</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of </a:t>
            </a:r>
            <a:r>
              <a:rPr lang="en-US" dirty="0" err="1" smtClean="0"/>
              <a:t>Alcian</a:t>
            </a:r>
            <a:r>
              <a:rPr lang="en-US" dirty="0" smtClean="0"/>
              <a:t> Blue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1. Hydrate slides to distilled water.</a:t>
            </a:r>
          </a:p>
          <a:p>
            <a:r>
              <a:rPr lang="en-US" dirty="0" smtClean="0"/>
              <a:t>2. 3% acetic acid, 3 minutes.</a:t>
            </a:r>
          </a:p>
          <a:p>
            <a:r>
              <a:rPr lang="en-US" dirty="0" smtClean="0"/>
              <a:t>3. *</a:t>
            </a:r>
            <a:r>
              <a:rPr lang="en-US" dirty="0" err="1" smtClean="0"/>
              <a:t>Alcian</a:t>
            </a:r>
            <a:r>
              <a:rPr lang="en-US" dirty="0" smtClean="0"/>
              <a:t> blue solution, microwave: Hi power, 30 seconds.</a:t>
            </a:r>
          </a:p>
          <a:p>
            <a:r>
              <a:rPr lang="en-US" dirty="0" smtClean="0"/>
              <a:t>4. Wash in running water for 2 minutes, rinse in distilled.</a:t>
            </a:r>
          </a:p>
          <a:p>
            <a:r>
              <a:rPr lang="en-US" dirty="0" smtClean="0"/>
              <a:t>5. Nuclear-fast red, 5 minutes, wash in tap water.</a:t>
            </a:r>
          </a:p>
          <a:p>
            <a:r>
              <a:rPr lang="en-US" dirty="0" smtClean="0"/>
              <a:t>6. Dehydrate, clear, and </a:t>
            </a:r>
            <a:r>
              <a:rPr lang="en-US" dirty="0" err="1" smtClean="0"/>
              <a:t>coverslip</a:t>
            </a:r>
            <a:r>
              <a:rPr lang="en-US" dirty="0" smtClean="0"/>
              <a:t>.</a:t>
            </a:r>
          </a:p>
          <a:p>
            <a:r>
              <a:rPr lang="en-US" dirty="0" smtClean="0"/>
              <a:t>*Conventional Method: </a:t>
            </a:r>
            <a:r>
              <a:rPr lang="en-US" dirty="0" err="1" smtClean="0"/>
              <a:t>Alcian</a:t>
            </a:r>
            <a:r>
              <a:rPr lang="en-US" dirty="0" smtClean="0"/>
              <a:t> blue, room temperature for </a:t>
            </a:r>
            <a:r>
              <a:rPr lang="en-US" dirty="0" smtClean="0">
                <a:solidFill>
                  <a:schemeClr val="accent6">
                    <a:lumMod val="50000"/>
                  </a:schemeClr>
                </a:solidFill>
              </a:rPr>
              <a:t>30</a:t>
            </a:r>
            <a:r>
              <a:rPr lang="en-US" dirty="0" smtClean="0"/>
              <a:t> minutes.</a:t>
            </a:r>
          </a:p>
          <a:p>
            <a:pPr marL="0" indent="0">
              <a:buNone/>
            </a:pPr>
            <a:r>
              <a:rPr lang="en-US" sz="4000" dirty="0" smtClean="0">
                <a:solidFill>
                  <a:schemeClr val="accent6">
                    <a:lumMod val="50000"/>
                  </a:schemeClr>
                </a:solidFill>
              </a:rPr>
              <a:t>RESULTS:</a:t>
            </a:r>
          </a:p>
          <a:p>
            <a:r>
              <a:rPr lang="en-US" dirty="0" smtClean="0"/>
              <a:t>Acid </a:t>
            </a:r>
            <a:r>
              <a:rPr lang="en-US" dirty="0" err="1" smtClean="0"/>
              <a:t>mucins</a:t>
            </a:r>
            <a:r>
              <a:rPr lang="en-US" dirty="0" smtClean="0"/>
              <a:t>/</a:t>
            </a:r>
            <a:r>
              <a:rPr lang="en-US" dirty="0" err="1" smtClean="0"/>
              <a:t>mucosubstances</a:t>
            </a:r>
            <a:r>
              <a:rPr lang="en-US" dirty="0" smtClean="0"/>
              <a:t>: blue</a:t>
            </a:r>
          </a:p>
          <a:p>
            <a:r>
              <a:rPr lang="en-US" dirty="0" smtClean="0"/>
              <a:t>Nuclei (using Nuclear fast red) reddish pink</a:t>
            </a:r>
          </a:p>
          <a:p>
            <a:r>
              <a:rPr lang="en-US" dirty="0" smtClean="0"/>
              <a:t>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SUDAN BLACK</a:t>
            </a:r>
            <a:endParaRPr lang="en-US" dirty="0"/>
          </a:p>
        </p:txBody>
      </p:sp>
      <p:sp>
        <p:nvSpPr>
          <p:cNvPr id="3" name="Subtitle 2"/>
          <p:cNvSpPr>
            <a:spLocks noGrp="1"/>
          </p:cNvSpPr>
          <p:nvPr>
            <p:ph type="subTitle" idx="1"/>
          </p:nvPr>
        </p:nvSpPr>
        <p:spPr/>
        <p:txBody>
          <a:bodyPr/>
          <a:lstStyle/>
          <a:p>
            <a:r>
              <a:rPr lang="en-US" dirty="0"/>
              <a:t>Sudan Black B (SBB) is a fat soluble dye which has very high affinity for </a:t>
            </a:r>
            <a:r>
              <a:rPr lang="en-US" b="1" dirty="0"/>
              <a:t>neutral fats and lipids</a:t>
            </a:r>
            <a:r>
              <a:rPr lang="en-US" dirty="0" smtClean="0"/>
              <a:t>.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fontAlgn="base"/>
            <a:r>
              <a:rPr lang="en-US" b="1" dirty="0"/>
              <a:t>Principle of Sudan </a:t>
            </a:r>
            <a:r>
              <a:rPr lang="en-US" b="1" dirty="0" err="1" smtClean="0"/>
              <a:t>Bl</a:t>
            </a:r>
            <a:r>
              <a:rPr lang="en-US" b="1" dirty="0" smtClean="0"/>
              <a:t> </a:t>
            </a:r>
            <a:r>
              <a:rPr lang="en-US" b="1" dirty="0" err="1" smtClean="0"/>
              <a:t>ack</a:t>
            </a:r>
            <a:r>
              <a:rPr lang="en-US" b="1" dirty="0" smtClean="0"/>
              <a:t> </a:t>
            </a:r>
            <a:r>
              <a:rPr lang="en-US" b="1" dirty="0"/>
              <a:t>B Stain</a:t>
            </a:r>
          </a:p>
          <a:p>
            <a:pPr fontAlgn="base"/>
            <a:r>
              <a:rPr lang="en-US" dirty="0"/>
              <a:t>As SBB is a fat soluble dye, it stains lipids such as sterols, neutral fats and phospholipids. These are present in </a:t>
            </a:r>
            <a:r>
              <a:rPr lang="en-US" dirty="0" err="1"/>
              <a:t>azurophilic</a:t>
            </a:r>
            <a:r>
              <a:rPr lang="en-US" dirty="0"/>
              <a:t> and secondary granules of </a:t>
            </a:r>
            <a:r>
              <a:rPr lang="en-US" dirty="0" err="1"/>
              <a:t>myelocytic</a:t>
            </a:r>
            <a:r>
              <a:rPr lang="en-US" dirty="0"/>
              <a:t> and </a:t>
            </a:r>
            <a:r>
              <a:rPr lang="en-US" dirty="0" err="1"/>
              <a:t>lysosomal</a:t>
            </a:r>
            <a:r>
              <a:rPr lang="en-US" dirty="0"/>
              <a:t> granules of </a:t>
            </a:r>
            <a:r>
              <a:rPr lang="en-US" dirty="0" err="1"/>
              <a:t>monocytic</a:t>
            </a:r>
            <a:r>
              <a:rPr lang="en-US" dirty="0"/>
              <a:t> cells. During staining, the dye leaves the solvent because of its high solubility in lipids than solvent. On microscopic examination, varying degree of black colored pigments are seen in the positive reaction.</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fontScale="85000" lnSpcReduction="20000"/>
          </a:bodyPr>
          <a:lstStyle/>
          <a:p>
            <a:pPr fontAlgn="base"/>
            <a:r>
              <a:rPr lang="en-US" b="1" dirty="0"/>
              <a:t>Requirements</a:t>
            </a:r>
          </a:p>
          <a:p>
            <a:pPr fontAlgn="base"/>
            <a:r>
              <a:rPr lang="en-US" b="1" dirty="0"/>
              <a:t>Sample</a:t>
            </a:r>
            <a:r>
              <a:rPr lang="en-US" dirty="0"/>
              <a:t>: Fresh </a:t>
            </a:r>
            <a:r>
              <a:rPr lang="en-US" dirty="0" err="1"/>
              <a:t>anticoagulated</a:t>
            </a:r>
            <a:r>
              <a:rPr lang="en-US" dirty="0"/>
              <a:t> whole blood or bone marrow smear may be used. The slides must be fixed as soon as possible.</a:t>
            </a:r>
          </a:p>
          <a:p>
            <a:pPr fontAlgn="base"/>
            <a:r>
              <a:rPr lang="en-US" b="1" dirty="0"/>
              <a:t>Fixative</a:t>
            </a:r>
            <a:r>
              <a:rPr lang="en-US" dirty="0"/>
              <a:t>: 40% formaldehyde solution vapor</a:t>
            </a:r>
          </a:p>
          <a:p>
            <a:pPr fontAlgn="base"/>
            <a:r>
              <a:rPr lang="en-US" b="1" dirty="0"/>
              <a:t>Stain</a:t>
            </a:r>
            <a:r>
              <a:rPr lang="en-US" dirty="0"/>
              <a:t>: SBB 0.3 g in 100 ml absolute ethanol</a:t>
            </a:r>
          </a:p>
          <a:p>
            <a:pPr fontAlgn="base"/>
            <a:r>
              <a:rPr lang="en-US" b="1" dirty="0"/>
              <a:t>Phenol buffer</a:t>
            </a:r>
            <a:r>
              <a:rPr lang="en-US" dirty="0"/>
              <a:t>: Dissolve 16 g crystalline phenol in 30 ml absolute ethanol. Add to 100 ml distilled water in which 0.3 g Na2HPO4.12H2O has been dissolved</a:t>
            </a:r>
          </a:p>
          <a:p>
            <a:pPr fontAlgn="base"/>
            <a:r>
              <a:rPr lang="en-US" b="1" dirty="0"/>
              <a:t>Working SBB stain solution</a:t>
            </a:r>
            <a:r>
              <a:rPr lang="en-US" dirty="0"/>
              <a:t>: Add 40 ml buffer to 60 ml SBB solution (</a:t>
            </a:r>
            <a:r>
              <a:rPr lang="en-US" i="1" dirty="0"/>
              <a:t>The composition of working stain may slightly vary upon different products.</a:t>
            </a:r>
            <a:r>
              <a:rPr lang="en-US" dirty="0"/>
              <a:t>)</a:t>
            </a:r>
          </a:p>
          <a:p>
            <a:pPr fontAlgn="base"/>
            <a:r>
              <a:rPr lang="en-US" b="1" dirty="0" err="1"/>
              <a:t>Counterstain</a:t>
            </a:r>
            <a:r>
              <a:rPr lang="en-US" dirty="0"/>
              <a:t>: May–</a:t>
            </a:r>
            <a:r>
              <a:rPr lang="en-US" dirty="0" err="1"/>
              <a:t>Grunwald</a:t>
            </a:r>
            <a:r>
              <a:rPr lang="en-US" dirty="0"/>
              <a:t>–</a:t>
            </a:r>
            <a:r>
              <a:rPr lang="en-US" dirty="0" err="1"/>
              <a:t>Giemsa</a:t>
            </a:r>
            <a:r>
              <a:rPr lang="en-US" dirty="0"/>
              <a:t> or </a:t>
            </a:r>
            <a:r>
              <a:rPr lang="en-US" dirty="0" err="1"/>
              <a:t>Leishman</a:t>
            </a:r>
            <a:r>
              <a:rPr lang="en-US" dirty="0"/>
              <a:t> stain.</a:t>
            </a:r>
          </a:p>
          <a:p>
            <a:r>
              <a:rPr lang="en-US" dirty="0" smtClean="0"/>
              <a:t>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fontAlgn="base"/>
            <a:r>
              <a:rPr lang="en-US" b="1" dirty="0"/>
              <a:t>Procedure of Sudan Black B Stain</a:t>
            </a:r>
          </a:p>
          <a:p>
            <a:pPr fontAlgn="base"/>
            <a:r>
              <a:rPr lang="en-US" dirty="0"/>
              <a:t>Fix air dried smears in formalin </a:t>
            </a:r>
            <a:r>
              <a:rPr lang="en-US" dirty="0" err="1"/>
              <a:t>vapour</a:t>
            </a:r>
            <a:r>
              <a:rPr lang="en-US" dirty="0"/>
              <a:t>, formaldehyde or formalin-ethanol fixative for 10 minutes.</a:t>
            </a:r>
          </a:p>
          <a:p>
            <a:pPr fontAlgn="base"/>
            <a:r>
              <a:rPr lang="en-US" dirty="0"/>
              <a:t>Wash gently in water for 5-10 minutes.</a:t>
            </a:r>
          </a:p>
          <a:p>
            <a:pPr fontAlgn="base"/>
            <a:r>
              <a:rPr lang="en-US" dirty="0"/>
              <a:t>Place the slides in the working stain solution for 1 hour in a </a:t>
            </a:r>
            <a:r>
              <a:rPr lang="en-US" dirty="0" err="1"/>
              <a:t>Coplin</a:t>
            </a:r>
            <a:r>
              <a:rPr lang="en-US" dirty="0"/>
              <a:t> jar with a lid on.</a:t>
            </a:r>
          </a:p>
          <a:p>
            <a:pPr fontAlgn="base"/>
            <a:r>
              <a:rPr lang="en-US" dirty="0"/>
              <a:t>Remove and flood the slides with 70% alcohol for 30 seconds. Tip the 70% alcohol off and flood again. Repeat this three times.</a:t>
            </a:r>
          </a:p>
          <a:p>
            <a:pPr fontAlgn="base"/>
            <a:r>
              <a:rPr lang="en-US" dirty="0"/>
              <a:t>Rinse in running tap water and air dry.</a:t>
            </a:r>
          </a:p>
          <a:p>
            <a:pPr fontAlgn="base"/>
            <a:r>
              <a:rPr lang="en-US" dirty="0" err="1"/>
              <a:t>Counterstain</a:t>
            </a:r>
            <a:r>
              <a:rPr lang="en-US" dirty="0"/>
              <a:t> without further fixation with </a:t>
            </a:r>
            <a:r>
              <a:rPr lang="en-US" dirty="0" err="1"/>
              <a:t>Leishman</a:t>
            </a:r>
            <a:r>
              <a:rPr lang="en-US" dirty="0"/>
              <a:t> stain or May–</a:t>
            </a:r>
            <a:r>
              <a:rPr lang="en-US" dirty="0" err="1"/>
              <a:t>Grunwald</a:t>
            </a:r>
            <a:r>
              <a:rPr lang="en-US" dirty="0"/>
              <a:t>–</a:t>
            </a:r>
            <a:r>
              <a:rPr lang="en-US" dirty="0" err="1"/>
              <a:t>Giemsa</a:t>
            </a:r>
            <a:r>
              <a:rPr lang="en-US" dirty="0"/>
              <a:t> stain.</a:t>
            </a:r>
          </a:p>
          <a:p>
            <a:pPr fontAlgn="base"/>
            <a:r>
              <a:rPr lang="en-US" dirty="0"/>
              <a:t>Air dry and examine microscopically.</a:t>
            </a:r>
          </a:p>
          <a:p>
            <a:r>
              <a:rPr lang="en-US" dirty="0" smtClean="0"/>
              <a:t>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t>
            </a:r>
            <a:endParaRPr lang="en-US" dirty="0"/>
          </a:p>
        </p:txBody>
      </p:sp>
      <p:pic>
        <p:nvPicPr>
          <p:cNvPr id="1026" name="Picture 2" descr="C:\Users\hp\Downloads\Sudan-Black-B-Stain.jpg"/>
          <p:cNvPicPr>
            <a:picLocks noChangeAspect="1" noChangeArrowheads="1"/>
          </p:cNvPicPr>
          <p:nvPr/>
        </p:nvPicPr>
        <p:blipFill>
          <a:blip r:embed="rId2"/>
          <a:srcRect/>
          <a:stretch>
            <a:fillRect/>
          </a:stretch>
        </p:blipFill>
        <p:spPr bwMode="auto">
          <a:xfrm>
            <a:off x="0" y="343924"/>
            <a:ext cx="9144000" cy="617015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Staining /Impregnation</a:t>
            </a:r>
            <a:endParaRPr lang="en-US" dirty="0"/>
          </a:p>
        </p:txBody>
      </p:sp>
      <p:sp>
        <p:nvSpPr>
          <p:cNvPr id="3" name="Content Placeholder 2"/>
          <p:cNvSpPr>
            <a:spLocks noGrp="1"/>
          </p:cNvSpPr>
          <p:nvPr>
            <p:ph idx="1"/>
          </p:nvPr>
        </p:nvSpPr>
        <p:spPr/>
        <p:txBody>
          <a:bodyPr/>
          <a:lstStyle/>
          <a:p>
            <a:r>
              <a:rPr lang="en-US" dirty="0" smtClean="0"/>
              <a:t>In staining no particulate dye is seen and tissue remains transparent.</a:t>
            </a:r>
          </a:p>
          <a:p>
            <a:r>
              <a:rPr lang="en-US" dirty="0" smtClean="0"/>
              <a:t>In impregnation salts of heavy metals are used which precipitate selectively with few components of cells and tissues making an opaque particulate precipitate.</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Stains</a:t>
            </a:r>
            <a:endParaRPr lang="en-US" dirty="0"/>
          </a:p>
        </p:txBody>
      </p:sp>
      <p:sp>
        <p:nvSpPr>
          <p:cNvPr id="3" name="Content Placeholder 2"/>
          <p:cNvSpPr>
            <a:spLocks noGrp="1"/>
          </p:cNvSpPr>
          <p:nvPr>
            <p:ph idx="1"/>
          </p:nvPr>
        </p:nvSpPr>
        <p:spPr/>
        <p:txBody>
          <a:bodyPr>
            <a:normAutofit fontScale="92500"/>
          </a:bodyPr>
          <a:lstStyle/>
          <a:p>
            <a:r>
              <a:rPr lang="en-US" dirty="0" smtClean="0"/>
              <a:t>In general two contrast stains </a:t>
            </a:r>
            <a:r>
              <a:rPr lang="en-US" dirty="0" err="1" smtClean="0"/>
              <a:t>hematoxylin</a:t>
            </a:r>
            <a:r>
              <a:rPr lang="en-US" dirty="0" smtClean="0"/>
              <a:t> and eosin are used to stain and outline the </a:t>
            </a:r>
            <a:r>
              <a:rPr lang="en-US" dirty="0" err="1" smtClean="0"/>
              <a:t>cellualr</a:t>
            </a:r>
            <a:r>
              <a:rPr lang="en-US" dirty="0" smtClean="0"/>
              <a:t> and tissue constituents so that a trained pathologist may be able to identify and establish the presence or absence of disease process.</a:t>
            </a:r>
          </a:p>
          <a:p>
            <a:r>
              <a:rPr lang="en-US" dirty="0" smtClean="0"/>
              <a:t>While special or specific staining is the basis of </a:t>
            </a:r>
            <a:r>
              <a:rPr lang="en-US" dirty="0" err="1" smtClean="0"/>
              <a:t>histochemistry</a:t>
            </a:r>
            <a:r>
              <a:rPr lang="en-US" dirty="0" smtClean="0"/>
              <a:t>, in which the identification of certain structures and chemical substances is accomplished by controlled, specific chemical reactions designed to give a final color (staining) at the site of location of the structure or substance in the cells or tissues.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Stains and tissue reactions</a:t>
            </a:r>
            <a:endParaRPr lang="en-US" dirty="0"/>
          </a:p>
        </p:txBody>
      </p:sp>
      <p:sp>
        <p:nvSpPr>
          <p:cNvPr id="3" name="Content Placeholder 2"/>
          <p:cNvSpPr>
            <a:spLocks noGrp="1"/>
          </p:cNvSpPr>
          <p:nvPr>
            <p:ph idx="1"/>
          </p:nvPr>
        </p:nvSpPr>
        <p:spPr/>
        <p:txBody>
          <a:bodyPr>
            <a:normAutofit/>
          </a:bodyPr>
          <a:lstStyle/>
          <a:p>
            <a:r>
              <a:rPr lang="en-US" dirty="0" smtClean="0"/>
              <a:t>Chemical Reaction: e.g. staining of acidic nucleoproteins by basic dyes.</a:t>
            </a:r>
          </a:p>
          <a:p>
            <a:r>
              <a:rPr lang="en-US" dirty="0" smtClean="0"/>
              <a:t>Adsorption: it involves the attraction and surface fixation of small molecules with large molecules e.g. staining of </a:t>
            </a:r>
            <a:r>
              <a:rPr lang="en-US" dirty="0" err="1" smtClean="0"/>
              <a:t>dextrans</a:t>
            </a:r>
            <a:r>
              <a:rPr lang="en-US" dirty="0" smtClean="0"/>
              <a:t> with iodine.</a:t>
            </a:r>
          </a:p>
          <a:p>
            <a:r>
              <a:rPr lang="en-US" dirty="0" smtClean="0"/>
              <a:t>Differential solubility : e.g. staining of lipids with alcoholic solutions of such dyes as oil red O and Sudan   </a:t>
            </a:r>
          </a:p>
          <a:p>
            <a:r>
              <a:rPr lang="en-US"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 of stains</a:t>
            </a:r>
            <a:endParaRPr lang="en-US" dirty="0"/>
          </a:p>
        </p:txBody>
      </p:sp>
      <p:sp>
        <p:nvSpPr>
          <p:cNvPr id="3" name="Content Placeholder 2"/>
          <p:cNvSpPr>
            <a:spLocks noGrp="1"/>
          </p:cNvSpPr>
          <p:nvPr>
            <p:ph idx="1"/>
          </p:nvPr>
        </p:nvSpPr>
        <p:spPr/>
        <p:txBody>
          <a:bodyPr/>
          <a:lstStyle/>
          <a:p>
            <a:r>
              <a:rPr lang="en-US" dirty="0" smtClean="0"/>
              <a:t>Purchased in solid or liquid form.</a:t>
            </a:r>
          </a:p>
          <a:p>
            <a:r>
              <a:rPr lang="en-US" dirty="0" smtClean="0"/>
              <a:t>Stored in cool dark shaded area in airtight bottles.</a:t>
            </a:r>
          </a:p>
          <a:p>
            <a:r>
              <a:rPr lang="en-US" dirty="0" err="1" smtClean="0"/>
              <a:t>Labelled</a:t>
            </a:r>
            <a:r>
              <a:rPr lang="en-US" dirty="0" smtClean="0"/>
              <a:t> with expiry dates.</a:t>
            </a:r>
          </a:p>
          <a:p>
            <a:pPr marL="0" indent="0">
              <a:buNone/>
            </a:pPr>
            <a:r>
              <a:rPr lang="en-US" dirty="0" smtClean="0"/>
              <a:t>PROGRESSIVE AND REGRESSIVE STAINING</a:t>
            </a:r>
          </a:p>
          <a:p>
            <a:pPr marL="0" indent="0">
              <a:buNone/>
            </a:pPr>
            <a:r>
              <a:rPr lang="en-US" dirty="0" smtClean="0"/>
              <a:t>METACHROMASIA</a:t>
            </a:r>
          </a:p>
          <a:p>
            <a:r>
              <a:rPr lang="en-US"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Indications of special stains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 Fibrous tissue </a:t>
            </a:r>
          </a:p>
          <a:p>
            <a:pPr marL="0" indent="0">
              <a:buNone/>
            </a:pPr>
            <a:r>
              <a:rPr lang="en-US" dirty="0" smtClean="0"/>
              <a:t>                                                       Collagen fibers</a:t>
            </a:r>
          </a:p>
          <a:p>
            <a:pPr marL="0" indent="0">
              <a:buNone/>
            </a:pPr>
            <a:r>
              <a:rPr lang="en-US" dirty="0" smtClean="0"/>
              <a:t>                                                       Reticular fibers</a:t>
            </a:r>
          </a:p>
          <a:p>
            <a:pPr marL="0" indent="0">
              <a:buNone/>
            </a:pPr>
            <a:r>
              <a:rPr lang="en-US" dirty="0" smtClean="0"/>
              <a:t>                                                       Elastic fibers</a:t>
            </a:r>
          </a:p>
          <a:p>
            <a:pPr marL="0" indent="0">
              <a:buNone/>
            </a:pPr>
            <a:r>
              <a:rPr lang="en-US" dirty="0" smtClean="0"/>
              <a:t>                                                       Basement </a:t>
            </a:r>
            <a:r>
              <a:rPr lang="en-US" dirty="0" err="1" smtClean="0"/>
              <a:t>menbrane</a:t>
            </a:r>
            <a:r>
              <a:rPr lang="en-US" dirty="0" smtClean="0"/>
              <a:t>  </a:t>
            </a:r>
          </a:p>
          <a:p>
            <a:pPr marL="0" indent="0">
              <a:buNone/>
            </a:pPr>
            <a:r>
              <a:rPr lang="en-US" dirty="0" smtClean="0"/>
              <a:t>2.Intracellular molecules</a:t>
            </a:r>
          </a:p>
          <a:p>
            <a:pPr marL="0" indent="0">
              <a:buNone/>
            </a:pPr>
            <a:r>
              <a:rPr lang="en-US" dirty="0" smtClean="0"/>
              <a:t>                                                          Glycogen</a:t>
            </a:r>
          </a:p>
          <a:p>
            <a:pPr marL="0" indent="0">
              <a:buNone/>
            </a:pPr>
            <a:r>
              <a:rPr lang="en-US" dirty="0" smtClean="0"/>
              <a:t>                                                          </a:t>
            </a:r>
            <a:r>
              <a:rPr lang="en-US" dirty="0" err="1" smtClean="0"/>
              <a:t>Mucin</a:t>
            </a:r>
            <a:endParaRPr lang="en-US" dirty="0" smtClean="0"/>
          </a:p>
          <a:p>
            <a:pPr marL="0" indent="0">
              <a:buNone/>
            </a:pPr>
            <a:r>
              <a:rPr lang="en-US" dirty="0" smtClean="0"/>
              <a:t>                                                          Lipids</a:t>
            </a:r>
          </a:p>
          <a:p>
            <a:pPr marL="0" indent="0">
              <a:buNone/>
            </a:pPr>
            <a:r>
              <a:rPr lang="en-US" dirty="0" smtClean="0"/>
              <a:t>3. Pigments</a:t>
            </a:r>
          </a:p>
          <a:p>
            <a:pPr marL="0" indent="0">
              <a:buNone/>
            </a:pPr>
            <a:r>
              <a:rPr lang="en-US" dirty="0" smtClean="0"/>
              <a:t>                                                          Exogenous</a:t>
            </a:r>
          </a:p>
          <a:p>
            <a:pPr marL="0" indent="0">
              <a:buNone/>
            </a:pPr>
            <a:r>
              <a:rPr lang="en-US" dirty="0" smtClean="0"/>
              <a:t>                                                           Endogenous</a:t>
            </a:r>
          </a:p>
          <a:p>
            <a:pPr marL="0" indent="0">
              <a:buNone/>
            </a:pPr>
            <a:r>
              <a:rPr lang="en-US" dirty="0" smtClean="0"/>
              <a:t>                                                           </a:t>
            </a:r>
            <a:r>
              <a:rPr lang="en-US" dirty="0" err="1" smtClean="0"/>
              <a:t>Artefacts</a:t>
            </a: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Stain for fibers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Collagen fibers   Von Masson </a:t>
            </a:r>
            <a:r>
              <a:rPr lang="en-US" dirty="0" err="1" smtClean="0"/>
              <a:t>Trichrome</a:t>
            </a:r>
            <a:r>
              <a:rPr lang="en-US" dirty="0" smtClean="0"/>
              <a:t>  </a:t>
            </a:r>
          </a:p>
          <a:p>
            <a:pPr marL="0" indent="0">
              <a:buNone/>
            </a:pPr>
            <a:r>
              <a:rPr lang="en-US" dirty="0" smtClean="0"/>
              <a:t>                                                             </a:t>
            </a:r>
          </a:p>
          <a:p>
            <a:pPr marL="0" indent="0">
              <a:buNone/>
            </a:pPr>
            <a:r>
              <a:rPr lang="en-US" dirty="0" smtClean="0"/>
              <a:t>  Reticular fibers   Periodic Acid  Schiff (PAS)</a:t>
            </a:r>
          </a:p>
          <a:p>
            <a:pPr marL="0" indent="0">
              <a:buNone/>
            </a:pPr>
            <a:r>
              <a:rPr lang="en-US" dirty="0" smtClean="0"/>
              <a:t>                                </a:t>
            </a:r>
            <a:r>
              <a:rPr lang="en-US" dirty="0" err="1" smtClean="0"/>
              <a:t>Argyrophil</a:t>
            </a:r>
            <a:r>
              <a:rPr lang="en-US" dirty="0" smtClean="0"/>
              <a:t> Silver impregnation</a:t>
            </a:r>
          </a:p>
          <a:p>
            <a:pPr marL="0" indent="0">
              <a:buNone/>
            </a:pPr>
            <a:endParaRPr lang="en-US" dirty="0" smtClean="0"/>
          </a:p>
          <a:p>
            <a:pPr marL="0" indent="0">
              <a:buNone/>
            </a:pPr>
            <a:r>
              <a:rPr lang="en-US" dirty="0" smtClean="0"/>
              <a:t>   Elastic fibers       PAS</a:t>
            </a:r>
          </a:p>
          <a:p>
            <a:pPr marL="0" indent="0">
              <a:buNone/>
            </a:pPr>
            <a:endParaRPr lang="en-US" dirty="0" smtClean="0"/>
          </a:p>
          <a:p>
            <a:pPr marL="0" indent="0">
              <a:buNone/>
            </a:pPr>
            <a:r>
              <a:rPr lang="en-US" dirty="0" smtClean="0"/>
              <a:t>   Basement mem.PAS, </a:t>
            </a:r>
            <a:r>
              <a:rPr lang="en-US" dirty="0" err="1" smtClean="0"/>
              <a:t>Methnamine</a:t>
            </a:r>
            <a:r>
              <a:rPr lang="en-US" dirty="0" smtClean="0"/>
              <a:t> silver                                                        </a:t>
            </a:r>
          </a:p>
          <a:p>
            <a:r>
              <a:rPr lang="en-US" dirty="0" smtClean="0"/>
              <a: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Intracellular Substances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GLYCOGEN ---</a:t>
            </a:r>
            <a:r>
              <a:rPr lang="en-US" dirty="0" err="1" smtClean="0"/>
              <a:t>polysccharide</a:t>
            </a:r>
            <a:endParaRPr lang="en-US" dirty="0" smtClean="0"/>
          </a:p>
          <a:p>
            <a:pPr marL="0" indent="0">
              <a:buNone/>
            </a:pPr>
            <a:r>
              <a:rPr lang="en-US" dirty="0" smtClean="0"/>
              <a:t>                             present in the cytoplasm.</a:t>
            </a:r>
          </a:p>
          <a:p>
            <a:pPr marL="0" indent="0">
              <a:buNone/>
            </a:pPr>
            <a:r>
              <a:rPr lang="en-US" dirty="0" smtClean="0"/>
              <a:t>         In high quantities in liver, cardiac and skeletal             muscles.</a:t>
            </a:r>
          </a:p>
          <a:p>
            <a:pPr marL="0" indent="0">
              <a:buNone/>
            </a:pPr>
            <a:r>
              <a:rPr lang="en-US" dirty="0" smtClean="0"/>
              <a:t>         In adequate quantities </a:t>
            </a:r>
            <a:r>
              <a:rPr lang="en-US" dirty="0" err="1" smtClean="0"/>
              <a:t>inhair</a:t>
            </a:r>
            <a:r>
              <a:rPr lang="en-US" dirty="0" smtClean="0"/>
              <a:t> follicles, endometrial glands, vaginal, cervical epithelium, </a:t>
            </a:r>
            <a:r>
              <a:rPr lang="en-US" dirty="0" err="1" smtClean="0"/>
              <a:t>mesothelial</a:t>
            </a:r>
            <a:r>
              <a:rPr lang="en-US" dirty="0" smtClean="0"/>
              <a:t> cells, leukocytes and </a:t>
            </a:r>
            <a:r>
              <a:rPr lang="en-US" dirty="0" err="1" smtClean="0"/>
              <a:t>megakaryocytes</a:t>
            </a:r>
            <a:r>
              <a:rPr lang="en-US" dirty="0" smtClean="0"/>
              <a:t>.</a:t>
            </a:r>
          </a:p>
          <a:p>
            <a:pPr marL="0" indent="0">
              <a:buNone/>
            </a:pPr>
            <a:r>
              <a:rPr lang="en-US" dirty="0" smtClean="0"/>
              <a:t>           Stained with PAS.</a:t>
            </a:r>
          </a:p>
          <a:p>
            <a:pPr marL="0" indent="0">
              <a:buNone/>
            </a:pPr>
            <a:r>
              <a:rPr lang="en-US" dirty="0" smtClean="0"/>
              <a:t> </a:t>
            </a:r>
          </a:p>
          <a:p>
            <a:r>
              <a:rPr lang="en-US" dirty="0" smtClean="0"/>
              <a:t>MUCIN--- </a:t>
            </a:r>
            <a:r>
              <a:rPr lang="en-US" dirty="0" err="1" smtClean="0"/>
              <a:t>mucopolysccharides</a:t>
            </a:r>
            <a:r>
              <a:rPr lang="en-US" dirty="0" smtClean="0"/>
              <a:t> or </a:t>
            </a:r>
            <a:r>
              <a:rPr lang="en-US" dirty="0" err="1" smtClean="0"/>
              <a:t>glycosaminoglycans</a:t>
            </a:r>
            <a:endParaRPr lang="en-US" dirty="0" smtClean="0"/>
          </a:p>
          <a:p>
            <a:pPr marL="0" indent="0">
              <a:buNone/>
            </a:pPr>
            <a:r>
              <a:rPr lang="en-US" dirty="0" smtClean="0"/>
              <a:t>                       coating the surfaces  </a:t>
            </a:r>
          </a:p>
          <a:p>
            <a:pPr marL="0" indent="0">
              <a:buNone/>
            </a:pPr>
            <a:r>
              <a:rPr lang="en-US" dirty="0" smtClean="0"/>
              <a:t>                       Stained with PAS and </a:t>
            </a:r>
            <a:r>
              <a:rPr lang="en-US" dirty="0" err="1" smtClean="0"/>
              <a:t>Grocotts</a:t>
            </a:r>
            <a:r>
              <a:rPr lang="en-US" dirty="0" smtClean="0"/>
              <a:t> stain.</a:t>
            </a:r>
          </a:p>
          <a:p>
            <a:pPr marL="0" indent="0">
              <a:buNone/>
            </a:pPr>
            <a:r>
              <a:rPr lang="en-US" dirty="0" smtClean="0"/>
              <a:t>      LIPIDS ---insoluble in water so fats and fat-like substances.</a:t>
            </a:r>
          </a:p>
          <a:p>
            <a:pPr marL="0" indent="0">
              <a:buNone/>
            </a:pPr>
            <a:r>
              <a:rPr lang="en-US" dirty="0" smtClean="0"/>
              <a:t>                      fixation with osmium </a:t>
            </a:r>
            <a:r>
              <a:rPr lang="en-US" dirty="0" err="1" smtClean="0"/>
              <a:t>tetroxide</a:t>
            </a:r>
            <a:r>
              <a:rPr lang="en-US" dirty="0" smtClean="0"/>
              <a:t> and chromic acid.</a:t>
            </a:r>
          </a:p>
          <a:p>
            <a:pPr marL="0" indent="0">
              <a:buNone/>
            </a:pPr>
            <a:r>
              <a:rPr lang="en-US" dirty="0" smtClean="0"/>
              <a:t>                      stained with </a:t>
            </a:r>
            <a:r>
              <a:rPr lang="en-US" dirty="0" err="1" smtClean="0"/>
              <a:t>sudan</a:t>
            </a:r>
            <a:r>
              <a:rPr lang="en-US" dirty="0" smtClean="0"/>
              <a:t> black  or seen with bi-</a:t>
            </a:r>
            <a:r>
              <a:rPr lang="en-US" dirty="0" err="1" smtClean="0"/>
              <a:t>fringence</a:t>
            </a:r>
            <a:r>
              <a:rPr lang="en-US" dirty="0" smtClean="0"/>
              <a:t> and </a:t>
            </a:r>
            <a:r>
              <a:rPr lang="en-US" dirty="0" err="1" smtClean="0"/>
              <a:t>nile</a:t>
            </a:r>
            <a:r>
              <a:rPr lang="en-US" dirty="0" smtClean="0"/>
              <a:t> blue </a:t>
            </a:r>
          </a:p>
          <a:p>
            <a:pPr marL="0" indent="0">
              <a:buNone/>
            </a:pPr>
            <a:r>
              <a:rPr lang="en-US" dirty="0" smtClean="0"/>
              <a:t>                      </a:t>
            </a:r>
            <a:r>
              <a:rPr lang="en-US" dirty="0" err="1" smtClean="0"/>
              <a:t>sulphate</a:t>
            </a:r>
            <a:r>
              <a:rPr lang="en-US" dirty="0" smtClean="0"/>
              <a:t> method.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49</TotalTime>
  <Words>1549</Words>
  <Application>Microsoft Office PowerPoint</Application>
  <PresentationFormat>On-screen Show (4:3)</PresentationFormat>
  <Paragraphs>189</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Opulent</vt:lpstr>
      <vt:lpstr>STAINING </vt:lpstr>
      <vt:lpstr>Aims of Staining</vt:lpstr>
      <vt:lpstr>Staining /Impregnation</vt:lpstr>
      <vt:lpstr>General Stains</vt:lpstr>
      <vt:lpstr>Stains and tissue reactions</vt:lpstr>
      <vt:lpstr>Care of stains</vt:lpstr>
      <vt:lpstr>Indications of special stains</vt:lpstr>
      <vt:lpstr>Stain for fibers</vt:lpstr>
      <vt:lpstr>Intracellular Substances</vt:lpstr>
      <vt:lpstr>Endogenous Pigments</vt:lpstr>
      <vt:lpstr>Exogenous Pigments</vt:lpstr>
      <vt:lpstr>ARTIFECTS</vt:lpstr>
      <vt:lpstr>PAS</vt:lpstr>
      <vt:lpstr>PAS reagent preparation</vt:lpstr>
      <vt:lpstr>Procedure of PAS</vt:lpstr>
      <vt:lpstr>PAS STAIN</vt:lpstr>
      <vt:lpstr>PAS WITH DIASTASE</vt:lpstr>
      <vt:lpstr>PAS/PAS WITH DIASTASE</vt:lpstr>
      <vt:lpstr>PAS WITH DIASTASE</vt:lpstr>
      <vt:lpstr>ALCIAN BLUE</vt:lpstr>
      <vt:lpstr>Procedure of Alcian Blue</vt:lpstr>
      <vt:lpstr>SUDAN BLACK</vt:lpstr>
      <vt:lpstr>Slide 23</vt:lpstr>
      <vt:lpstr> </vt:lpstr>
      <vt:lpstr>Slide 25</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9</cp:revision>
  <dcterms:created xsi:type="dcterms:W3CDTF">2020-05-06T10:09:14Z</dcterms:created>
  <dcterms:modified xsi:type="dcterms:W3CDTF">2020-05-08T03:39:58Z</dcterms:modified>
</cp:coreProperties>
</file>