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0" r:id="rId3"/>
    <p:sldId id="256" r:id="rId4"/>
    <p:sldId id="259" r:id="rId5"/>
    <p:sldId id="257" r:id="rId6"/>
    <p:sldId id="258" r:id="rId7"/>
    <p:sldId id="301" r:id="rId8"/>
    <p:sldId id="302" r:id="rId9"/>
    <p:sldId id="260" r:id="rId10"/>
    <p:sldId id="261" r:id="rId11"/>
    <p:sldId id="262" r:id="rId12"/>
    <p:sldId id="263" r:id="rId13"/>
    <p:sldId id="265" r:id="rId14"/>
    <p:sldId id="266" r:id="rId15"/>
    <p:sldId id="303" r:id="rId16"/>
    <p:sldId id="267" r:id="rId17"/>
    <p:sldId id="304" r:id="rId18"/>
    <p:sldId id="268" r:id="rId19"/>
    <p:sldId id="269" r:id="rId20"/>
    <p:sldId id="270" r:id="rId21"/>
    <p:sldId id="305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06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DE49C4-C4AE-4858-B443-C2EF77B4F77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75C148-3A76-4007-94A4-86F95E839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geographical indications (which identify a good originating in a place where a given characteristics of good is essentially attributable to its geographical origin)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protection of such distinctive signs aims to stimulate and ensure fair </a:t>
            </a:r>
            <a:r>
              <a:rPr lang="en-US" dirty="0" err="1" smtClean="0"/>
              <a:t>competiton</a:t>
            </a:r>
            <a:r>
              <a:rPr lang="en-US" dirty="0" smtClean="0"/>
              <a:t> and to protect  consumer, by enabling them to make informed choices between various goods and services.</a:t>
            </a:r>
          </a:p>
          <a:p>
            <a:endParaRPr lang="en-US" dirty="0" smtClean="0"/>
          </a:p>
          <a:p>
            <a:r>
              <a:rPr lang="en-US" dirty="0" smtClean="0"/>
              <a:t>The protection may last indefinitely provided the sign in question continues to be distinctive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type are protected primarily to stimulate innovation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the creation of  technology. </a:t>
            </a:r>
          </a:p>
          <a:p>
            <a:r>
              <a:rPr lang="en-US" dirty="0" smtClean="0"/>
              <a:t>category fall inventions(protected by patents)industrial designs and trade secrets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intellectual property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Copyright and related rights</a:t>
            </a:r>
          </a:p>
          <a:p>
            <a:r>
              <a:rPr lang="en-US" dirty="0" smtClean="0"/>
              <a:t>Trademark, including service marks</a:t>
            </a:r>
          </a:p>
          <a:p>
            <a:r>
              <a:rPr lang="en-US" dirty="0" smtClean="0"/>
              <a:t>Geographical indications</a:t>
            </a:r>
          </a:p>
          <a:p>
            <a:r>
              <a:rPr lang="en-US" dirty="0" smtClean="0"/>
              <a:t>Industrial design</a:t>
            </a:r>
          </a:p>
          <a:p>
            <a:r>
              <a:rPr lang="en-US" dirty="0" smtClean="0"/>
              <a:t>Patents</a:t>
            </a:r>
          </a:p>
          <a:p>
            <a:r>
              <a:rPr lang="en-US" dirty="0" smtClean="0"/>
              <a:t>Layout-design(topographies)of integrated circuits</a:t>
            </a:r>
          </a:p>
          <a:p>
            <a:r>
              <a:rPr lang="en-US" dirty="0" smtClean="0"/>
              <a:t>Undisclosed  information, including  trade secrets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 issues in TRIPS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basic principles of the trading system and other intellectual property agreements should be applied.</a:t>
            </a:r>
          </a:p>
          <a:p>
            <a:endParaRPr lang="en-US" dirty="0" smtClean="0"/>
          </a:p>
          <a:p>
            <a:r>
              <a:rPr lang="en-US" dirty="0" smtClean="0"/>
              <a:t>How to give adequate protection to intellectual property rights</a:t>
            </a:r>
          </a:p>
          <a:p>
            <a:endParaRPr lang="en-US" dirty="0" smtClean="0"/>
          </a:p>
          <a:p>
            <a:r>
              <a:rPr lang="en-US" dirty="0" smtClean="0"/>
              <a:t>How countries should enforce those rights adequately in their own territories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 issues in TRIPS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settle disputes on intellectual property  between members of WTO</a:t>
            </a:r>
          </a:p>
          <a:p>
            <a:endParaRPr lang="en-US" dirty="0" smtClean="0"/>
          </a:p>
          <a:p>
            <a:r>
              <a:rPr lang="en-US" dirty="0" smtClean="0"/>
              <a:t>Special transitional agreements during the period when the new system is being introduced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latin typeface="+mn-lt"/>
              </a:rPr>
              <a:t>COPYRIGHT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agreement says performers must also have the right to prevent </a:t>
            </a:r>
          </a:p>
          <a:p>
            <a:r>
              <a:rPr lang="en-US" dirty="0" smtClean="0"/>
              <a:t>Unauthorized  recording</a:t>
            </a:r>
          </a:p>
          <a:p>
            <a:r>
              <a:rPr lang="en-US" dirty="0" smtClean="0"/>
              <a:t>Reproduction and broadcast of live performances for no less then 50 years.</a:t>
            </a:r>
          </a:p>
          <a:p>
            <a:endParaRPr lang="en-US" dirty="0" smtClean="0"/>
          </a:p>
          <a:p>
            <a:r>
              <a:rPr lang="en-US" dirty="0" smtClean="0"/>
              <a:t>Producer of sound recording must have the right to prevent unauthorized reproduction of recordings for a period of 50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Trademarks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agreement defines what type of signs must be eligible for protection as trademarks and what the minimum rights conferred  on their owners must be.</a:t>
            </a:r>
          </a:p>
          <a:p>
            <a:endParaRPr lang="en-US" dirty="0" smtClean="0"/>
          </a:p>
          <a:p>
            <a:r>
              <a:rPr lang="en-US" dirty="0" smtClean="0"/>
              <a:t>Service marks must be protected as trademarks used for goods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Geographical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place name is sometime used to identify a product</a:t>
            </a:r>
          </a:p>
          <a:p>
            <a:endParaRPr lang="en-US" dirty="0" smtClean="0"/>
          </a:p>
          <a:p>
            <a:r>
              <a:rPr lang="en-US" dirty="0" smtClean="0"/>
              <a:t>This “geographical indication” does not only say where the product was made.</a:t>
            </a:r>
          </a:p>
          <a:p>
            <a:endParaRPr lang="en-US" dirty="0" smtClean="0"/>
          </a:p>
          <a:p>
            <a:r>
              <a:rPr lang="en-US" dirty="0" smtClean="0"/>
              <a:t>It identifies the product special characteristics which are the  result of the product’s origins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Industrial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must be protected  for at least 10 years</a:t>
            </a:r>
          </a:p>
          <a:p>
            <a:endParaRPr lang="en-US" dirty="0" smtClean="0"/>
          </a:p>
          <a:p>
            <a:r>
              <a:rPr lang="en-US" dirty="0" smtClean="0"/>
              <a:t>Owner of protected designs must be able to prevent the manufacture, sale or importation of articles bearing or embodying a design which is a copy of the protected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agreement says patent protection must be available for inventions for at least 20 years</a:t>
            </a:r>
          </a:p>
          <a:p>
            <a:endParaRPr lang="en-US" dirty="0" smtClean="0"/>
          </a:p>
          <a:p>
            <a:r>
              <a:rPr lang="en-US" dirty="0" smtClean="0"/>
              <a:t>It must be available for both product and  processes, in almost all field of technology</a:t>
            </a:r>
          </a:p>
          <a:p>
            <a:endParaRPr lang="en-US" dirty="0" smtClean="0"/>
          </a:p>
          <a:p>
            <a:r>
              <a:rPr lang="en-US" dirty="0" smtClean="0"/>
              <a:t>Govt can refuse to issue a patent for an invention if its commercial exploitation is prohibited for reasons of public order or morality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circuits layout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basis for protecting integrated circuit designs(topographies)in the trips agreement is the Washington treaty on intelltual property in respect of integrated circuit which comes under the world</a:t>
            </a:r>
          </a:p>
          <a:p>
            <a:r>
              <a:rPr lang="en-US" dirty="0" smtClean="0"/>
              <a:t>Intellectual  property organization this was adopted in 1989 but has not yet entered into force.</a:t>
            </a:r>
          </a:p>
          <a:p>
            <a:r>
              <a:rPr lang="en-US" dirty="0" smtClean="0"/>
              <a:t>The trips agreement ads a number of provisions for example protection must be available for at least 10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Undisclosed Information &amp; Trade 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Trade secrets and other types of undisclosed information which have commercial value must be protected against breach of confidence and other acts contrary to honest commercial practices</a:t>
            </a:r>
          </a:p>
          <a:p>
            <a:endParaRPr lang="en-US" dirty="0" smtClean="0"/>
          </a:p>
          <a:p>
            <a:r>
              <a:rPr lang="en-US" dirty="0" smtClean="0"/>
              <a:t>Test data submitted to government in order to obtain marketing approval for new pharmaceutical or agriculture chemicals must also be protected against unfair commercial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countries in  particular, see technology transfer as part of the bargain in which they have agreed to protect intellectual property rights.</a:t>
            </a:r>
          </a:p>
          <a:p>
            <a:endParaRPr lang="en-US" dirty="0" smtClean="0"/>
          </a:p>
          <a:p>
            <a:r>
              <a:rPr lang="en-US" dirty="0" smtClean="0"/>
              <a:t>For example, it requires developed countries, government to provide incentives for their companies to transfer technology to least developed countries.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Transition Arrangement :1,5 or Year or More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the WTO agreements took effect on 1 January 1995,developed countries were given one year to ensure that their laws and practices conform to the trips agreement .</a:t>
            </a:r>
          </a:p>
          <a:p>
            <a:endParaRPr lang="en-US" dirty="0" smtClean="0"/>
          </a:p>
          <a:p>
            <a:r>
              <a:rPr lang="en-US" dirty="0" smtClean="0"/>
              <a:t>developing countries (under certain conditions) transition economies were five years, untill2000.</a:t>
            </a:r>
          </a:p>
          <a:p>
            <a:endParaRPr lang="en-US" dirty="0" smtClean="0"/>
          </a:p>
          <a:p>
            <a:r>
              <a:rPr lang="en-US" dirty="0" smtClean="0"/>
              <a:t>Least-developed countries have 11 years untill2006 now extended to2016 for pharmaceutical patents.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TRIPS and public health: the situation in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main Doha Declaration of November2001,ministers stressed that is important to implement and interpret the TRIPS Agreement in a way that support public health by promoting  both access to existing medicine and the creation of new medicine.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Doha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Doha mandate on Implementation Related Issue and Concerns instructs the TRIPS Council to make a recommendation to the Cancun Ministerial conference. Until  then, members agreed not to file non-violation  complaints under TRIPS</a:t>
            </a:r>
          </a:p>
          <a:p>
            <a:endParaRPr lang="en-US" dirty="0" smtClean="0"/>
          </a:p>
          <a:p>
            <a:r>
              <a:rPr lang="en-US" dirty="0" smtClean="0"/>
              <a:t>In may2003,the TRIPS council chairman listed four possibilities for a recommendation: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Doha Mandate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52801"/>
          </a:xfrm>
        </p:spPr>
        <p:txBody>
          <a:bodyPr>
            <a:normAutofit/>
          </a:bodyPr>
          <a:lstStyle/>
          <a:p>
            <a:r>
              <a:rPr lang="en-US" dirty="0" smtClean="0"/>
              <a:t>Banning non-violation complaints in TRIPS completely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Allowing the complaints to be handled under the WTO disputes settlement rules as applies to goods and services.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			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INNTELLECTUAL PROPERTY RIGHTS</a:t>
            </a:r>
            <a:r>
              <a:rPr lang="en-US" sz="2400" b="1" dirty="0" smtClean="0"/>
              <a:t>(TRIPs)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Doha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dirty="0" smtClean="0"/>
              <a:t>Allowing non-violation but subject to special: modalities”</a:t>
            </a:r>
          </a:p>
          <a:p>
            <a:endParaRPr lang="en-US" dirty="0" smtClean="0"/>
          </a:p>
          <a:p>
            <a:r>
              <a:rPr lang="en-US" dirty="0" smtClean="0"/>
              <a:t>Extending the moratorium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general ,disputes  in the WTO involves allegation that a country that a country has violated an agreement or a broken commitment</a:t>
            </a:r>
          </a:p>
          <a:p>
            <a:endParaRPr lang="en-US" dirty="0" smtClean="0"/>
          </a:p>
          <a:p>
            <a:r>
              <a:rPr lang="en-US" dirty="0" smtClean="0"/>
              <a:t> A Govt. con go to the settlement body even when an agreement has  not been violated this is called non-violated complaints.</a:t>
            </a:r>
          </a:p>
          <a:p>
            <a:endParaRPr lang="en-US" dirty="0" smtClean="0"/>
          </a:p>
          <a:p>
            <a:r>
              <a:rPr lang="en-US" dirty="0" smtClean="0"/>
              <a:t>It is allowed that if any one govt. can show that it has been deprived of an expected benefit because of another govt. section, or because puff any other situation that exist.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EMERGING ISSUES IN 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Intellectual property plays an important role in an increasingly broad range of areas, ranging from the Internet to health care to nearly all aspects of science.</a:t>
            </a:r>
          </a:p>
          <a:p>
            <a:endParaRPr lang="en-US" dirty="0" smtClean="0"/>
          </a:p>
          <a:p>
            <a:r>
              <a:rPr lang="en-US" dirty="0" smtClean="0"/>
              <a:t>Understanding the role of intellectual property  in these-many of them still emerging-often requires significant new research.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EMERGING ISSUES IN 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an effort to promote informed discussion of the intellectual property in these  fields, WIPO regularly produces various explanatory publication on current issue of interest</a:t>
            </a:r>
          </a:p>
          <a:p>
            <a:endParaRPr lang="en-US" dirty="0" smtClean="0"/>
          </a:p>
          <a:p>
            <a:r>
              <a:rPr lang="en-US" dirty="0" smtClean="0"/>
              <a:t>WIPO also occasionally commission studies by various organization or individual  on similar issues relating to intellectual property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41449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dirty="0" smtClean="0"/>
              <a:t>Women &amp; intellectual property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572000"/>
          </a:xfrm>
        </p:spPr>
        <p:txBody>
          <a:bodyPr/>
          <a:lstStyle/>
          <a:p>
            <a:r>
              <a:rPr lang="en-US" dirty="0" smtClean="0"/>
              <a:t>This is primarily to provide information about intellectual property  issue and WIPO activities that may be of particular interest and concern to women.</a:t>
            </a:r>
          </a:p>
          <a:p>
            <a:endParaRPr lang="en-US" dirty="0" smtClean="0"/>
          </a:p>
          <a:p>
            <a:r>
              <a:rPr lang="en-US" dirty="0" smtClean="0"/>
              <a:t>It also hopes to serve as a link to other related websites and to facilitate networking.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&amp; intellectual property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The web page pays tribute ,at least in a representative capacity</a:t>
            </a:r>
          </a:p>
          <a:p>
            <a:r>
              <a:rPr lang="en-US" dirty="0" smtClean="0"/>
              <a:t>Races</a:t>
            </a:r>
          </a:p>
          <a:p>
            <a:r>
              <a:rPr lang="en-US" dirty="0" smtClean="0"/>
              <a:t>Religions</a:t>
            </a:r>
          </a:p>
          <a:p>
            <a:r>
              <a:rPr lang="en-US" dirty="0" smtClean="0"/>
              <a:t>ages and social backgrounds, who have are and hopefully increasingly will continue to make  significant contributions in the intellectual property fields.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TRADE RELATED INVESMENT MEASURES(TRIMs)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800600"/>
          </a:xfrm>
        </p:spPr>
        <p:txBody>
          <a:bodyPr/>
          <a:lstStyle/>
          <a:p>
            <a:r>
              <a:rPr lang="en-US" dirty="0" smtClean="0"/>
              <a:t>The measures adopted by govt  to attract and regulate  foreign investment include fiscal incentives, tax rebate and the provision of land.</a:t>
            </a:r>
          </a:p>
          <a:p>
            <a:endParaRPr lang="en-US" dirty="0" smtClean="0"/>
          </a:p>
          <a:p>
            <a:r>
              <a:rPr lang="en-US" dirty="0" smtClean="0"/>
              <a:t>In  addition, govt. impose condition to encourage according to certain priorities.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TRADE RELATED INVESMENT MEASURES(TRIMs)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measures adopted by govt to attract and regulate  foreign investment include fiscal incentives, tax rebate and the provision of land.</a:t>
            </a:r>
          </a:p>
          <a:p>
            <a:r>
              <a:rPr lang="en-US" dirty="0" smtClean="0"/>
              <a:t>In  addition, govt. impose condition to encourage according to certain priorities.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property rights are given to persons over the creation of their mind.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usually give the creator an exclusive right over the use of his creation  for a period of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Trade Related investment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Export  performance  requirements  are another example; they compel the investor to export a certain production.</a:t>
            </a:r>
          </a:p>
          <a:p>
            <a:r>
              <a:rPr lang="en-US" dirty="0" smtClean="0"/>
              <a:t>Such conditions, which can have an adverse effects on trade, are known as trade related investment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TRADE RELATED INVESMENT MEASURES(TRIMs)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r>
              <a:rPr lang="en-US" dirty="0" smtClean="0"/>
              <a:t>trade related investment measures have been used  mainly, If not  exclusively, by developing country to promote development objectively.</a:t>
            </a:r>
          </a:p>
          <a:p>
            <a:r>
              <a:rPr lang="en-US" dirty="0" smtClean="0"/>
              <a:t>Trims are designed to deal with restrictive business practices of transnational corporation and their anti-competition behavior.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Trade Related Investment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90800"/>
            <a:ext cx="8229600" cy="2895600"/>
          </a:xfrm>
        </p:spPr>
        <p:txBody>
          <a:bodyPr/>
          <a:lstStyle/>
          <a:p>
            <a:r>
              <a:rPr lang="en-US" dirty="0" smtClean="0"/>
              <a:t>trade related investment measures Agreement came into effect on 1 January 1995 as part of the Uruguay negotiations.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Illustrative List of TRIMs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content  requirement (LCRs)</a:t>
            </a:r>
          </a:p>
          <a:p>
            <a:r>
              <a:rPr lang="en-US" dirty="0" smtClean="0"/>
              <a:t>Trade-balancing  requirement</a:t>
            </a:r>
          </a:p>
          <a:p>
            <a:r>
              <a:rPr lang="en-US" dirty="0" smtClean="0"/>
              <a:t>Foreign exchange balancing requirements</a:t>
            </a:r>
          </a:p>
          <a:p>
            <a:r>
              <a:rPr lang="en-US" dirty="0" smtClean="0"/>
              <a:t>Exchange restriction</a:t>
            </a:r>
          </a:p>
          <a:p>
            <a:r>
              <a:rPr lang="en-US" dirty="0" smtClean="0"/>
              <a:t>Domestic sale requirements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An Illustrative List of TRIMs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763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Manufacturing requirements</a:t>
            </a:r>
          </a:p>
          <a:p>
            <a:endParaRPr lang="en-US" dirty="0" smtClean="0"/>
          </a:p>
          <a:p>
            <a:r>
              <a:rPr lang="en-US" dirty="0" smtClean="0"/>
              <a:t>Export performance requirements (EPRs)</a:t>
            </a:r>
          </a:p>
          <a:p>
            <a:endParaRPr lang="en-US" dirty="0" smtClean="0"/>
          </a:p>
          <a:p>
            <a:r>
              <a:rPr lang="en-US" dirty="0" smtClean="0"/>
              <a:t>Product mandating Requirements</a:t>
            </a:r>
          </a:p>
          <a:p>
            <a:endParaRPr lang="en-US" dirty="0" smtClean="0"/>
          </a:p>
          <a:p>
            <a:r>
              <a:rPr lang="en-US" dirty="0" smtClean="0"/>
              <a:t>Manufacturing limitations.</a:t>
            </a:r>
          </a:p>
          <a:p>
            <a:endParaRPr lang="en-US" dirty="0" smtClean="0"/>
          </a:p>
          <a:p>
            <a:r>
              <a:rPr lang="en-US" dirty="0" smtClean="0"/>
              <a:t>Technology transfer requirements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Illustrative List of TRIMs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Licensing  requirements.</a:t>
            </a:r>
          </a:p>
          <a:p>
            <a:endParaRPr lang="en-US" dirty="0" smtClean="0"/>
          </a:p>
          <a:p>
            <a:r>
              <a:rPr lang="en-US" dirty="0" smtClean="0"/>
              <a:t>Remittance restrictions.</a:t>
            </a:r>
          </a:p>
          <a:p>
            <a:endParaRPr lang="en-US" dirty="0" smtClean="0"/>
          </a:p>
          <a:p>
            <a:r>
              <a:rPr lang="en-US" dirty="0" smtClean="0"/>
              <a:t>Local equity requirements.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ILLUSTRATIVE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/>
          <a:lstStyle/>
          <a:p>
            <a:r>
              <a:rPr lang="en-US" dirty="0" smtClean="0"/>
              <a:t>TRIMS that are inconsistent  with the obligation of national treatment provided for in paragraph 4 of article 3 of GATT1994 include those which are mandatory or compliance with which is necessary to obtain an advantage, and which require.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ILLUSTRATIVE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a) the use of an enterprise of products of domestic origin or from any domestic source.</a:t>
            </a:r>
          </a:p>
          <a:p>
            <a:pPr>
              <a:buNone/>
            </a:pPr>
            <a:r>
              <a:rPr lang="en-US" dirty="0" smtClean="0"/>
              <a:t>b) That an enterprise purchases or use of imported products can be limited to an amount related to the volume or value of local  products that it export</a:t>
            </a:r>
          </a:p>
          <a:p>
            <a:pPr>
              <a:buNone/>
            </a:pPr>
            <a:r>
              <a:rPr lang="en-US" dirty="0" smtClean="0"/>
              <a:t>TRIMS that are inconsistent  with the obligation of general elimination of quantitative restrictions provided for in paragraph 1 of article x1 of GATT 1994 include those which are mandatory or enforceable under domestic law or under administrative rulings.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TRIMS Extension Requests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Argentina</a:t>
            </a:r>
          </a:p>
          <a:p>
            <a:r>
              <a:rPr lang="en-US" dirty="0" smtClean="0"/>
              <a:t>Chile</a:t>
            </a:r>
          </a:p>
          <a:p>
            <a:r>
              <a:rPr lang="en-US" dirty="0" smtClean="0"/>
              <a:t>Colombia</a:t>
            </a:r>
          </a:p>
          <a:p>
            <a:r>
              <a:rPr lang="en-US" dirty="0" smtClean="0"/>
              <a:t>Malaysia</a:t>
            </a:r>
          </a:p>
          <a:p>
            <a:r>
              <a:rPr lang="en-US" dirty="0" smtClean="0"/>
              <a:t>Mexico</a:t>
            </a:r>
          </a:p>
          <a:p>
            <a:r>
              <a:rPr lang="en-US" dirty="0" smtClean="0"/>
              <a:t>Philippines</a:t>
            </a:r>
          </a:p>
          <a:p>
            <a:r>
              <a:rPr lang="en-US" dirty="0" smtClean="0"/>
              <a:t>Thailand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 &amp; TRIMS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953000"/>
          </a:xfrm>
        </p:spPr>
        <p:txBody>
          <a:bodyPr/>
          <a:lstStyle/>
          <a:p>
            <a:r>
              <a:rPr lang="en-US" dirty="0" smtClean="0"/>
              <a:t>Textiles quotas have not yet been lifted.</a:t>
            </a:r>
          </a:p>
          <a:p>
            <a:r>
              <a:rPr lang="en-US" dirty="0" smtClean="0"/>
              <a:t>The $300 billion in trade earnings that was supposed  to accrue to exporting countries remains a chimera</a:t>
            </a:r>
          </a:p>
          <a:p>
            <a:r>
              <a:rPr lang="en-US" dirty="0" smtClean="0"/>
              <a:t>When quotas fully go in 2005 we fear that other means will be found by restraining countries to halt these exports of the developing world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			Types Of Property Rights 								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property rights are divided into two main areas:</a:t>
            </a:r>
          </a:p>
          <a:p>
            <a:r>
              <a:rPr lang="en-US" dirty="0" smtClean="0"/>
              <a:t>Copyright and rights related to copyrights.</a:t>
            </a:r>
          </a:p>
          <a:p>
            <a:r>
              <a:rPr lang="en-US" dirty="0" smtClean="0"/>
              <a:t>Industrial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 &amp; TRIMS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developing goals include the following:</a:t>
            </a:r>
          </a:p>
          <a:p>
            <a:r>
              <a:rPr lang="en-US" u="sng" dirty="0" smtClean="0"/>
              <a:t>ONE</a:t>
            </a:r>
          </a:p>
          <a:p>
            <a:pPr>
              <a:buNone/>
            </a:pPr>
            <a:r>
              <a:rPr lang="en-US" dirty="0" smtClean="0"/>
              <a:t>            The removal of the inequity in agriculture including approval of the development box as proposed by the developing countries</a:t>
            </a:r>
          </a:p>
          <a:p>
            <a:r>
              <a:rPr lang="en-US" u="sng" dirty="0" smtClean="0"/>
              <a:t>TWO</a:t>
            </a:r>
          </a:p>
          <a:p>
            <a:pPr>
              <a:buNone/>
            </a:pPr>
            <a:r>
              <a:rPr lang="en-US" dirty="0" smtClean="0"/>
              <a:t>           the earliest elimination of tariff peaks and tariff escalations which discriminate against the developing countries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 &amp; TRIMS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THREE </a:t>
            </a:r>
          </a:p>
          <a:p>
            <a:pPr>
              <a:buNone/>
            </a:pPr>
            <a:r>
              <a:rPr lang="en-US" dirty="0" smtClean="0"/>
              <a:t>                action to arrest and better regulate the proliferation of antidumping  actions especially against the low-income and least developed countries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81200"/>
            <a:ext cx="7772400" cy="4419600"/>
          </a:xfrm>
        </p:spPr>
        <p:txBody>
          <a:bodyPr>
            <a:normAutofit/>
          </a:bodyPr>
          <a:lstStyle/>
          <a:p>
            <a:r>
              <a:rPr lang="en-US" sz="2000" b="0" cap="none" dirty="0" smtClean="0">
                <a:latin typeface="+mn-lt"/>
              </a:rPr>
              <a:t/>
            </a:r>
            <a:br>
              <a:rPr lang="en-US" sz="2000" b="0" cap="none" dirty="0" smtClean="0">
                <a:latin typeface="+mn-lt"/>
              </a:rPr>
            </a:br>
            <a:r>
              <a:rPr lang="en-US" sz="2000" b="0" cap="none" dirty="0" smtClean="0">
                <a:latin typeface="+mn-lt"/>
              </a:rPr>
              <a:t/>
            </a:r>
            <a:br>
              <a:rPr lang="en-US" sz="2000" b="0" cap="none" dirty="0" smtClean="0">
                <a:latin typeface="+mn-lt"/>
              </a:rPr>
            </a:br>
            <a:endParaRPr lang="en-US" sz="2000" b="0" cap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524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Copyright</a:t>
            </a:r>
            <a:br>
              <a:rPr lang="en-US" sz="4800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rights of authors of literacy and artistic works (such as </a:t>
            </a:r>
          </a:p>
          <a:p>
            <a:r>
              <a:rPr lang="en-US" sz="3200" dirty="0" smtClean="0"/>
              <a:t>books and other  writings</a:t>
            </a:r>
          </a:p>
          <a:p>
            <a:r>
              <a:rPr lang="en-US" sz="3200" dirty="0" smtClean="0"/>
              <a:t>musical  composition </a:t>
            </a:r>
          </a:p>
          <a:p>
            <a:r>
              <a:rPr lang="en-US" sz="3200" dirty="0" smtClean="0"/>
              <a:t>painting</a:t>
            </a:r>
          </a:p>
          <a:p>
            <a:r>
              <a:rPr lang="en-US" sz="3200" dirty="0" smtClean="0"/>
              <a:t>sculpture</a:t>
            </a:r>
          </a:p>
          <a:p>
            <a:r>
              <a:rPr lang="en-US" sz="3200" dirty="0" smtClean="0"/>
              <a:t>computer  programs </a:t>
            </a:r>
          </a:p>
          <a:p>
            <a:r>
              <a:rPr lang="en-US" sz="3200" dirty="0" smtClean="0"/>
              <a:t>and films are protected by copyright ,for a minimum period of  50 years after the death of author.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525000" cy="914400"/>
          </a:xfrm>
        </p:spPr>
        <p:txBody>
          <a:bodyPr/>
          <a:lstStyle/>
          <a:p>
            <a:r>
              <a:rPr lang="en-US" dirty="0" smtClean="0"/>
              <a:t>Industrial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Industrial Property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property are divided into two main areas.</a:t>
            </a:r>
          </a:p>
          <a:p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type</a:t>
            </a:r>
          </a:p>
          <a:p>
            <a:r>
              <a:rPr lang="en-US" dirty="0" smtClean="0"/>
              <a:t>One area can be characterized as the protection of distinctive signs, </a:t>
            </a:r>
          </a:p>
          <a:p>
            <a:r>
              <a:rPr lang="en-US" dirty="0" smtClean="0"/>
              <a:t>particular trade marks(which distinguish the goods or services of one undertaking from those of other)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561</TotalTime>
  <Words>1705</Words>
  <Application>Microsoft Office PowerPoint</Application>
  <PresentationFormat>On-screen Show (4:3)</PresentationFormat>
  <Paragraphs>200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Technic</vt:lpstr>
      <vt:lpstr>Slide 1</vt:lpstr>
      <vt:lpstr>Slide 2</vt:lpstr>
      <vt:lpstr>        INNTELLECTUAL PROPERTY RIGHTS(TRIPs)   </vt:lpstr>
      <vt:lpstr>DEFINITION</vt:lpstr>
      <vt:lpstr>           Types Of Property Rights         </vt:lpstr>
      <vt:lpstr>  </vt:lpstr>
      <vt:lpstr>Copyright </vt:lpstr>
      <vt:lpstr>Industrial Property</vt:lpstr>
      <vt:lpstr>Industrial Property</vt:lpstr>
      <vt:lpstr>Industrial Property</vt:lpstr>
      <vt:lpstr>Purpose </vt:lpstr>
      <vt:lpstr>2nd Type</vt:lpstr>
      <vt:lpstr>Types of intellectual property </vt:lpstr>
      <vt:lpstr>Broad issues in TRIPS Agreement</vt:lpstr>
      <vt:lpstr>Broad issues in TRIPS Agreement</vt:lpstr>
      <vt:lpstr>COPYRIGHT </vt:lpstr>
      <vt:lpstr>Slide 17</vt:lpstr>
      <vt:lpstr>Trademarks</vt:lpstr>
      <vt:lpstr>Geographical indications</vt:lpstr>
      <vt:lpstr>Industrial Designs</vt:lpstr>
      <vt:lpstr>Slide 21</vt:lpstr>
      <vt:lpstr>Patents </vt:lpstr>
      <vt:lpstr>Integrated circuits layout designs</vt:lpstr>
      <vt:lpstr>Undisclosed Information &amp; Trade Secrets</vt:lpstr>
      <vt:lpstr>Technology Transfer</vt:lpstr>
      <vt:lpstr>Transition Arrangement :1,5 or Year or More </vt:lpstr>
      <vt:lpstr>TRIPS and public health: the situation in 2005</vt:lpstr>
      <vt:lpstr>The Doha Mandate</vt:lpstr>
      <vt:lpstr>The Doha Mandate</vt:lpstr>
      <vt:lpstr>The Doha Mandate</vt:lpstr>
      <vt:lpstr>Disputes</vt:lpstr>
      <vt:lpstr>EMERGING ISSUES IN INTELLECTUAL PROPERTY</vt:lpstr>
      <vt:lpstr>EMERGING ISSUES IN INTELLECTUAL PROPERTY</vt:lpstr>
      <vt:lpstr>Slide 34</vt:lpstr>
      <vt:lpstr>Women &amp; intellectual property </vt:lpstr>
      <vt:lpstr>Women &amp; intellectual property </vt:lpstr>
      <vt:lpstr>Slide 37</vt:lpstr>
      <vt:lpstr>TRADE RELATED INVESMENT MEASURES(TRIMs)</vt:lpstr>
      <vt:lpstr>TRADE RELATED INVESMENT MEASURES(TRIMs)</vt:lpstr>
      <vt:lpstr>Trade Related investment </vt:lpstr>
      <vt:lpstr>TRADE RELATED INVESMENT MEASURES(TRIMs)</vt:lpstr>
      <vt:lpstr>Trade Related Investment Agreement</vt:lpstr>
      <vt:lpstr>An Illustrative List of TRIMs</vt:lpstr>
      <vt:lpstr>An Illustrative List of TRIMs</vt:lpstr>
      <vt:lpstr>An Illustrative List of TRIMs</vt:lpstr>
      <vt:lpstr>ILLUSTRATIVE LIST</vt:lpstr>
      <vt:lpstr>ILLUSTRATIVE LIST</vt:lpstr>
      <vt:lpstr>TRIMS Extension Requests Country</vt:lpstr>
      <vt:lpstr>TRIPS &amp; TRIMS IN PAKISTAN</vt:lpstr>
      <vt:lpstr>TRIPS &amp; TRIMS IN PAKISTAN</vt:lpstr>
      <vt:lpstr>TRIPS &amp; TRIMS IN PAKISTAN</vt:lpstr>
    </vt:vector>
  </TitlesOfParts>
  <Company>ALSYED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INNTELLECTUAL PROPERTY RIGHTS(TRIPs)    intellectual property rights are gi</dc:title>
  <dc:creator>SYED M DEBAJ</dc:creator>
  <cp:lastModifiedBy>SOFTAGE</cp:lastModifiedBy>
  <cp:revision>157</cp:revision>
  <dcterms:created xsi:type="dcterms:W3CDTF">2012-10-15T04:37:44Z</dcterms:created>
  <dcterms:modified xsi:type="dcterms:W3CDTF">2020-05-03T11:52:01Z</dcterms:modified>
</cp:coreProperties>
</file>