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85" r:id="rId4"/>
    <p:sldId id="260" r:id="rId5"/>
    <p:sldId id="261" r:id="rId6"/>
    <p:sldId id="262" r:id="rId7"/>
    <p:sldId id="263" r:id="rId8"/>
    <p:sldId id="264" r:id="rId9"/>
    <p:sldId id="283" r:id="rId10"/>
    <p:sldId id="265" r:id="rId11"/>
    <p:sldId id="266" r:id="rId12"/>
    <p:sldId id="267" r:id="rId13"/>
    <p:sldId id="284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howGuides="1">
      <p:cViewPr varScale="1">
        <p:scale>
          <a:sx n="65" d="100"/>
          <a:sy n="65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3543BF-2D68-4B23-A6BB-71E09E765DCE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EF0182-6868-47EB-AB4B-DFAC98E66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DISCOURSE ANALYSIS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56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Fairclough</a:t>
            </a:r>
            <a:r>
              <a:rPr lang="en-US" dirty="0" smtClean="0"/>
              <a:t> and </a:t>
            </a:r>
            <a:r>
              <a:rPr lang="en-US" dirty="0" err="1" smtClean="0"/>
              <a:t>Wodak</a:t>
            </a:r>
            <a:r>
              <a:rPr lang="en-US" dirty="0" smtClean="0"/>
              <a:t> (1997: 271-80) summarize the main tenets of CDA as follows:</a:t>
            </a:r>
          </a:p>
          <a:p>
            <a:pPr marL="754063" indent="-255588">
              <a:buNone/>
            </a:pPr>
            <a:r>
              <a:rPr lang="en-US" dirty="0" smtClean="0"/>
              <a:t>1. CDA addresses social problems</a:t>
            </a:r>
          </a:p>
          <a:p>
            <a:pPr marL="754063" indent="-255588">
              <a:buNone/>
            </a:pPr>
            <a:r>
              <a:rPr lang="en-US" dirty="0" smtClean="0"/>
              <a:t>2. Power relations are </a:t>
            </a:r>
            <a:r>
              <a:rPr lang="en-US" dirty="0" smtClean="0"/>
              <a:t>discursive (having no specific structure)</a:t>
            </a:r>
            <a:endParaRPr lang="en-US" dirty="0" smtClean="0"/>
          </a:p>
          <a:p>
            <a:pPr marL="754063" indent="-255588">
              <a:buNone/>
            </a:pPr>
            <a:r>
              <a:rPr lang="en-US" dirty="0" smtClean="0"/>
              <a:t>3. Discourse constitutes society and culture</a:t>
            </a:r>
          </a:p>
          <a:p>
            <a:pPr marL="754063" indent="-255588">
              <a:buNone/>
            </a:pPr>
            <a:r>
              <a:rPr lang="en-US" dirty="0" smtClean="0"/>
              <a:t>4. Discourse does ideological work</a:t>
            </a:r>
          </a:p>
          <a:p>
            <a:pPr marL="754063" indent="-255588">
              <a:buNone/>
            </a:pPr>
            <a:r>
              <a:rPr lang="en-US" dirty="0" smtClean="0"/>
              <a:t>5. Discourse is historical</a:t>
            </a:r>
          </a:p>
          <a:p>
            <a:pPr marL="754063" indent="-255588">
              <a:buNone/>
            </a:pPr>
            <a:r>
              <a:rPr lang="en-US" dirty="0" smtClean="0"/>
              <a:t>6. The link between text and society is mediated</a:t>
            </a:r>
          </a:p>
          <a:p>
            <a:pPr marL="754063" indent="-255588">
              <a:buNone/>
            </a:pPr>
            <a:r>
              <a:rPr lang="en-US" dirty="0" smtClean="0"/>
              <a:t>7. Discourse analysis is interpretative and explanatory</a:t>
            </a:r>
          </a:p>
          <a:p>
            <a:pPr marL="754063" indent="-255588">
              <a:buNone/>
            </a:pPr>
            <a:r>
              <a:rPr lang="en-US" dirty="0" smtClean="0"/>
              <a:t>8. Discourse is a form of social action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r>
              <a:rPr lang="en-US" dirty="0" smtClean="0"/>
              <a:t>Since CDA is not a specific direction of research, </a:t>
            </a:r>
            <a:r>
              <a:rPr lang="en-US" b="1" dirty="0" smtClean="0"/>
              <a:t>it does not have a unitary theoretical framework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Within the aims mentioned above, </a:t>
            </a:r>
            <a:r>
              <a:rPr lang="en-US" b="1" dirty="0" smtClean="0"/>
              <a:t>there are many types of CDA,</a:t>
            </a:r>
            <a:r>
              <a:rPr lang="en-US" dirty="0" smtClean="0"/>
              <a:t> and these may be theoretically and analytically quite diverse.</a:t>
            </a:r>
          </a:p>
          <a:p>
            <a:r>
              <a:rPr lang="en-US" u="sng" dirty="0" smtClean="0"/>
              <a:t>Critical analysis of conversation </a:t>
            </a:r>
            <a:r>
              <a:rPr lang="en-US" dirty="0" smtClean="0"/>
              <a:t>is very different from </a:t>
            </a:r>
            <a:r>
              <a:rPr lang="en-US" u="sng" dirty="0" smtClean="0"/>
              <a:t>an analysis of news reports </a:t>
            </a:r>
            <a:r>
              <a:rPr lang="en-US" dirty="0" smtClean="0"/>
              <a:t>in the press or </a:t>
            </a:r>
            <a:r>
              <a:rPr lang="en-US" u="sng" dirty="0" smtClean="0"/>
              <a:t>of lessons and teaching at school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Conceptual and Theoretical Frameworks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Difficult to draw perimeters for CDA as it is a multidisciplinary approach. Yet the following are common features.</a:t>
            </a:r>
          </a:p>
          <a:p>
            <a:r>
              <a:rPr lang="en-US" dirty="0" smtClean="0"/>
              <a:t>It is </a:t>
            </a:r>
            <a:r>
              <a:rPr lang="en-US" b="1" u="sng" dirty="0" smtClean="0"/>
              <a:t>problem / issue oriented </a:t>
            </a:r>
            <a:r>
              <a:rPr lang="en-US" dirty="0" smtClean="0"/>
              <a:t>rather than </a:t>
            </a:r>
            <a:r>
              <a:rPr lang="en-US" b="1" u="sng" dirty="0" smtClean="0"/>
              <a:t>paradigm oriented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CDA does not characterize a school, a field or discipline of discourse analysis, rather it deals with critical approach, position or stance of studying a talk and text. </a:t>
            </a:r>
          </a:p>
          <a:p>
            <a:r>
              <a:rPr lang="en-US" dirty="0" smtClean="0"/>
              <a:t>CDA work is typically </a:t>
            </a:r>
            <a:r>
              <a:rPr lang="en-US" b="1" u="sng" dirty="0" smtClean="0"/>
              <a:t>inter- or multi-disciplinary </a:t>
            </a:r>
            <a:r>
              <a:rPr lang="en-US" dirty="0" smtClean="0"/>
              <a:t>with its special focus on the relations between discourse and society.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248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CDA studies all levels and dimensions of discourse </a:t>
            </a:r>
            <a:r>
              <a:rPr lang="en-US" sz="2400" dirty="0" smtClean="0"/>
              <a:t>i.e. Grammar (phonology, semantics, syntax, etc) style, rhetoric, schematic organization, speech acts.</a:t>
            </a:r>
          </a:p>
          <a:p>
            <a:r>
              <a:rPr lang="en-US" sz="2400" dirty="0" smtClean="0"/>
              <a:t>CDA especially focuses on </a:t>
            </a:r>
            <a:r>
              <a:rPr lang="en-US" sz="2400" b="1" dirty="0" smtClean="0"/>
              <a:t>group relations of power</a:t>
            </a:r>
            <a:r>
              <a:rPr lang="en-US" sz="2400" dirty="0" smtClean="0"/>
              <a:t>, </a:t>
            </a:r>
            <a:r>
              <a:rPr lang="en-US" sz="2400" b="1" dirty="0" smtClean="0"/>
              <a:t>dominance and inequality </a:t>
            </a:r>
            <a:r>
              <a:rPr lang="en-US" sz="2400" dirty="0" smtClean="0"/>
              <a:t>and the ways they are reproduced or resisted by social group members through text and talk.</a:t>
            </a:r>
          </a:p>
          <a:p>
            <a:r>
              <a:rPr lang="en-US" sz="2400" dirty="0" smtClean="0"/>
              <a:t>Much of the CDA work deals with discursively enacted or legitimated structures and strategies of dominance and resistance in social relations of </a:t>
            </a:r>
            <a:r>
              <a:rPr lang="en-US" sz="2400" b="1" u="sng" dirty="0" smtClean="0"/>
              <a:t>class, gender, sexual orientation, language, race, ethnicity, religion, age, nationality, or world region.</a:t>
            </a:r>
          </a:p>
          <a:p>
            <a:r>
              <a:rPr lang="en-US" sz="2400" dirty="0" smtClean="0"/>
              <a:t>CDA is about the </a:t>
            </a:r>
            <a:r>
              <a:rPr lang="en-US" sz="2400" b="1" dirty="0" smtClean="0"/>
              <a:t>underlying ideologies </a:t>
            </a:r>
            <a:r>
              <a:rPr lang="en-US" sz="2400" dirty="0" smtClean="0"/>
              <a:t>that play a role in reproducing and resistance against dominance or inequality. 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57200"/>
            <a:ext cx="8610600" cy="6096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CDA attempts to uncover, reveal or disclose what is implicit, hidden or otherwise not immediately obvious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It specially focuses on strategies of </a:t>
            </a:r>
            <a:r>
              <a:rPr lang="en-US" sz="2400" b="1" i="1" u="sng" dirty="0" smtClean="0"/>
              <a:t>manipulation,</a:t>
            </a:r>
            <a:r>
              <a:rPr lang="en-US" sz="2400" i="1" dirty="0" smtClean="0"/>
              <a:t> </a:t>
            </a:r>
            <a:r>
              <a:rPr lang="en-US" sz="2400" b="1" i="1" u="sng" dirty="0" err="1" smtClean="0"/>
              <a:t>legitimation</a:t>
            </a:r>
            <a:r>
              <a:rPr lang="en-US" sz="2400" b="1" u="sng" dirty="0" smtClean="0"/>
              <a:t>,</a:t>
            </a:r>
            <a:r>
              <a:rPr lang="en-US" sz="2400" dirty="0" smtClean="0"/>
              <a:t> the </a:t>
            </a:r>
            <a:r>
              <a:rPr lang="en-US" sz="2400" b="1" i="1" u="sng" dirty="0" smtClean="0"/>
              <a:t>manufacture of consent</a:t>
            </a:r>
            <a:r>
              <a:rPr lang="en-US" sz="2400" b="1" u="sng" dirty="0" smtClean="0"/>
              <a:t> </a:t>
            </a:r>
            <a:r>
              <a:rPr lang="en-US" sz="2400" dirty="0" smtClean="0"/>
              <a:t>and other discursive ways to influence the minds (and indirectly the actions) of the people in the interest of the powerful.</a:t>
            </a:r>
          </a:p>
          <a:p>
            <a:r>
              <a:rPr lang="en-US" sz="2400" dirty="0" smtClean="0"/>
              <a:t>This attempts to uncover the discursive means of </a:t>
            </a:r>
            <a:r>
              <a:rPr lang="en-US" sz="2400" b="1" dirty="0" smtClean="0"/>
              <a:t>mental control </a:t>
            </a:r>
            <a:r>
              <a:rPr lang="en-US" sz="2400" dirty="0" smtClean="0"/>
              <a:t>and social influence implies a critical and oppositional stance against the powerful and the elites and especially those who abuse their power.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64008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Macro vs. micro</a:t>
            </a:r>
          </a:p>
          <a:p>
            <a:r>
              <a:rPr lang="en-US" sz="2300" dirty="0" smtClean="0"/>
              <a:t>Language use, discourse, verbal interaction, and communication belong to the </a:t>
            </a:r>
            <a:r>
              <a:rPr lang="en-US" sz="2300" b="1" u="sng" dirty="0" smtClean="0"/>
              <a:t>micro level </a:t>
            </a:r>
            <a:r>
              <a:rPr lang="en-US" sz="2300" dirty="0" smtClean="0"/>
              <a:t>of the social order.</a:t>
            </a:r>
          </a:p>
          <a:p>
            <a:r>
              <a:rPr lang="en-US" sz="2300" dirty="0" smtClean="0"/>
              <a:t>Power, dominance, and inequality between social groups are typically terms that belong to a </a:t>
            </a:r>
            <a:r>
              <a:rPr lang="en-US" sz="2300" b="1" u="sng" dirty="0" smtClean="0"/>
              <a:t>macro level </a:t>
            </a:r>
            <a:r>
              <a:rPr lang="en-US" sz="2300" dirty="0" smtClean="0"/>
              <a:t>of analysis.</a:t>
            </a:r>
          </a:p>
          <a:p>
            <a:r>
              <a:rPr lang="en-US" sz="2300" dirty="0" smtClean="0"/>
              <a:t>CDA has to theoretically bridge the well-known "gap" between micro and macro approaches, which is of course a distinction that is a sociological construct in its own right.</a:t>
            </a:r>
          </a:p>
          <a:p>
            <a:r>
              <a:rPr lang="en-US" sz="2300" dirty="0" smtClean="0"/>
              <a:t>For instance, a racist speech in parliament is a discourse at the </a:t>
            </a:r>
            <a:r>
              <a:rPr lang="en-US" sz="2300" dirty="0" err="1" smtClean="0"/>
              <a:t>microlevel</a:t>
            </a:r>
            <a:r>
              <a:rPr lang="en-US" sz="2300" dirty="0" smtClean="0"/>
              <a:t> of social interaction in the specific situation of a debate, but at the same time may enact or be a constituent part of legislation or the reproduction of racism at the </a:t>
            </a:r>
            <a:r>
              <a:rPr lang="en-US" sz="2300" dirty="0" err="1" smtClean="0"/>
              <a:t>macrolevel</a:t>
            </a:r>
            <a:r>
              <a:rPr lang="en-US" sz="2300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There are several ways to analyze and bridge these levels, and thus to arrive at a unified critical analysis:</a:t>
            </a:r>
          </a:p>
          <a:p>
            <a:pPr>
              <a:buNone/>
            </a:pPr>
            <a:r>
              <a:rPr lang="en-US" dirty="0" smtClean="0"/>
              <a:t>1 </a:t>
            </a:r>
            <a:r>
              <a:rPr lang="en-US" b="1" u="sng" dirty="0" smtClean="0"/>
              <a:t>Members–groups: </a:t>
            </a:r>
            <a:r>
              <a:rPr lang="en-US" dirty="0" smtClean="0"/>
              <a:t>Language users-engage in discourse as members of (several)social groups, organizations, or institutions; and conversely, groups thus may act "by" their members.</a:t>
            </a:r>
          </a:p>
          <a:p>
            <a:pPr>
              <a:buNone/>
            </a:pPr>
            <a:r>
              <a:rPr lang="en-US" dirty="0" smtClean="0"/>
              <a:t>2 </a:t>
            </a:r>
            <a:r>
              <a:rPr lang="en-US" b="1" u="sng" dirty="0" smtClean="0"/>
              <a:t>Actions–process</a:t>
            </a:r>
            <a:r>
              <a:rPr lang="en-US" u="sng" dirty="0" smtClean="0"/>
              <a:t>: </a:t>
            </a:r>
            <a:r>
              <a:rPr lang="en-US" dirty="0" smtClean="0"/>
              <a:t>Social acts of individual actors are thus constituent parts of group actions and social processes, such as legislation, </a:t>
            </a:r>
            <a:r>
              <a:rPr lang="en-US" dirty="0" err="1" smtClean="0"/>
              <a:t>newsmaking</a:t>
            </a:r>
            <a:r>
              <a:rPr lang="en-US" dirty="0" smtClean="0"/>
              <a:t>, or the reproduction of racism.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 </a:t>
            </a:r>
            <a:r>
              <a:rPr lang="en-US" b="1" i="1" u="sng" dirty="0" smtClean="0"/>
              <a:t>Context–social structure: </a:t>
            </a:r>
          </a:p>
          <a:p>
            <a:r>
              <a:rPr lang="en-US" dirty="0" smtClean="0"/>
              <a:t>Situations of discursive interaction are similarly part or constitutive of social structure; </a:t>
            </a:r>
          </a:p>
          <a:p>
            <a:r>
              <a:rPr lang="en-US" dirty="0" smtClean="0"/>
              <a:t>for example, a press conference may be a typical practice of organizations and media institutions. </a:t>
            </a:r>
          </a:p>
          <a:p>
            <a:r>
              <a:rPr lang="en-US" dirty="0" smtClean="0"/>
              <a:t>That is, "local" and more "global“ contexts are closely related, and both exercise constraints on discourse.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4 </a:t>
            </a:r>
            <a:r>
              <a:rPr lang="en-US" b="1" i="1" u="sng" dirty="0" smtClean="0"/>
              <a:t>Personal and social cognition: </a:t>
            </a:r>
          </a:p>
          <a:p>
            <a:r>
              <a:rPr lang="en-US" dirty="0" smtClean="0"/>
              <a:t>Language users as social actors have both personal and social cognition: personal memories, knowledge and opinions, as well as those shared with members of the group or culture as a whole. </a:t>
            </a:r>
          </a:p>
          <a:p>
            <a:r>
              <a:rPr lang="en-US" dirty="0" smtClean="0"/>
              <a:t>Both types of cognition influence interaction and discourse of individual members, whereas shared "social representations" govern the collective actions of a group.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central notion in most critical work on discourse is that of power, and more specifically the </a:t>
            </a:r>
            <a:r>
              <a:rPr lang="en-US" sz="2400" i="1" dirty="0" smtClean="0"/>
              <a:t>social power of groups or institutions.</a:t>
            </a:r>
          </a:p>
          <a:p>
            <a:r>
              <a:rPr lang="en-US" sz="2400" dirty="0" smtClean="0"/>
              <a:t>Different </a:t>
            </a:r>
            <a:r>
              <a:rPr lang="en-US" sz="2400" b="1" dirty="0" smtClean="0"/>
              <a:t>types of power </a:t>
            </a:r>
            <a:r>
              <a:rPr lang="en-US" sz="2400" dirty="0" smtClean="0"/>
              <a:t>may be distinguished according to the various resources employed to exercise such power: </a:t>
            </a:r>
          </a:p>
          <a:p>
            <a:r>
              <a:rPr lang="en-US" sz="2400" dirty="0" smtClean="0"/>
              <a:t>the coercive power of the military and of violent men will rather be based on force, </a:t>
            </a:r>
          </a:p>
          <a:p>
            <a:r>
              <a:rPr lang="en-US" sz="2400" dirty="0" smtClean="0"/>
              <a:t>the rich will have power because of their money, </a:t>
            </a:r>
          </a:p>
          <a:p>
            <a:r>
              <a:rPr lang="en-US" sz="2400" dirty="0" smtClean="0"/>
              <a:t>whereas the more or less persuasive power of parents, professors, or journalists maybe based on knowledge, information, or authority.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Power as control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32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/>
              <a:t>Example</a:t>
            </a:r>
            <a:br>
              <a:rPr lang="en-US" sz="2800" b="1" u="sng" dirty="0"/>
            </a:br>
            <a:r>
              <a:rPr lang="en-US" sz="2400" dirty="0"/>
              <a:t>Two ways to present a picture</a:t>
            </a:r>
            <a:br>
              <a:rPr lang="en-US" sz="2400" dirty="0"/>
            </a:br>
            <a:r>
              <a:rPr lang="en-US" sz="2400" dirty="0"/>
              <a:t>Question was asked from teachers </a:t>
            </a:r>
            <a:r>
              <a:rPr lang="en-US" sz="2400" dirty="0" smtClean="0"/>
              <a:t>whether </a:t>
            </a:r>
            <a:r>
              <a:rPr lang="en-US" sz="2400" dirty="0"/>
              <a:t>they had been hit, </a:t>
            </a:r>
            <a:r>
              <a:rPr lang="en-US" sz="2400" dirty="0" err="1"/>
              <a:t>etc</a:t>
            </a:r>
            <a:r>
              <a:rPr lang="en-US" sz="2400" dirty="0"/>
              <a:t> by </a:t>
            </a:r>
            <a:r>
              <a:rPr lang="en-US" sz="2400" dirty="0" smtClean="0"/>
              <a:t>students.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OPTION A				OPTION B</a:t>
            </a:r>
            <a:endParaRPr lang="en-US" sz="2400" b="1" dirty="0"/>
          </a:p>
          <a:p>
            <a:r>
              <a:rPr lang="en-US" sz="2400" dirty="0"/>
              <a:t>15% students hit </a:t>
            </a:r>
            <a:r>
              <a:rPr lang="en-US" sz="2400" dirty="0" smtClean="0"/>
              <a:t>them	85% were never hit</a:t>
            </a:r>
            <a:endParaRPr lang="en-US" sz="2400" dirty="0"/>
          </a:p>
          <a:p>
            <a:r>
              <a:rPr lang="en-US" sz="2400" dirty="0"/>
              <a:t>10% had been </a:t>
            </a:r>
            <a:r>
              <a:rPr lang="en-US" sz="2400" dirty="0" smtClean="0"/>
              <a:t>kicked		90% had never been kicked</a:t>
            </a:r>
            <a:endParaRPr lang="en-US" sz="2400" dirty="0"/>
          </a:p>
          <a:p>
            <a:r>
              <a:rPr lang="en-US" sz="2400" dirty="0"/>
              <a:t>4% had been </a:t>
            </a:r>
            <a:r>
              <a:rPr lang="en-US" sz="2400" dirty="0" smtClean="0"/>
              <a:t>threatened	96% had never been 						threatened</a:t>
            </a:r>
            <a:r>
              <a:rPr lang="en-US" sz="2400" dirty="0"/>
              <a:t>	</a:t>
            </a:r>
          </a:p>
          <a:p>
            <a:r>
              <a:rPr lang="en-US" sz="2400" dirty="0"/>
              <a:t>Look at a few more </a:t>
            </a:r>
            <a:r>
              <a:rPr lang="en-US" sz="2400" dirty="0" smtClean="0"/>
              <a:t>examples</a:t>
            </a:r>
          </a:p>
          <a:p>
            <a:r>
              <a:rPr lang="en-US" sz="2400" dirty="0"/>
              <a:t>19 killed in a drone attack in Iraq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American attack killed 19 Iraqis. </a:t>
            </a:r>
          </a:p>
          <a:p>
            <a:r>
              <a:rPr lang="en-US" sz="2400" dirty="0" smtClean="0"/>
              <a:t>Islamists terrorized the city by claiming 20 innocent Americans.</a:t>
            </a:r>
          </a:p>
          <a:p>
            <a:r>
              <a:rPr lang="en-US" sz="2400" dirty="0"/>
              <a:t>20 Americans killed in a terror attack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Note also that power is seldom absolute. </a:t>
            </a:r>
          </a:p>
          <a:p>
            <a:r>
              <a:rPr lang="en-US" dirty="0" smtClean="0"/>
              <a:t>Groups may more or less control other groups, or only control them in specific situations or social domains. </a:t>
            </a:r>
          </a:p>
          <a:p>
            <a:r>
              <a:rPr lang="en-US" dirty="0" smtClean="0"/>
              <a:t>Moreover, dominated groups may more or less resist, accept, condone, comply with, or legitimate such power, and even find it "natural."</a:t>
            </a:r>
          </a:p>
          <a:p>
            <a:r>
              <a:rPr lang="en-US" dirty="0" smtClean="0"/>
              <a:t>The power of dominant groups may be integrated in laws, rules, norms, habits, and even a quite general consensus, and thus take the form of what </a:t>
            </a:r>
            <a:r>
              <a:rPr lang="en-US" dirty="0" err="1" smtClean="0"/>
              <a:t>Gramsci</a:t>
            </a:r>
            <a:r>
              <a:rPr lang="en-US" dirty="0" smtClean="0"/>
              <a:t> called "hegemony“.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Class domination, sexism, and racism are characteristic examples of such hegemony. </a:t>
            </a:r>
          </a:p>
          <a:p>
            <a:r>
              <a:rPr lang="en-US" dirty="0" smtClean="0"/>
              <a:t>Note also that power is not always exercised in obviously abusive acts of dominant group members, but may be enacted in the myriad of </a:t>
            </a:r>
            <a:r>
              <a:rPr lang="en-US" b="1" u="sng" dirty="0" smtClean="0"/>
              <a:t>taken-for-granted</a:t>
            </a:r>
            <a:r>
              <a:rPr lang="en-US" dirty="0" smtClean="0"/>
              <a:t> actions of everyday life, as is typically the case in the many forms of everyday sexism or racism.</a:t>
            </a:r>
          </a:p>
          <a:p>
            <a:r>
              <a:rPr lang="en-US" dirty="0" smtClean="0"/>
              <a:t>Similarly, not all members of a powerful group are always more powerful than all members of dominated groups: power is only defined here for groups as a whole.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For our analysis of the relations between discourse and power, thus, we first find that </a:t>
            </a:r>
            <a:r>
              <a:rPr lang="en-US" b="1" dirty="0" smtClean="0"/>
              <a:t>access to specific forms of discourse</a:t>
            </a:r>
            <a:r>
              <a:rPr lang="en-US" dirty="0" smtClean="0"/>
              <a:t>, e.g. those of politics, the media, or science, is itself a power resource. </a:t>
            </a:r>
          </a:p>
          <a:p>
            <a:r>
              <a:rPr lang="en-US" dirty="0" smtClean="0"/>
              <a:t>Secondly, as suggested earlier, action is controlled by our minds. </a:t>
            </a:r>
          </a:p>
          <a:p>
            <a:r>
              <a:rPr lang="en-US" dirty="0" smtClean="0"/>
              <a:t>So</a:t>
            </a:r>
            <a:r>
              <a:rPr lang="en-US" u="sng" dirty="0" smtClean="0"/>
              <a:t>, if we are able to influence people's minds, e.g. their knowledge or opinions, we indirectly may control (some of) their actions</a:t>
            </a:r>
            <a:r>
              <a:rPr lang="en-US" dirty="0" smtClean="0"/>
              <a:t>, as we know from persuasion and manipulation.</a:t>
            </a:r>
          </a:p>
          <a:p>
            <a:r>
              <a:rPr lang="en-US" dirty="0" smtClean="0"/>
              <a:t>Closing the discourse–power circle, finally, this means that those groups who control most influential discourse also have more chances to control the minds and actions of others.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r>
              <a:rPr lang="en-US" b="1" dirty="0" smtClean="0"/>
              <a:t>Gender inequality</a:t>
            </a:r>
          </a:p>
          <a:p>
            <a:r>
              <a:rPr lang="en-US" dirty="0" smtClean="0"/>
              <a:t>Feminist work has become paradigmatic for much discourse analysis, especially since much of this work explicitly deals with social inequality and domination.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Research in Critical Discourse Analysis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r>
              <a:rPr lang="en-US" b="1" dirty="0" smtClean="0"/>
              <a:t>Media discourse</a:t>
            </a:r>
          </a:p>
          <a:p>
            <a:r>
              <a:rPr lang="en-US" dirty="0" smtClean="0"/>
              <a:t>The undeniable power of the media has inspired many critical studies in many disciplines: linguistics, semiotics, pragmatics, and discourse studies. </a:t>
            </a:r>
          </a:p>
          <a:p>
            <a:r>
              <a:rPr lang="en-US" dirty="0" smtClean="0"/>
              <a:t>Traditional, often content analytical approaches in critical media studies have revealed biased, stereotypical, sexist or racist images in texts, illustrations, and photos.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668963"/>
          </a:xfrm>
        </p:spPr>
        <p:txBody>
          <a:bodyPr/>
          <a:lstStyle/>
          <a:p>
            <a:r>
              <a:rPr lang="en-US" b="1" dirty="0" smtClean="0"/>
              <a:t>Political discourse</a:t>
            </a:r>
          </a:p>
          <a:p>
            <a:r>
              <a:rPr lang="en-US" dirty="0" smtClean="0"/>
              <a:t>Given the role of political discourse in the enactment, reproduction, and legitimization of power and domination, we may also expect many critical discourse studies of political text and talk.</a:t>
            </a:r>
          </a:p>
          <a:p>
            <a:r>
              <a:rPr lang="en-US" dirty="0" smtClean="0"/>
              <a:t>In linguistics, pragmatics, and discourse studies, political discourse has received attention outside the more theoretical mainstream.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626291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Ethnocentrism, </a:t>
            </a:r>
            <a:r>
              <a:rPr lang="en-US" sz="2400" b="1" dirty="0" err="1" smtClean="0"/>
              <a:t>antisemitism</a:t>
            </a:r>
            <a:r>
              <a:rPr lang="en-US" sz="2400" b="1" dirty="0" smtClean="0"/>
              <a:t>, nationalism, &amp; racism</a:t>
            </a:r>
          </a:p>
          <a:p>
            <a:r>
              <a:rPr lang="en-US" sz="2400" dirty="0" smtClean="0"/>
              <a:t>The study of the role of discourse in the enactment and reproduction of ethnic and "racial" inequality has slowly emerged in CDA. </a:t>
            </a:r>
          </a:p>
          <a:p>
            <a:r>
              <a:rPr lang="en-US" sz="2400" dirty="0" smtClean="0"/>
              <a:t>Traditionally, such work focused on ethnocentric and racist representations in the mass media, literature, and film.</a:t>
            </a:r>
          </a:p>
          <a:p>
            <a:r>
              <a:rPr lang="en-US" sz="2400" dirty="0" smtClean="0"/>
              <a:t>Many studies on ethnic and racial inequality reveal a remarkable </a:t>
            </a:r>
            <a:r>
              <a:rPr lang="en-US" sz="2400" smtClean="0"/>
              <a:t>similarity among the </a:t>
            </a:r>
            <a:r>
              <a:rPr lang="en-US" sz="2400" dirty="0" smtClean="0"/>
              <a:t>stereotypes, prejudices, and other forms of verbal derogation </a:t>
            </a:r>
            <a:r>
              <a:rPr lang="en-US" sz="2400" smtClean="0"/>
              <a:t>across discourse types</a:t>
            </a:r>
            <a:r>
              <a:rPr lang="en-US" sz="2400" dirty="0" smtClean="0"/>
              <a:t>, media, and national boundaries.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Discourse analysis challenges us to move from seeing language as abstract to seeing our words as having meaning in a </a:t>
            </a:r>
            <a:r>
              <a:rPr lang="en-GB" sz="2400" b="1" dirty="0" smtClean="0"/>
              <a:t>particular historical, social, and political condition</a:t>
            </a:r>
            <a:r>
              <a:rPr lang="en-GB" sz="2400" dirty="0" smtClean="0"/>
              <a:t>. </a:t>
            </a:r>
          </a:p>
          <a:p>
            <a:r>
              <a:rPr lang="en-GB" sz="2400" dirty="0" smtClean="0"/>
              <a:t>Even more significant, our words (written or oral) are used to convey a broad sense of meanings and the meaning we convey with those words is identified by our immediate social, political, and historical conditions. </a:t>
            </a:r>
          </a:p>
          <a:p>
            <a:r>
              <a:rPr lang="en-GB" sz="2400" b="1" dirty="0" smtClean="0"/>
              <a:t>Our words are politicized</a:t>
            </a:r>
            <a:r>
              <a:rPr lang="en-GB" sz="2400" dirty="0" smtClean="0"/>
              <a:t>, even if we are not aware of it, because they carry the power that reflects the interests of those who speak.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600" dirty="0" smtClean="0"/>
              <a:t>A Tale of Power--Our Words are Never Neutral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9011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/>
              <a:t>The words of those in power are taken </a:t>
            </a:r>
            <a:r>
              <a:rPr lang="en-GB" sz="2400" b="1" dirty="0" smtClean="0"/>
              <a:t>as "self-evident truths"</a:t>
            </a:r>
            <a:r>
              <a:rPr lang="en-GB" sz="2400" dirty="0" smtClean="0"/>
              <a:t> and </a:t>
            </a:r>
          </a:p>
          <a:p>
            <a:pPr>
              <a:lnSpc>
                <a:spcPct val="120000"/>
              </a:lnSpc>
            </a:pPr>
            <a:r>
              <a:rPr lang="en-GB" sz="2400" dirty="0" smtClean="0"/>
              <a:t>the words of those not in power are dismissed as irrelevant, inappropriate, or without substance </a:t>
            </a:r>
          </a:p>
          <a:p>
            <a:pPr>
              <a:lnSpc>
                <a:spcPct val="120000"/>
              </a:lnSpc>
            </a:pPr>
            <a:r>
              <a:rPr lang="en-GB" sz="2400" dirty="0" smtClean="0"/>
              <a:t>One of the central attributes of </a:t>
            </a:r>
            <a:r>
              <a:rPr lang="en-GB" sz="2400" b="1" i="1" dirty="0" smtClean="0"/>
              <a:t>dominant</a:t>
            </a:r>
            <a:r>
              <a:rPr lang="en-GB" sz="2400" b="1" dirty="0" smtClean="0"/>
              <a:t> discourse </a:t>
            </a:r>
            <a:r>
              <a:rPr lang="en-GB" sz="2400" dirty="0" smtClean="0"/>
              <a:t>is its power to interpret conditions, issues, and events </a:t>
            </a:r>
            <a:r>
              <a:rPr lang="en-GB" sz="2400" b="1" dirty="0" smtClean="0"/>
              <a:t>in </a:t>
            </a:r>
            <a:r>
              <a:rPr lang="en-GB" sz="2400" b="1" dirty="0" err="1" smtClean="0"/>
              <a:t>favor</a:t>
            </a:r>
            <a:r>
              <a:rPr lang="en-GB" sz="2400" b="1" dirty="0" smtClean="0"/>
              <a:t> of the elite. </a:t>
            </a:r>
          </a:p>
          <a:p>
            <a:pPr>
              <a:lnSpc>
                <a:spcPct val="120000"/>
              </a:lnSpc>
            </a:pPr>
            <a:r>
              <a:rPr lang="en-GB" sz="2400" dirty="0" smtClean="0"/>
              <a:t>The </a:t>
            </a:r>
            <a:r>
              <a:rPr lang="en-GB" sz="2400" b="1" dirty="0" smtClean="0"/>
              <a:t>discourse of the marginalized </a:t>
            </a:r>
            <a:r>
              <a:rPr lang="en-GB" sz="2400" dirty="0" smtClean="0"/>
              <a:t>is seen as </a:t>
            </a:r>
            <a:r>
              <a:rPr lang="en-GB" sz="2400" b="1" dirty="0" smtClean="0"/>
              <a:t>a threat to the propaganda efforts of the elite.</a:t>
            </a:r>
          </a:p>
          <a:p>
            <a:pPr>
              <a:lnSpc>
                <a:spcPct val="120000"/>
              </a:lnSpc>
            </a:pPr>
            <a:r>
              <a:rPr lang="en-GB" sz="2400" dirty="0" smtClean="0"/>
              <a:t>CDA helps make clear the connections between the </a:t>
            </a:r>
            <a:r>
              <a:rPr lang="en-GB" sz="2400" b="1" dirty="0" smtClean="0"/>
              <a:t>use of language and the exercise of power</a:t>
            </a:r>
            <a:endParaRPr 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GB" sz="2400" dirty="0" smtClean="0"/>
              <a:t>The </a:t>
            </a:r>
            <a:r>
              <a:rPr lang="en-GB" sz="2400" b="1" dirty="0" smtClean="0"/>
              <a:t>objective of CDA </a:t>
            </a:r>
            <a:r>
              <a:rPr lang="en-GB" sz="2400" dirty="0" smtClean="0"/>
              <a:t>is to uncover the </a:t>
            </a:r>
            <a:r>
              <a:rPr lang="en-GB" sz="2400" b="1" dirty="0" smtClean="0"/>
              <a:t>ideological assumptions </a:t>
            </a:r>
            <a:r>
              <a:rPr lang="en-GB" sz="2400" dirty="0" smtClean="0"/>
              <a:t>that are hidden in the words of our written text or oral speech </a:t>
            </a:r>
            <a:r>
              <a:rPr lang="en-GB" sz="2400" b="1" dirty="0" smtClean="0"/>
              <a:t>in order to resist </a:t>
            </a:r>
            <a:r>
              <a:rPr lang="en-GB" sz="2400" dirty="0" smtClean="0"/>
              <a:t>and overcome various forms of power over or to gain an appreciation that we are exercising "power </a:t>
            </a:r>
            <a:r>
              <a:rPr lang="en-GB" sz="2400" dirty="0" smtClean="0"/>
              <a:t>over.” </a:t>
            </a:r>
            <a:endParaRPr lang="en-GB" sz="2400" dirty="0" smtClean="0"/>
          </a:p>
          <a:p>
            <a:pPr>
              <a:lnSpc>
                <a:spcPct val="130000"/>
              </a:lnSpc>
            </a:pPr>
            <a:r>
              <a:rPr lang="en-US" sz="2400" b="1" dirty="0" smtClean="0"/>
              <a:t>CDA aims to </a:t>
            </a:r>
            <a:r>
              <a:rPr lang="en-US" sz="2400" dirty="0" smtClean="0"/>
              <a:t>systematically explore often opaque relationships between discursive practices, texts, and events and wider social and cultural structures, relations, and processes.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96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 smtClean="0"/>
              <a:t>Critical discourse analysis (CDA) is a type of discourse analytical research that primarily studies the </a:t>
            </a:r>
            <a:r>
              <a:rPr lang="en-US" b="1" u="sng" dirty="0" smtClean="0"/>
              <a:t>way social power abuse, dominance, and inequality are enacted, reproduced, and resisted by text and talk in the social and political context</a:t>
            </a:r>
            <a:r>
              <a:rPr lang="en-US" dirty="0" smtClean="0"/>
              <a:t>. 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With such dissident research, </a:t>
            </a:r>
            <a:r>
              <a:rPr lang="en-US" b="1" u="sng" dirty="0" smtClean="0"/>
              <a:t>critical discourse analysts take explicit position, and thus want to understand, expose, and ultimately resist social inequality</a:t>
            </a:r>
            <a:r>
              <a:rPr lang="en-US" dirty="0" smtClean="0"/>
              <a:t>. </a:t>
            </a:r>
          </a:p>
          <a:p>
            <a:pPr marL="5776913" lvl="8"/>
            <a:r>
              <a:rPr lang="en-US" sz="2000" dirty="0" smtClean="0"/>
              <a:t>(van </a:t>
            </a:r>
            <a:r>
              <a:rPr lang="en-US" sz="2000" dirty="0" err="1" smtClean="0"/>
              <a:t>Dijk</a:t>
            </a:r>
            <a:r>
              <a:rPr lang="en-US" sz="20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>CDA is not so much a direction, school, or specialization next to the many other "approaches" in discourse studies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Rather, it aims to offer a different "mode" or "perspective" of theorizing, analysis, and application throughout the whole field. </a:t>
            </a:r>
          </a:p>
          <a:p>
            <a:r>
              <a:rPr lang="en-US" dirty="0" smtClean="0"/>
              <a:t>We may find a more or less critical perspective in such diverse areas as pragmatics, conversation analysis, narrative analysis, rhetoric, stylistics, sociolinguistics, ethnography, or media analysis, among others.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14400"/>
            <a:ext cx="80772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Critical research on discourse needs to satisfy a number of requirements in order to effectively realize its aims:</a:t>
            </a:r>
          </a:p>
          <a:p>
            <a:pPr>
              <a:buNone/>
            </a:pPr>
            <a:r>
              <a:rPr lang="en-US" dirty="0" smtClean="0"/>
              <a:t>• As is often the case for more marginal research traditions, CDA research has to be "better" than other research in order to be accepted.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u="sng" dirty="0" smtClean="0"/>
              <a:t>It focuses primarily on </a:t>
            </a:r>
            <a:r>
              <a:rPr lang="en-US" b="1" i="1" u="sng" dirty="0" smtClean="0"/>
              <a:t>, social problems and political issues, rather than on current </a:t>
            </a:r>
            <a:r>
              <a:rPr lang="en-US" b="1" u="sng" dirty="0" smtClean="0"/>
              <a:t>paradigms and fashions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609600"/>
            <a:ext cx="7924800" cy="5791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• Empirically adequate critical analysis of social problems is usually </a:t>
            </a:r>
            <a:r>
              <a:rPr lang="en-US" b="1" dirty="0" smtClean="0"/>
              <a:t>multidisciplinary.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• Rather than merely </a:t>
            </a:r>
            <a:r>
              <a:rPr lang="en-US" i="1" dirty="0" smtClean="0"/>
              <a:t>describe discourse structures, it tries to explain them in terms of </a:t>
            </a:r>
            <a:r>
              <a:rPr lang="en-US" dirty="0" smtClean="0"/>
              <a:t>properties of social interaction and especially social structure.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• More specifically, </a:t>
            </a:r>
            <a:r>
              <a:rPr lang="en-US" b="1" dirty="0" smtClean="0"/>
              <a:t>CDA focuses on the ways discourse structures enact, confirm, legitimate, reproduce, or challenge relations of </a:t>
            </a:r>
            <a:r>
              <a:rPr lang="en-US" b="1" i="1" dirty="0" smtClean="0"/>
              <a:t>power and dominance in society</a:t>
            </a:r>
            <a:r>
              <a:rPr lang="en-US" i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232</TotalTime>
  <Words>1981</Words>
  <Application>Microsoft Office PowerPoint</Application>
  <PresentationFormat>On-screen Show (4:3)</PresentationFormat>
  <Paragraphs>104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CRITICAL DISCOURSE ANALYSIS</vt:lpstr>
      <vt:lpstr>PowerPoint Presentation</vt:lpstr>
      <vt:lpstr>A Tale of Power--Our Words are Never Neutral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Conceptual and Theoretical Frameworks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 as control</vt:lpstr>
      <vt:lpstr>PowerPoint Presentation</vt:lpstr>
      <vt:lpstr>PowerPoint Presentation</vt:lpstr>
      <vt:lpstr>PowerPoint Presentation</vt:lpstr>
      <vt:lpstr>Research in Critical Discourse Analysis</vt:lpstr>
      <vt:lpstr>PowerPoint Presentation</vt:lpstr>
      <vt:lpstr>PowerPoint Presentation</vt:lpstr>
      <vt:lpstr>PowerPoint Presentation</vt:lpstr>
    </vt:vector>
  </TitlesOfParts>
  <Company>Acme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DISCOURSE ANALYSIS</dc:title>
  <dc:creator>Ahmad Bilal</dc:creator>
  <cp:lastModifiedBy>A Bilal</cp:lastModifiedBy>
  <cp:revision>64</cp:revision>
  <dcterms:created xsi:type="dcterms:W3CDTF">2011-12-08T15:18:37Z</dcterms:created>
  <dcterms:modified xsi:type="dcterms:W3CDTF">2015-01-17T06:45:12Z</dcterms:modified>
</cp:coreProperties>
</file>