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9" r:id="rId1"/>
  </p:sldMasterIdLst>
  <p:notesMasterIdLst>
    <p:notesMasterId r:id="rId22"/>
  </p:notesMasterIdLst>
  <p:sldIdLst>
    <p:sldId id="287" r:id="rId2"/>
    <p:sldId id="273" r:id="rId3"/>
    <p:sldId id="276" r:id="rId4"/>
    <p:sldId id="274" r:id="rId5"/>
    <p:sldId id="277" r:id="rId6"/>
    <p:sldId id="257" r:id="rId7"/>
    <p:sldId id="285" r:id="rId8"/>
    <p:sldId id="261" r:id="rId9"/>
    <p:sldId id="262" r:id="rId10"/>
    <p:sldId id="263" r:id="rId11"/>
    <p:sldId id="264" r:id="rId12"/>
    <p:sldId id="265" r:id="rId13"/>
    <p:sldId id="267" r:id="rId14"/>
    <p:sldId id="269" r:id="rId15"/>
    <p:sldId id="268" r:id="rId16"/>
    <p:sldId id="271" r:id="rId17"/>
    <p:sldId id="272" r:id="rId18"/>
    <p:sldId id="279" r:id="rId19"/>
    <p:sldId id="280"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snapToGrid="0">
      <p:cViewPr>
        <p:scale>
          <a:sx n="96" d="100"/>
          <a:sy n="96" d="100"/>
        </p:scale>
        <p:origin x="-163"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EB42DC-BD79-4BA4-8EE7-2C62FB1D4C53}"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2E51C-43B9-4459-BF6E-9DEF9198FC1C}" type="slidenum">
              <a:rPr lang="en-US" smtClean="0"/>
              <a:t>‹#›</a:t>
            </a:fld>
            <a:endParaRPr lang="en-US"/>
          </a:p>
        </p:txBody>
      </p:sp>
    </p:spTree>
    <p:extLst>
      <p:ext uri="{BB962C8B-B14F-4D97-AF65-F5344CB8AC3E}">
        <p14:creationId xmlns:p14="http://schemas.microsoft.com/office/powerpoint/2010/main" val="238990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C210CE-61AC-4D9A-BDDB-E6DEFF4BF707}"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4794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EF397-EE83-4000-8145-84F2F2B341DF}"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052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A60E6-B24E-4E55-B86E-5A639BFDFC3F}"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1347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C7E50-F792-4F09-A9BE-EA056F91E705}"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531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103588-0C97-4158-9A9F-498619FAC9A5}"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010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FE2FD-1274-4CC8-8265-78A9C9114F47}"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1774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220F60-977C-4548-863E-8316203AFE31}"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924929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7D5FE-DC9F-45B1-B763-82C019EDB168}"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0214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C73ADF-8E22-4186-85E8-252FE8FB61CE}"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5158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AA8BB5-2E80-4286-ADE1-B7CEE9033EC6}"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80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1C9385-499E-445D-9B48-F0AF401C33EE}"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907268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211631-6C82-472F-8917-042E511B693F}" type="datetime1">
              <a:rPr lang="en-US" smtClean="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0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4612065-9DA6-4430-861E-F214B7E29025}" type="datetime1">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3690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76AAD-2324-4F5D-90BA-12DF85DAECC4}" type="datetime1">
              <a:rPr lang="en-US" smtClean="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132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057050-3FDB-46B8-BD5D-3DF37DB563F7}"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1511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9D731D-871F-4AF9-897F-12D3A3A6E25A}"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053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B8CBB9-D637-4009-818F-C6142B8F7F58}" type="datetime1">
              <a:rPr lang="en-US" smtClean="0"/>
              <a:t>5/2/2020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6551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43" y="293915"/>
            <a:ext cx="9154259" cy="6150428"/>
          </a:xfrm>
        </p:spPr>
        <p:txBody>
          <a:bodyPr>
            <a:normAutofit/>
          </a:bodyPr>
          <a:lstStyle/>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r>
              <a:rPr lang="en-US" sz="3600" dirty="0" smtClean="0"/>
              <a:t>            </a:t>
            </a:r>
            <a:r>
              <a:rPr lang="en-US" sz="3600" b="1" dirty="0" smtClean="0"/>
              <a:t>Human resource management </a:t>
            </a:r>
          </a:p>
          <a:p>
            <a:pPr marL="0" indent="0" algn="just">
              <a:buNone/>
            </a:pPr>
            <a:endParaRPr lang="en-US" dirty="0"/>
          </a:p>
          <a:p>
            <a:pPr marL="0" indent="0" algn="just">
              <a:buNone/>
            </a:pPr>
            <a:endParaRPr lang="en-US" dirty="0" smtClean="0"/>
          </a:p>
          <a:p>
            <a:pPr marL="0" indent="0" algn="ctr">
              <a:buNone/>
            </a:pPr>
            <a:r>
              <a:rPr lang="en-US" sz="3200" dirty="0" smtClean="0"/>
              <a:t>Recruitment , Selection, Placement</a:t>
            </a:r>
            <a:endParaRPr lang="en-US" sz="3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866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0" y="475988"/>
            <a:ext cx="9419573" cy="6382011"/>
          </a:xfrm>
        </p:spPr>
        <p:txBody>
          <a:bodyPr>
            <a:noAutofit/>
          </a:bodyPr>
          <a:lstStyle/>
          <a:p>
            <a:pPr algn="just">
              <a:buFont typeface="Wingdings" panose="05000000000000000000" pitchFamily="2" charset="2"/>
              <a:buChar char="Ø"/>
            </a:pPr>
            <a:r>
              <a:rPr lang="en-US" sz="3600" b="1" dirty="0" smtClean="0">
                <a:latin typeface="Times New Roman" panose="02020603050405020304" pitchFamily="18" charset="0"/>
                <a:cs typeface="Times New Roman" panose="02020603050405020304" pitchFamily="18" charset="0"/>
              </a:rPr>
              <a:t>Employment </a:t>
            </a:r>
            <a:r>
              <a:rPr lang="en-US" sz="3600" b="1" dirty="0">
                <a:latin typeface="Times New Roman" panose="02020603050405020304" pitchFamily="18" charset="0"/>
                <a:cs typeface="Times New Roman" panose="02020603050405020304" pitchFamily="18" charset="0"/>
              </a:rPr>
              <a:t>Interview</a:t>
            </a:r>
            <a:r>
              <a:rPr lang="en-US" sz="3600" b="1" dirty="0" smtClean="0">
                <a:latin typeface="Times New Roman" panose="02020603050405020304" pitchFamily="18" charset="0"/>
                <a:cs typeface="Times New Roman" panose="02020603050405020304" pitchFamily="18" charset="0"/>
              </a:rPr>
              <a:t>;</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Specialize expert </a:t>
            </a:r>
            <a:r>
              <a:rPr lang="en-US" sz="2800" dirty="0" smtClean="0">
                <a:latin typeface="Times New Roman" panose="02020603050405020304" pitchFamily="18" charset="0"/>
                <a:cs typeface="Times New Roman" panose="02020603050405020304" pitchFamily="18" charset="0"/>
              </a:rPr>
              <a:t>taken interview </a:t>
            </a: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Candidate can clarify question related to salary  , posting etc.    </a:t>
            </a:r>
          </a:p>
          <a:p>
            <a:pPr algn="just"/>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3600" b="1" dirty="0" smtClean="0">
                <a:latin typeface="Times New Roman" panose="02020603050405020304" pitchFamily="18" charset="0"/>
                <a:cs typeface="Times New Roman" panose="02020603050405020304" pitchFamily="18" charset="0"/>
              </a:rPr>
              <a:t> Check References and background;</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Cross check the information and references which the candidate has gives.</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10</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094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100" y="726510"/>
            <a:ext cx="9073586" cy="5865997"/>
          </a:xfrm>
        </p:spPr>
        <p:txBody>
          <a:bodyPr/>
          <a:lstStyle/>
          <a:p>
            <a:pPr>
              <a:buFont typeface="Wingdings" panose="05000000000000000000" pitchFamily="2" charset="2"/>
              <a:buChar char="Ø"/>
            </a:pPr>
            <a:r>
              <a:rPr lang="en-US" sz="3600" b="1" dirty="0" smtClean="0"/>
              <a:t>Selection </a:t>
            </a:r>
            <a:r>
              <a:rPr lang="en-US" sz="3600" b="1" dirty="0"/>
              <a:t>Decision;</a:t>
            </a:r>
          </a:p>
          <a:p>
            <a:endParaRPr lang="en-US" dirty="0" smtClean="0"/>
          </a:p>
          <a:p>
            <a:pPr>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     Candidate who pass test ,Interview,  references check and Selection test</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Manager take most suitable candidate</a:t>
            </a:r>
          </a:p>
          <a:p>
            <a:endParaRPr lang="en-US" dirty="0"/>
          </a:p>
          <a:p>
            <a:pPr>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Medical Examination;</a:t>
            </a:r>
          </a:p>
          <a:p>
            <a:pPr>
              <a:buFont typeface="Wingdings" panose="05000000000000000000" pitchFamily="2" charset="2"/>
              <a:buChar char="v"/>
            </a:pPr>
            <a:r>
              <a:rPr lang="en-US" dirty="0"/>
              <a:t> </a:t>
            </a:r>
            <a:r>
              <a:rPr lang="en-US" dirty="0" smtClean="0"/>
              <a:t> </a:t>
            </a:r>
            <a:r>
              <a:rPr lang="en-US" sz="2800" dirty="0" smtClean="0">
                <a:latin typeface="Times New Roman" panose="02020603050405020304" pitchFamily="18" charset="0"/>
                <a:cs typeface="Times New Roman" panose="02020603050405020304" pitchFamily="18" charset="0"/>
              </a:rPr>
              <a:t>  selected candidate medical fitness test</a:t>
            </a:r>
          </a:p>
          <a:p>
            <a:pPr marL="0" indent="0">
              <a:buNone/>
            </a:pPr>
            <a:endParaRPr lang="en-US" sz="2800" dirty="0" smtClean="0">
              <a:latin typeface="Times New Roman" panose="02020603050405020304" pitchFamily="18"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11</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786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5885"/>
            <a:ext cx="9274002" cy="6432115"/>
          </a:xfrm>
        </p:spPr>
        <p:txBody>
          <a:bodyPr>
            <a:normAutofit lnSpcReduction="10000"/>
          </a:bodyPr>
          <a:lstStyle/>
          <a:p>
            <a:pPr algn="just">
              <a:buFont typeface="Wingdings" panose="05000000000000000000" pitchFamily="2" charset="2"/>
              <a:buChar char="Ø"/>
            </a:pPr>
            <a:r>
              <a:rPr lang="en-US" sz="3600" dirty="0" smtClean="0"/>
              <a:t>    </a:t>
            </a:r>
            <a:r>
              <a:rPr lang="en-US" sz="3600" b="1" dirty="0" smtClean="0"/>
              <a:t> </a:t>
            </a:r>
            <a:r>
              <a:rPr lang="en-US" sz="3600" b="1" dirty="0"/>
              <a:t>Job Offer;</a:t>
            </a:r>
          </a:p>
          <a:p>
            <a:pPr marL="0" indent="0" algn="just">
              <a:buNone/>
            </a:pPr>
            <a:endParaRPr lang="en-US" sz="3600" dirty="0"/>
          </a:p>
          <a:p>
            <a:pPr algn="just">
              <a:buFont typeface="Wingdings" panose="05000000000000000000" pitchFamily="2" charset="2"/>
              <a:buChar char="v"/>
            </a:pPr>
            <a:r>
              <a:rPr lang="en-US" sz="3600" dirty="0" smtClean="0"/>
              <a:t>   </a:t>
            </a:r>
            <a:r>
              <a:rPr lang="en-US" sz="2800" dirty="0" smtClean="0"/>
              <a:t>After medical test offer appointment letter.</a:t>
            </a:r>
          </a:p>
          <a:p>
            <a:pPr marL="0" indent="0" algn="just">
              <a:buNone/>
            </a:pPr>
            <a:endParaRPr lang="en-US" sz="2800" dirty="0" smtClean="0"/>
          </a:p>
          <a:p>
            <a:pPr algn="just"/>
            <a:endParaRPr lang="en-US" dirty="0"/>
          </a:p>
          <a:p>
            <a:pPr algn="just">
              <a:buFont typeface="Wingdings" panose="05000000000000000000" pitchFamily="2" charset="2"/>
              <a:buChar char="Ø"/>
            </a:pPr>
            <a:r>
              <a:rPr lang="en-US" sz="3600" b="1" dirty="0" smtClean="0">
                <a:latin typeface="Times New Roman" panose="02020603050405020304" pitchFamily="18" charset="0"/>
                <a:cs typeface="Times New Roman" panose="02020603050405020304" pitchFamily="18" charset="0"/>
              </a:rPr>
              <a:t>    Contract of Employment;</a:t>
            </a:r>
          </a:p>
          <a:p>
            <a:pPr marL="0" indent="0" algn="just">
              <a:buNone/>
            </a:pPr>
            <a:endParaRPr lang="en-US" sz="36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2800" dirty="0" smtClean="0"/>
              <a:t>Candidates accept job offer.</a:t>
            </a:r>
          </a:p>
          <a:p>
            <a:pPr algn="just">
              <a:buFont typeface="Wingdings" panose="05000000000000000000" pitchFamily="2" charset="2"/>
              <a:buChar char="v"/>
            </a:pPr>
            <a:r>
              <a:rPr lang="en-US" sz="2800" dirty="0" smtClean="0"/>
              <a:t>       Sign contract of employment </a:t>
            </a:r>
          </a:p>
          <a:p>
            <a:pPr algn="just">
              <a:buFont typeface="Wingdings" panose="05000000000000000000" pitchFamily="2" charset="2"/>
              <a:buChar char="v"/>
            </a:pPr>
            <a:r>
              <a:rPr lang="en-US" sz="2800" dirty="0" smtClean="0"/>
              <a:t>       Candidate is ask to fill the application</a:t>
            </a:r>
          </a:p>
          <a:p>
            <a:pPr marL="0" indent="0" algn="just">
              <a:buNone/>
            </a:pPr>
            <a:r>
              <a:rPr lang="en-US" sz="2800" dirty="0"/>
              <a:t> </a:t>
            </a:r>
            <a:r>
              <a:rPr lang="en-US" sz="2800" dirty="0" smtClean="0"/>
              <a:t>      </a:t>
            </a:r>
            <a:endParaRPr lang="en-US" sz="2800" dirty="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12</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7967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88932"/>
            <a:ext cx="8893479" cy="5602951"/>
          </a:xfrm>
        </p:spPr>
        <p:txBody>
          <a:bodyPr>
            <a:normAutofit/>
          </a:bodyPr>
          <a:lstStyle/>
          <a:p>
            <a:r>
              <a:rPr lang="en-US" sz="3600" b="1" dirty="0" smtClean="0">
                <a:latin typeface="Times New Roman" panose="02020603050405020304" pitchFamily="18" charset="0"/>
                <a:cs typeface="Times New Roman" panose="02020603050405020304" pitchFamily="18" charset="0"/>
              </a:rPr>
              <a:t>Placement</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3200" b="1" dirty="0" smtClean="0">
                <a:latin typeface="Times New Roman" panose="02020603050405020304" pitchFamily="18" charset="0"/>
                <a:cs typeface="Times New Roman" panose="02020603050405020304" pitchFamily="18" charset="0"/>
              </a:rPr>
              <a:t>Definition;</a:t>
            </a:r>
          </a:p>
          <a:p>
            <a:pPr marL="0" indent="0">
              <a:buNone/>
            </a:pP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Placement is defined as a process of assigning a specific job to each of the selected candidates.”</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dirty="0" smtClean="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13</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439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563563"/>
            <a:ext cx="9582150" cy="6294437"/>
          </a:xfrm>
        </p:spPr>
        <p:txBody>
          <a:bodyPr>
            <a:normAutofit fontScale="97500"/>
          </a:bodyPr>
          <a:lstStyle/>
          <a:p>
            <a:pPr>
              <a:buFont typeface="Wingdings" panose="05000000000000000000" pitchFamily="2" charset="2"/>
              <a:buChar char="Ø"/>
            </a:pPr>
            <a:r>
              <a:rPr lang="en-US" sz="3700" b="1" dirty="0">
                <a:latin typeface="Times New Roman" panose="02020603050405020304" pitchFamily="18" charset="0"/>
                <a:cs typeface="Times New Roman" panose="02020603050405020304" pitchFamily="18" charset="0"/>
              </a:rPr>
              <a:t>Importance</a:t>
            </a:r>
            <a:r>
              <a:rPr lang="en-US" sz="3700" b="1" dirty="0" smtClean="0">
                <a:latin typeface="Times New Roman" panose="02020603050405020304" pitchFamily="18" charset="0"/>
                <a:cs typeface="Times New Roman" panose="02020603050405020304" pitchFamily="18" charset="0"/>
              </a:rPr>
              <a:t>;</a:t>
            </a:r>
          </a:p>
          <a:p>
            <a:pPr marL="0" indent="0">
              <a:buNone/>
            </a:pPr>
            <a:endParaRPr lang="en-US" dirty="0"/>
          </a:p>
          <a:p>
            <a:pPr>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It is important function of </a:t>
            </a:r>
            <a:r>
              <a:rPr lang="en-US" sz="2900" dirty="0" smtClean="0">
                <a:latin typeface="Times New Roman" panose="02020603050405020304" pitchFamily="18" charset="0"/>
                <a:cs typeface="Times New Roman" panose="02020603050405020304" pitchFamily="18" charset="0"/>
              </a:rPr>
              <a:t>human resource </a:t>
            </a:r>
            <a:r>
              <a:rPr lang="en-US" sz="2900" dirty="0">
                <a:latin typeface="Times New Roman" panose="02020603050405020304" pitchFamily="18" charset="0"/>
                <a:cs typeface="Times New Roman" panose="02020603050405020304" pitchFamily="18" charset="0"/>
              </a:rPr>
              <a:t>managers</a:t>
            </a:r>
            <a:r>
              <a:rPr lang="en-US" sz="2900" dirty="0" smtClean="0">
                <a:latin typeface="Times New Roman" panose="02020603050405020304" pitchFamily="18" charset="0"/>
                <a:cs typeface="Times New Roman" panose="02020603050405020304" pitchFamily="18" charset="0"/>
              </a:rPr>
              <a:t>.</a:t>
            </a:r>
          </a:p>
          <a:p>
            <a:pPr marL="0" indent="0">
              <a:buNone/>
            </a:pPr>
            <a:endParaRPr lang="en-US" sz="2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Time to deliver what you have promised while selection</a:t>
            </a:r>
            <a:r>
              <a:rPr lang="en-US" sz="2900" dirty="0" smtClean="0">
                <a:latin typeface="Times New Roman" panose="02020603050405020304" pitchFamily="18" charset="0"/>
                <a:cs typeface="Times New Roman" panose="02020603050405020304" pitchFamily="18" charset="0"/>
              </a:rPr>
              <a:t>.</a:t>
            </a:r>
          </a:p>
          <a:p>
            <a:pPr marL="0" indent="0">
              <a:buNone/>
            </a:pPr>
            <a:endParaRPr lang="en-US" sz="2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Help new recruits to settle easily in their job</a:t>
            </a:r>
            <a:r>
              <a:rPr lang="en-US" sz="2900" dirty="0" smtClean="0">
                <a:latin typeface="Times New Roman" panose="02020603050405020304" pitchFamily="18" charset="0"/>
                <a:cs typeface="Times New Roman" panose="02020603050405020304" pitchFamily="18" charset="0"/>
              </a:rPr>
              <a:t>.</a:t>
            </a:r>
          </a:p>
          <a:p>
            <a:endParaRPr lang="en-US" sz="2900" dirty="0">
              <a:latin typeface="Times New Roman" panose="02020603050405020304" pitchFamily="18" charset="0"/>
              <a:cs typeface="Times New Roman" panose="02020603050405020304" pitchFamily="18" charset="0"/>
            </a:endParaRPr>
          </a:p>
          <a:p>
            <a:pPr marL="0" indent="0">
              <a:buNone/>
            </a:pPr>
            <a:endParaRPr lang="en-US" sz="29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14</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62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13151"/>
            <a:ext cx="9274002" cy="6544849"/>
          </a:xfrm>
        </p:spPr>
        <p:txBody>
          <a:bodyPr/>
          <a:lstStyle/>
          <a:p>
            <a:endParaRPr lang="en-US" dirty="0" smtClean="0"/>
          </a:p>
          <a:p>
            <a:pPr>
              <a:buFont typeface="Wingdings" panose="05000000000000000000" pitchFamily="2" charset="2"/>
              <a:buChar char="Ø"/>
            </a:pPr>
            <a:r>
              <a:rPr lang="en-US" sz="3600" b="1" dirty="0" smtClean="0">
                <a:latin typeface="Times New Roman" panose="02020603050405020304" pitchFamily="18" charset="0"/>
                <a:cs typeface="Times New Roman" panose="02020603050405020304" pitchFamily="18" charset="0"/>
              </a:rPr>
              <a:t>Induction;</a:t>
            </a:r>
          </a:p>
          <a:p>
            <a:pPr marL="0" indent="0">
              <a:buNone/>
            </a:pPr>
            <a:endParaRPr lang="en-US" dirty="0"/>
          </a:p>
          <a:p>
            <a:pPr marL="0" indent="0">
              <a:buNone/>
            </a:pPr>
            <a:r>
              <a:rPr lang="en-US" sz="2800" b="1" dirty="0" smtClean="0">
                <a:latin typeface="Times New Roman" panose="02020603050405020304" pitchFamily="18" charset="0"/>
                <a:cs typeface="Times New Roman" panose="02020603050405020304" pitchFamily="18" charset="0"/>
              </a:rPr>
              <a:t>      Definition;</a:t>
            </a:r>
          </a:p>
          <a:p>
            <a:pPr marL="0" indent="0">
              <a:buNone/>
            </a:pPr>
            <a:endParaRPr lang="en-US" dirty="0"/>
          </a:p>
          <a:p>
            <a:pPr marL="0" indent="0" algn="just">
              <a:buNone/>
            </a:pPr>
            <a:r>
              <a:rPr lang="en-US" sz="2800" dirty="0" smtClean="0">
                <a:latin typeface="Times New Roman" panose="02020603050405020304" pitchFamily="18" charset="0"/>
                <a:cs typeface="Times New Roman" panose="02020603050405020304" pitchFamily="18" charset="0"/>
              </a:rPr>
              <a:t>                     “  Induction </a:t>
            </a:r>
            <a:r>
              <a:rPr lang="en-US" sz="2800" dirty="0">
                <a:latin typeface="Times New Roman" panose="02020603050405020304" pitchFamily="18" charset="0"/>
                <a:cs typeface="Times New Roman" panose="02020603050405020304" pitchFamily="18" charset="0"/>
              </a:rPr>
              <a:t>is a technique by which a new employee is introduced to company practices, policies and purposes of the organization</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p>
          <a:p>
            <a:pPr algn="just"/>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endParaRPr lang="en-US" dirty="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15</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71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576197"/>
            <a:ext cx="9619989" cy="6281803"/>
          </a:xfrm>
        </p:spPr>
        <p:txBody>
          <a:bodyPr/>
          <a:lstStyle/>
          <a:p>
            <a:pPr>
              <a:buFont typeface="Wingdings" panose="05000000000000000000" pitchFamily="2" charset="2"/>
              <a:buChar char="Ø"/>
            </a:pPr>
            <a:r>
              <a:rPr lang="en-US" sz="3600" b="1" dirty="0">
                <a:latin typeface="Times New Roman" panose="02020603050405020304" pitchFamily="18" charset="0"/>
                <a:cs typeface="Times New Roman" panose="02020603050405020304" pitchFamily="18" charset="0"/>
              </a:rPr>
              <a:t>Objectives of induction</a:t>
            </a:r>
            <a:r>
              <a:rPr lang="en-US" sz="3600" b="1" dirty="0" smtClean="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Reduce stress,nervouseness,feeling of insecurity of a new </a:t>
            </a:r>
            <a:r>
              <a:rPr lang="en-US" sz="2800" dirty="0" smtClean="0">
                <a:latin typeface="Times New Roman" panose="02020603050405020304" pitchFamily="18" charset="0"/>
                <a:cs typeface="Times New Roman" panose="02020603050405020304" pitchFamily="18" charset="0"/>
              </a:rPr>
              <a:t>employee.</a:t>
            </a:r>
          </a:p>
          <a:p>
            <a:pPr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Induction </a:t>
            </a:r>
            <a:r>
              <a:rPr lang="en-US" sz="2800" dirty="0">
                <a:latin typeface="Times New Roman" panose="02020603050405020304" pitchFamily="18" charset="0"/>
                <a:cs typeface="Times New Roman" panose="02020603050405020304" pitchFamily="18" charset="0"/>
              </a:rPr>
              <a:t>fulfills </a:t>
            </a:r>
            <a:r>
              <a:rPr lang="en-US" sz="2800" dirty="0" smtClean="0">
                <a:latin typeface="Times New Roman" panose="02020603050405020304" pitchFamily="18" charset="0"/>
                <a:cs typeface="Times New Roman" panose="02020603050405020304" pitchFamily="18" charset="0"/>
              </a:rPr>
              <a:t>expectations of new employee.</a:t>
            </a:r>
          </a:p>
          <a:p>
            <a:pPr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Make their work easy.</a:t>
            </a:r>
            <a:endParaRPr lang="en-US" sz="2800" dirty="0">
              <a:latin typeface="Times New Roman" panose="02020603050405020304" pitchFamily="18" charset="0"/>
              <a:cs typeface="Times New Roman" panose="02020603050405020304" pitchFamily="18" charset="0"/>
            </a:endParaRPr>
          </a:p>
          <a:p>
            <a:endParaRPr lang="en-US" sz="2800" dirty="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16</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3478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11" y="651353"/>
            <a:ext cx="8596668" cy="6316935"/>
          </a:xfrm>
        </p:spPr>
        <p:txBody>
          <a:bodyPr>
            <a:normAutofit/>
          </a:bodyPr>
          <a:lstStyle/>
          <a:p>
            <a:pPr>
              <a:buFont typeface="Wingdings" panose="05000000000000000000" pitchFamily="2" charset="2"/>
              <a:buChar char="Ø"/>
            </a:pPr>
            <a:r>
              <a:rPr lang="en-US" sz="3600" b="1" dirty="0" smtClean="0">
                <a:latin typeface="Times New Roman" panose="02020603050405020304" pitchFamily="18" charset="0"/>
                <a:cs typeface="Times New Roman" panose="02020603050405020304" pitchFamily="18" charset="0"/>
              </a:rPr>
              <a:t>Benefits of induction;</a:t>
            </a:r>
          </a:p>
          <a:p>
            <a:pPr marL="0" indent="0">
              <a:buNone/>
            </a:pPr>
            <a:endParaRPr lang="en-US" sz="36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Induction helps new recruits to understand easily company rules, work</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culture and people.</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Induction develops a feeling of belongingness towards the company.</a:t>
            </a: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17</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700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Issues of recruitment ,selection and placement;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930400"/>
            <a:ext cx="9457151" cy="4697411"/>
          </a:xfrm>
        </p:spPr>
        <p:txBody>
          <a:bodyPr>
            <a:normAutofit fontScale="92500" lnSpcReduction="10000"/>
          </a:bodyPr>
          <a:lstStyle/>
          <a:p>
            <a:pPr algn="just">
              <a:buFont typeface="Wingdings" panose="05000000000000000000" pitchFamily="2" charset="2"/>
              <a:buChar char="v"/>
            </a:pPr>
            <a:r>
              <a:rPr lang="en-US" sz="3900" b="1" dirty="0" smtClean="0">
                <a:latin typeface="Times New Roman" panose="02020603050405020304" pitchFamily="18" charset="0"/>
                <a:cs typeface="Times New Roman" panose="02020603050405020304" pitchFamily="18" charset="0"/>
              </a:rPr>
              <a:t>Hiring manager issues ;</a:t>
            </a:r>
          </a:p>
          <a:p>
            <a:pPr marL="0" indent="0" algn="just">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ccording to human resources . Firm the Adler group , many human resources department have difficulties with the hiring manager and other  recruitment personnel.</a:t>
            </a:r>
          </a:p>
          <a:p>
            <a:pPr algn="just">
              <a:buFont typeface="Wingdings" panose="05000000000000000000" pitchFamily="2" charset="2"/>
              <a:buChar char="v"/>
            </a:pPr>
            <a:r>
              <a:rPr lang="en-US" sz="3900" b="1" dirty="0" smtClean="0">
                <a:latin typeface="Times New Roman" panose="02020603050405020304" pitchFamily="18" charset="0"/>
                <a:cs typeface="Times New Roman" panose="02020603050405020304" pitchFamily="18" charset="0"/>
              </a:rPr>
              <a:t>Quality of candidate; </a:t>
            </a:r>
          </a:p>
          <a:p>
            <a:pPr marL="0" indent="0" algn="just">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candidates quality is always an issues ,particularly in a changing economy where new technologies awareness of global economics and increasing educational recruitments are  in high demand. High quality candidates are quickly snapped up and it can be difficult to lure them to new job , if job doesn't have benefit package.</a:t>
            </a:r>
          </a:p>
          <a:p>
            <a:pPr marL="0" indent="0" algn="just">
              <a:buNone/>
            </a:pPr>
            <a:endParaRPr lang="en-US" dirty="0"/>
          </a:p>
        </p:txBody>
      </p:sp>
      <p:sp>
        <p:nvSpPr>
          <p:cNvPr id="4" name="Slide Number Placeholder 3"/>
          <p:cNvSpPr>
            <a:spLocks noGrp="1"/>
          </p:cNvSpPr>
          <p:nvPr>
            <p:ph type="sldNum" sz="quarter" idx="12"/>
          </p:nvPr>
        </p:nvSpPr>
        <p:spPr>
          <a:xfrm>
            <a:off x="8773812" y="6262686"/>
            <a:ext cx="683339" cy="365125"/>
          </a:xfrm>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18</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867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5988"/>
            <a:ext cx="9311580" cy="6275541"/>
          </a:xfrm>
        </p:spPr>
        <p:txBody>
          <a:bodyPr>
            <a:normAutofit/>
          </a:bodyPr>
          <a:lstStyle/>
          <a:p>
            <a:pPr algn="just">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Job incentives;</a:t>
            </a:r>
          </a:p>
          <a:p>
            <a:pPr marL="0" indent="0" algn="just">
              <a:buNone/>
            </a:pPr>
            <a:r>
              <a:rPr lang="en-US" dirty="0"/>
              <a:t> </a:t>
            </a:r>
            <a:r>
              <a:rPr lang="en-US" dirty="0" smtClean="0"/>
              <a:t> compensation,  benefit and working environment are all significant factors in employ recruitment  it a tuff economy  many business cut back benefit which make it   much more difficult to attract the best candidate . HR departments often have to find creative strategies to make  a job listening  more appealing. </a:t>
            </a:r>
          </a:p>
          <a:p>
            <a:pPr marL="0" indent="0" algn="just">
              <a:buNone/>
            </a:pPr>
            <a:endParaRPr lang="en-US" dirty="0" smtClean="0"/>
          </a:p>
          <a:p>
            <a:pPr algn="just">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Employ retention;</a:t>
            </a:r>
          </a:p>
          <a:p>
            <a:pPr marL="0" indent="0" algn="just">
              <a:buNone/>
            </a:pPr>
            <a:r>
              <a:rPr lang="en-US" dirty="0" smtClean="0"/>
              <a:t>Retention is as important as recruitment and many employees leave their job for greener pastures only a few month starting . Corporate culture and working environment play a major role in retention.</a:t>
            </a:r>
          </a:p>
          <a:p>
            <a:pPr marL="0" indent="0" algn="just">
              <a:buNone/>
            </a:pPr>
            <a:endParaRPr lang="en-US" dirty="0" smtClean="0"/>
          </a:p>
          <a:p>
            <a:pPr algn="just">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Engaging qualified candidates;</a:t>
            </a:r>
          </a:p>
          <a:p>
            <a:pPr marL="0" indent="0" algn="just">
              <a:buNone/>
            </a:pPr>
            <a:r>
              <a:rPr lang="en-US" dirty="0" smtClean="0"/>
              <a:t>Good candidates are often contracted regularly by recruiters , making  it harder for your own email  to stand out. In addition , candidates  with  hard to find skill are often considering several   job offers at the same time .</a:t>
            </a:r>
          </a:p>
        </p:txBody>
      </p:sp>
      <p:sp>
        <p:nvSpPr>
          <p:cNvPr id="2" name="Slide Number Placeholder 1"/>
          <p:cNvSpPr>
            <a:spLocks noGrp="1"/>
          </p:cNvSpPr>
          <p:nvPr>
            <p:ph type="sldNum" sz="quarter" idx="12"/>
          </p:nvPr>
        </p:nvSpPr>
        <p:spPr>
          <a:xfrm>
            <a:off x="8628241" y="6151531"/>
            <a:ext cx="683339" cy="365125"/>
          </a:xfrm>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19</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47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88515"/>
            <a:ext cx="9274002" cy="6369485"/>
          </a:xfrm>
        </p:spPr>
        <p:txBody>
          <a:bodyPr>
            <a:normAutofit/>
          </a:bodyPr>
          <a:lstStyle/>
          <a:p>
            <a:r>
              <a:rPr lang="en-US" sz="3600" b="1" dirty="0" smtClean="0">
                <a:latin typeface="Times New Roman" panose="02020603050405020304" pitchFamily="18" charset="0"/>
                <a:cs typeface="Times New Roman" panose="02020603050405020304" pitchFamily="18" charset="0"/>
              </a:rPr>
              <a:t>What is recruitment?</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smtClean="0">
                <a:latin typeface="Times New Roman" panose="02020603050405020304" pitchFamily="18" charset="0"/>
                <a:cs typeface="Times New Roman" panose="02020603050405020304" pitchFamily="18" charset="0"/>
              </a:rPr>
              <a:t> Definition;</a:t>
            </a:r>
          </a:p>
          <a:p>
            <a:pPr marL="0" indent="0">
              <a:buNone/>
            </a:pP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Recruitment is the process of searching the candidates for employment and stimulating them to apply for jobs in the organization.’’</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Edwin B. Flippo}</a:t>
            </a: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2</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819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338203"/>
            <a:ext cx="9269261" cy="6519797"/>
          </a:xfrm>
        </p:spPr>
        <p:txBody>
          <a:bodyPr/>
          <a:lstStyle/>
          <a:p>
            <a:pPr algn="just">
              <a:buFont typeface="Wingdings" panose="05000000000000000000" pitchFamily="2" charset="2"/>
              <a:buChar char="v"/>
            </a:pPr>
            <a:r>
              <a:rPr lang="en-US" sz="3600" b="1" dirty="0">
                <a:latin typeface="Times New Roman" panose="02020603050405020304" pitchFamily="18" charset="0"/>
                <a:cs typeface="Times New Roman" panose="02020603050405020304" pitchFamily="18" charset="0"/>
              </a:rPr>
              <a:t>Using data driven recruitment ;</a:t>
            </a:r>
          </a:p>
          <a:p>
            <a:pPr marL="0" indent="0" algn="just">
              <a:buNone/>
            </a:pPr>
            <a:r>
              <a:rPr lang="en-US" dirty="0"/>
              <a:t>Companies can use recruitment data and metrics to constantly improve their recruitment  process and make more informed decisions. But collecting  and processing data can be a hassle. </a:t>
            </a:r>
            <a:endParaRPr lang="en-US" dirty="0" smtClean="0"/>
          </a:p>
          <a:p>
            <a:pPr marL="0" indent="0" algn="just">
              <a:buNone/>
            </a:pPr>
            <a:endParaRPr lang="en-US" dirty="0"/>
          </a:p>
          <a:p>
            <a:pPr algn="just">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Building a strong  employ brand </a:t>
            </a:r>
            <a:r>
              <a:rPr lang="en-US" sz="3600" dirty="0" smtClean="0">
                <a:latin typeface="Times New Roman" panose="02020603050405020304" pitchFamily="18" charset="0"/>
                <a:cs typeface="Times New Roman" panose="02020603050405020304" pitchFamily="18" charset="0"/>
              </a:rPr>
              <a:t>;</a:t>
            </a:r>
          </a:p>
          <a:p>
            <a:pPr marL="0" indent="0" algn="just">
              <a:buNone/>
            </a:pPr>
            <a:endParaRPr lang="en-US" dirty="0"/>
          </a:p>
          <a:p>
            <a:pPr marL="0" indent="0" algn="just">
              <a:buNone/>
            </a:pPr>
            <a:r>
              <a:rPr lang="en-US" dirty="0" smtClean="0"/>
              <a:t> A good employ brand helps you attract and engage better candidates . Organizations that invest in employer branding are three times more likely  to make a quality hire. </a:t>
            </a:r>
            <a:endParaRPr lang="en-US" dirty="0"/>
          </a:p>
          <a:p>
            <a:pPr algn="just"/>
            <a:endParaRPr lang="en-US" dirty="0"/>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20</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98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82" y="463463"/>
            <a:ext cx="9186320" cy="6394537"/>
          </a:xfrm>
        </p:spPr>
        <p:txBody>
          <a:bodyPr>
            <a:normAutofit/>
          </a:bodyPr>
          <a:lstStyle/>
          <a:p>
            <a:pPr algn="just"/>
            <a:r>
              <a:rPr lang="en-US" sz="3600" b="1" dirty="0" smtClean="0">
                <a:latin typeface="Times New Roman" panose="02020603050405020304" pitchFamily="18" charset="0"/>
                <a:cs typeface="Times New Roman" panose="02020603050405020304" pitchFamily="18" charset="0"/>
              </a:rPr>
              <a:t>Importance of recruitment;</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Attract more candidates to apply in the organization.</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Process which links employees with employees.</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Increase the pool of candidates for job at minimum cost.</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Determine present and future requirements of the organization with proper planning. </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To provide good quality people to the organization.</a:t>
            </a:r>
          </a:p>
          <a:p>
            <a:pPr marL="0" indent="0" algn="just">
              <a:buNone/>
            </a:pPr>
            <a:endParaRPr 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3</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687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38411"/>
            <a:ext cx="9274002" cy="6419589"/>
          </a:xfrm>
        </p:spPr>
        <p:txBody>
          <a:bodyPr>
            <a:normAutofit/>
          </a:bodyPr>
          <a:lstStyle/>
          <a:p>
            <a:r>
              <a:rPr lang="en-US" sz="3600" b="1" dirty="0" smtClean="0">
                <a:latin typeface="Times New Roman" panose="02020603050405020304" pitchFamily="18" charset="0"/>
                <a:cs typeface="Times New Roman" panose="02020603050405020304" pitchFamily="18" charset="0"/>
              </a:rPr>
              <a:t>Recruitment process;</a:t>
            </a:r>
          </a:p>
          <a:p>
            <a:pPr marL="0" indent="0">
              <a:buNone/>
            </a:pPr>
            <a:endParaRPr lang="en-US" sz="2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Identify job vacancy.</a:t>
            </a: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Prepare and job specification.</a:t>
            </a: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Advertising the job vacancy.</a:t>
            </a: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Managing the response.</a:t>
            </a:r>
            <a:endParaRPr lang="en-US"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Short-listing</a:t>
            </a:r>
            <a:endParaRPr lang="en-US"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Arrange interviews </a:t>
            </a:r>
          </a:p>
          <a:p>
            <a:pPr>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Conducting interview and decision making.</a:t>
            </a:r>
            <a:endParaRPr lang="en-US" sz="3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4</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96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anose="05000000000000000000" pitchFamily="2" charset="2"/>
              <a:buChar char="Ø"/>
            </a:pPr>
            <a:r>
              <a:rPr lang="en-US" dirty="0" smtClean="0"/>
              <a:t>Sources of recruitment </a:t>
            </a:r>
            <a:endParaRPr lang="en-US" dirty="0"/>
          </a:p>
        </p:txBody>
      </p:sp>
      <p:sp>
        <p:nvSpPr>
          <p:cNvPr id="3" name="Text Placeholder 2"/>
          <p:cNvSpPr>
            <a:spLocks noGrp="1"/>
          </p:cNvSpPr>
          <p:nvPr>
            <p:ph type="body" idx="1"/>
          </p:nvPr>
        </p:nvSpPr>
        <p:spPr/>
        <p:txBody>
          <a:bodyPr/>
          <a:lstStyle/>
          <a:p>
            <a:r>
              <a:rPr lang="en-US" dirty="0" smtClean="0"/>
              <a:t>Internal</a:t>
            </a:r>
            <a:endParaRPr lang="en-US" dirty="0"/>
          </a:p>
        </p:txBody>
      </p:sp>
      <p:sp>
        <p:nvSpPr>
          <p:cNvPr id="4" name="Content Placeholder 3"/>
          <p:cNvSpPr>
            <a:spLocks noGrp="1"/>
          </p:cNvSpPr>
          <p:nvPr>
            <p:ph sz="half" idx="2"/>
          </p:nvPr>
        </p:nvSpPr>
        <p:spPr/>
        <p:txBody>
          <a:bodyPr>
            <a:noAutofit/>
          </a:bodyPr>
          <a:lstStyle/>
          <a:p>
            <a:pPr>
              <a:buFont typeface="Wingdings" panose="05000000000000000000" pitchFamily="2" charset="2"/>
              <a:buChar char="v"/>
            </a:pPr>
            <a:r>
              <a:rPr lang="en-US" sz="2400" dirty="0" smtClean="0"/>
              <a:t>Promotion</a:t>
            </a:r>
            <a:endParaRPr lang="en-US" sz="2400" dirty="0" smtClean="0"/>
          </a:p>
          <a:p>
            <a:pPr>
              <a:buFont typeface="Wingdings" panose="05000000000000000000" pitchFamily="2" charset="2"/>
              <a:buChar char="v"/>
            </a:pPr>
            <a:r>
              <a:rPr lang="en-US" sz="2400" dirty="0" smtClean="0"/>
              <a:t> Transfers</a:t>
            </a:r>
          </a:p>
          <a:p>
            <a:pPr>
              <a:buFont typeface="Wingdings" panose="05000000000000000000" pitchFamily="2" charset="2"/>
              <a:buChar char="v"/>
            </a:pPr>
            <a:r>
              <a:rPr lang="en-US" sz="2400" dirty="0" smtClean="0"/>
              <a:t>Upgrading </a:t>
            </a:r>
          </a:p>
          <a:p>
            <a:pPr>
              <a:buFont typeface="Wingdings" panose="05000000000000000000" pitchFamily="2" charset="2"/>
              <a:buChar char="v"/>
            </a:pPr>
            <a:r>
              <a:rPr lang="en-US" sz="2400" dirty="0" smtClean="0"/>
              <a:t>demotion </a:t>
            </a:r>
          </a:p>
          <a:p>
            <a:pPr>
              <a:buFont typeface="Wingdings" panose="05000000000000000000" pitchFamily="2" charset="2"/>
              <a:buChar char="v"/>
            </a:pPr>
            <a:r>
              <a:rPr lang="en-US" sz="2400" dirty="0" smtClean="0"/>
              <a:t>Retired employees</a:t>
            </a:r>
          </a:p>
          <a:p>
            <a:pPr>
              <a:buFont typeface="Wingdings" panose="05000000000000000000" pitchFamily="2" charset="2"/>
              <a:buChar char="v"/>
            </a:pPr>
            <a:r>
              <a:rPr lang="en-US" sz="2400" dirty="0" smtClean="0"/>
              <a:t>Retrenced employees</a:t>
            </a:r>
          </a:p>
          <a:p>
            <a:pPr>
              <a:buFont typeface="Wingdings" panose="05000000000000000000" pitchFamily="2" charset="2"/>
              <a:buChar char="v"/>
            </a:pPr>
            <a:r>
              <a:rPr lang="en-US" sz="2400" dirty="0" smtClean="0"/>
              <a:t>Employ referrals</a:t>
            </a:r>
          </a:p>
          <a:p>
            <a:endParaRPr lang="en-US" sz="2400" dirty="0"/>
          </a:p>
        </p:txBody>
      </p:sp>
      <p:sp>
        <p:nvSpPr>
          <p:cNvPr id="5" name="Text Placeholder 4"/>
          <p:cNvSpPr>
            <a:spLocks noGrp="1"/>
          </p:cNvSpPr>
          <p:nvPr>
            <p:ph type="body" sz="quarter" idx="3"/>
          </p:nvPr>
        </p:nvSpPr>
        <p:spPr/>
        <p:txBody>
          <a:bodyPr/>
          <a:lstStyle/>
          <a:p>
            <a:r>
              <a:rPr lang="en-US" dirty="0" smtClean="0"/>
              <a:t>External</a:t>
            </a:r>
          </a:p>
        </p:txBody>
      </p:sp>
      <p:sp>
        <p:nvSpPr>
          <p:cNvPr id="6" name="Content Placeholder 5"/>
          <p:cNvSpPr>
            <a:spLocks noGrp="1"/>
          </p:cNvSpPr>
          <p:nvPr>
            <p:ph sz="quarter" idx="4"/>
          </p:nvPr>
        </p:nvSpPr>
        <p:spPr/>
        <p:txBody>
          <a:bodyPr>
            <a:noAutofit/>
          </a:bodyPr>
          <a:lstStyle/>
          <a:p>
            <a:pPr>
              <a:buFont typeface="Wingdings" panose="05000000000000000000" pitchFamily="2" charset="2"/>
              <a:buChar char="v"/>
            </a:pPr>
            <a:r>
              <a:rPr lang="en-US" sz="2400" dirty="0" smtClean="0"/>
              <a:t>Advertisements</a:t>
            </a:r>
            <a:endParaRPr lang="en-US" sz="2400" dirty="0" smtClean="0"/>
          </a:p>
          <a:p>
            <a:pPr>
              <a:buFont typeface="Wingdings" panose="05000000000000000000" pitchFamily="2" charset="2"/>
              <a:buChar char="v"/>
            </a:pPr>
            <a:r>
              <a:rPr lang="en-US" sz="2400" dirty="0" smtClean="0"/>
              <a:t>Campus </a:t>
            </a:r>
            <a:r>
              <a:rPr lang="en-US" sz="2400" dirty="0" smtClean="0"/>
              <a:t>recruitment</a:t>
            </a:r>
          </a:p>
          <a:p>
            <a:pPr>
              <a:buFont typeface="Wingdings" panose="05000000000000000000" pitchFamily="2" charset="2"/>
              <a:buChar char="v"/>
            </a:pPr>
            <a:r>
              <a:rPr lang="en-US" sz="2400" dirty="0" smtClean="0"/>
              <a:t>Placement agencies</a:t>
            </a:r>
          </a:p>
          <a:p>
            <a:pPr>
              <a:buFont typeface="Wingdings" panose="05000000000000000000" pitchFamily="2" charset="2"/>
              <a:buChar char="v"/>
            </a:pPr>
            <a:r>
              <a:rPr lang="en-US" sz="2400" dirty="0" smtClean="0"/>
              <a:t>outsourcing\consultancies</a:t>
            </a:r>
          </a:p>
          <a:p>
            <a:pPr>
              <a:buFont typeface="Wingdings" panose="05000000000000000000" pitchFamily="2" charset="2"/>
              <a:buChar char="v"/>
            </a:pPr>
            <a:r>
              <a:rPr lang="en-US" sz="2400" dirty="0" smtClean="0"/>
              <a:t>Employment exchanging </a:t>
            </a:r>
          </a:p>
          <a:p>
            <a:pPr>
              <a:buFont typeface="Wingdings" panose="05000000000000000000" pitchFamily="2" charset="2"/>
              <a:buChar char="v"/>
            </a:pPr>
            <a:r>
              <a:rPr lang="en-US" sz="2400" dirty="0" smtClean="0"/>
              <a:t>Labors  contractors</a:t>
            </a:r>
            <a:endParaRPr lang="en-US" sz="2400" dirty="0"/>
          </a:p>
          <a:p>
            <a:pPr>
              <a:buFont typeface="Wingdings" panose="05000000000000000000" pitchFamily="2" charset="2"/>
              <a:buChar char="v"/>
            </a:pPr>
            <a:r>
              <a:rPr lang="en-US" sz="2400" dirty="0" smtClean="0"/>
              <a:t>Unsolicited applicants </a:t>
            </a:r>
          </a:p>
          <a:p>
            <a:pPr marL="0" indent="0">
              <a:buNone/>
            </a:pPr>
            <a:endParaRPr lang="en-US" sz="2400" dirty="0"/>
          </a:p>
        </p:txBody>
      </p:sp>
      <p:sp>
        <p:nvSpPr>
          <p:cNvPr id="7" name="Down Arrow 6"/>
          <p:cNvSpPr/>
          <p:nvPr/>
        </p:nvSpPr>
        <p:spPr>
          <a:xfrm>
            <a:off x="5549030" y="1327759"/>
            <a:ext cx="551145" cy="1014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own Arrow 8"/>
          <p:cNvSpPr/>
          <p:nvPr/>
        </p:nvSpPr>
        <p:spPr>
          <a:xfrm>
            <a:off x="1202499" y="1327759"/>
            <a:ext cx="513568" cy="1014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z="2800" smtClean="0">
                <a:latin typeface="Times New Roman" panose="02020603050405020304" pitchFamily="18" charset="0"/>
                <a:cs typeface="Times New Roman" panose="02020603050405020304" pitchFamily="18" charset="0"/>
              </a:rPr>
              <a:pPr/>
              <a:t>5</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3372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 what is selection? </a:t>
            </a:r>
            <a:r>
              <a:rPr lang="en-US" dirty="0" smtClean="0"/>
              <a:t/>
            </a:r>
            <a:br>
              <a:rPr lang="en-US" dirty="0" smtClean="0"/>
            </a:br>
            <a:endParaRPr lang="en-US" dirty="0"/>
          </a:p>
        </p:txBody>
      </p:sp>
      <p:sp>
        <p:nvSpPr>
          <p:cNvPr id="3" name="Content Placeholder 2"/>
          <p:cNvSpPr>
            <a:spLocks noGrp="1"/>
          </p:cNvSpPr>
          <p:nvPr>
            <p:ph idx="1"/>
          </p:nvPr>
        </p:nvSpPr>
        <p:spPr>
          <a:xfrm>
            <a:off x="0" y="1515649"/>
            <a:ext cx="9274002" cy="5342351"/>
          </a:xfrm>
        </p:spPr>
        <p:txBody>
          <a:bodyPr>
            <a:normAutofit lnSpcReduction="10000"/>
          </a:bodyPr>
          <a:lstStyle/>
          <a:p>
            <a:pPr marL="0" indent="0" algn="just">
              <a:buNone/>
            </a:pPr>
            <a:r>
              <a:rPr lang="en-US" sz="28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D</a:t>
            </a:r>
            <a:r>
              <a:rPr lang="en-US" sz="2800" b="1" dirty="0" smtClean="0">
                <a:latin typeface="Times New Roman" panose="02020603050405020304" pitchFamily="18" charset="0"/>
                <a:cs typeface="Times New Roman" panose="02020603050405020304" pitchFamily="18" charset="0"/>
              </a:rPr>
              <a:t>efinitions ;</a:t>
            </a:r>
            <a:endParaRPr lang="en-US" sz="2800" b="1" dirty="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Selection as the process of choosing the right person for the right job.”</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                 “ Selection is the long process,  commencing from the preliminary interview of the        applicants and ending with the contract of employment.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6</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47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selection process</a:t>
            </a:r>
            <a:endParaRPr lang="en-US" dirty="0"/>
          </a:p>
        </p:txBody>
      </p:sp>
      <p:sp>
        <p:nvSpPr>
          <p:cNvPr id="3" name="Content Placeholder 2"/>
          <p:cNvSpPr>
            <a:spLocks noGrp="1"/>
          </p:cNvSpPr>
          <p:nvPr>
            <p:ph idx="1"/>
          </p:nvPr>
        </p:nvSpPr>
        <p:spPr/>
        <p:txBody>
          <a:bodyPr>
            <a:normAutofit/>
          </a:bodyPr>
          <a:lstStyle/>
          <a:p>
            <a:pPr algn="just"/>
            <a:r>
              <a:rPr lang="en-US" sz="2800" dirty="0" smtClean="0">
                <a:latin typeface="Times New Roman" panose="02020603050405020304" pitchFamily="18" charset="0"/>
                <a:cs typeface="Times New Roman" panose="02020603050405020304" pitchFamily="18" charset="0"/>
              </a:rPr>
              <a:t>Reduce applicant number </a:t>
            </a:r>
          </a:p>
          <a:p>
            <a:pPr algn="just"/>
            <a:r>
              <a:rPr lang="en-US" sz="2800" dirty="0" smtClean="0">
                <a:latin typeface="Times New Roman" panose="02020603050405020304" pitchFamily="18" charset="0"/>
                <a:cs typeface="Times New Roman" panose="02020603050405020304" pitchFamily="18" charset="0"/>
              </a:rPr>
              <a:t>Assess behavior </a:t>
            </a:r>
          </a:p>
          <a:p>
            <a:pPr algn="just"/>
            <a:r>
              <a:rPr lang="en-US" sz="2800" dirty="0" smtClean="0">
                <a:latin typeface="Times New Roman" panose="02020603050405020304" pitchFamily="18" charset="0"/>
                <a:cs typeface="Times New Roman" panose="02020603050405020304" pitchFamily="18" charset="0"/>
              </a:rPr>
              <a:t>Low employ turnover</a:t>
            </a:r>
          </a:p>
          <a:p>
            <a:pPr algn="just"/>
            <a:r>
              <a:rPr lang="en-US" sz="2800" dirty="0" smtClean="0">
                <a:latin typeface="Times New Roman" panose="02020603050405020304" pitchFamily="18" charset="0"/>
                <a:cs typeface="Times New Roman" panose="02020603050405020304" pitchFamily="18" charset="0"/>
              </a:rPr>
              <a:t>The time dimension</a:t>
            </a:r>
          </a:p>
          <a:p>
            <a:pPr algn="just"/>
            <a:r>
              <a:rPr lang="en-US" sz="2800" dirty="0" smtClean="0">
                <a:latin typeface="Times New Roman" panose="02020603050405020304" pitchFamily="18" charset="0"/>
                <a:cs typeface="Times New Roman" panose="02020603050405020304" pitchFamily="18" charset="0"/>
              </a:rPr>
              <a:t>Reduce cost of training and development </a:t>
            </a:r>
          </a:p>
          <a:p>
            <a:pPr algn="just"/>
            <a:r>
              <a:rPr lang="en-US" sz="2800" dirty="0" smtClean="0">
                <a:latin typeface="Times New Roman" panose="02020603050405020304" pitchFamily="18" charset="0"/>
                <a:cs typeface="Times New Roman" panose="02020603050405020304" pitchFamily="18" charset="0"/>
              </a:rPr>
              <a:t>Absence of personnel problem</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7</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095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endParaRPr lang="en-US" dirty="0"/>
          </a:p>
        </p:txBody>
      </p:sp>
      <p:sp>
        <p:nvSpPr>
          <p:cNvPr id="3" name="Content Placeholder 2"/>
          <p:cNvSpPr>
            <a:spLocks noGrp="1"/>
          </p:cNvSpPr>
          <p:nvPr>
            <p:ph idx="1"/>
          </p:nvPr>
        </p:nvSpPr>
        <p:spPr>
          <a:xfrm>
            <a:off x="0" y="162839"/>
            <a:ext cx="9419573" cy="6695162"/>
          </a:xfrm>
        </p:spPr>
        <p:txBody>
          <a:bodyPr>
            <a:normAutofit fontScale="32500" lnSpcReduction="20000"/>
          </a:bodyPr>
          <a:lstStyle/>
          <a:p>
            <a:pPr algn="just">
              <a:buFont typeface="Wingdings" panose="05000000000000000000" pitchFamily="2" charset="2"/>
              <a:buChar char="v"/>
            </a:pPr>
            <a:r>
              <a:rPr lang="en-US" sz="11100" b="1" dirty="0" smtClean="0">
                <a:latin typeface="Times New Roman" panose="02020603050405020304" pitchFamily="18" charset="0"/>
                <a:cs typeface="Times New Roman" panose="02020603050405020304" pitchFamily="18" charset="0"/>
              </a:rPr>
              <a:t>Stages of selection process </a:t>
            </a:r>
          </a:p>
          <a:p>
            <a:pPr marL="0" indent="0" algn="just">
              <a:buNone/>
            </a:pPr>
            <a:endParaRPr lang="en-US" sz="39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en-US" sz="39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8600" b="1" dirty="0" smtClean="0">
                <a:latin typeface="Times New Roman" panose="02020603050405020304" pitchFamily="18" charset="0"/>
                <a:cs typeface="Times New Roman" panose="02020603050405020304" pitchFamily="18" charset="0"/>
              </a:rPr>
              <a:t>Preliminary </a:t>
            </a:r>
            <a:r>
              <a:rPr lang="en-US" sz="8600" b="1" dirty="0">
                <a:latin typeface="Times New Roman" panose="02020603050405020304" pitchFamily="18" charset="0"/>
                <a:cs typeface="Times New Roman" panose="02020603050405020304" pitchFamily="18" charset="0"/>
              </a:rPr>
              <a:t>Selection</a:t>
            </a:r>
            <a:r>
              <a:rPr lang="en-US" sz="8600" b="1" dirty="0" smtClean="0">
                <a:latin typeface="Times New Roman" panose="02020603050405020304" pitchFamily="18" charset="0"/>
                <a:cs typeface="Times New Roman" panose="02020603050405020304" pitchFamily="18" charset="0"/>
              </a:rPr>
              <a:t>;</a:t>
            </a:r>
          </a:p>
          <a:p>
            <a:pPr marL="0" indent="0" algn="just">
              <a:buNone/>
            </a:pPr>
            <a:endParaRPr lang="en-US" sz="39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7000" dirty="0" smtClean="0">
                <a:latin typeface="Times New Roman" panose="02020603050405020304" pitchFamily="18" charset="0"/>
                <a:cs typeface="Times New Roman" panose="02020603050405020304" pitchFamily="18" charset="0"/>
              </a:rPr>
              <a:t>Candidates who apply are selected</a:t>
            </a:r>
          </a:p>
          <a:p>
            <a:pPr marL="0" indent="0" algn="just">
              <a:buNone/>
            </a:pPr>
            <a:endParaRPr lang="en-US" sz="7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7000" dirty="0">
                <a:latin typeface="Times New Roman" panose="02020603050405020304" pitchFamily="18" charset="0"/>
                <a:cs typeface="Times New Roman" panose="02020603050405020304" pitchFamily="18" charset="0"/>
              </a:rPr>
              <a:t> </a:t>
            </a:r>
            <a:r>
              <a:rPr lang="en-US" sz="7000" dirty="0" smtClean="0">
                <a:latin typeface="Times New Roman" panose="02020603050405020304" pitchFamily="18" charset="0"/>
                <a:cs typeface="Times New Roman" panose="02020603050405020304" pitchFamily="18" charset="0"/>
              </a:rPr>
              <a:t>Taken by  personal manager</a:t>
            </a:r>
          </a:p>
          <a:p>
            <a:pPr marL="0" indent="0" algn="just">
              <a:buNone/>
            </a:pPr>
            <a:endParaRPr lang="en-US" sz="7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7000" dirty="0">
                <a:latin typeface="Times New Roman" panose="02020603050405020304" pitchFamily="18" charset="0"/>
                <a:cs typeface="Times New Roman" panose="02020603050405020304" pitchFamily="18" charset="0"/>
              </a:rPr>
              <a:t> </a:t>
            </a:r>
            <a:r>
              <a:rPr lang="en-US" sz="7000" dirty="0" smtClean="0">
                <a:latin typeface="Times New Roman" panose="02020603050405020304" pitchFamily="18" charset="0"/>
                <a:cs typeface="Times New Roman" panose="02020603050405020304" pitchFamily="18" charset="0"/>
              </a:rPr>
              <a:t>Basic questions are asked related to job or status of person.</a:t>
            </a:r>
          </a:p>
          <a:p>
            <a:pPr marL="0" indent="0" algn="just">
              <a:buNone/>
            </a:pPr>
            <a:endParaRPr lang="en-US" sz="7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7000" dirty="0" smtClean="0">
                <a:latin typeface="Times New Roman" panose="02020603050405020304" pitchFamily="18" charset="0"/>
                <a:cs typeface="Times New Roman" panose="02020603050405020304" pitchFamily="18" charset="0"/>
              </a:rPr>
              <a:t> Check confidence of candidate</a:t>
            </a:r>
            <a:endParaRPr lang="en-US" sz="7000" dirty="0">
              <a:latin typeface="Times New Roman" panose="02020603050405020304" pitchFamily="18" charset="0"/>
              <a:cs typeface="Times New Roman" panose="02020603050405020304" pitchFamily="18" charset="0"/>
            </a:endParaRPr>
          </a:p>
          <a:p>
            <a:endParaRPr lang="en-US" sz="7000" dirty="0" smtClean="0">
              <a:latin typeface="Times New Roman" panose="02020603050405020304" pitchFamily="18" charset="0"/>
              <a:cs typeface="Times New Roman" panose="02020603050405020304" pitchFamily="18" charset="0"/>
            </a:endParaRPr>
          </a:p>
          <a:p>
            <a:pPr marL="0" indent="0">
              <a:buNone/>
            </a:pPr>
            <a:endParaRPr lang="en-US" sz="7000" dirty="0" smtClean="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8</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5418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2329"/>
            <a:ext cx="9274002" cy="6405671"/>
          </a:xfrm>
        </p:spPr>
        <p:txBody>
          <a:bodyPr>
            <a:noAutofit/>
          </a:bodyPr>
          <a:lstStyle/>
          <a:p>
            <a:pPr algn="just">
              <a:buFont typeface="Wingdings" panose="05000000000000000000" pitchFamily="2" charset="2"/>
              <a:buChar char="Ø"/>
            </a:pPr>
            <a:r>
              <a:rPr lang="en-US" sz="3200" b="1" dirty="0" smtClean="0">
                <a:latin typeface="Times New Roman" panose="02020603050405020304" pitchFamily="18" charset="0"/>
                <a:cs typeface="Times New Roman" panose="02020603050405020304" pitchFamily="18" charset="0"/>
              </a:rPr>
              <a:t>Selection </a:t>
            </a:r>
            <a:r>
              <a:rPr lang="en-US" sz="3200" b="1" dirty="0">
                <a:latin typeface="Times New Roman" panose="02020603050405020304" pitchFamily="18" charset="0"/>
                <a:cs typeface="Times New Roman" panose="02020603050405020304" pitchFamily="18" charset="0"/>
              </a:rPr>
              <a:t>test; </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Organization prefer written test to find out </a:t>
            </a:r>
            <a:r>
              <a:rPr lang="en-US" sz="3200" dirty="0" smtClean="0">
                <a:latin typeface="Times New Roman" panose="02020603050405020304" pitchFamily="18" charset="0"/>
                <a:cs typeface="Times New Roman" panose="02020603050405020304" pitchFamily="18" charset="0"/>
              </a:rPr>
              <a:t>practical knowledge.</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Intelligent </a:t>
            </a:r>
            <a:r>
              <a:rPr lang="en-US" sz="3200" dirty="0" smtClean="0">
                <a:latin typeface="Times New Roman" panose="02020603050405020304" pitchFamily="18" charset="0"/>
                <a:cs typeface="Times New Roman" panose="02020603050405020304" pitchFamily="18" charset="0"/>
              </a:rPr>
              <a:t>test</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Aptitude </a:t>
            </a:r>
            <a:r>
              <a:rPr lang="en-US" sz="3200" dirty="0" smtClean="0">
                <a:latin typeface="Times New Roman" panose="02020603050405020304" pitchFamily="18" charset="0"/>
                <a:cs typeface="Times New Roman" panose="02020603050405020304" pitchFamily="18" charset="0"/>
              </a:rPr>
              <a:t>test</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 Personality test</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Trade test</a:t>
            </a:r>
          </a:p>
          <a:p>
            <a:pPr algn="jus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Interest </a:t>
            </a:r>
            <a:r>
              <a:rPr lang="en-US" sz="3200" dirty="0">
                <a:latin typeface="Times New Roman" panose="02020603050405020304" pitchFamily="18" charset="0"/>
                <a:cs typeface="Times New Roman" panose="02020603050405020304" pitchFamily="18" charset="0"/>
              </a:rPr>
              <a:t>test</a:t>
            </a:r>
          </a:p>
        </p:txBody>
      </p:sp>
      <p:sp>
        <p:nvSpPr>
          <p:cNvPr id="2" name="Slide Number Placeholder 1"/>
          <p:cNvSpPr>
            <a:spLocks noGrp="1"/>
          </p:cNvSpPr>
          <p:nvPr>
            <p:ph type="sldNum" sz="quarter" idx="12"/>
          </p:nvPr>
        </p:nvSpPr>
        <p:spPr/>
        <p:txBody>
          <a:bodyPr/>
          <a:lstStyle/>
          <a:p>
            <a:fld id="{519954A3-9DFD-4C44-94BA-B95130A3BA1C}" type="slidenum">
              <a:rPr lang="en-US" sz="2800" smtClean="0">
                <a:latin typeface="Times New Roman" panose="02020603050405020304" pitchFamily="18" charset="0"/>
                <a:cs typeface="Times New Roman" panose="02020603050405020304" pitchFamily="18" charset="0"/>
              </a:rPr>
              <a:t>9</a:t>
            </a:fld>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8721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435</TotalTime>
  <Words>864</Words>
  <Application>Microsoft Office PowerPoint</Application>
  <PresentationFormat>Custom</PresentationFormat>
  <Paragraphs>186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PowerPoint Presentation</vt:lpstr>
      <vt:lpstr>PowerPoint Presentation</vt:lpstr>
      <vt:lpstr>PowerPoint Presentation</vt:lpstr>
      <vt:lpstr>PowerPoint Presentation</vt:lpstr>
      <vt:lpstr>Sources of recruitment </vt:lpstr>
      <vt:lpstr> what is selection?  </vt:lpstr>
      <vt:lpstr>Importance  of selection process</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Issues of recruitment ,selection and placement;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Muzaffar Lapi</dc:creator>
  <cp:lastModifiedBy>corei5</cp:lastModifiedBy>
  <cp:revision>58</cp:revision>
  <dcterms:created xsi:type="dcterms:W3CDTF">2020-02-18T06:00:32Z</dcterms:created>
  <dcterms:modified xsi:type="dcterms:W3CDTF">2020-05-02T05:33:58Z</dcterms:modified>
</cp:coreProperties>
</file>