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8" r:id="rId2"/>
    <p:sldId id="314" r:id="rId3"/>
    <p:sldId id="259" r:id="rId4"/>
    <p:sldId id="432" r:id="rId5"/>
    <p:sldId id="433" r:id="rId6"/>
    <p:sldId id="434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31" r:id="rId17"/>
    <p:sldId id="407" r:id="rId18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70" d="100"/>
          <a:sy n="70" d="100"/>
        </p:scale>
        <p:origin x="96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kern="1200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3" y="27863"/>
        <a:ext cx="3514891" cy="51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D1A73-C19D-47DF-BD13-6570E8C23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8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7" y="77637"/>
            <a:ext cx="1540476" cy="1683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4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softwarequality.techtarget.com/definition/waterfall-mode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searchsoftwarequality.techtarget.com/definition/spiral-model" TargetMode="External"/><Relationship Id="rId4" Type="http://schemas.openxmlformats.org/officeDocument/2006/relationships/hyperlink" Target="http://searchsoftwarequality.techtarget.com/definition/JA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25" y="365975"/>
            <a:ext cx="9462327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5800" b="1" dirty="0" smtClean="0"/>
              <a:t>What is SDLC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  <a:p>
            <a:r>
              <a:rPr lang="en-US" sz="3600" b="1" dirty="0">
                <a:ln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18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3850241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82300" y="38080"/>
            <a:ext cx="7989168" cy="819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Systems Analysis…</a:t>
            </a:r>
            <a:endParaRPr lang="en-GB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25726" name="Group 1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2509890"/>
              </p:ext>
            </p:extLst>
          </p:nvPr>
        </p:nvGraphicFramePr>
        <p:xfrm>
          <a:off x="350293" y="570485"/>
          <a:ext cx="10376848" cy="6000770"/>
        </p:xfrm>
        <a:graphic>
          <a:graphicData uri="http://schemas.openxmlformats.org/drawingml/2006/table">
            <a:tbl>
              <a:tblPr/>
              <a:tblGrid>
                <a:gridCol w="1557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4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Advantages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Disadvantages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3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Interview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Detailed data, you can change questions during process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Time-consuming, problems classifying/quantifying data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Questionnaire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76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 reach a lot of people, quickly </a:t>
                      </a:r>
                    </a:p>
                    <a:p>
                      <a:pPr marL="88900" marR="0" lvl="0" indent="-76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(compared to interview/observation).</a:t>
                      </a:r>
                    </a:p>
                    <a:p>
                      <a:pPr marL="88900" marR="0" lvl="0" indent="-76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Numerical analysis possible.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Questions may be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-interpreted. People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may not respond at all or may do only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some questions.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3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Document Search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data required for the system can be identified accurately.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Documents may be lacking, out-of-date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etc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(interview could discover this).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7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Literature Search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 find descriptions/problems of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previous implementations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(saves work).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 may not be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described (or in detail).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Again, working without experienced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users.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Observation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Observations are independent of user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bias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(unlike interview/questionnaire).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consuming and observer can affect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process.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2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90796" y="1363709"/>
            <a:ext cx="11118731" cy="53578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"How" phase, - determines how to implement the system study solutions. 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input requirements:</a:t>
            </a:r>
          </a:p>
          <a:p>
            <a:pPr lvl="2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Determine the input source, such as, databases, data entry by keyboard, mouse or screens (monitors), data screening, voice, data communications, etc.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Output requirements: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Determine the output media, such as, hard or soft output. </a:t>
            </a:r>
          </a:p>
          <a:p>
            <a:pPr lvl="2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output is determined first since it dictates the input requirements.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Storage requirements: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Define the databases.</a:t>
            </a:r>
          </a:p>
          <a:p>
            <a:pPr lvl="2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Records and Fields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System controls and backup: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Determine "what can go wrong scenarios".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Unauthorized access, determine security measures for software &amp; hardware.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Lost or corrupted databases</a:t>
            </a:r>
          </a:p>
          <a:p>
            <a:pPr lvl="2">
              <a:lnSpc>
                <a:spcPct val="80000"/>
              </a:lnSpc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determine on-site backup.</a:t>
            </a:r>
          </a:p>
          <a:p>
            <a:pPr>
              <a:lnSpc>
                <a:spcPct val="80000"/>
              </a:lnSpc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420" y="551100"/>
            <a:ext cx="8183562" cy="1052513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Systems design</a:t>
            </a:r>
          </a:p>
        </p:txBody>
      </p:sp>
    </p:spTree>
    <p:extLst>
      <p:ext uri="{BB962C8B-B14F-4D97-AF65-F5344CB8AC3E}">
        <p14:creationId xmlns:p14="http://schemas.microsoft.com/office/powerpoint/2010/main" val="230395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44975" y="1435361"/>
            <a:ext cx="11019144" cy="5786456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GB" dirty="0"/>
              <a:t>Build software programs according to design specifications.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GB" dirty="0"/>
              <a:t>Make or by decision.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Verdana"/>
              <a:buChar char="◦"/>
              <a:defRPr/>
            </a:pPr>
            <a:r>
              <a:rPr lang="en-GB" sz="2000" dirty="0"/>
              <a:t>Write the programs in-house or purchase software packages.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Verdana"/>
              <a:buChar char="◦"/>
              <a:defRPr/>
            </a:pPr>
            <a:endParaRPr lang="en-GB" sz="2000" dirty="0"/>
          </a:p>
          <a:p>
            <a:pPr marL="265113" lvl="1" indent="-265113">
              <a:lnSpc>
                <a:spcPct val="80000"/>
              </a:lnSpc>
              <a:spcBef>
                <a:spcPts val="324"/>
              </a:spcBef>
              <a:buSzPct val="80000"/>
              <a:buFont typeface="Wingdings 2" pitchFamily="18" charset="2"/>
              <a:buChar char=""/>
              <a:defRPr/>
            </a:pPr>
            <a:r>
              <a:rPr lang="en-GB" sz="2000" b="1" dirty="0">
                <a:solidFill>
                  <a:schemeClr val="accent2"/>
                </a:solidFill>
              </a:rPr>
              <a:t> Customization: </a:t>
            </a:r>
          </a:p>
          <a:p>
            <a:pPr marL="503238" lvl="2" indent="-265113">
              <a:lnSpc>
                <a:spcPct val="80000"/>
              </a:lnSpc>
              <a:spcBef>
                <a:spcPts val="324"/>
              </a:spcBef>
              <a:buSzPct val="80000"/>
              <a:buFont typeface="Wingdings 2" pitchFamily="18" charset="2"/>
              <a:buChar char=""/>
              <a:defRPr/>
            </a:pPr>
            <a:r>
              <a:rPr lang="en-GB" sz="1800" dirty="0"/>
              <a:t>Programs you write will meet design specifications.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Verdana"/>
              <a:buChar char="◦"/>
              <a:defRPr/>
            </a:pPr>
            <a:r>
              <a:rPr lang="en-GB" sz="2000" dirty="0"/>
              <a:t>Extensive customization should be avoided for two reasons.</a:t>
            </a:r>
          </a:p>
          <a:p>
            <a:pPr marL="859536" lvl="2">
              <a:lnSpc>
                <a:spcPct val="80000"/>
              </a:lnSpc>
              <a:buFont typeface="Wingdings 2"/>
              <a:buChar char=""/>
              <a:defRPr/>
            </a:pPr>
            <a:r>
              <a:rPr lang="en-GB" sz="2000" b="1" dirty="0"/>
              <a:t>First, </a:t>
            </a:r>
            <a:r>
              <a:rPr lang="en-GB" sz="2000" dirty="0"/>
              <a:t>it is costly and time consuming.</a:t>
            </a:r>
          </a:p>
          <a:p>
            <a:pPr marL="859536" lvl="2">
              <a:lnSpc>
                <a:spcPct val="80000"/>
              </a:lnSpc>
              <a:buFont typeface="Wingdings 2"/>
              <a:buChar char=""/>
              <a:defRPr/>
            </a:pPr>
            <a:r>
              <a:rPr lang="en-GB" sz="2000" b="1" dirty="0"/>
              <a:t>Second, </a:t>
            </a:r>
            <a:r>
              <a:rPr lang="en-GB" sz="2000" dirty="0"/>
              <a:t>implementing software package revisions, requires that customization changes be reapplied in some cases does not retrofit</a:t>
            </a:r>
            <a:r>
              <a:rPr lang="en-GB" sz="1400" dirty="0"/>
              <a:t>(add </a:t>
            </a:r>
            <a:r>
              <a:rPr lang="en-US" sz="1400" dirty="0"/>
              <a:t>something that did not have it when manufactured.</a:t>
            </a:r>
            <a:r>
              <a:rPr lang="en-GB" sz="1400" dirty="0"/>
              <a:t>) </a:t>
            </a:r>
            <a:r>
              <a:rPr lang="en-GB" sz="2000" dirty="0"/>
              <a:t>easily.</a:t>
            </a:r>
          </a:p>
          <a:p>
            <a:pPr marL="859536" lvl="2">
              <a:lnSpc>
                <a:spcPct val="80000"/>
              </a:lnSpc>
              <a:buFont typeface="Wingdings 2"/>
              <a:buChar char=""/>
              <a:defRPr/>
            </a:pPr>
            <a:endParaRPr lang="en-GB" sz="2000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GB" b="1" dirty="0">
                <a:solidFill>
                  <a:schemeClr val="accent2"/>
                </a:solidFill>
              </a:rPr>
              <a:t>Re-Engineering: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buFont typeface="Verdana"/>
              <a:buChar char="◦"/>
              <a:defRPr/>
            </a:pPr>
            <a:r>
              <a:rPr lang="en-GB" sz="2000" dirty="0"/>
              <a:t>An alternative to customization in that the company changes it's procedures to comply with the software package specifications.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621" y="414763"/>
            <a:ext cx="4214842" cy="642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Development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7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5312" y="1253888"/>
            <a:ext cx="11866687" cy="528639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Have two types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/>
              <a:t>Alpha Testing </a:t>
            </a:r>
            <a:r>
              <a:rPr lang="en-US" dirty="0"/>
              <a:t>is performed by the Testers within the organization whereas </a:t>
            </a:r>
            <a:r>
              <a:rPr lang="en-US" b="1" dirty="0"/>
              <a:t>Beta Testing </a:t>
            </a:r>
            <a:r>
              <a:rPr lang="en-US" dirty="0"/>
              <a:t>is performed by </a:t>
            </a:r>
            <a:r>
              <a:rPr lang="en-US" dirty="0" smtClean="0"/>
              <a:t>clients </a:t>
            </a:r>
            <a:r>
              <a:rPr lang="en-US" dirty="0"/>
              <a:t>or </a:t>
            </a:r>
            <a:r>
              <a:rPr lang="en-US" dirty="0" smtClean="0"/>
              <a:t>end </a:t>
            </a:r>
            <a:r>
              <a:rPr lang="en-US" dirty="0"/>
              <a:t>users.</a:t>
            </a:r>
          </a:p>
          <a:p>
            <a:pPr defTabSz="395288">
              <a:lnSpc>
                <a:spcPct val="90000"/>
              </a:lnSpc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Beta </a:t>
            </a:r>
            <a:r>
              <a:rPr lang="en-US" sz="2800" dirty="0"/>
              <a:t>testing is performed by clients who are not part of the </a:t>
            </a:r>
            <a:r>
              <a:rPr lang="en-US" sz="2800" dirty="0" smtClean="0"/>
              <a:t>organization and it can testing</a:t>
            </a:r>
            <a:r>
              <a:rPr lang="en-US" sz="2800" dirty="0"/>
              <a:t> is performed by "real users" of the software application in "real </a:t>
            </a:r>
            <a:r>
              <a:rPr lang="en-US" sz="2800" dirty="0" smtClean="0"/>
              <a:t>environment“.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/>
              <a:t>Alpha Testing</a:t>
            </a:r>
            <a:r>
              <a:rPr lang="en-US" sz="2400" dirty="0" smtClean="0"/>
              <a:t> is performed </a:t>
            </a:r>
            <a:r>
              <a:rPr lang="en-US" sz="2400" dirty="0"/>
              <a:t>to identify bugs before releasing the </a:t>
            </a:r>
            <a:r>
              <a:rPr lang="en-US" sz="2400" dirty="0" smtClean="0"/>
              <a:t>product </a:t>
            </a:r>
            <a:r>
              <a:rPr lang="en-US" sz="2400" dirty="0"/>
              <a:t>to real </a:t>
            </a:r>
            <a:r>
              <a:rPr lang="en-US" sz="2400" dirty="0" smtClean="0"/>
              <a:t>users </a:t>
            </a:r>
            <a:r>
              <a:rPr lang="en-US" sz="2400" dirty="0"/>
              <a:t>or to the </a:t>
            </a:r>
            <a:r>
              <a:rPr lang="en-US" sz="2400" dirty="0" smtClean="0"/>
              <a:t>public.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Alpha </a:t>
            </a:r>
            <a:r>
              <a:rPr lang="en-US" sz="2400" dirty="0"/>
              <a:t>testing is carried out by the testers who are internal employees of the organization.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>
              <a:lnSpc>
                <a:spcPct val="90000"/>
              </a:lnSpc>
              <a:buFont typeface="Wingdings 2"/>
              <a:buChar char=""/>
              <a:defRPr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313" y="269543"/>
            <a:ext cx="2643206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Testing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6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66255" y="1691448"/>
            <a:ext cx="11261637" cy="6215106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•Develop user procedures.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•Train the users.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•Some approaches for turning-on the system: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Turn-off the old system and start-up the new system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GB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 old &amp; new system side by side until the new system has proven to be reliable. Should be avoided when there is not enough users to keep both systems running.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GB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Phased</a:t>
            </a: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new system are phased in separately.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GB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en-GB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used by a limited number of users like a department, or a district, or a region etc.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256" y="428270"/>
            <a:ext cx="4143404" cy="1052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Implementation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2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16731" y="1506799"/>
            <a:ext cx="11106696" cy="55721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bugs.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system current.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improvements.</a:t>
            </a:r>
          </a:p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GB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post implementation problems: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support during the initial turn-on phase.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support for maintaining the system.</a:t>
            </a:r>
          </a:p>
          <a:p>
            <a:pPr lvl="1">
              <a:lnSpc>
                <a:spcPct val="80000"/>
              </a:lnSpc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Systems: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systems are developed when the system requirements are not firm, that is, when there are more questions than answers.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involve an iteration process, that is, they are reworked again and again until the system meets user expectations.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6731" y="610737"/>
            <a:ext cx="3643338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Maintenance 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6" y="3105835"/>
            <a:ext cx="10727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"Only </a:t>
            </a:r>
            <a:r>
              <a:rPr lang="en-US" sz="3600" dirty="0"/>
              <a:t>a life lived for others is a life worthwhile</a:t>
            </a:r>
            <a:r>
              <a:rPr lang="en-US" sz="3600" dirty="0" smtClean="0"/>
              <a:t>."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44054" y="1728338"/>
            <a:ext cx="279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dobe Garamond Pro" panose="02020502060506020403" pitchFamily="18" charset="0"/>
              </a:rPr>
              <a:t>Today 	quote</a:t>
            </a:r>
            <a:endParaRPr lang="en-US" sz="3600" dirty="0">
              <a:solidFill>
                <a:srgbClr val="0000F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6813" y="4190944"/>
            <a:ext cx="2543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Albert Einstein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4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455" y="1626650"/>
            <a:ext cx="4436631" cy="34506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4738" y="494044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204395" y="1096936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8314" y="2286000"/>
            <a:ext cx="8569325" cy="1627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Development Life Cycle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8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systems development life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is an application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 used in</a:t>
            </a:r>
          </a:p>
          <a:p>
            <a:pPr marL="109537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engineering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</a:t>
            </a:r>
          </a:p>
          <a:p>
            <a:pPr marL="109537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a process for planning, creating, testing, and deploying an information system.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SDLC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5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SDLC methodologies have been developed to guide the processes involved,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waterfall 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(original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SDLC method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application development </a:t>
            </a:r>
            <a:r>
              <a:rPr lang="en-US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(RAD)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application development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spiral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model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SDCL…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3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92286" y="61242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Planning/ Requirement </a:t>
            </a:r>
          </a:p>
          <a:p>
            <a:r>
              <a:rPr lang="en-GB" sz="3200" dirty="0"/>
              <a:t>Systems analysis, </a:t>
            </a:r>
          </a:p>
          <a:p>
            <a:r>
              <a:rPr lang="en-GB" sz="3200" dirty="0"/>
              <a:t>Systems design, </a:t>
            </a:r>
          </a:p>
          <a:p>
            <a:r>
              <a:rPr lang="en-GB" sz="3200" dirty="0"/>
              <a:t>Development, </a:t>
            </a:r>
          </a:p>
          <a:p>
            <a:r>
              <a:rPr lang="en-GB" sz="3200" dirty="0"/>
              <a:t>Testing, </a:t>
            </a:r>
          </a:p>
          <a:p>
            <a:r>
              <a:rPr lang="en-GB" sz="3200" dirty="0"/>
              <a:t>Implementation,  </a:t>
            </a:r>
          </a:p>
          <a:p>
            <a:r>
              <a:rPr lang="en-GB" sz="3200" dirty="0"/>
              <a:t>Maintenance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5163" y="5475960"/>
            <a:ext cx="11384465" cy="6928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Systems Development Life Cycle (</a:t>
            </a:r>
            <a:r>
              <a:rPr lang="en-GB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SDLC)</a:t>
            </a:r>
          </a:p>
        </p:txBody>
      </p:sp>
    </p:spTree>
    <p:extLst>
      <p:ext uri="{BB962C8B-B14F-4D97-AF65-F5344CB8AC3E}">
        <p14:creationId xmlns:p14="http://schemas.microsoft.com/office/powerpoint/2010/main" val="385850780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28792" y="741671"/>
            <a:ext cx="10248474" cy="5000625"/>
          </a:xfrm>
        </p:spPr>
        <p:txBody>
          <a:bodyPr>
            <a:normAutofit/>
          </a:bodyPr>
          <a:lstStyle/>
          <a:p>
            <a:pPr indent="-280988">
              <a:lnSpc>
                <a:spcPct val="80000"/>
              </a:lnSpc>
            </a:pPr>
            <a:r>
              <a:rPr lang="en-GB" sz="2800" dirty="0"/>
              <a:t>Define the system's scope.</a:t>
            </a:r>
          </a:p>
          <a:p>
            <a:pPr indent="-280988">
              <a:lnSpc>
                <a:spcPct val="80000"/>
              </a:lnSpc>
            </a:pPr>
            <a:r>
              <a:rPr lang="en-GB" sz="2800" dirty="0"/>
              <a:t>Set the boundaries what the system will and will not do.</a:t>
            </a:r>
          </a:p>
          <a:p>
            <a:pPr indent="-280988">
              <a:lnSpc>
                <a:spcPct val="80000"/>
              </a:lnSpc>
            </a:pPr>
            <a:r>
              <a:rPr lang="en-GB" sz="2800" dirty="0"/>
              <a:t>Estimate the time to implement the system.</a:t>
            </a:r>
          </a:p>
          <a:p>
            <a:pPr marL="1195388" lvl="1">
              <a:lnSpc>
                <a:spcPct val="80000"/>
              </a:lnSpc>
            </a:pPr>
            <a:r>
              <a:rPr lang="en-GB" sz="2400" dirty="0"/>
              <a:t>Important tasks in systems that take over a year to implement.</a:t>
            </a:r>
          </a:p>
          <a:p>
            <a:pPr marL="1195388" lvl="1">
              <a:lnSpc>
                <a:spcPct val="80000"/>
              </a:lnSpc>
            </a:pPr>
            <a:r>
              <a:rPr lang="en-GB" sz="2400" dirty="0"/>
              <a:t>Systems requiring more than a year to implement should be done in phases.</a:t>
            </a:r>
          </a:p>
          <a:p>
            <a:pPr indent="-280988">
              <a:lnSpc>
                <a:spcPct val="80000"/>
              </a:lnSpc>
            </a:pPr>
            <a:r>
              <a:rPr lang="en-GB" sz="2800" dirty="0"/>
              <a:t>Estimate the cost to implement.</a:t>
            </a:r>
          </a:p>
          <a:p>
            <a:pPr marL="1195388" lvl="1">
              <a:lnSpc>
                <a:spcPct val="80000"/>
              </a:lnSpc>
            </a:pPr>
            <a:r>
              <a:rPr lang="en-GB" sz="2400" dirty="0"/>
              <a:t>Usually actual cost of system implementation is 10 to 100 times greater than the estimated cost.</a:t>
            </a:r>
          </a:p>
          <a:p>
            <a:pPr indent="-280988">
              <a:lnSpc>
                <a:spcPct val="80000"/>
              </a:lnSpc>
            </a:pPr>
            <a:r>
              <a:rPr lang="en-GB" sz="2800" dirty="0"/>
              <a:t>Describe the benefits.</a:t>
            </a:r>
          </a:p>
          <a:p>
            <a:pPr marL="1195388" lvl="1">
              <a:lnSpc>
                <a:spcPct val="80000"/>
              </a:lnSpc>
            </a:pPr>
            <a:r>
              <a:rPr lang="en-GB" sz="2400" dirty="0"/>
              <a:t>In some cases, the intangible benefits out-weigh the tangible ones.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829" y="5455053"/>
            <a:ext cx="8183563" cy="1052512"/>
          </a:xfrm>
        </p:spPr>
        <p:txBody>
          <a:bodyPr/>
          <a:lstStyle/>
          <a:p>
            <a:pPr>
              <a:defRPr/>
            </a:pPr>
            <a:r>
              <a:rPr lang="en-GB" sz="4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25298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91713" y="1366838"/>
            <a:ext cx="7772400" cy="4114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Determine how the current system works </a:t>
            </a:r>
          </a:p>
          <a:p>
            <a:r>
              <a:rPr lang="en-GB" sz="2800" dirty="0" smtClean="0"/>
              <a:t>Determine solution to improve the new or existing system.</a:t>
            </a:r>
          </a:p>
          <a:p>
            <a:r>
              <a:rPr lang="en-GB" sz="2800" dirty="0" smtClean="0"/>
              <a:t>Look for alternative solutions.</a:t>
            </a:r>
          </a:p>
          <a:p>
            <a:r>
              <a:rPr lang="en-GB" sz="2800" dirty="0" smtClean="0"/>
              <a:t>The first solution may not be the best.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769" y="5481638"/>
            <a:ext cx="7772400" cy="819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Systems Analysis</a:t>
            </a:r>
            <a:endParaRPr lang="en-GB" sz="4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1812</TotalTime>
  <Words>752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Garamond Pro</vt:lpstr>
      <vt:lpstr>Arial</vt:lpstr>
      <vt:lpstr>Calibri</vt:lpstr>
      <vt:lpstr>Gill Sans MT</vt:lpstr>
      <vt:lpstr>Times New Roman</vt:lpstr>
      <vt:lpstr>Verdana</vt:lpstr>
      <vt:lpstr>Wingdings 2</vt:lpstr>
      <vt:lpstr>Wingdings 3</vt:lpstr>
      <vt:lpstr>Gallery</vt:lpstr>
      <vt:lpstr>PowerPoint Presentation</vt:lpstr>
      <vt:lpstr>PowerPoint Presentation</vt:lpstr>
      <vt:lpstr>PowerPoint Presentation</vt:lpstr>
      <vt:lpstr>System Development Life Cycle</vt:lpstr>
      <vt:lpstr>What is SDLC</vt:lpstr>
      <vt:lpstr>SDCL…</vt:lpstr>
      <vt:lpstr>Systems Development Life Cycle (SDLC)</vt:lpstr>
      <vt:lpstr>Planning</vt:lpstr>
      <vt:lpstr>Systems Analysis</vt:lpstr>
      <vt:lpstr>Systems Analysis…</vt:lpstr>
      <vt:lpstr>Systems design</vt:lpstr>
      <vt:lpstr>Development</vt:lpstr>
      <vt:lpstr>Testing</vt:lpstr>
      <vt:lpstr>Implementation</vt:lpstr>
      <vt:lpstr>Maintenance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Muneem Akhtar</cp:lastModifiedBy>
  <cp:revision>223</cp:revision>
  <dcterms:created xsi:type="dcterms:W3CDTF">2019-02-24T16:43:22Z</dcterms:created>
  <dcterms:modified xsi:type="dcterms:W3CDTF">2020-10-21T04:09:17Z</dcterms:modified>
</cp:coreProperties>
</file>