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543" r:id="rId3"/>
    <p:sldId id="519" r:id="rId4"/>
    <p:sldId id="517" r:id="rId5"/>
    <p:sldId id="512" r:id="rId6"/>
    <p:sldId id="513" r:id="rId7"/>
    <p:sldId id="514" r:id="rId8"/>
    <p:sldId id="515" r:id="rId9"/>
    <p:sldId id="533" r:id="rId10"/>
    <p:sldId id="534" r:id="rId11"/>
    <p:sldId id="535" r:id="rId12"/>
    <p:sldId id="536" r:id="rId13"/>
    <p:sldId id="537" r:id="rId14"/>
    <p:sldId id="538" r:id="rId15"/>
    <p:sldId id="539" r:id="rId16"/>
    <p:sldId id="540" r:id="rId17"/>
    <p:sldId id="541" r:id="rId18"/>
    <p:sldId id="542" r:id="rId19"/>
    <p:sldId id="522" r:id="rId20"/>
    <p:sldId id="523" r:id="rId21"/>
    <p:sldId id="544"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717" autoAdjust="0"/>
  </p:normalViewPr>
  <p:slideViewPr>
    <p:cSldViewPr>
      <p:cViewPr varScale="1">
        <p:scale>
          <a:sx n="80" d="100"/>
          <a:sy n="80" d="100"/>
        </p:scale>
        <p:origin x="1450" y="48"/>
      </p:cViewPr>
      <p:guideLst>
        <p:guide orient="horz" pos="2160"/>
        <p:guide pos="2880"/>
      </p:guideLst>
    </p:cSldViewPr>
  </p:slideViewPr>
  <p:outlineViewPr>
    <p:cViewPr>
      <p:scale>
        <a:sx n="33" d="100"/>
        <a:sy n="33" d="100"/>
      </p:scale>
      <p:origin x="0" y="-37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420AA63B-7352-4102-BF93-29EB39402F94}" type="datetimeFigureOut">
              <a:rPr lang="en-US" smtClean="0"/>
              <a:t>12/8/2020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9DF1B75B-D2CA-4454-A5E0-E401B3F0D953}" type="slidenum">
              <a:rPr lang="en-US" smtClean="0"/>
              <a:t>‹#›</a:t>
            </a:fld>
            <a:endParaRPr lang="en-US"/>
          </a:p>
        </p:txBody>
      </p:sp>
    </p:spTree>
    <p:extLst>
      <p:ext uri="{BB962C8B-B14F-4D97-AF65-F5344CB8AC3E}">
        <p14:creationId xmlns:p14="http://schemas.microsoft.com/office/powerpoint/2010/main" val="9329081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PK"/>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32F3306-B928-414B-AF62-7D2B1B34BFD5}" type="datetimeFigureOut">
              <a:rPr lang="en-PK" smtClean="0"/>
              <a:t>08/12/2020</a:t>
            </a:fld>
            <a:endParaRPr lang="en-PK"/>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PK"/>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PK"/>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PK"/>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40635D78-29B3-41AF-AD9C-E13A4121A0B9}" type="slidenum">
              <a:rPr lang="en-PK" smtClean="0"/>
              <a:t>‹#›</a:t>
            </a:fld>
            <a:endParaRPr lang="en-PK"/>
          </a:p>
        </p:txBody>
      </p:sp>
    </p:spTree>
    <p:extLst>
      <p:ext uri="{BB962C8B-B14F-4D97-AF65-F5344CB8AC3E}">
        <p14:creationId xmlns:p14="http://schemas.microsoft.com/office/powerpoint/2010/main" val="2166057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CD2F12-8708-4933-A1AF-2E1CC9952960}" type="datetimeFigureOut">
              <a:rPr lang="en-AU" smtClean="0"/>
              <a:pPr/>
              <a:t>8/12/2020</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E5CD2F12-8708-4933-A1AF-2E1CC9952960}" type="datetimeFigureOut">
              <a:rPr lang="en-AU" smtClean="0"/>
              <a:pPr/>
              <a:t>8/12/2020</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E5CD2F12-8708-4933-A1AF-2E1CC9952960}" type="datetimeFigureOut">
              <a:rPr lang="en-AU" smtClean="0"/>
              <a:pPr/>
              <a:t>8/12/2020</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CD2F12-8708-4933-A1AF-2E1CC9952960}" type="datetimeFigureOut">
              <a:rPr lang="en-AU" smtClean="0"/>
              <a:pPr/>
              <a:t>8/12/2020</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5CD2F12-8708-4933-A1AF-2E1CC9952960}" type="datetimeFigureOut">
              <a:rPr lang="en-AU" smtClean="0"/>
              <a:pPr/>
              <a:t>8/12/2020</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C2888933-6C31-4264-8809-F3EC16EE5FB0}"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CD2F12-8708-4933-A1AF-2E1CC9952960}" type="datetimeFigureOut">
              <a:rPr lang="en-AU" smtClean="0"/>
              <a:pPr/>
              <a:t>8/12/2020</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888933-6C31-4264-8809-F3EC16EE5FB0}"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arch.hp.my.aol.com.au/aol/redir?src=image&amp;clickedItemURN=http%3A%2F%2Fwww.trin.cam.ac.uk%2Ftcics%2FHassan%2520Musa%2520-%2520bismillah.gif&amp;moduleId=image_details.jsp.M&amp;clickedItemDescription=Image%20Details"/>
          <p:cNvPicPr>
            <a:picLocks noGrp="1" noChangeAspect="1" noChangeArrowheads="1"/>
          </p:cNvPicPr>
          <p:nvPr>
            <p:ph idx="1"/>
          </p:nvPr>
        </p:nvPicPr>
        <p:blipFill>
          <a:blip r:embed="rId2" cstate="print"/>
          <a:srcRect/>
          <a:stretch>
            <a:fillRect/>
          </a:stretch>
        </p:blipFill>
        <p:spPr bwMode="auto">
          <a:xfrm>
            <a:off x="943886" y="555346"/>
            <a:ext cx="7278687" cy="575397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Traditional Storage Structures</a:t>
            </a:r>
            <a:endParaRPr lang="en-US" b="1" dirty="0"/>
          </a:p>
        </p:txBody>
      </p:sp>
      <p:sp>
        <p:nvSpPr>
          <p:cNvPr id="5" name="Content Placeholder 2"/>
          <p:cNvSpPr>
            <a:spLocks noGrp="1"/>
          </p:cNvSpPr>
          <p:nvPr>
            <p:ph idx="1"/>
          </p:nvPr>
        </p:nvSpPr>
        <p:spPr>
          <a:xfrm>
            <a:off x="457200" y="1600200"/>
            <a:ext cx="8229600" cy="4525963"/>
          </a:xfrm>
        </p:spPr>
        <p:txBody>
          <a:bodyPr/>
          <a:lstStyle/>
          <a:p>
            <a:r>
              <a:rPr lang="en-US" dirty="0"/>
              <a:t>Straw storage structures </a:t>
            </a:r>
            <a:endParaRPr lang="en-US" dirty="0" smtClean="0"/>
          </a:p>
          <a:p>
            <a:r>
              <a:rPr lang="en-US" dirty="0" smtClean="0"/>
              <a:t>Bamboo/Reed </a:t>
            </a:r>
            <a:r>
              <a:rPr lang="en-US" dirty="0"/>
              <a:t>storage structures </a:t>
            </a:r>
            <a:endParaRPr lang="en-US" dirty="0" smtClean="0"/>
          </a:p>
          <a:p>
            <a:pPr marL="0" indent="0">
              <a:buNone/>
            </a:pPr>
            <a:r>
              <a:rPr lang="en-US" dirty="0" smtClean="0"/>
              <a:t>• Earthen </a:t>
            </a:r>
            <a:r>
              <a:rPr lang="en-US" dirty="0"/>
              <a:t>storage structures </a:t>
            </a:r>
            <a:endParaRPr lang="en-US" dirty="0" smtClean="0"/>
          </a:p>
          <a:p>
            <a:pPr marL="0" indent="0">
              <a:buNone/>
            </a:pPr>
            <a:r>
              <a:rPr lang="en-US" dirty="0" smtClean="0"/>
              <a:t>• </a:t>
            </a:r>
            <a:r>
              <a:rPr lang="en-US" dirty="0"/>
              <a:t>Underground storage </a:t>
            </a:r>
            <a:r>
              <a:rPr lang="en-US" dirty="0" smtClean="0"/>
              <a:t>structures</a:t>
            </a:r>
          </a:p>
        </p:txBody>
      </p:sp>
    </p:spTree>
    <p:extLst>
      <p:ext uri="{BB962C8B-B14F-4D97-AF65-F5344CB8AC3E}">
        <p14:creationId xmlns:p14="http://schemas.microsoft.com/office/powerpoint/2010/main" val="2719662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78098"/>
          </a:xfrm>
        </p:spPr>
        <p:txBody>
          <a:bodyPr/>
          <a:lstStyle/>
          <a:p>
            <a:r>
              <a:rPr lang="en-US" dirty="0" smtClean="0"/>
              <a:t>Straw storage</a:t>
            </a:r>
            <a:endParaRPr lang="en-US" dirty="0"/>
          </a:p>
        </p:txBody>
      </p:sp>
      <p:pic>
        <p:nvPicPr>
          <p:cNvPr id="5" name="Picture 2" descr="7. SEED STORAGE Importance of Storage Kinds of Storage Faciliti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24778" y="1484784"/>
            <a:ext cx="5383526" cy="4032448"/>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7564396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Bamboo storage structure</a:t>
            </a:r>
            <a:endParaRPr lang="en-US" b="1" dirty="0"/>
          </a:p>
        </p:txBody>
      </p:sp>
      <p:pic>
        <p:nvPicPr>
          <p:cNvPr id="5" name="Picture 2" descr="2. A storage structure made of bamboo stems for the storage of wheat,... |  Download Scientific Diagram"/>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483768" y="1404665"/>
            <a:ext cx="4176464" cy="4176464"/>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1243666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Earthen seed storage structure</a:t>
            </a:r>
            <a:endParaRPr lang="en-US" b="1" dirty="0"/>
          </a:p>
        </p:txBody>
      </p:sp>
      <p:pic>
        <p:nvPicPr>
          <p:cNvPr id="5" name="Picture 2" descr="Earthbag Houses for Storing Seeds | ECHOcommunity.or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4691" y="1196752"/>
            <a:ext cx="6034617" cy="4525963"/>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3843481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06090"/>
          </a:xfrm>
        </p:spPr>
        <p:txBody>
          <a:bodyPr>
            <a:normAutofit fontScale="90000"/>
          </a:bodyPr>
          <a:lstStyle/>
          <a:p>
            <a:r>
              <a:rPr lang="en-US" b="1" dirty="0" smtClean="0"/>
              <a:t>Underground Seed Storage</a:t>
            </a:r>
            <a:endParaRPr lang="en-US" b="1" dirty="0"/>
          </a:p>
        </p:txBody>
      </p:sp>
      <p:pic>
        <p:nvPicPr>
          <p:cNvPr id="5" name="Picture 2" descr="https://upload.wikimedia.org/wikipedia/commons/thumb/3/36/Derech_Hadorot_3.JPG/220px-Derech_Hadorot_3.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35696" y="1268760"/>
            <a:ext cx="5664630" cy="4248472"/>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4659704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490066"/>
          </a:xfrm>
        </p:spPr>
        <p:txBody>
          <a:bodyPr>
            <a:normAutofit fontScale="90000"/>
          </a:bodyPr>
          <a:lstStyle/>
          <a:p>
            <a:r>
              <a:rPr lang="en-US" b="1" dirty="0" smtClean="0"/>
              <a:t>Improved Storage Structure</a:t>
            </a:r>
            <a:endParaRPr lang="en-US" b="1" dirty="0"/>
          </a:p>
        </p:txBody>
      </p:sp>
      <p:pic>
        <p:nvPicPr>
          <p:cNvPr id="5" name="Picture 2" descr="Modern Storage Structure&#10; "/>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2579" t="27293" r="56161" b="8921"/>
          <a:stretch/>
        </p:blipFill>
        <p:spPr bwMode="auto">
          <a:xfrm>
            <a:off x="2555776" y="1052736"/>
            <a:ext cx="4032448" cy="4680520"/>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24636516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Modern storage structure</a:t>
            </a:r>
            <a:endParaRPr lang="en-US" b="1" dirty="0"/>
          </a:p>
        </p:txBody>
      </p:sp>
      <p:sp>
        <p:nvSpPr>
          <p:cNvPr id="5" name="Content Placeholder 2"/>
          <p:cNvSpPr>
            <a:spLocks noGrp="1"/>
          </p:cNvSpPr>
          <p:nvPr>
            <p:ph idx="1"/>
          </p:nvPr>
        </p:nvSpPr>
        <p:spPr>
          <a:xfrm>
            <a:off x="457200" y="1600200"/>
            <a:ext cx="8229600" cy="4525963"/>
          </a:xfrm>
        </p:spPr>
        <p:txBody>
          <a:bodyPr>
            <a:normAutofit fontScale="92500" lnSpcReduction="10000"/>
          </a:bodyPr>
          <a:lstStyle/>
          <a:p>
            <a:r>
              <a:rPr lang="en-US" dirty="0"/>
              <a:t>Large quantities of food grains </a:t>
            </a:r>
            <a:r>
              <a:rPr lang="en-US" dirty="0" smtClean="0"/>
              <a:t>can be stored </a:t>
            </a:r>
            <a:r>
              <a:rPr lang="en-US" dirty="0"/>
              <a:t>in </a:t>
            </a:r>
            <a:r>
              <a:rPr lang="en-US" dirty="0" smtClean="0"/>
              <a:t>bulk in </a:t>
            </a:r>
            <a:r>
              <a:rPr lang="en-US" dirty="0"/>
              <a:t>‘silo’ and traditional warehouse (shed) designed for storage.</a:t>
            </a:r>
          </a:p>
          <a:p>
            <a:r>
              <a:rPr lang="en-US" dirty="0"/>
              <a:t>Sidewalls of a go-down are fabricated from brick or stone masonry on metal trusses and sloping roofs in asbestos or corrugated galvanized iron (CGI) sheets.</a:t>
            </a:r>
          </a:p>
          <a:p>
            <a:r>
              <a:rPr lang="en-US" dirty="0"/>
              <a:t>Mostly, silos are constructed from both metal and reinforced concrete, any modern large / capacity processing plant has a group of adjacent silos</a:t>
            </a:r>
            <a:r>
              <a:rPr lang="en-US" dirty="0" smtClean="0"/>
              <a:t>.</a:t>
            </a:r>
            <a:endParaRPr lang="en-US" dirty="0"/>
          </a:p>
        </p:txBody>
      </p:sp>
    </p:spTree>
    <p:extLst>
      <p:ext uri="{BB962C8B-B14F-4D97-AF65-F5344CB8AC3E}">
        <p14:creationId xmlns:p14="http://schemas.microsoft.com/office/powerpoint/2010/main" val="3764771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Modern Seed Storage</a:t>
            </a:r>
            <a:endParaRPr lang="en-US" b="1" dirty="0"/>
          </a:p>
        </p:txBody>
      </p:sp>
      <p:pic>
        <p:nvPicPr>
          <p:cNvPr id="5" name="Picture 2" descr="Modern type storage"/>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557841" y="1196752"/>
            <a:ext cx="6028318" cy="4525963"/>
          </a:xfrm>
          <a:prstGeom prst="rect">
            <a:avLst/>
          </a:prstGeom>
          <a:noFill/>
          <a:extLst>
            <a:ext uri="{909E8E84-426E-40DD-AFC4-6F175D3DCCD1}">
              <a14:hiddenFill xmlns:a14="http://schemas.microsoft.com/office/drawing/2010/main">
                <a:solidFill>
                  <a:srgbClr val="FFFFFF"/>
                </a:solidFill>
              </a14:hiddenFill>
            </a:ext>
          </a:extLst>
        </p:spPr>
      </p:pic>
      <p:sp>
        <p:nvSpPr>
          <p:cNvPr id="6" name="Title 1"/>
          <p:cNvSpPr txBox="1">
            <a:spLocks/>
          </p:cNvSpPr>
          <p:nvPr/>
        </p:nvSpPr>
        <p:spPr>
          <a:xfrm>
            <a:off x="7162800" y="6461124"/>
            <a:ext cx="1828800" cy="302419"/>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050" b="1" dirty="0" smtClean="0"/>
              <a:t>Courtesy: Google Images</a:t>
            </a:r>
            <a:endParaRPr lang="en-US" sz="1050" b="1" dirty="0"/>
          </a:p>
        </p:txBody>
      </p:sp>
    </p:spTree>
    <p:extLst>
      <p:ext uri="{BB962C8B-B14F-4D97-AF65-F5344CB8AC3E}">
        <p14:creationId xmlns:p14="http://schemas.microsoft.com/office/powerpoint/2010/main" val="1514891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b="1" dirty="0" smtClean="0"/>
              <a:t>Advantages of Modern Seed Storage Structure</a:t>
            </a:r>
            <a:endParaRPr lang="en-US" b="1" dirty="0"/>
          </a:p>
        </p:txBody>
      </p:sp>
      <p:sp>
        <p:nvSpPr>
          <p:cNvPr id="5" name="Content Placeholder 2"/>
          <p:cNvSpPr>
            <a:spLocks noGrp="1"/>
          </p:cNvSpPr>
          <p:nvPr>
            <p:ph idx="1"/>
          </p:nvPr>
        </p:nvSpPr>
        <p:spPr>
          <a:xfrm>
            <a:off x="457200" y="1600200"/>
            <a:ext cx="8229600" cy="4525963"/>
          </a:xfrm>
        </p:spPr>
        <p:txBody>
          <a:bodyPr/>
          <a:lstStyle/>
          <a:p>
            <a:r>
              <a:rPr lang="en-US" dirty="0" smtClean="0"/>
              <a:t>Less expensive and easy handling.</a:t>
            </a:r>
          </a:p>
          <a:p>
            <a:r>
              <a:rPr lang="en-US" dirty="0" smtClean="0"/>
              <a:t>Lesser space requirement</a:t>
            </a:r>
          </a:p>
          <a:p>
            <a:r>
              <a:rPr lang="en-US" dirty="0" smtClean="0"/>
              <a:t>Provision of auto motion and mechanization.</a:t>
            </a:r>
          </a:p>
          <a:p>
            <a:r>
              <a:rPr lang="en-US" dirty="0" smtClean="0"/>
              <a:t>Protection from insect pests.</a:t>
            </a:r>
            <a:endParaRPr lang="en-US" dirty="0"/>
          </a:p>
        </p:txBody>
      </p:sp>
    </p:spTree>
    <p:extLst>
      <p:ext uri="{BB962C8B-B14F-4D97-AF65-F5344CB8AC3E}">
        <p14:creationId xmlns:p14="http://schemas.microsoft.com/office/powerpoint/2010/main" val="1481087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778098"/>
          </a:xfrm>
        </p:spPr>
        <p:txBody>
          <a:bodyPr>
            <a:normAutofit fontScale="90000"/>
          </a:bodyPr>
          <a:lstStyle/>
          <a:p>
            <a:r>
              <a:rPr lang="en-US" b="1" dirty="0"/>
              <a:t>Controlled/Modified Atmospheric Storage/Packaging</a:t>
            </a:r>
          </a:p>
        </p:txBody>
      </p:sp>
      <p:sp>
        <p:nvSpPr>
          <p:cNvPr id="5" name="Content Placeholder 2"/>
          <p:cNvSpPr>
            <a:spLocks noGrp="1"/>
          </p:cNvSpPr>
          <p:nvPr>
            <p:ph idx="1"/>
          </p:nvPr>
        </p:nvSpPr>
        <p:spPr>
          <a:xfrm>
            <a:off x="457200" y="1451917"/>
            <a:ext cx="8229600" cy="5073427"/>
          </a:xfrm>
        </p:spPr>
        <p:txBody>
          <a:bodyPr>
            <a:normAutofit fontScale="92500" lnSpcReduction="10000"/>
          </a:bodyPr>
          <a:lstStyle/>
          <a:p>
            <a:r>
              <a:rPr lang="en-US" dirty="0"/>
              <a:t>Modified atmosphere (MA) storage essentially involves changing the normal atmospheric gas composition around a fruit or vegetable. In situations where this environmental change is strictly controlled with certain specific gaseous concentrations of </a:t>
            </a:r>
            <a:r>
              <a:rPr lang="en-US" dirty="0" smtClean="0"/>
              <a:t>N2, </a:t>
            </a:r>
            <a:r>
              <a:rPr lang="en-US" dirty="0"/>
              <a:t>CO2 and O2 , it is termed “controlled atmosphere” (CA). </a:t>
            </a:r>
            <a:endParaRPr lang="en-US" dirty="0" smtClean="0"/>
          </a:p>
          <a:p>
            <a:r>
              <a:rPr lang="en-US" dirty="0" smtClean="0"/>
              <a:t>Modification </a:t>
            </a:r>
            <a:r>
              <a:rPr lang="en-US" dirty="0"/>
              <a:t>of the atmospheric environment for the packaging and storage of fresh horticultural commodities, involves either a reduction in O2 levels or an elevation of CO2 concentrations. </a:t>
            </a:r>
            <a:endParaRPr lang="en-US" dirty="0" smtClean="0"/>
          </a:p>
        </p:txBody>
      </p:sp>
    </p:spTree>
    <p:extLst>
      <p:ext uri="{BB962C8B-B14F-4D97-AF65-F5344CB8AC3E}">
        <p14:creationId xmlns:p14="http://schemas.microsoft.com/office/powerpoint/2010/main" val="1061248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normAutofit fontScale="90000"/>
          </a:bodyPr>
          <a:lstStyle/>
          <a:p>
            <a:r>
              <a:rPr lang="en-US" dirty="0"/>
              <a:t>PP </a:t>
            </a:r>
            <a:r>
              <a:rPr lang="en-US" dirty="0" smtClean="0"/>
              <a:t>407 </a:t>
            </a:r>
            <a:r>
              <a:rPr lang="en-US" dirty="0"/>
              <a:t>Seed and Postharvest Pathology</a:t>
            </a:r>
          </a:p>
        </p:txBody>
      </p:sp>
      <p:sp>
        <p:nvSpPr>
          <p:cNvPr id="5" name="Content Placeholder 2"/>
          <p:cNvSpPr>
            <a:spLocks noGrp="1"/>
          </p:cNvSpPr>
          <p:nvPr>
            <p:ph idx="1"/>
          </p:nvPr>
        </p:nvSpPr>
        <p:spPr>
          <a:xfrm>
            <a:off x="457200" y="1600200"/>
            <a:ext cx="8229600" cy="4525963"/>
          </a:xfrm>
        </p:spPr>
        <p:txBody>
          <a:bodyPr/>
          <a:lstStyle/>
          <a:p>
            <a:pPr marL="0" indent="0">
              <a:buNone/>
            </a:pPr>
            <a:r>
              <a:rPr lang="en-US" sz="4000" b="1" dirty="0"/>
              <a:t>Objective</a:t>
            </a:r>
          </a:p>
          <a:p>
            <a:r>
              <a:rPr lang="en-US" dirty="0"/>
              <a:t>To study seed borne and postharvest diseases and their management</a:t>
            </a:r>
          </a:p>
        </p:txBody>
      </p:sp>
    </p:spTree>
    <p:extLst>
      <p:ext uri="{BB962C8B-B14F-4D97-AF65-F5344CB8AC3E}">
        <p14:creationId xmlns:p14="http://schemas.microsoft.com/office/powerpoint/2010/main" val="581626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 use of CA or MA should be considered as a supplementary practice to proper temperature and relative humidity management. Beneficial effects of CA and MA treatments include the retardation of ripening, senescence and physiological changes as well as the reduction of chilling injury. </a:t>
            </a:r>
          </a:p>
          <a:p>
            <a:r>
              <a:rPr lang="en-US" dirty="0"/>
              <a:t>MA is effective in delaying the severity of postharvest infections, and is useful in controlling certain insects. </a:t>
            </a:r>
          </a:p>
          <a:p>
            <a:endParaRPr lang="en-US" dirty="0"/>
          </a:p>
        </p:txBody>
      </p:sp>
    </p:spTree>
    <p:extLst>
      <p:ext uri="{BB962C8B-B14F-4D97-AF65-F5344CB8AC3E}">
        <p14:creationId xmlns:p14="http://schemas.microsoft.com/office/powerpoint/2010/main" val="2326395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74638"/>
            <a:ext cx="8229600" cy="715962"/>
          </a:xfrm>
          <a:prstGeom prst="rect">
            <a:avLst/>
          </a:prstGeom>
        </p:spPr>
        <p:txBody>
          <a:bodyPr vert="horz" lIns="91440" tIns="45720" rIns="91440" bIns="45720" rtlCol="0" anchor="ctr">
            <a:normAutofit fontScale="97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b="1" smtClean="0"/>
              <a:t>*Sources</a:t>
            </a:r>
            <a:endParaRPr lang="en-US" b="1" dirty="0"/>
          </a:p>
        </p:txBody>
      </p:sp>
      <p:sp>
        <p:nvSpPr>
          <p:cNvPr id="5" name="Content Placeholder 2"/>
          <p:cNvSpPr txBox="1">
            <a:spLocks/>
          </p:cNvSpPr>
          <p:nvPr/>
        </p:nvSpPr>
        <p:spPr>
          <a:xfrm>
            <a:off x="611560" y="1556792"/>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dirty="0" smtClean="0"/>
              <a:t>1. Recommended books.</a:t>
            </a:r>
          </a:p>
          <a:p>
            <a:r>
              <a:rPr lang="en-US" dirty="0" smtClean="0"/>
              <a:t>2. Latest research articles downloaded from  </a:t>
            </a:r>
          </a:p>
          <a:p>
            <a:pPr marL="0" indent="0">
              <a:buFont typeface="Arial" pitchFamily="34" charset="0"/>
              <a:buNone/>
            </a:pPr>
            <a:r>
              <a:rPr lang="en-US" dirty="0" smtClean="0"/>
              <a:t>        Google. </a:t>
            </a:r>
          </a:p>
          <a:p>
            <a:r>
              <a:rPr lang="en-US" dirty="0" smtClean="0"/>
              <a:t>3. Google images.</a:t>
            </a:r>
          </a:p>
          <a:p>
            <a:endParaRPr lang="en-US" dirty="0" smtClean="0"/>
          </a:p>
          <a:p>
            <a:endParaRPr lang="en-US" dirty="0" smtClean="0"/>
          </a:p>
          <a:p>
            <a:r>
              <a:rPr lang="en-US" sz="2000" dirty="0" smtClean="0"/>
              <a:t>*Solely for academic purpose and guidance of students. </a:t>
            </a:r>
          </a:p>
          <a:p>
            <a:endParaRPr lang="en-US" dirty="0"/>
          </a:p>
        </p:txBody>
      </p:sp>
    </p:spTree>
    <p:extLst>
      <p:ext uri="{BB962C8B-B14F-4D97-AF65-F5344CB8AC3E}">
        <p14:creationId xmlns:p14="http://schemas.microsoft.com/office/powerpoint/2010/main" val="900548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2352" y="908720"/>
            <a:ext cx="8229600" cy="5832648"/>
          </a:xfrm>
        </p:spPr>
        <p:txBody>
          <a:bodyPr>
            <a:normAutofit fontScale="92500" lnSpcReduction="20000"/>
          </a:bodyPr>
          <a:lstStyle/>
          <a:p>
            <a:r>
              <a:rPr lang="en-US" b="1" dirty="0" smtClean="0"/>
              <a:t>Significance of Seed Storage</a:t>
            </a:r>
          </a:p>
          <a:p>
            <a:r>
              <a:rPr lang="en-US" dirty="0" smtClean="0"/>
              <a:t>The </a:t>
            </a:r>
            <a:r>
              <a:rPr lang="en-US" dirty="0"/>
              <a:t>Cereals, pulses, oilseeds etc. are very important </a:t>
            </a:r>
            <a:r>
              <a:rPr lang="en-US" dirty="0" smtClean="0"/>
              <a:t>from storage point of view. </a:t>
            </a:r>
          </a:p>
          <a:p>
            <a:r>
              <a:rPr lang="en-US" dirty="0" smtClean="0"/>
              <a:t>A </a:t>
            </a:r>
            <a:r>
              <a:rPr lang="en-US" dirty="0"/>
              <a:t>safe storage place </a:t>
            </a:r>
            <a:r>
              <a:rPr lang="en-US" dirty="0" smtClean="0"/>
              <a:t>is essentially required for </a:t>
            </a:r>
            <a:r>
              <a:rPr lang="en-US" dirty="0"/>
              <a:t>the </a:t>
            </a:r>
            <a:r>
              <a:rPr lang="en-US" dirty="0" smtClean="0"/>
              <a:t>grains after harvest until these are transported for </a:t>
            </a:r>
            <a:r>
              <a:rPr lang="en-US" dirty="0"/>
              <a:t>consumption and multiplication purposes. </a:t>
            </a:r>
            <a:endParaRPr lang="en-US" dirty="0" smtClean="0"/>
          </a:p>
          <a:p>
            <a:r>
              <a:rPr lang="en-US" dirty="0" smtClean="0"/>
              <a:t>Production of grains is </a:t>
            </a:r>
            <a:r>
              <a:rPr lang="en-US" dirty="0"/>
              <a:t>seasonal, and consumption is continuous, </a:t>
            </a:r>
            <a:r>
              <a:rPr lang="en-US" dirty="0" smtClean="0"/>
              <a:t>so good storage practices should be ensured to  </a:t>
            </a:r>
            <a:r>
              <a:rPr lang="en-US" dirty="0"/>
              <a:t>maintain grain quality and quantity. </a:t>
            </a:r>
            <a:endParaRPr lang="en-US" dirty="0" smtClean="0"/>
          </a:p>
          <a:p>
            <a:r>
              <a:rPr lang="en-US" dirty="0" smtClean="0"/>
              <a:t>Grains need protection </a:t>
            </a:r>
            <a:r>
              <a:rPr lang="en-US" dirty="0"/>
              <a:t>from </a:t>
            </a:r>
            <a:r>
              <a:rPr lang="en-US" dirty="0" smtClean="0"/>
              <a:t>weather effects, molds,  other </a:t>
            </a:r>
            <a:r>
              <a:rPr lang="en-US" dirty="0"/>
              <a:t>microorganisms, moisture, </a:t>
            </a:r>
            <a:r>
              <a:rPr lang="en-US" dirty="0" smtClean="0"/>
              <a:t>fluctuating temperatures</a:t>
            </a:r>
            <a:r>
              <a:rPr lang="en-US" dirty="0"/>
              <a:t>, insects, rodents, </a:t>
            </a:r>
            <a:r>
              <a:rPr lang="en-US" dirty="0" smtClean="0"/>
              <a:t>birds and contamination.  </a:t>
            </a:r>
            <a:endParaRPr lang="en-US" dirty="0"/>
          </a:p>
        </p:txBody>
      </p:sp>
      <p:sp>
        <p:nvSpPr>
          <p:cNvPr id="4" name="Title 1"/>
          <p:cNvSpPr>
            <a:spLocks noGrp="1"/>
          </p:cNvSpPr>
          <p:nvPr>
            <p:ph type="title"/>
          </p:nvPr>
        </p:nvSpPr>
        <p:spPr>
          <a:xfrm>
            <a:off x="457200" y="274638"/>
            <a:ext cx="8229600" cy="562074"/>
          </a:xfrm>
        </p:spPr>
        <p:txBody>
          <a:bodyPr>
            <a:normAutofit fontScale="90000"/>
          </a:bodyPr>
          <a:lstStyle/>
          <a:p>
            <a:r>
              <a:rPr lang="en-US" b="1" dirty="0"/>
              <a:t>Grain Storage Management</a:t>
            </a:r>
            <a:endParaRPr lang="en-US" dirty="0"/>
          </a:p>
        </p:txBody>
      </p:sp>
    </p:spTree>
    <p:extLst>
      <p:ext uri="{BB962C8B-B14F-4D97-AF65-F5344CB8AC3E}">
        <p14:creationId xmlns:p14="http://schemas.microsoft.com/office/powerpoint/2010/main" val="8040402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a:spLocks noGrp="1"/>
          </p:cNvSpPr>
          <p:nvPr>
            <p:ph idx="1"/>
          </p:nvPr>
        </p:nvSpPr>
        <p:spPr>
          <a:xfrm>
            <a:off x="457200" y="1600200"/>
            <a:ext cx="8229600" cy="4525963"/>
          </a:xfrm>
        </p:spPr>
        <p:txBody>
          <a:bodyPr>
            <a:normAutofit fontScale="85000" lnSpcReduction="10000"/>
          </a:bodyPr>
          <a:lstStyle/>
          <a:p>
            <a:r>
              <a:rPr lang="en-US" b="1" dirty="0"/>
              <a:t>Grain storage may be done at farm, trader, and commercial or at government levels</a:t>
            </a:r>
            <a:r>
              <a:rPr lang="en-US" b="1" dirty="0" smtClean="0"/>
              <a:t>.</a:t>
            </a:r>
          </a:p>
          <a:p>
            <a:r>
              <a:rPr lang="en-US" b="1" dirty="0" err="1" smtClean="0"/>
              <a:t>i</a:t>
            </a:r>
            <a:r>
              <a:rPr lang="en-US" b="1" dirty="0" smtClean="0"/>
              <a:t>.</a:t>
            </a:r>
            <a:r>
              <a:rPr lang="en-US" dirty="0" smtClean="0"/>
              <a:t> At </a:t>
            </a:r>
            <a:r>
              <a:rPr lang="en-US" dirty="0"/>
              <a:t>the farm level, storage is normally inter-seasonal and helps </a:t>
            </a:r>
            <a:r>
              <a:rPr lang="en-US" dirty="0" smtClean="0"/>
              <a:t>to </a:t>
            </a:r>
            <a:r>
              <a:rPr lang="en-US" dirty="0"/>
              <a:t>ensure food supplies for the </a:t>
            </a:r>
            <a:r>
              <a:rPr lang="en-US" dirty="0" smtClean="0"/>
              <a:t>farmers </a:t>
            </a:r>
            <a:r>
              <a:rPr lang="en-US" dirty="0"/>
              <a:t>and </a:t>
            </a:r>
            <a:r>
              <a:rPr lang="en-US" dirty="0" smtClean="0"/>
              <a:t>their families. </a:t>
            </a:r>
          </a:p>
          <a:p>
            <a:r>
              <a:rPr lang="en-US" b="1" dirty="0" smtClean="0"/>
              <a:t>ii</a:t>
            </a:r>
            <a:r>
              <a:rPr lang="en-US" b="1" dirty="0"/>
              <a:t>.</a:t>
            </a:r>
            <a:r>
              <a:rPr lang="en-US" dirty="0"/>
              <a:t> At trader level, grain storage is </a:t>
            </a:r>
            <a:r>
              <a:rPr lang="en-US" dirty="0" smtClean="0"/>
              <a:t>done for a </a:t>
            </a:r>
            <a:r>
              <a:rPr lang="en-US" dirty="0"/>
              <a:t>period of few days or weeks. The traders </a:t>
            </a:r>
            <a:r>
              <a:rPr lang="en-US" dirty="0" smtClean="0"/>
              <a:t>purchase and then sell </a:t>
            </a:r>
            <a:r>
              <a:rPr lang="en-US" dirty="0"/>
              <a:t>quickly to </a:t>
            </a:r>
            <a:r>
              <a:rPr lang="en-US" dirty="0" smtClean="0"/>
              <a:t>earn their </a:t>
            </a:r>
            <a:r>
              <a:rPr lang="en-US" dirty="0"/>
              <a:t>profit. </a:t>
            </a:r>
            <a:endParaRPr lang="en-US" dirty="0" smtClean="0"/>
          </a:p>
          <a:p>
            <a:r>
              <a:rPr lang="en-US" b="1" dirty="0" smtClean="0"/>
              <a:t>iii. </a:t>
            </a:r>
            <a:r>
              <a:rPr lang="en-US" dirty="0" smtClean="0"/>
              <a:t>At commercial level, the </a:t>
            </a:r>
            <a:r>
              <a:rPr lang="en-US" dirty="0"/>
              <a:t>stock is </a:t>
            </a:r>
            <a:r>
              <a:rPr lang="en-US" dirty="0" smtClean="0"/>
              <a:t>kept </a:t>
            </a:r>
            <a:r>
              <a:rPr lang="en-US" dirty="0"/>
              <a:t>for </a:t>
            </a:r>
            <a:r>
              <a:rPr lang="en-US" dirty="0" smtClean="0"/>
              <a:t>longer period </a:t>
            </a:r>
            <a:r>
              <a:rPr lang="en-US" dirty="0"/>
              <a:t>to meet </a:t>
            </a:r>
            <a:r>
              <a:rPr lang="en-US" dirty="0" smtClean="0"/>
              <a:t>national or international demand.</a:t>
            </a:r>
            <a:endParaRPr lang="en-US" b="1" dirty="0"/>
          </a:p>
        </p:txBody>
      </p:sp>
      <p:sp>
        <p:nvSpPr>
          <p:cNvPr id="6" name="Title 5"/>
          <p:cNvSpPr>
            <a:spLocks noGrp="1"/>
          </p:cNvSpPr>
          <p:nvPr>
            <p:ph type="title"/>
          </p:nvPr>
        </p:nvSpPr>
        <p:spPr/>
        <p:txBody>
          <a:bodyPr/>
          <a:lstStyle/>
          <a:p>
            <a:r>
              <a:rPr lang="en-US" smtClean="0"/>
              <a:t> </a:t>
            </a:r>
            <a:endParaRPr lang="en-US"/>
          </a:p>
        </p:txBody>
      </p:sp>
    </p:spTree>
    <p:extLst>
      <p:ext uri="{BB962C8B-B14F-4D97-AF65-F5344CB8AC3E}">
        <p14:creationId xmlns:p14="http://schemas.microsoft.com/office/powerpoint/2010/main" val="2935705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a:xfrm>
            <a:off x="457200" y="1600200"/>
            <a:ext cx="8507288" cy="4525963"/>
          </a:xfrm>
        </p:spPr>
        <p:txBody>
          <a:bodyPr>
            <a:normAutofit fontScale="92500" lnSpcReduction="10000"/>
          </a:bodyPr>
          <a:lstStyle/>
          <a:p>
            <a:r>
              <a:rPr lang="en-US" b="1" dirty="0" smtClean="0"/>
              <a:t>1. Clean before filling</a:t>
            </a:r>
            <a:r>
              <a:rPr lang="en-US" dirty="0"/>
              <a:t/>
            </a:r>
            <a:br>
              <a:rPr lang="en-US" dirty="0"/>
            </a:br>
            <a:r>
              <a:rPr lang="en-US" dirty="0"/>
              <a:t>Bins should be cleaned before filling with newly harvested grain. Perforated floors and air ducts </a:t>
            </a:r>
            <a:r>
              <a:rPr lang="en-US" dirty="0" smtClean="0"/>
              <a:t>need to be </a:t>
            </a:r>
            <a:r>
              <a:rPr lang="en-US" dirty="0"/>
              <a:t>cleaned. </a:t>
            </a:r>
            <a:endParaRPr lang="en-US" dirty="0" smtClean="0"/>
          </a:p>
          <a:p>
            <a:r>
              <a:rPr lang="en-US" dirty="0" smtClean="0"/>
              <a:t>Spilled </a:t>
            </a:r>
            <a:r>
              <a:rPr lang="en-US" dirty="0"/>
              <a:t>and spoiled </a:t>
            </a:r>
            <a:r>
              <a:rPr lang="en-US" dirty="0" smtClean="0"/>
              <a:t>grains present in the </a:t>
            </a:r>
            <a:r>
              <a:rPr lang="en-US" dirty="0"/>
              <a:t>bins should be cleaned to </a:t>
            </a:r>
            <a:r>
              <a:rPr lang="en-US" dirty="0" smtClean="0"/>
              <a:t>prevent </a:t>
            </a:r>
            <a:r>
              <a:rPr lang="en-US" dirty="0"/>
              <a:t>cross contamination and rodent activity. </a:t>
            </a:r>
            <a:endParaRPr lang="en-US" dirty="0" smtClean="0"/>
          </a:p>
          <a:p>
            <a:r>
              <a:rPr lang="en-US" dirty="0" smtClean="0"/>
              <a:t>Spraying </a:t>
            </a:r>
            <a:r>
              <a:rPr lang="en-US" dirty="0"/>
              <a:t>insecticides and fungicides inside the cleaned bins </a:t>
            </a:r>
            <a:r>
              <a:rPr lang="en-US" dirty="0" smtClean="0"/>
              <a:t>helps </a:t>
            </a:r>
            <a:r>
              <a:rPr lang="en-US" dirty="0"/>
              <a:t>to eliminate </a:t>
            </a:r>
            <a:r>
              <a:rPr lang="en-US" dirty="0" smtClean="0"/>
              <a:t>insects </a:t>
            </a:r>
            <a:r>
              <a:rPr lang="en-US" dirty="0"/>
              <a:t>and mold spores from the previously stored grains.</a:t>
            </a:r>
          </a:p>
        </p:txBody>
      </p:sp>
    </p:spTree>
    <p:extLst>
      <p:ext uri="{BB962C8B-B14F-4D97-AF65-F5344CB8AC3E}">
        <p14:creationId xmlns:p14="http://schemas.microsoft.com/office/powerpoint/2010/main" val="2530264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8229600" cy="5760640"/>
          </a:xfrm>
        </p:spPr>
        <p:txBody>
          <a:bodyPr>
            <a:normAutofit fontScale="85000" lnSpcReduction="10000"/>
          </a:bodyPr>
          <a:lstStyle/>
          <a:p>
            <a:r>
              <a:rPr lang="en-US" b="1" dirty="0"/>
              <a:t>2. Cooling and Drying of Grains</a:t>
            </a:r>
            <a:endParaRPr lang="en-US" dirty="0" smtClean="0"/>
          </a:p>
          <a:p>
            <a:r>
              <a:rPr lang="en-US" dirty="0" smtClean="0"/>
              <a:t>Grain </a:t>
            </a:r>
            <a:r>
              <a:rPr lang="en-US" dirty="0"/>
              <a:t>moisture </a:t>
            </a:r>
            <a:r>
              <a:rPr lang="en-US" dirty="0" smtClean="0"/>
              <a:t>should be reduced to </a:t>
            </a:r>
            <a:r>
              <a:rPr lang="en-US" dirty="0"/>
              <a:t>the safe storage </a:t>
            </a:r>
            <a:r>
              <a:rPr lang="en-US" dirty="0" smtClean="0"/>
              <a:t>level. </a:t>
            </a:r>
            <a:endParaRPr lang="en-US" dirty="0"/>
          </a:p>
          <a:p>
            <a:r>
              <a:rPr lang="en-US" dirty="0" smtClean="0"/>
              <a:t>Cooling of the </a:t>
            </a:r>
            <a:r>
              <a:rPr lang="en-US" dirty="0"/>
              <a:t>grain below 15˚C will help to eliminate insect and mold development during storage. </a:t>
            </a:r>
            <a:endParaRPr lang="en-US" dirty="0" smtClean="0"/>
          </a:p>
          <a:p>
            <a:r>
              <a:rPr lang="en-US" dirty="0"/>
              <a:t>P</a:t>
            </a:r>
            <a:r>
              <a:rPr lang="en-US" dirty="0" smtClean="0"/>
              <a:t>rocess of drying reduces </a:t>
            </a:r>
            <a:r>
              <a:rPr lang="en-US" dirty="0"/>
              <a:t>the moisture content. Drying can be done with properly designed systems using either ambient air or heated air</a:t>
            </a:r>
            <a:r>
              <a:rPr lang="en-US" dirty="0" smtClean="0"/>
              <a:t>.</a:t>
            </a:r>
          </a:p>
          <a:p>
            <a:r>
              <a:rPr lang="en-US" b="1" dirty="0" smtClean="0"/>
              <a:t>3. Turning of grains</a:t>
            </a:r>
          </a:p>
          <a:p>
            <a:r>
              <a:rPr lang="en-US" dirty="0" smtClean="0"/>
              <a:t>Turning </a:t>
            </a:r>
            <a:r>
              <a:rPr lang="en-US" dirty="0"/>
              <a:t>the grain inside the bin (moving from one bin to another) brings grain to average temperature inside the bin and eliminates temperature gradients and thus moisture migration.</a:t>
            </a:r>
          </a:p>
        </p:txBody>
      </p:sp>
    </p:spTree>
    <p:extLst>
      <p:ext uri="{BB962C8B-B14F-4D97-AF65-F5344CB8AC3E}">
        <p14:creationId xmlns:p14="http://schemas.microsoft.com/office/powerpoint/2010/main" val="18011909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Cleaning of Grains</a:t>
            </a:r>
            <a:endParaRPr lang="en-US" dirty="0"/>
          </a:p>
        </p:txBody>
      </p:sp>
      <p:sp>
        <p:nvSpPr>
          <p:cNvPr id="3" name="Content Placeholder 2"/>
          <p:cNvSpPr>
            <a:spLocks noGrp="1"/>
          </p:cNvSpPr>
          <p:nvPr>
            <p:ph idx="1"/>
          </p:nvPr>
        </p:nvSpPr>
        <p:spPr/>
        <p:txBody>
          <a:bodyPr>
            <a:normAutofit/>
          </a:bodyPr>
          <a:lstStyle/>
          <a:p>
            <a:r>
              <a:rPr lang="en-US" dirty="0"/>
              <a:t/>
            </a:r>
            <a:br>
              <a:rPr lang="en-US" dirty="0"/>
            </a:br>
            <a:r>
              <a:rPr lang="en-US" dirty="0" smtClean="0"/>
              <a:t>Removal of </a:t>
            </a:r>
            <a:r>
              <a:rPr lang="en-US" dirty="0"/>
              <a:t>broken </a:t>
            </a:r>
            <a:r>
              <a:rPr lang="en-US" dirty="0" smtClean="0"/>
              <a:t>seeds and </a:t>
            </a:r>
            <a:r>
              <a:rPr lang="en-US" dirty="0"/>
              <a:t>foreign materials </a:t>
            </a:r>
            <a:r>
              <a:rPr lang="en-US" dirty="0" smtClean="0"/>
              <a:t>before transferring to </a:t>
            </a:r>
            <a:r>
              <a:rPr lang="en-US" dirty="0"/>
              <a:t>the bin </a:t>
            </a:r>
            <a:r>
              <a:rPr lang="en-US" dirty="0" smtClean="0"/>
              <a:t>helps </a:t>
            </a:r>
            <a:r>
              <a:rPr lang="en-US" dirty="0"/>
              <a:t>for better air movement </a:t>
            </a:r>
            <a:r>
              <a:rPr lang="en-US" dirty="0" smtClean="0"/>
              <a:t>circulation inside </a:t>
            </a:r>
            <a:r>
              <a:rPr lang="en-US" dirty="0"/>
              <a:t>the bin </a:t>
            </a:r>
            <a:r>
              <a:rPr lang="en-US" dirty="0" smtClean="0"/>
              <a:t>and reduces </a:t>
            </a:r>
            <a:r>
              <a:rPr lang="en-US" dirty="0"/>
              <a:t>insect and mold </a:t>
            </a:r>
            <a:r>
              <a:rPr lang="en-US" dirty="0" smtClean="0"/>
              <a:t>problems as well.</a:t>
            </a:r>
          </a:p>
        </p:txBody>
      </p:sp>
    </p:spTree>
    <p:extLst>
      <p:ext uri="{BB962C8B-B14F-4D97-AF65-F5344CB8AC3E}">
        <p14:creationId xmlns:p14="http://schemas.microsoft.com/office/powerpoint/2010/main" val="352192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764704"/>
            <a:ext cx="8229600" cy="4525963"/>
          </a:xfrm>
        </p:spPr>
        <p:txBody>
          <a:bodyPr>
            <a:normAutofit fontScale="85000" lnSpcReduction="20000"/>
          </a:bodyPr>
          <a:lstStyle/>
          <a:p>
            <a:r>
              <a:rPr lang="en-US" b="1" dirty="0" smtClean="0"/>
              <a:t>5. Avoid mixing of grains</a:t>
            </a:r>
            <a:r>
              <a:rPr lang="en-US" dirty="0"/>
              <a:t/>
            </a:r>
            <a:br>
              <a:rPr lang="en-US" dirty="0"/>
            </a:br>
            <a:r>
              <a:rPr lang="en-US" dirty="0"/>
              <a:t>Mixing newly harvested grains with the grain already in the bin </a:t>
            </a:r>
            <a:r>
              <a:rPr lang="en-US" dirty="0" smtClean="0"/>
              <a:t>may create </a:t>
            </a:r>
            <a:r>
              <a:rPr lang="en-US" dirty="0"/>
              <a:t>huge temperature and moisture gradients inside the bin and thus leading to increased chances of spoilage.</a:t>
            </a:r>
          </a:p>
          <a:p>
            <a:r>
              <a:rPr lang="en-US" b="1" dirty="0" smtClean="0"/>
              <a:t>6. Monitoring</a:t>
            </a:r>
            <a:r>
              <a:rPr lang="en-US" dirty="0"/>
              <a:t/>
            </a:r>
            <a:br>
              <a:rPr lang="en-US" dirty="0"/>
            </a:br>
            <a:r>
              <a:rPr lang="en-US" dirty="0"/>
              <a:t>Regular monitoring of grain moisture and temperature </a:t>
            </a:r>
            <a:r>
              <a:rPr lang="en-US" dirty="0" smtClean="0"/>
              <a:t>helps </a:t>
            </a:r>
            <a:r>
              <a:rPr lang="en-US" dirty="0"/>
              <a:t>to </a:t>
            </a:r>
            <a:r>
              <a:rPr lang="en-US" dirty="0" smtClean="0"/>
              <a:t>observe and avoid </a:t>
            </a:r>
            <a:r>
              <a:rPr lang="en-US" dirty="0"/>
              <a:t>the potential </a:t>
            </a:r>
            <a:r>
              <a:rPr lang="en-US" dirty="0" smtClean="0"/>
              <a:t>hazards. </a:t>
            </a:r>
          </a:p>
          <a:p>
            <a:r>
              <a:rPr lang="en-US" b="1" dirty="0" smtClean="0"/>
              <a:t>7</a:t>
            </a:r>
            <a:r>
              <a:rPr lang="en-US" dirty="0" smtClean="0"/>
              <a:t>. </a:t>
            </a:r>
            <a:r>
              <a:rPr lang="en-US" b="1" dirty="0" smtClean="0"/>
              <a:t>Moisture and Temperature sensors</a:t>
            </a:r>
          </a:p>
          <a:p>
            <a:r>
              <a:rPr lang="en-US" dirty="0" smtClean="0"/>
              <a:t>Various </a:t>
            </a:r>
            <a:r>
              <a:rPr lang="en-US" dirty="0"/>
              <a:t>types of temperature sensors, combination of temperature and moisture sensors are available in the market for continuous monitoring of grain bins.</a:t>
            </a:r>
          </a:p>
        </p:txBody>
      </p:sp>
    </p:spTree>
    <p:extLst>
      <p:ext uri="{BB962C8B-B14F-4D97-AF65-F5344CB8AC3E}">
        <p14:creationId xmlns:p14="http://schemas.microsoft.com/office/powerpoint/2010/main" val="10133061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274638"/>
            <a:ext cx="8229600" cy="1143000"/>
          </a:xfrm>
        </p:spPr>
        <p:txBody>
          <a:bodyPr/>
          <a:lstStyle/>
          <a:p>
            <a:r>
              <a:rPr lang="en-US" b="1" dirty="0" smtClean="0"/>
              <a:t>Types of Storage Structures</a:t>
            </a:r>
            <a:endParaRPr lang="en-US" b="1" dirty="0"/>
          </a:p>
        </p:txBody>
      </p:sp>
      <p:sp>
        <p:nvSpPr>
          <p:cNvPr id="5" name="Content Placeholder 2"/>
          <p:cNvSpPr>
            <a:spLocks noGrp="1"/>
          </p:cNvSpPr>
          <p:nvPr>
            <p:ph idx="1"/>
          </p:nvPr>
        </p:nvSpPr>
        <p:spPr>
          <a:xfrm>
            <a:off x="457200" y="1600200"/>
            <a:ext cx="8229600" cy="4525963"/>
          </a:xfrm>
        </p:spPr>
        <p:txBody>
          <a:bodyPr/>
          <a:lstStyle/>
          <a:p>
            <a:r>
              <a:rPr lang="en-US" dirty="0" smtClean="0"/>
              <a:t>1. Traditional storage structure</a:t>
            </a:r>
          </a:p>
          <a:p>
            <a:r>
              <a:rPr lang="en-US" dirty="0" smtClean="0"/>
              <a:t>2. Improved storage structure</a:t>
            </a:r>
          </a:p>
          <a:p>
            <a:r>
              <a:rPr lang="en-US" dirty="0" smtClean="0"/>
              <a:t>3. Traditional storage structure</a:t>
            </a:r>
            <a:endParaRPr lang="en-US" dirty="0"/>
          </a:p>
        </p:txBody>
      </p:sp>
    </p:spTree>
    <p:extLst>
      <p:ext uri="{BB962C8B-B14F-4D97-AF65-F5344CB8AC3E}">
        <p14:creationId xmlns:p14="http://schemas.microsoft.com/office/powerpoint/2010/main" val="26116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12149</TotalTime>
  <Words>687</Words>
  <Application>Microsoft Office PowerPoint</Application>
  <PresentationFormat>On-screen Show (4:3)</PresentationFormat>
  <Paragraphs>73</Paragraphs>
  <Slides>21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Calibri</vt:lpstr>
      <vt:lpstr>Office Theme</vt:lpstr>
      <vt:lpstr>PowerPoint Presentation</vt:lpstr>
      <vt:lpstr>PP 407 Seed and Postharvest Pathology</vt:lpstr>
      <vt:lpstr>Grain Storage Management</vt:lpstr>
      <vt:lpstr> </vt:lpstr>
      <vt:lpstr>Management</vt:lpstr>
      <vt:lpstr>PowerPoint Presentation</vt:lpstr>
      <vt:lpstr>4. Cleaning of Grains</vt:lpstr>
      <vt:lpstr>PowerPoint Presentation</vt:lpstr>
      <vt:lpstr>Types of Storage Structures</vt:lpstr>
      <vt:lpstr>Traditional Storage Structures</vt:lpstr>
      <vt:lpstr>Straw storage</vt:lpstr>
      <vt:lpstr>Bamboo storage structure</vt:lpstr>
      <vt:lpstr>Earthen seed storage structure</vt:lpstr>
      <vt:lpstr>Underground Seed Storage</vt:lpstr>
      <vt:lpstr>Improved Storage Structure</vt:lpstr>
      <vt:lpstr>Modern storage structure</vt:lpstr>
      <vt:lpstr>Modern Seed Storage</vt:lpstr>
      <vt:lpstr>Advantages of Modern Seed Storage Structure</vt:lpstr>
      <vt:lpstr>Controlled/Modified Atmospheric Storage/Packaging</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zafar</dc:creator>
  <cp:lastModifiedBy>Zafar Iqbal</cp:lastModifiedBy>
  <cp:revision>529</cp:revision>
  <dcterms:created xsi:type="dcterms:W3CDTF">2010-12-07T04:47:25Z</dcterms:created>
  <dcterms:modified xsi:type="dcterms:W3CDTF">2020-12-08T07:49:52Z</dcterms:modified>
</cp:coreProperties>
</file>