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66" r:id="rId2"/>
    <p:sldId id="267" r:id="rId3"/>
    <p:sldId id="268" r:id="rId4"/>
    <p:sldId id="269" r:id="rId5"/>
    <p:sldId id="270" r:id="rId6"/>
    <p:sldId id="271" r:id="rId7"/>
    <p:sldId id="272" r:id="rId8"/>
    <p:sldId id="276" r:id="rId9"/>
    <p:sldId id="274"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notesViewPr>
    <p:cSldViewPr snapToGrid="0" showGuides="1">
      <p:cViewPr varScale="1">
        <p:scale>
          <a:sx n="95" d="100"/>
          <a:sy n="95" d="100"/>
        </p:scale>
        <p:origin x="273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C7EC9C-7EE8-4A56-855D-18AC07DBDCAD}" type="datetimeFigureOut">
              <a:rPr lang="en-US" smtClean="0"/>
              <a:t>5/2/2020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EA21AD-3BA7-4B49-9DF1-2171993A8011}" type="slidenum">
              <a:rPr lang="en-US" smtClean="0"/>
              <a:t>‹#›</a:t>
            </a:fld>
            <a:endParaRPr lang="en-US"/>
          </a:p>
        </p:txBody>
      </p:sp>
    </p:spTree>
    <p:extLst>
      <p:ext uri="{BB962C8B-B14F-4D97-AF65-F5344CB8AC3E}">
        <p14:creationId xmlns:p14="http://schemas.microsoft.com/office/powerpoint/2010/main" val="3924349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C3EC70-F4BB-48E7-ABB8-9B7E359277E1}"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69046-D62F-49D8-96B7-3C014DC234D7}" type="slidenum">
              <a:rPr lang="en-US" smtClean="0"/>
              <a:t>‹#›</a:t>
            </a:fld>
            <a:endParaRPr lang="en-US"/>
          </a:p>
        </p:txBody>
      </p:sp>
    </p:spTree>
    <p:extLst>
      <p:ext uri="{BB962C8B-B14F-4D97-AF65-F5344CB8AC3E}">
        <p14:creationId xmlns:p14="http://schemas.microsoft.com/office/powerpoint/2010/main" val="2293714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0">
              <a:schemeClr val="bg1">
                <a:lumMod val="46000"/>
                <a:lumOff val="54000"/>
              </a:schemeClr>
            </a:gs>
            <a:gs pos="46000">
              <a:schemeClr val="bg1">
                <a:lumMod val="60000"/>
                <a:lumOff val="40000"/>
              </a:schemeClr>
            </a:gs>
            <a:gs pos="100000">
              <a:schemeClr val="bg1">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104" name="Group 103" descr="Group of several flowers across the bottom of the slide"/>
          <p:cNvGrpSpPr/>
          <p:nvPr/>
        </p:nvGrpSpPr>
        <p:grpSpPr bwMode="gray">
          <a:xfrm>
            <a:off x="286013" y="4191000"/>
            <a:ext cx="11616798" cy="2513417"/>
            <a:chOff x="286013" y="4191000"/>
            <a:chExt cx="11616798" cy="2513417"/>
          </a:xfrm>
        </p:grpSpPr>
        <p:sp>
          <p:nvSpPr>
            <p:cNvPr id="8" name="Free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Lin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7"/>
            <p:cNvSpPr>
              <a:spLocks/>
            </p:cNvSpPr>
            <p:nvPr/>
          </p:nvSpPr>
          <p:spPr bwMode="gray">
            <a:xfrm rot="21252465" flipH="1">
              <a:off x="792225"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1" name="Group 10"/>
            <p:cNvGrpSpPr/>
            <p:nvPr/>
          </p:nvGrpSpPr>
          <p:grpSpPr bwMode="gray">
            <a:xfrm rot="20793512">
              <a:off x="445930" y="5452235"/>
              <a:ext cx="365582" cy="421970"/>
              <a:chOff x="1457010" y="1673260"/>
              <a:chExt cx="617538" cy="712788"/>
            </a:xfrm>
          </p:grpSpPr>
          <p:sp>
            <p:nvSpPr>
              <p:cNvPr id="12" name="Free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3" name="Free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4" name="Freeform 10"/>
            <p:cNvSpPr>
              <a:spLocks/>
            </p:cNvSpPr>
            <p:nvPr/>
          </p:nvSpPr>
          <p:spPr bwMode="gray">
            <a:xfrm rot="19613158" flipH="1">
              <a:off x="1682146"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5" name="Freeform 23"/>
            <p:cNvSpPr>
              <a:spLocks/>
            </p:cNvSpPr>
            <p:nvPr/>
          </p:nvSpPr>
          <p:spPr bwMode="gray">
            <a:xfrm flipH="1">
              <a:off x="2304810"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24"/>
            <p:cNvSpPr>
              <a:spLocks/>
            </p:cNvSpPr>
            <p:nvPr/>
          </p:nvSpPr>
          <p:spPr bwMode="gray">
            <a:xfrm flipH="1">
              <a:off x="3150319"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25"/>
            <p:cNvSpPr>
              <a:spLocks/>
            </p:cNvSpPr>
            <p:nvPr/>
          </p:nvSpPr>
          <p:spPr bwMode="gray">
            <a:xfrm flipH="1">
              <a:off x="312019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26"/>
            <p:cNvSpPr>
              <a:spLocks/>
            </p:cNvSpPr>
            <p:nvPr/>
          </p:nvSpPr>
          <p:spPr bwMode="gray">
            <a:xfrm flipH="1">
              <a:off x="1933172"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27"/>
            <p:cNvSpPr>
              <a:spLocks/>
            </p:cNvSpPr>
            <p:nvPr/>
          </p:nvSpPr>
          <p:spPr bwMode="gray">
            <a:xfrm flipH="1">
              <a:off x="1592821"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grpSp>
          <p:nvGrpSpPr>
            <p:cNvPr id="20" name="Group 19"/>
            <p:cNvGrpSpPr/>
            <p:nvPr/>
          </p:nvGrpSpPr>
          <p:grpSpPr bwMode="gray">
            <a:xfrm>
              <a:off x="749894" y="5783561"/>
              <a:ext cx="325521" cy="364355"/>
              <a:chOff x="2114915" y="2460535"/>
              <a:chExt cx="452438" cy="506413"/>
            </a:xfrm>
          </p:grpSpPr>
          <p:sp>
            <p:nvSpPr>
              <p:cNvPr id="21" name="Free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3" name="Freeform 30"/>
            <p:cNvSpPr>
              <a:spLocks noEditPoints="1"/>
            </p:cNvSpPr>
            <p:nvPr/>
          </p:nvSpPr>
          <p:spPr bwMode="gray">
            <a:xfrm flipH="1">
              <a:off x="1416049"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31"/>
            <p:cNvSpPr>
              <a:spLocks/>
            </p:cNvSpPr>
            <p:nvPr/>
          </p:nvSpPr>
          <p:spPr bwMode="gray">
            <a:xfrm flipH="1">
              <a:off x="2806971"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4"/>
            <p:cNvSpPr>
              <a:spLocks/>
            </p:cNvSpPr>
            <p:nvPr/>
          </p:nvSpPr>
          <p:spPr bwMode="gray">
            <a:xfrm flipH="1">
              <a:off x="69056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73"/>
            <p:cNvSpPr>
              <a:spLocks/>
            </p:cNvSpPr>
            <p:nvPr/>
          </p:nvSpPr>
          <p:spPr bwMode="gray">
            <a:xfrm flipH="1">
              <a:off x="3957638"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4"/>
            <p:cNvSpPr>
              <a:spLocks/>
            </p:cNvSpPr>
            <p:nvPr/>
          </p:nvSpPr>
          <p:spPr bwMode="gray">
            <a:xfrm flipH="1">
              <a:off x="3616524"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75"/>
            <p:cNvSpPr>
              <a:spLocks/>
            </p:cNvSpPr>
            <p:nvPr/>
          </p:nvSpPr>
          <p:spPr bwMode="gray">
            <a:xfrm flipH="1">
              <a:off x="4164013"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Line 76"/>
            <p:cNvSpPr>
              <a:spLocks noChangeShapeType="1"/>
            </p:cNvSpPr>
            <p:nvPr/>
          </p:nvSpPr>
          <p:spPr bwMode="gray">
            <a:xfrm>
              <a:off x="4164013"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78"/>
            <p:cNvSpPr>
              <a:spLocks/>
            </p:cNvSpPr>
            <p:nvPr/>
          </p:nvSpPr>
          <p:spPr bwMode="gray">
            <a:xfrm flipH="1">
              <a:off x="3670301"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79"/>
            <p:cNvSpPr>
              <a:spLocks/>
            </p:cNvSpPr>
            <p:nvPr/>
          </p:nvSpPr>
          <p:spPr bwMode="gray">
            <a:xfrm flipH="1">
              <a:off x="3841751"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82"/>
            <p:cNvSpPr>
              <a:spLocks/>
            </p:cNvSpPr>
            <p:nvPr/>
          </p:nvSpPr>
          <p:spPr bwMode="gray">
            <a:xfrm flipH="1">
              <a:off x="4379878"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83"/>
            <p:cNvSpPr>
              <a:spLocks/>
            </p:cNvSpPr>
            <p:nvPr/>
          </p:nvSpPr>
          <p:spPr bwMode="gray">
            <a:xfrm flipH="1">
              <a:off x="45297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4"/>
            <p:cNvSpPr>
              <a:spLocks/>
            </p:cNvSpPr>
            <p:nvPr/>
          </p:nvSpPr>
          <p:spPr bwMode="gray">
            <a:xfrm flipH="1">
              <a:off x="2731164"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80"/>
            <p:cNvSpPr>
              <a:spLocks/>
            </p:cNvSpPr>
            <p:nvPr/>
          </p:nvSpPr>
          <p:spPr bwMode="gray">
            <a:xfrm flipH="1" flipV="1">
              <a:off x="286013"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Oval 37"/>
            <p:cNvSpPr/>
            <p:nvPr/>
          </p:nvSpPr>
          <p:spPr bwMode="gray">
            <a:xfrm>
              <a:off x="458072"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bwMode="gray">
            <a:xfrm>
              <a:off x="533688"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bwMode="gray">
            <a:xfrm>
              <a:off x="367000"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p:nvPr/>
          </p:nvGrpSpPr>
          <p:grpSpPr bwMode="gray">
            <a:xfrm>
              <a:off x="803704" y="4858573"/>
              <a:ext cx="1154448" cy="1149586"/>
              <a:chOff x="4277517" y="3752400"/>
              <a:chExt cx="1154448" cy="1149586"/>
            </a:xfrm>
          </p:grpSpPr>
          <p:sp>
            <p:nvSpPr>
              <p:cNvPr id="42" name="Freeform 41"/>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sp>
          <p:nvSpPr>
            <p:cNvPr id="47" name="Free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80"/>
            <p:cNvSpPr>
              <a:spLocks/>
            </p:cNvSpPr>
            <p:nvPr/>
          </p:nvSpPr>
          <p:spPr bwMode="gray">
            <a:xfrm flipH="1" flipV="1">
              <a:off x="2834217"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80"/>
            <p:cNvSpPr>
              <a:spLocks/>
            </p:cNvSpPr>
            <p:nvPr/>
          </p:nvSpPr>
          <p:spPr bwMode="gray">
            <a:xfrm flipH="1">
              <a:off x="46458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84"/>
            <p:cNvSpPr>
              <a:spLocks/>
            </p:cNvSpPr>
            <p:nvPr/>
          </p:nvSpPr>
          <p:spPr bwMode="gray">
            <a:xfrm flipH="1">
              <a:off x="3947595"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84"/>
            <p:cNvSpPr>
              <a:spLocks/>
            </p:cNvSpPr>
            <p:nvPr/>
          </p:nvSpPr>
          <p:spPr bwMode="gray">
            <a:xfrm flipH="1">
              <a:off x="47143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Oval 51"/>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
            <p:cNvSpPr>
              <a:spLocks/>
            </p:cNvSpPr>
            <p:nvPr/>
          </p:nvSpPr>
          <p:spPr bwMode="gray">
            <a:xfrm>
              <a:off x="9771061"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Line 6"/>
            <p:cNvSpPr>
              <a:spLocks noChangeShapeType="1"/>
            </p:cNvSpPr>
            <p:nvPr/>
          </p:nvSpPr>
          <p:spPr bwMode="gray">
            <a:xfrm flipH="1" flipV="1">
              <a:off x="9771061"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7"/>
            <p:cNvSpPr>
              <a:spLocks/>
            </p:cNvSpPr>
            <p:nvPr/>
          </p:nvSpPr>
          <p:spPr bwMode="gray">
            <a:xfrm rot="347535">
              <a:off x="9763724"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6" name="Group 55"/>
            <p:cNvGrpSpPr/>
            <p:nvPr/>
          </p:nvGrpSpPr>
          <p:grpSpPr bwMode="gray">
            <a:xfrm rot="806488" flipH="1">
              <a:off x="11377312" y="5452235"/>
              <a:ext cx="365582" cy="421970"/>
              <a:chOff x="1457010" y="1673260"/>
              <a:chExt cx="617538" cy="712788"/>
            </a:xfrm>
          </p:grpSpPr>
          <p:sp>
            <p:nvSpPr>
              <p:cNvPr id="57" name="Free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58" name="Free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59" name="Freeform 10"/>
            <p:cNvSpPr>
              <a:spLocks/>
            </p:cNvSpPr>
            <p:nvPr/>
          </p:nvSpPr>
          <p:spPr bwMode="gray">
            <a:xfrm rot="1986842">
              <a:off x="10004233"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60" name="Freeform 23"/>
            <p:cNvSpPr>
              <a:spLocks/>
            </p:cNvSpPr>
            <p:nvPr/>
          </p:nvSpPr>
          <p:spPr bwMode="gray">
            <a:xfrm>
              <a:off x="9539526"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24"/>
            <p:cNvSpPr>
              <a:spLocks/>
            </p:cNvSpPr>
            <p:nvPr/>
          </p:nvSpPr>
          <p:spPr bwMode="gray">
            <a:xfrm>
              <a:off x="8429578"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25"/>
            <p:cNvSpPr>
              <a:spLocks/>
            </p:cNvSpPr>
            <p:nvPr/>
          </p:nvSpPr>
          <p:spPr bwMode="gray">
            <a:xfrm>
              <a:off x="871894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26"/>
            <p:cNvSpPr>
              <a:spLocks/>
            </p:cNvSpPr>
            <p:nvPr/>
          </p:nvSpPr>
          <p:spPr bwMode="gray">
            <a:xfrm>
              <a:off x="10057214"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27"/>
            <p:cNvSpPr>
              <a:spLocks/>
            </p:cNvSpPr>
            <p:nvPr/>
          </p:nvSpPr>
          <p:spPr bwMode="gray">
            <a:xfrm>
              <a:off x="10402328"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grpSp>
          <p:nvGrpSpPr>
            <p:cNvPr id="65" name="Group 64"/>
            <p:cNvGrpSpPr/>
            <p:nvPr/>
          </p:nvGrpSpPr>
          <p:grpSpPr bwMode="gray">
            <a:xfrm flipH="1">
              <a:off x="11113409" y="5783561"/>
              <a:ext cx="325521" cy="364355"/>
              <a:chOff x="2114915" y="2460535"/>
              <a:chExt cx="452438" cy="506413"/>
            </a:xfrm>
          </p:grpSpPr>
          <p:sp>
            <p:nvSpPr>
              <p:cNvPr id="66" name="Free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68" name="Freeform 30"/>
            <p:cNvSpPr>
              <a:spLocks noEditPoints="1"/>
            </p:cNvSpPr>
            <p:nvPr/>
          </p:nvSpPr>
          <p:spPr bwMode="gray">
            <a:xfrm>
              <a:off x="6170612"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31"/>
            <p:cNvSpPr>
              <a:spLocks/>
            </p:cNvSpPr>
            <p:nvPr/>
          </p:nvSpPr>
          <p:spPr bwMode="gray">
            <a:xfrm>
              <a:off x="9232628"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32"/>
            <p:cNvSpPr>
              <a:spLocks/>
            </p:cNvSpPr>
            <p:nvPr/>
          </p:nvSpPr>
          <p:spPr bwMode="gray">
            <a:xfrm>
              <a:off x="9245597"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3"/>
            <p:cNvSpPr>
              <a:spLocks/>
            </p:cNvSpPr>
            <p:nvPr/>
          </p:nvSpPr>
          <p:spPr bwMode="gray">
            <a:xfrm>
              <a:off x="9411047"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4"/>
            <p:cNvSpPr>
              <a:spLocks/>
            </p:cNvSpPr>
            <p:nvPr/>
          </p:nvSpPr>
          <p:spPr bwMode="gray">
            <a:xfrm>
              <a:off x="1140142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73"/>
            <p:cNvSpPr>
              <a:spLocks/>
            </p:cNvSpPr>
            <p:nvPr/>
          </p:nvSpPr>
          <p:spPr bwMode="gray">
            <a:xfrm>
              <a:off x="8069261"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74"/>
            <p:cNvSpPr>
              <a:spLocks/>
            </p:cNvSpPr>
            <p:nvPr/>
          </p:nvSpPr>
          <p:spPr bwMode="gray">
            <a:xfrm>
              <a:off x="8290121"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75"/>
            <p:cNvSpPr>
              <a:spLocks/>
            </p:cNvSpPr>
            <p:nvPr/>
          </p:nvSpPr>
          <p:spPr bwMode="gray">
            <a:xfrm>
              <a:off x="8012111"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Line 76"/>
            <p:cNvSpPr>
              <a:spLocks noChangeShapeType="1"/>
            </p:cNvSpPr>
            <p:nvPr/>
          </p:nvSpPr>
          <p:spPr bwMode="gray">
            <a:xfrm flipH="1">
              <a:off x="8012111"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78"/>
            <p:cNvSpPr>
              <a:spLocks/>
            </p:cNvSpPr>
            <p:nvPr/>
          </p:nvSpPr>
          <p:spPr bwMode="gray">
            <a:xfrm>
              <a:off x="7799385"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9"/>
            <p:cNvSpPr>
              <a:spLocks/>
            </p:cNvSpPr>
            <p:nvPr/>
          </p:nvSpPr>
          <p:spPr bwMode="gray">
            <a:xfrm>
              <a:off x="7970835"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82"/>
            <p:cNvSpPr>
              <a:spLocks/>
            </p:cNvSpPr>
            <p:nvPr/>
          </p:nvSpPr>
          <p:spPr bwMode="gray">
            <a:xfrm>
              <a:off x="7713696"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83"/>
            <p:cNvSpPr>
              <a:spLocks/>
            </p:cNvSpPr>
            <p:nvPr/>
          </p:nvSpPr>
          <p:spPr bwMode="gray">
            <a:xfrm>
              <a:off x="71839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84"/>
            <p:cNvSpPr>
              <a:spLocks/>
            </p:cNvSpPr>
            <p:nvPr/>
          </p:nvSpPr>
          <p:spPr bwMode="gray">
            <a:xfrm>
              <a:off x="9155600"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80"/>
            <p:cNvSpPr>
              <a:spLocks/>
            </p:cNvSpPr>
            <p:nvPr/>
          </p:nvSpPr>
          <p:spPr bwMode="gray">
            <a:xfrm flipV="1">
              <a:off x="11806856"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Oval 82"/>
            <p:cNvSpPr/>
            <p:nvPr/>
          </p:nvSpPr>
          <p:spPr bwMode="gray">
            <a:xfrm flipH="1">
              <a:off x="11653815"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bwMode="gray">
            <a:xfrm flipH="1">
              <a:off x="11618560"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bwMode="gray">
            <a:xfrm flipH="1">
              <a:off x="11785248"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p:cNvGrpSpPr/>
            <p:nvPr/>
          </p:nvGrpSpPr>
          <p:grpSpPr bwMode="gray">
            <a:xfrm flipH="1">
              <a:off x="10230672" y="4858573"/>
              <a:ext cx="1154448" cy="1149586"/>
              <a:chOff x="4277517" y="3752400"/>
              <a:chExt cx="1154448" cy="1149586"/>
            </a:xfrm>
          </p:grpSpPr>
          <p:sp>
            <p:nvSpPr>
              <p:cNvPr id="87" name="Freeform 86"/>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sp>
          <p:nvSpPr>
            <p:cNvPr id="92" name="Freeform 32"/>
            <p:cNvSpPr>
              <a:spLocks/>
            </p:cNvSpPr>
            <p:nvPr/>
          </p:nvSpPr>
          <p:spPr bwMode="gray">
            <a:xfrm>
              <a:off x="9499406"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0"/>
            <p:cNvSpPr>
              <a:spLocks/>
            </p:cNvSpPr>
            <p:nvPr/>
          </p:nvSpPr>
          <p:spPr bwMode="gray">
            <a:xfrm flipV="1">
              <a:off x="9258652"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80"/>
            <p:cNvSpPr>
              <a:spLocks/>
            </p:cNvSpPr>
            <p:nvPr/>
          </p:nvSpPr>
          <p:spPr bwMode="gray">
            <a:xfrm>
              <a:off x="73000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4"/>
            <p:cNvSpPr>
              <a:spLocks/>
            </p:cNvSpPr>
            <p:nvPr/>
          </p:nvSpPr>
          <p:spPr bwMode="gray">
            <a:xfrm>
              <a:off x="8076679"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84"/>
            <p:cNvSpPr>
              <a:spLocks/>
            </p:cNvSpPr>
            <p:nvPr/>
          </p:nvSpPr>
          <p:spPr bwMode="gray">
            <a:xfrm>
              <a:off x="73685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Oval 96"/>
            <p:cNvSpPr/>
            <p:nvPr/>
          </p:nvSpPr>
          <p:spPr bwMode="gray">
            <a:xfrm flipH="1">
              <a:off x="9615485"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p:cNvGrpSpPr/>
            <p:nvPr/>
          </p:nvGrpSpPr>
          <p:grpSpPr bwMode="gray">
            <a:xfrm>
              <a:off x="4803790" y="5319186"/>
              <a:ext cx="2690707" cy="1385231"/>
              <a:chOff x="5184534" y="1125344"/>
              <a:chExt cx="2690707" cy="1385231"/>
            </a:xfrm>
          </p:grpSpPr>
          <p:sp>
            <p:nvSpPr>
              <p:cNvPr id="99" name="Freeform 67"/>
              <p:cNvSpPr>
                <a:spLocks/>
              </p:cNvSpPr>
              <p:nvPr/>
            </p:nvSpPr>
            <p:spPr bwMode="gray">
              <a:xfrm rot="8881702">
                <a:off x="6702013" y="1340794"/>
                <a:ext cx="1173228" cy="1169781"/>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234 w 10234"/>
                  <a:gd name="connsiteY0" fmla="*/ 6523 h 10000"/>
                  <a:gd name="connsiteX1" fmla="*/ 10022 w 10234"/>
                  <a:gd name="connsiteY1" fmla="*/ 6523 h 10000"/>
                  <a:gd name="connsiteX2" fmla="*/ 9810 w 10234"/>
                  <a:gd name="connsiteY2" fmla="*/ 6257 h 10000"/>
                  <a:gd name="connsiteX3" fmla="*/ 2208 w 10234"/>
                  <a:gd name="connsiteY3" fmla="*/ 211 h 10000"/>
                  <a:gd name="connsiteX4" fmla="*/ 8851 w 10234"/>
                  <a:gd name="connsiteY4" fmla="*/ 6259 h 10000"/>
                  <a:gd name="connsiteX5" fmla="*/ 308 w 10234"/>
                  <a:gd name="connsiteY5" fmla="*/ 9279 h 10000"/>
                  <a:gd name="connsiteX6" fmla="*/ 10234 w 10234"/>
                  <a:gd name="connsiteY6" fmla="*/ 6523 h 10000"/>
                  <a:gd name="connsiteX0" fmla="*/ 9701 w 9701"/>
                  <a:gd name="connsiteY0" fmla="*/ 6523 h 9364"/>
                  <a:gd name="connsiteX1" fmla="*/ 9489 w 9701"/>
                  <a:gd name="connsiteY1" fmla="*/ 6523 h 9364"/>
                  <a:gd name="connsiteX2" fmla="*/ 9277 w 9701"/>
                  <a:gd name="connsiteY2" fmla="*/ 6257 h 9364"/>
                  <a:gd name="connsiteX3" fmla="*/ 1675 w 9701"/>
                  <a:gd name="connsiteY3" fmla="*/ 211 h 9364"/>
                  <a:gd name="connsiteX4" fmla="*/ 8318 w 9701"/>
                  <a:gd name="connsiteY4" fmla="*/ 6259 h 9364"/>
                  <a:gd name="connsiteX5" fmla="*/ 328 w 9701"/>
                  <a:gd name="connsiteY5" fmla="*/ 8536 h 9364"/>
                  <a:gd name="connsiteX6" fmla="*/ 9701 w 9701"/>
                  <a:gd name="connsiteY6" fmla="*/ 6523 h 9364"/>
                  <a:gd name="connsiteX0" fmla="*/ 9679 w 9679"/>
                  <a:gd name="connsiteY0" fmla="*/ 6967 h 10001"/>
                  <a:gd name="connsiteX1" fmla="*/ 9460 w 9679"/>
                  <a:gd name="connsiteY1" fmla="*/ 6967 h 10001"/>
                  <a:gd name="connsiteX2" fmla="*/ 9242 w 9679"/>
                  <a:gd name="connsiteY2" fmla="*/ 6683 h 10001"/>
                  <a:gd name="connsiteX3" fmla="*/ 1406 w 9679"/>
                  <a:gd name="connsiteY3" fmla="*/ 226 h 10001"/>
                  <a:gd name="connsiteX4" fmla="*/ 8253 w 9679"/>
                  <a:gd name="connsiteY4" fmla="*/ 6685 h 10001"/>
                  <a:gd name="connsiteX5" fmla="*/ 17 w 9679"/>
                  <a:gd name="connsiteY5" fmla="*/ 9117 h 10001"/>
                  <a:gd name="connsiteX6" fmla="*/ 9679 w 9679"/>
                  <a:gd name="connsiteY6" fmla="*/ 6967 h 10001"/>
                  <a:gd name="connsiteX0" fmla="*/ 10080 w 10080"/>
                  <a:gd name="connsiteY0" fmla="*/ 6966 h 10000"/>
                  <a:gd name="connsiteX1" fmla="*/ 9854 w 10080"/>
                  <a:gd name="connsiteY1" fmla="*/ 6966 h 10000"/>
                  <a:gd name="connsiteX2" fmla="*/ 9629 w 10080"/>
                  <a:gd name="connsiteY2" fmla="*/ 6682 h 10000"/>
                  <a:gd name="connsiteX3" fmla="*/ 1533 w 10080"/>
                  <a:gd name="connsiteY3" fmla="*/ 226 h 10000"/>
                  <a:gd name="connsiteX4" fmla="*/ 8607 w 10080"/>
                  <a:gd name="connsiteY4" fmla="*/ 6684 h 10000"/>
                  <a:gd name="connsiteX5" fmla="*/ 98 w 10080"/>
                  <a:gd name="connsiteY5" fmla="*/ 9116 h 10000"/>
                  <a:gd name="connsiteX6" fmla="*/ 10080 w 10080"/>
                  <a:gd name="connsiteY6" fmla="*/ 6966 h 10000"/>
                  <a:gd name="connsiteX0" fmla="*/ 9999 w 9999"/>
                  <a:gd name="connsiteY0" fmla="*/ 6966 h 10505"/>
                  <a:gd name="connsiteX1" fmla="*/ 9773 w 9999"/>
                  <a:gd name="connsiteY1" fmla="*/ 6966 h 10505"/>
                  <a:gd name="connsiteX2" fmla="*/ 9548 w 9999"/>
                  <a:gd name="connsiteY2" fmla="*/ 6682 h 10505"/>
                  <a:gd name="connsiteX3" fmla="*/ 1452 w 9999"/>
                  <a:gd name="connsiteY3" fmla="*/ 226 h 10505"/>
                  <a:gd name="connsiteX4" fmla="*/ 8526 w 9999"/>
                  <a:gd name="connsiteY4" fmla="*/ 6684 h 10505"/>
                  <a:gd name="connsiteX5" fmla="*/ 17 w 9999"/>
                  <a:gd name="connsiteY5" fmla="*/ 9116 h 10505"/>
                  <a:gd name="connsiteX6" fmla="*/ 9999 w 9999"/>
                  <a:gd name="connsiteY6" fmla="*/ 6966 h 10505"/>
                  <a:gd name="connsiteX0" fmla="*/ 9477 w 9477"/>
                  <a:gd name="connsiteY0" fmla="*/ 6631 h 8681"/>
                  <a:gd name="connsiteX1" fmla="*/ 9251 w 9477"/>
                  <a:gd name="connsiteY1" fmla="*/ 6631 h 8681"/>
                  <a:gd name="connsiteX2" fmla="*/ 9026 w 9477"/>
                  <a:gd name="connsiteY2" fmla="*/ 6361 h 8681"/>
                  <a:gd name="connsiteX3" fmla="*/ 929 w 9477"/>
                  <a:gd name="connsiteY3" fmla="*/ 215 h 8681"/>
                  <a:gd name="connsiteX4" fmla="*/ 8004 w 9477"/>
                  <a:gd name="connsiteY4" fmla="*/ 6363 h 8681"/>
                  <a:gd name="connsiteX5" fmla="*/ 18 w 9477"/>
                  <a:gd name="connsiteY5" fmla="*/ 6936 h 8681"/>
                  <a:gd name="connsiteX6" fmla="*/ 9477 w 9477"/>
                  <a:gd name="connsiteY6" fmla="*/ 6631 h 8681"/>
                  <a:gd name="connsiteX0" fmla="*/ 11827 w 11827"/>
                  <a:gd name="connsiteY0" fmla="*/ 7639 h 9493"/>
                  <a:gd name="connsiteX1" fmla="*/ 11589 w 11827"/>
                  <a:gd name="connsiteY1" fmla="*/ 7639 h 9493"/>
                  <a:gd name="connsiteX2" fmla="*/ 11351 w 11827"/>
                  <a:gd name="connsiteY2" fmla="*/ 7327 h 9493"/>
                  <a:gd name="connsiteX3" fmla="*/ 2807 w 11827"/>
                  <a:gd name="connsiteY3" fmla="*/ 248 h 9493"/>
                  <a:gd name="connsiteX4" fmla="*/ 10273 w 11827"/>
                  <a:gd name="connsiteY4" fmla="*/ 7330 h 9493"/>
                  <a:gd name="connsiteX5" fmla="*/ 14 w 11827"/>
                  <a:gd name="connsiteY5" fmla="*/ 7210 h 9493"/>
                  <a:gd name="connsiteX6" fmla="*/ 11827 w 11827"/>
                  <a:gd name="connsiteY6" fmla="*/ 7639 h 9493"/>
                  <a:gd name="connsiteX0" fmla="*/ 9989 w 9989"/>
                  <a:gd name="connsiteY0" fmla="*/ 8047 h 9586"/>
                  <a:gd name="connsiteX1" fmla="*/ 9788 w 9989"/>
                  <a:gd name="connsiteY1" fmla="*/ 8047 h 9586"/>
                  <a:gd name="connsiteX2" fmla="*/ 9587 w 9989"/>
                  <a:gd name="connsiteY2" fmla="*/ 7718 h 9586"/>
                  <a:gd name="connsiteX3" fmla="*/ 2362 w 9989"/>
                  <a:gd name="connsiteY3" fmla="*/ 261 h 9586"/>
                  <a:gd name="connsiteX4" fmla="*/ 8675 w 9989"/>
                  <a:gd name="connsiteY4" fmla="*/ 7721 h 9586"/>
                  <a:gd name="connsiteX5" fmla="*/ 1 w 9989"/>
                  <a:gd name="connsiteY5" fmla="*/ 7595 h 9586"/>
                  <a:gd name="connsiteX6" fmla="*/ 9989 w 9989"/>
                  <a:gd name="connsiteY6" fmla="*/ 8047 h 9586"/>
                  <a:gd name="connsiteX0" fmla="*/ 10021 w 10021"/>
                  <a:gd name="connsiteY0" fmla="*/ 8395 h 10528"/>
                  <a:gd name="connsiteX1" fmla="*/ 9820 w 10021"/>
                  <a:gd name="connsiteY1" fmla="*/ 8395 h 10528"/>
                  <a:gd name="connsiteX2" fmla="*/ 9619 w 10021"/>
                  <a:gd name="connsiteY2" fmla="*/ 8051 h 10528"/>
                  <a:gd name="connsiteX3" fmla="*/ 2386 w 10021"/>
                  <a:gd name="connsiteY3" fmla="*/ 272 h 10528"/>
                  <a:gd name="connsiteX4" fmla="*/ 8706 w 10021"/>
                  <a:gd name="connsiteY4" fmla="*/ 8054 h 10528"/>
                  <a:gd name="connsiteX5" fmla="*/ 22 w 10021"/>
                  <a:gd name="connsiteY5" fmla="*/ 7923 h 10528"/>
                  <a:gd name="connsiteX6" fmla="*/ 10021 w 10021"/>
                  <a:gd name="connsiteY6" fmla="*/ 8395 h 10528"/>
                  <a:gd name="connsiteX0" fmla="*/ 10007 w 10007"/>
                  <a:gd name="connsiteY0" fmla="*/ 8395 h 9947"/>
                  <a:gd name="connsiteX1" fmla="*/ 9806 w 10007"/>
                  <a:gd name="connsiteY1" fmla="*/ 8395 h 9947"/>
                  <a:gd name="connsiteX2" fmla="*/ 9605 w 10007"/>
                  <a:gd name="connsiteY2" fmla="*/ 8051 h 9947"/>
                  <a:gd name="connsiteX3" fmla="*/ 2372 w 10007"/>
                  <a:gd name="connsiteY3" fmla="*/ 272 h 9947"/>
                  <a:gd name="connsiteX4" fmla="*/ 8692 w 10007"/>
                  <a:gd name="connsiteY4" fmla="*/ 8054 h 9947"/>
                  <a:gd name="connsiteX5" fmla="*/ 8 w 10007"/>
                  <a:gd name="connsiteY5" fmla="*/ 7923 h 9947"/>
                  <a:gd name="connsiteX6" fmla="*/ 10007 w 10007"/>
                  <a:gd name="connsiteY6" fmla="*/ 8395 h 9947"/>
                  <a:gd name="connsiteX0" fmla="*/ 10000 w 10000"/>
                  <a:gd name="connsiteY0" fmla="*/ 8440 h 10000"/>
                  <a:gd name="connsiteX1" fmla="*/ 9799 w 10000"/>
                  <a:gd name="connsiteY1" fmla="*/ 8440 h 10000"/>
                  <a:gd name="connsiteX2" fmla="*/ 9598 w 10000"/>
                  <a:gd name="connsiteY2" fmla="*/ 8094 h 10000"/>
                  <a:gd name="connsiteX3" fmla="*/ 2370 w 10000"/>
                  <a:gd name="connsiteY3" fmla="*/ 273 h 10000"/>
                  <a:gd name="connsiteX4" fmla="*/ 8686 w 10000"/>
                  <a:gd name="connsiteY4" fmla="*/ 8097 h 10000"/>
                  <a:gd name="connsiteX5" fmla="*/ 8 w 10000"/>
                  <a:gd name="connsiteY5" fmla="*/ 7965 h 10000"/>
                  <a:gd name="connsiteX6" fmla="*/ 10000 w 10000"/>
                  <a:gd name="connsiteY6" fmla="*/ 8440 h 10000"/>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605 h 10520"/>
                  <a:gd name="connsiteX1" fmla="*/ 9799 w 10000"/>
                  <a:gd name="connsiteY1" fmla="*/ 8605 h 10520"/>
                  <a:gd name="connsiteX2" fmla="*/ 9598 w 10000"/>
                  <a:gd name="connsiteY2" fmla="*/ 8259 h 10520"/>
                  <a:gd name="connsiteX3" fmla="*/ 2370 w 10000"/>
                  <a:gd name="connsiteY3" fmla="*/ 438 h 10520"/>
                  <a:gd name="connsiteX4" fmla="*/ 8686 w 10000"/>
                  <a:gd name="connsiteY4" fmla="*/ 8262 h 10520"/>
                  <a:gd name="connsiteX5" fmla="*/ 8 w 10000"/>
                  <a:gd name="connsiteY5" fmla="*/ 8130 h 10520"/>
                  <a:gd name="connsiteX6" fmla="*/ 10000 w 10000"/>
                  <a:gd name="connsiteY6" fmla="*/ 8605 h 10520"/>
                  <a:gd name="connsiteX0" fmla="*/ 10000 w 10000"/>
                  <a:gd name="connsiteY0" fmla="*/ 9473 h 11388"/>
                  <a:gd name="connsiteX1" fmla="*/ 9799 w 10000"/>
                  <a:gd name="connsiteY1" fmla="*/ 9473 h 11388"/>
                  <a:gd name="connsiteX2" fmla="*/ 9598 w 10000"/>
                  <a:gd name="connsiteY2" fmla="*/ 9127 h 11388"/>
                  <a:gd name="connsiteX3" fmla="*/ 2972 w 10000"/>
                  <a:gd name="connsiteY3" fmla="*/ 399 h 11388"/>
                  <a:gd name="connsiteX4" fmla="*/ 8686 w 10000"/>
                  <a:gd name="connsiteY4" fmla="*/ 9130 h 11388"/>
                  <a:gd name="connsiteX5" fmla="*/ 8 w 10000"/>
                  <a:gd name="connsiteY5" fmla="*/ 8998 h 11388"/>
                  <a:gd name="connsiteX6" fmla="*/ 10000 w 10000"/>
                  <a:gd name="connsiteY6" fmla="*/ 9473 h 11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1388">
                    <a:moveTo>
                      <a:pt x="10000" y="9473"/>
                    </a:moveTo>
                    <a:lnTo>
                      <a:pt x="9799" y="9473"/>
                    </a:lnTo>
                    <a:cubicBezTo>
                      <a:pt x="9799" y="9473"/>
                      <a:pt x="9697" y="9357"/>
                      <a:pt x="9598" y="9127"/>
                    </a:cubicBezTo>
                    <a:cubicBezTo>
                      <a:pt x="9052" y="6455"/>
                      <a:pt x="4912" y="-1914"/>
                      <a:pt x="2972" y="399"/>
                    </a:cubicBezTo>
                    <a:cubicBezTo>
                      <a:pt x="1036" y="3143"/>
                      <a:pt x="7079" y="8438"/>
                      <a:pt x="8686" y="9130"/>
                    </a:cubicBezTo>
                    <a:cubicBezTo>
                      <a:pt x="6064" y="8088"/>
                      <a:pt x="302" y="5769"/>
                      <a:pt x="8" y="8998"/>
                    </a:cubicBezTo>
                    <a:cubicBezTo>
                      <a:pt x="-286" y="12227"/>
                      <a:pt x="6911" y="11984"/>
                      <a:pt x="10000" y="9473"/>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67"/>
              <p:cNvSpPr>
                <a:spLocks/>
              </p:cNvSpPr>
              <p:nvPr/>
            </p:nvSpPr>
            <p:spPr bwMode="gray">
              <a:xfrm rot="21087457">
                <a:off x="5184534" y="1138589"/>
                <a:ext cx="1116456" cy="1228699"/>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747 h 10224"/>
                  <a:gd name="connsiteX1" fmla="*/ 9788 w 10000"/>
                  <a:gd name="connsiteY1" fmla="*/ 6747 h 10224"/>
                  <a:gd name="connsiteX2" fmla="*/ 9576 w 10000"/>
                  <a:gd name="connsiteY2" fmla="*/ 6481 h 10224"/>
                  <a:gd name="connsiteX3" fmla="*/ 1974 w 10000"/>
                  <a:gd name="connsiteY3" fmla="*/ 435 h 10224"/>
                  <a:gd name="connsiteX4" fmla="*/ 8617 w 10000"/>
                  <a:gd name="connsiteY4" fmla="*/ 6483 h 10224"/>
                  <a:gd name="connsiteX5" fmla="*/ 74 w 10000"/>
                  <a:gd name="connsiteY5" fmla="*/ 9503 h 10224"/>
                  <a:gd name="connsiteX6" fmla="*/ 10000 w 10000"/>
                  <a:gd name="connsiteY6" fmla="*/ 6747 h 10224"/>
                  <a:gd name="connsiteX0" fmla="*/ 10000 w 10000"/>
                  <a:gd name="connsiteY0" fmla="*/ 5820 h 9297"/>
                  <a:gd name="connsiteX1" fmla="*/ 9788 w 10000"/>
                  <a:gd name="connsiteY1" fmla="*/ 5820 h 9297"/>
                  <a:gd name="connsiteX2" fmla="*/ 9576 w 10000"/>
                  <a:gd name="connsiteY2" fmla="*/ 5554 h 9297"/>
                  <a:gd name="connsiteX3" fmla="*/ 2180 w 10000"/>
                  <a:gd name="connsiteY3" fmla="*/ 500 h 9297"/>
                  <a:gd name="connsiteX4" fmla="*/ 8617 w 10000"/>
                  <a:gd name="connsiteY4" fmla="*/ 5556 h 9297"/>
                  <a:gd name="connsiteX5" fmla="*/ 74 w 10000"/>
                  <a:gd name="connsiteY5" fmla="*/ 8576 h 9297"/>
                  <a:gd name="connsiteX6" fmla="*/ 10000 w 10000"/>
                  <a:gd name="connsiteY6" fmla="*/ 5820 h 9297"/>
                  <a:gd name="connsiteX0" fmla="*/ 10000 w 10000"/>
                  <a:gd name="connsiteY0" fmla="*/ 6260 h 10000"/>
                  <a:gd name="connsiteX1" fmla="*/ 9788 w 10000"/>
                  <a:gd name="connsiteY1" fmla="*/ 6260 h 10000"/>
                  <a:gd name="connsiteX2" fmla="*/ 9576 w 10000"/>
                  <a:gd name="connsiteY2" fmla="*/ 5974 h 10000"/>
                  <a:gd name="connsiteX3" fmla="*/ 2180 w 10000"/>
                  <a:gd name="connsiteY3" fmla="*/ 538 h 10000"/>
                  <a:gd name="connsiteX4" fmla="*/ 8617 w 10000"/>
                  <a:gd name="connsiteY4" fmla="*/ 5976 h 10000"/>
                  <a:gd name="connsiteX5" fmla="*/ 74 w 10000"/>
                  <a:gd name="connsiteY5" fmla="*/ 9224 h 10000"/>
                  <a:gd name="connsiteX6" fmla="*/ 10000 w 10000"/>
                  <a:gd name="connsiteY6" fmla="*/ 6260 h 10000"/>
                  <a:gd name="connsiteX0" fmla="*/ 10000 w 10000"/>
                  <a:gd name="connsiteY0" fmla="*/ 6206 h 9946"/>
                  <a:gd name="connsiteX1" fmla="*/ 9788 w 10000"/>
                  <a:gd name="connsiteY1" fmla="*/ 6206 h 9946"/>
                  <a:gd name="connsiteX2" fmla="*/ 9576 w 10000"/>
                  <a:gd name="connsiteY2" fmla="*/ 5920 h 9946"/>
                  <a:gd name="connsiteX3" fmla="*/ 2180 w 10000"/>
                  <a:gd name="connsiteY3" fmla="*/ 484 h 9946"/>
                  <a:gd name="connsiteX4" fmla="*/ 8617 w 10000"/>
                  <a:gd name="connsiteY4" fmla="*/ 5922 h 9946"/>
                  <a:gd name="connsiteX5" fmla="*/ 74 w 10000"/>
                  <a:gd name="connsiteY5" fmla="*/ 9170 h 9946"/>
                  <a:gd name="connsiteX6" fmla="*/ 10000 w 10000"/>
                  <a:gd name="connsiteY6" fmla="*/ 6206 h 9946"/>
                  <a:gd name="connsiteX0" fmla="*/ 10000 w 10000"/>
                  <a:gd name="connsiteY0" fmla="*/ 6240 h 10000"/>
                  <a:gd name="connsiteX1" fmla="*/ 9788 w 10000"/>
                  <a:gd name="connsiteY1" fmla="*/ 6240 h 10000"/>
                  <a:gd name="connsiteX2" fmla="*/ 9576 w 10000"/>
                  <a:gd name="connsiteY2" fmla="*/ 5952 h 10000"/>
                  <a:gd name="connsiteX3" fmla="*/ 2180 w 10000"/>
                  <a:gd name="connsiteY3" fmla="*/ 487 h 10000"/>
                  <a:gd name="connsiteX4" fmla="*/ 8617 w 10000"/>
                  <a:gd name="connsiteY4" fmla="*/ 5954 h 10000"/>
                  <a:gd name="connsiteX5" fmla="*/ 74 w 10000"/>
                  <a:gd name="connsiteY5" fmla="*/ 9220 h 10000"/>
                  <a:gd name="connsiteX6" fmla="*/ 10000 w 10000"/>
                  <a:gd name="connsiteY6" fmla="*/ 6240 h 10000"/>
                  <a:gd name="connsiteX0" fmla="*/ 10010 w 10010"/>
                  <a:gd name="connsiteY0" fmla="*/ 6240 h 10000"/>
                  <a:gd name="connsiteX1" fmla="*/ 9798 w 10010"/>
                  <a:gd name="connsiteY1" fmla="*/ 6240 h 10000"/>
                  <a:gd name="connsiteX2" fmla="*/ 9586 w 10010"/>
                  <a:gd name="connsiteY2" fmla="*/ 5952 h 10000"/>
                  <a:gd name="connsiteX3" fmla="*/ 2190 w 10010"/>
                  <a:gd name="connsiteY3" fmla="*/ 487 h 10000"/>
                  <a:gd name="connsiteX4" fmla="*/ 8627 w 10010"/>
                  <a:gd name="connsiteY4" fmla="*/ 5954 h 10000"/>
                  <a:gd name="connsiteX5" fmla="*/ 84 w 10010"/>
                  <a:gd name="connsiteY5" fmla="*/ 9220 h 10000"/>
                  <a:gd name="connsiteX6" fmla="*/ 10010 w 10010"/>
                  <a:gd name="connsiteY6" fmla="*/ 624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10" h="10000">
                    <a:moveTo>
                      <a:pt x="10010" y="6240"/>
                    </a:moveTo>
                    <a:cubicBezTo>
                      <a:pt x="9939" y="6240"/>
                      <a:pt x="9869" y="6288"/>
                      <a:pt x="9798" y="6240"/>
                    </a:cubicBezTo>
                    <a:cubicBezTo>
                      <a:pt x="9727" y="6191"/>
                      <a:pt x="9692" y="6143"/>
                      <a:pt x="9586" y="5952"/>
                    </a:cubicBezTo>
                    <a:cubicBezTo>
                      <a:pt x="8966" y="4582"/>
                      <a:pt x="4839" y="-1788"/>
                      <a:pt x="2190" y="487"/>
                    </a:cubicBezTo>
                    <a:cubicBezTo>
                      <a:pt x="-459" y="2761"/>
                      <a:pt x="8035" y="5700"/>
                      <a:pt x="8627" y="5954"/>
                    </a:cubicBezTo>
                    <a:cubicBezTo>
                      <a:pt x="5379" y="6029"/>
                      <a:pt x="-792" y="6539"/>
                      <a:pt x="84" y="9220"/>
                    </a:cubicBezTo>
                    <a:cubicBezTo>
                      <a:pt x="1034" y="11720"/>
                      <a:pt x="8552" y="7527"/>
                      <a:pt x="10010" y="6240"/>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05"/>
              <p:cNvSpPr>
                <a:spLocks/>
              </p:cNvSpPr>
              <p:nvPr/>
            </p:nvSpPr>
            <p:spPr bwMode="gray">
              <a:xfrm>
                <a:off x="5767357" y="1125344"/>
                <a:ext cx="1357232" cy="1364000"/>
              </a:xfrm>
              <a:custGeom>
                <a:avLst/>
                <a:gdLst>
                  <a:gd name="T0" fmla="*/ 183 w 200"/>
                  <a:gd name="T1" fmla="*/ 119 h 200"/>
                  <a:gd name="T2" fmla="*/ 196 w 200"/>
                  <a:gd name="T3" fmla="*/ 97 h 200"/>
                  <a:gd name="T4" fmla="*/ 180 w 200"/>
                  <a:gd name="T5" fmla="*/ 50 h 200"/>
                  <a:gd name="T6" fmla="*/ 145 w 200"/>
                  <a:gd name="T7" fmla="*/ 15 h 200"/>
                  <a:gd name="T8" fmla="*/ 120 w 200"/>
                  <a:gd name="T9" fmla="*/ 17 h 200"/>
                  <a:gd name="T10" fmla="*/ 119 w 200"/>
                  <a:gd name="T11" fmla="*/ 17 h 200"/>
                  <a:gd name="T12" fmla="*/ 119 w 200"/>
                  <a:gd name="T13" fmla="*/ 17 h 200"/>
                  <a:gd name="T14" fmla="*/ 97 w 200"/>
                  <a:gd name="T15" fmla="*/ 4 h 200"/>
                  <a:gd name="T16" fmla="*/ 50 w 200"/>
                  <a:gd name="T17" fmla="*/ 20 h 200"/>
                  <a:gd name="T18" fmla="*/ 15 w 200"/>
                  <a:gd name="T19" fmla="*/ 55 h 200"/>
                  <a:gd name="T20" fmla="*/ 17 w 200"/>
                  <a:gd name="T21" fmla="*/ 80 h 200"/>
                  <a:gd name="T22" fmla="*/ 17 w 200"/>
                  <a:gd name="T23" fmla="*/ 81 h 200"/>
                  <a:gd name="T24" fmla="*/ 17 w 200"/>
                  <a:gd name="T25" fmla="*/ 82 h 200"/>
                  <a:gd name="T26" fmla="*/ 4 w 200"/>
                  <a:gd name="T27" fmla="*/ 103 h 200"/>
                  <a:gd name="T28" fmla="*/ 20 w 200"/>
                  <a:gd name="T29" fmla="*/ 150 h 200"/>
                  <a:gd name="T30" fmla="*/ 55 w 200"/>
                  <a:gd name="T31" fmla="*/ 185 h 200"/>
                  <a:gd name="T32" fmla="*/ 80 w 200"/>
                  <a:gd name="T33" fmla="*/ 183 h 200"/>
                  <a:gd name="T34" fmla="*/ 81 w 200"/>
                  <a:gd name="T35" fmla="*/ 183 h 200"/>
                  <a:gd name="T36" fmla="*/ 81 w 200"/>
                  <a:gd name="T37" fmla="*/ 183 h 200"/>
                  <a:gd name="T38" fmla="*/ 103 w 200"/>
                  <a:gd name="T39" fmla="*/ 196 h 200"/>
                  <a:gd name="T40" fmla="*/ 150 w 200"/>
                  <a:gd name="T41" fmla="*/ 180 h 200"/>
                  <a:gd name="T42" fmla="*/ 185 w 200"/>
                  <a:gd name="T43" fmla="*/ 146 h 200"/>
                  <a:gd name="T44" fmla="*/ 183 w 200"/>
                  <a:gd name="T45" fmla="*/ 120 h 200"/>
                  <a:gd name="T46" fmla="*/ 183 w 200"/>
                  <a:gd name="T47" fmla="*/ 120 h 200"/>
                  <a:gd name="T48" fmla="*/ 183 w 200"/>
                  <a:gd name="T49" fmla="*/ 11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 h="200">
                    <a:moveTo>
                      <a:pt x="183" y="119"/>
                    </a:moveTo>
                    <a:cubicBezTo>
                      <a:pt x="190" y="113"/>
                      <a:pt x="194" y="105"/>
                      <a:pt x="196" y="97"/>
                    </a:cubicBezTo>
                    <a:cubicBezTo>
                      <a:pt x="200" y="81"/>
                      <a:pt x="194" y="64"/>
                      <a:pt x="180" y="50"/>
                    </a:cubicBezTo>
                    <a:cubicBezTo>
                      <a:pt x="173" y="32"/>
                      <a:pt x="161" y="19"/>
                      <a:pt x="145" y="15"/>
                    </a:cubicBezTo>
                    <a:cubicBezTo>
                      <a:pt x="137" y="13"/>
                      <a:pt x="128" y="14"/>
                      <a:pt x="120" y="17"/>
                    </a:cubicBezTo>
                    <a:cubicBezTo>
                      <a:pt x="119" y="17"/>
                      <a:pt x="119" y="17"/>
                      <a:pt x="119" y="17"/>
                    </a:cubicBezTo>
                    <a:cubicBezTo>
                      <a:pt x="119" y="17"/>
                      <a:pt x="119" y="17"/>
                      <a:pt x="119" y="17"/>
                    </a:cubicBezTo>
                    <a:cubicBezTo>
                      <a:pt x="112" y="10"/>
                      <a:pt x="105" y="6"/>
                      <a:pt x="97" y="4"/>
                    </a:cubicBezTo>
                    <a:cubicBezTo>
                      <a:pt x="81" y="0"/>
                      <a:pt x="64" y="7"/>
                      <a:pt x="50" y="20"/>
                    </a:cubicBezTo>
                    <a:cubicBezTo>
                      <a:pt x="32" y="27"/>
                      <a:pt x="19" y="39"/>
                      <a:pt x="15" y="55"/>
                    </a:cubicBezTo>
                    <a:cubicBezTo>
                      <a:pt x="13" y="63"/>
                      <a:pt x="14" y="72"/>
                      <a:pt x="17" y="80"/>
                    </a:cubicBezTo>
                    <a:cubicBezTo>
                      <a:pt x="17" y="81"/>
                      <a:pt x="17" y="81"/>
                      <a:pt x="17" y="81"/>
                    </a:cubicBezTo>
                    <a:cubicBezTo>
                      <a:pt x="17" y="82"/>
                      <a:pt x="17" y="82"/>
                      <a:pt x="17" y="82"/>
                    </a:cubicBezTo>
                    <a:cubicBezTo>
                      <a:pt x="10" y="88"/>
                      <a:pt x="6" y="95"/>
                      <a:pt x="4" y="103"/>
                    </a:cubicBezTo>
                    <a:cubicBezTo>
                      <a:pt x="0" y="119"/>
                      <a:pt x="6" y="136"/>
                      <a:pt x="20" y="150"/>
                    </a:cubicBezTo>
                    <a:cubicBezTo>
                      <a:pt x="27" y="168"/>
                      <a:pt x="39" y="181"/>
                      <a:pt x="55" y="185"/>
                    </a:cubicBezTo>
                    <a:cubicBezTo>
                      <a:pt x="63" y="187"/>
                      <a:pt x="72" y="186"/>
                      <a:pt x="80" y="183"/>
                    </a:cubicBezTo>
                    <a:cubicBezTo>
                      <a:pt x="81" y="183"/>
                      <a:pt x="81" y="183"/>
                      <a:pt x="81" y="183"/>
                    </a:cubicBezTo>
                    <a:cubicBezTo>
                      <a:pt x="81" y="183"/>
                      <a:pt x="81" y="183"/>
                      <a:pt x="81" y="183"/>
                    </a:cubicBezTo>
                    <a:cubicBezTo>
                      <a:pt x="88" y="190"/>
                      <a:pt x="95" y="195"/>
                      <a:pt x="103" y="196"/>
                    </a:cubicBezTo>
                    <a:cubicBezTo>
                      <a:pt x="119" y="200"/>
                      <a:pt x="136" y="194"/>
                      <a:pt x="150" y="180"/>
                    </a:cubicBezTo>
                    <a:cubicBezTo>
                      <a:pt x="168" y="174"/>
                      <a:pt x="181" y="161"/>
                      <a:pt x="185" y="146"/>
                    </a:cubicBezTo>
                    <a:cubicBezTo>
                      <a:pt x="187" y="137"/>
                      <a:pt x="186" y="129"/>
                      <a:pt x="183" y="120"/>
                    </a:cubicBezTo>
                    <a:cubicBezTo>
                      <a:pt x="183" y="120"/>
                      <a:pt x="183" y="120"/>
                      <a:pt x="183" y="120"/>
                    </a:cubicBezTo>
                    <a:lnTo>
                      <a:pt x="183" y="119"/>
                    </a:lnTo>
                    <a:close/>
                  </a:path>
                </a:pathLst>
              </a:custGeom>
              <a:gradFill flip="none" rotWithShape="1">
                <a:gsLst>
                  <a:gs pos="0">
                    <a:schemeClr val="accent1">
                      <a:lumMod val="60000"/>
                      <a:lumOff val="40000"/>
                    </a:schemeClr>
                  </a:gs>
                  <a:gs pos="60000">
                    <a:schemeClr val="accent1"/>
                  </a:gs>
                  <a:gs pos="100000">
                    <a:schemeClr val="accent1">
                      <a:lumMod val="75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06"/>
              <p:cNvSpPr>
                <a:spLocks/>
              </p:cNvSpPr>
              <p:nvPr/>
            </p:nvSpPr>
            <p:spPr bwMode="gray">
              <a:xfrm>
                <a:off x="5977499" y="1338871"/>
                <a:ext cx="936948" cy="93694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03" name="Freeform 106"/>
              <p:cNvSpPr>
                <a:spLocks/>
              </p:cNvSpPr>
              <p:nvPr/>
            </p:nvSpPr>
            <p:spPr bwMode="gray">
              <a:xfrm>
                <a:off x="6222745" y="1584116"/>
                <a:ext cx="446457" cy="44645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2" name="Title 1"/>
          <p:cNvSpPr>
            <a:spLocks noGrp="1"/>
          </p:cNvSpPr>
          <p:nvPr>
            <p:ph type="ctrTitle"/>
          </p:nvPr>
        </p:nvSpPr>
        <p:spPr>
          <a:xfrm>
            <a:off x="1524000" y="1005840"/>
            <a:ext cx="9144000" cy="2651760"/>
          </a:xfrm>
        </p:spPr>
        <p:txBody>
          <a:bodyPr anchor="b">
            <a:normAutofit/>
          </a:bodyPr>
          <a:lstStyle>
            <a:lvl1pPr algn="ctr">
              <a:lnSpc>
                <a:spcPct val="80000"/>
              </a:lnSpc>
              <a:defRPr sz="7200">
                <a:solidFill>
                  <a:schemeClr val="tx1"/>
                </a:solidFill>
                <a:effectLst>
                  <a:outerShdw blurRad="50800" algn="ctr" rotWithShape="0">
                    <a:prstClr val="black">
                      <a:alpha val="35000"/>
                    </a:prstClr>
                  </a:outerShdw>
                </a:effectLst>
              </a:defRPr>
            </a:lvl1pPr>
          </a:lstStyle>
          <a:p>
            <a:r>
              <a:rPr lang="en-US"/>
              <a:t>Click to edit Master title style</a:t>
            </a:r>
          </a:p>
        </p:txBody>
      </p:sp>
      <p:sp>
        <p:nvSpPr>
          <p:cNvPr id="3" name="Subtitle 2"/>
          <p:cNvSpPr>
            <a:spLocks noGrp="1"/>
          </p:cNvSpPr>
          <p:nvPr>
            <p:ph type="subTitle" idx="1"/>
          </p:nvPr>
        </p:nvSpPr>
        <p:spPr>
          <a:xfrm>
            <a:off x="1524000" y="3719568"/>
            <a:ext cx="9144000" cy="1082939"/>
          </a:xfrm>
        </p:spPr>
        <p:txBody>
          <a:bodyPr/>
          <a:lstStyle>
            <a:lvl1pPr marL="0" indent="0" algn="ctr">
              <a:spcBef>
                <a:spcPts val="1000"/>
              </a:spcBef>
              <a:buNone/>
              <a:defRPr sz="2400">
                <a:effectLst>
                  <a:outerShdw blurRad="50800" algn="ctr" rotWithShape="0">
                    <a:prstClr val="black">
                      <a:alpha val="35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217887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C448038D-A533-4232-9027-FA76A8648FFE}" type="datetime1">
              <a:rPr lang="en-US" smtClean="0"/>
              <a:t>5/2/2020</a:t>
            </a:fld>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133678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0" y="567651"/>
            <a:ext cx="1645920" cy="5452149"/>
          </a:xfrm>
        </p:spPr>
        <p:txBody>
          <a:bodyPr vert="eaVert"/>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24000" y="567652"/>
            <a:ext cx="7315200" cy="545214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D8FA6684-D08A-4996-B2B7-9E8AD2F23263}" type="datetime1">
              <a:rPr lang="en-US" smtClean="0"/>
              <a:t>5/2/2020</a:t>
            </a:fld>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26507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6FFA8D6-61CB-47CF-BA93-9D77189827BB}" type="datetime1">
              <a:rPr lang="en-US" smtClean="0"/>
              <a:t>5/2/2020</a:t>
            </a:fld>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326431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4" name="Group 83" descr="Group of flowers on the left side of slide"/>
          <p:cNvGrpSpPr/>
          <p:nvPr/>
        </p:nvGrpSpPr>
        <p:grpSpPr bwMode="gray">
          <a:xfrm>
            <a:off x="-111192" y="56187"/>
            <a:ext cx="1187090" cy="6801813"/>
            <a:chOff x="-111192" y="56187"/>
            <a:chExt cx="1187090" cy="6801813"/>
          </a:xfrm>
        </p:grpSpPr>
        <p:sp>
          <p:nvSpPr>
            <p:cNvPr id="7" name="Freeform 6"/>
            <p:cNvSpPr>
              <a:spLocks/>
            </p:cNvSpPr>
            <p:nvPr/>
          </p:nvSpPr>
          <p:spPr bwMode="gray">
            <a:xfrm rot="21370907">
              <a:off x="309865" y="316313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Oval 33"/>
            <p:cNvSpPr>
              <a:spLocks noChangeArrowheads="1"/>
            </p:cNvSpPr>
            <p:nvPr/>
          </p:nvSpPr>
          <p:spPr bwMode="gray">
            <a:xfrm rot="21370907">
              <a:off x="156317" y="389499"/>
              <a:ext cx="107325" cy="90813"/>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9" name="Group 8"/>
            <p:cNvGrpSpPr/>
            <p:nvPr/>
          </p:nvGrpSpPr>
          <p:grpSpPr bwMode="gray">
            <a:xfrm rot="21351673">
              <a:off x="188910" y="3285460"/>
              <a:ext cx="886988" cy="656333"/>
              <a:chOff x="452438" y="3540125"/>
              <a:chExt cx="750888" cy="555625"/>
            </a:xfrm>
          </p:grpSpPr>
          <p:sp>
            <p:nvSpPr>
              <p:cNvPr id="10" name="Freeform 9"/>
              <p:cNvSpPr>
                <a:spLocks/>
              </p:cNvSpPr>
              <p:nvPr/>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2" name="Freeform 11"/>
            <p:cNvSpPr>
              <a:spLocks/>
            </p:cNvSpPr>
            <p:nvPr/>
          </p:nvSpPr>
          <p:spPr bwMode="gray">
            <a:xfrm rot="21370907">
              <a:off x="40737" y="3810995"/>
              <a:ext cx="338487" cy="336423"/>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gray">
            <a:xfrm rot="1029304">
              <a:off x="-5757" y="2131015"/>
              <a:ext cx="717568" cy="786784"/>
            </a:xfrm>
            <a:custGeom>
              <a:avLst/>
              <a:gdLst>
                <a:gd name="connsiteX0" fmla="*/ 624166 w 717568"/>
                <a:gd name="connsiteY0" fmla="*/ 7939 h 786784"/>
                <a:gd name="connsiteX1" fmla="*/ 680993 w 717568"/>
                <a:gd name="connsiteY1" fmla="*/ 7779 h 786784"/>
                <a:gd name="connsiteX2" fmla="*/ 244665 w 717568"/>
                <a:gd name="connsiteY2" fmla="*/ 782347 h 786784"/>
                <a:gd name="connsiteX3" fmla="*/ 109114 w 717568"/>
                <a:gd name="connsiteY3" fmla="*/ 756152 h 786784"/>
                <a:gd name="connsiteX4" fmla="*/ 99313 w 717568"/>
                <a:gd name="connsiteY4" fmla="*/ 749712 h 786784"/>
                <a:gd name="connsiteX5" fmla="*/ 0 w 717568"/>
                <a:gd name="connsiteY5" fmla="*/ 427989 h 786784"/>
                <a:gd name="connsiteX6" fmla="*/ 3400 w 717568"/>
                <a:gd name="connsiteY6" fmla="*/ 430734 h 786784"/>
                <a:gd name="connsiteX7" fmla="*/ 260064 w 717568"/>
                <a:gd name="connsiteY7" fmla="*/ 731389 h 786784"/>
                <a:gd name="connsiteX8" fmla="*/ 624166 w 717568"/>
                <a:gd name="connsiteY8" fmla="*/ 7939 h 78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568" h="786784">
                  <a:moveTo>
                    <a:pt x="624166" y="7939"/>
                  </a:moveTo>
                  <a:cubicBezTo>
                    <a:pt x="643937" y="-2174"/>
                    <a:pt x="663027" y="-3050"/>
                    <a:pt x="680993" y="7779"/>
                  </a:cubicBezTo>
                  <a:cubicBezTo>
                    <a:pt x="870924" y="119888"/>
                    <a:pt x="260065" y="848593"/>
                    <a:pt x="244665" y="782347"/>
                  </a:cubicBezTo>
                  <a:cubicBezTo>
                    <a:pt x="206165" y="793813"/>
                    <a:pt x="158682" y="782347"/>
                    <a:pt x="109114" y="756152"/>
                  </a:cubicBezTo>
                  <a:lnTo>
                    <a:pt x="99313" y="749712"/>
                  </a:lnTo>
                  <a:lnTo>
                    <a:pt x="0" y="427989"/>
                  </a:lnTo>
                  <a:lnTo>
                    <a:pt x="3400" y="430734"/>
                  </a:lnTo>
                  <a:cubicBezTo>
                    <a:pt x="113766" y="527555"/>
                    <a:pt x="231831" y="660047"/>
                    <a:pt x="260064" y="731389"/>
                  </a:cubicBezTo>
                  <a:cubicBezTo>
                    <a:pt x="313964" y="602081"/>
                    <a:pt x="485768" y="78723"/>
                    <a:pt x="624166" y="7939"/>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14" name="Freeform 13"/>
            <p:cNvSpPr>
              <a:spLocks/>
            </p:cNvSpPr>
            <p:nvPr/>
          </p:nvSpPr>
          <p:spPr bwMode="gray">
            <a:xfrm rot="229093" flipH="1">
              <a:off x="363693" y="512740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gray">
            <a:xfrm rot="229093" flipH="1">
              <a:off x="820539" y="6496790"/>
              <a:ext cx="130517" cy="129721"/>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gray">
            <a:xfrm rot="18488757">
              <a:off x="56320" y="5556204"/>
              <a:ext cx="303358" cy="304647"/>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gray">
            <a:xfrm rot="21540920" flipH="1">
              <a:off x="309775" y="56187"/>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Oval 33"/>
            <p:cNvSpPr>
              <a:spLocks noChangeArrowheads="1"/>
            </p:cNvSpPr>
            <p:nvPr/>
          </p:nvSpPr>
          <p:spPr bwMode="gray">
            <a:xfrm rot="21540920" flipH="1">
              <a:off x="77245" y="2006726"/>
              <a:ext cx="107325" cy="90813"/>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27"/>
            <p:cNvSpPr>
              <a:spLocks/>
            </p:cNvSpPr>
            <p:nvPr/>
          </p:nvSpPr>
          <p:spPr bwMode="gray">
            <a:xfrm rot="19007982" flipV="1">
              <a:off x="756768" y="5796628"/>
              <a:ext cx="138254" cy="141654"/>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20" name="Freeform 19"/>
            <p:cNvSpPr/>
            <p:nvPr/>
          </p:nvSpPr>
          <p:spPr bwMode="gray">
            <a:xfrm>
              <a:off x="-111192" y="5906666"/>
              <a:ext cx="670" cy="8039"/>
            </a:xfrm>
            <a:custGeom>
              <a:avLst/>
              <a:gdLst>
                <a:gd name="connsiteX0" fmla="*/ 133 w 591"/>
                <a:gd name="connsiteY0" fmla="*/ 57 h 7090"/>
                <a:gd name="connsiteX1" fmla="*/ 502 w 591"/>
                <a:gd name="connsiteY1" fmla="*/ 3724 h 7090"/>
                <a:gd name="connsiteX2" fmla="*/ 591 w 591"/>
                <a:gd name="connsiteY2" fmla="*/ 5706 h 7090"/>
                <a:gd name="connsiteX3" fmla="*/ 1 w 591"/>
                <a:gd name="connsiteY3" fmla="*/ 7090 h 7090"/>
                <a:gd name="connsiteX4" fmla="*/ 133 w 591"/>
                <a:gd name="connsiteY4" fmla="*/ 57 h 7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 h="7090">
                  <a:moveTo>
                    <a:pt x="133" y="57"/>
                  </a:moveTo>
                  <a:cubicBezTo>
                    <a:pt x="221" y="-306"/>
                    <a:pt x="348" y="1114"/>
                    <a:pt x="502" y="3724"/>
                  </a:cubicBezTo>
                  <a:lnTo>
                    <a:pt x="591" y="5706"/>
                  </a:lnTo>
                  <a:lnTo>
                    <a:pt x="1" y="7090"/>
                  </a:lnTo>
                  <a:cubicBezTo>
                    <a:pt x="-4" y="2567"/>
                    <a:pt x="45" y="420"/>
                    <a:pt x="133" y="5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49"/>
            <p:cNvSpPr>
              <a:spLocks/>
            </p:cNvSpPr>
            <p:nvPr/>
          </p:nvSpPr>
          <p:spPr bwMode="gray">
            <a:xfrm rot="238563">
              <a:off x="193325" y="5986638"/>
              <a:ext cx="587092" cy="435643"/>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 name="connsiteX0" fmla="*/ 437 w 8676"/>
                <a:gd name="connsiteY0" fmla="*/ 38 h 8343"/>
                <a:gd name="connsiteX1" fmla="*/ 3833 w 8676"/>
                <a:gd name="connsiteY1" fmla="*/ 6489 h 8343"/>
                <a:gd name="connsiteX2" fmla="*/ 8676 w 8676"/>
                <a:gd name="connsiteY2" fmla="*/ 1731 h 8343"/>
                <a:gd name="connsiteX3" fmla="*/ 3823 w 8676"/>
                <a:gd name="connsiteY3" fmla="*/ 8271 h 8343"/>
                <a:gd name="connsiteX4" fmla="*/ 3582 w 8676"/>
                <a:gd name="connsiteY4" fmla="*/ 8102 h 8343"/>
                <a:gd name="connsiteX5" fmla="*/ 437 w 8676"/>
                <a:gd name="connsiteY5" fmla="*/ 38 h 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76" h="8343">
                  <a:moveTo>
                    <a:pt x="437" y="38"/>
                  </a:moveTo>
                  <a:cubicBezTo>
                    <a:pt x="1758" y="602"/>
                    <a:pt x="3645" y="4151"/>
                    <a:pt x="3833" y="6489"/>
                  </a:cubicBezTo>
                  <a:cubicBezTo>
                    <a:pt x="5091" y="4070"/>
                    <a:pt x="8676" y="-43"/>
                    <a:pt x="8676" y="1731"/>
                  </a:cubicBezTo>
                  <a:cubicBezTo>
                    <a:pt x="8613" y="4070"/>
                    <a:pt x="5458" y="8997"/>
                    <a:pt x="3823" y="8271"/>
                  </a:cubicBezTo>
                  <a:cubicBezTo>
                    <a:pt x="3760" y="8352"/>
                    <a:pt x="3582" y="8022"/>
                    <a:pt x="3582" y="8102"/>
                  </a:cubicBezTo>
                  <a:cubicBezTo>
                    <a:pt x="2764" y="9312"/>
                    <a:pt x="-1324" y="-688"/>
                    <a:pt x="437" y="38"/>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p:nvPr/>
          </p:nvSpPr>
          <p:spPr bwMode="gray">
            <a:xfrm>
              <a:off x="-5482" y="1265703"/>
              <a:ext cx="764564" cy="2440644"/>
            </a:xfrm>
            <a:custGeom>
              <a:avLst/>
              <a:gdLst>
                <a:gd name="connsiteX0" fmla="*/ 762840 w 764564"/>
                <a:gd name="connsiteY0" fmla="*/ 0 h 2440644"/>
                <a:gd name="connsiteX1" fmla="*/ 764564 w 764564"/>
                <a:gd name="connsiteY1" fmla="*/ 6597 h 2440644"/>
                <a:gd name="connsiteX2" fmla="*/ 415990 w 764564"/>
                <a:gd name="connsiteY2" fmla="*/ 745997 h 2440644"/>
                <a:gd name="connsiteX3" fmla="*/ 496527 w 764564"/>
                <a:gd name="connsiteY3" fmla="*/ 655633 h 2440644"/>
                <a:gd name="connsiteX4" fmla="*/ 498251 w 764564"/>
                <a:gd name="connsiteY4" fmla="*/ 662230 h 2440644"/>
                <a:gd name="connsiteX5" fmla="*/ 412572 w 764564"/>
                <a:gd name="connsiteY5" fmla="*/ 757070 h 2440644"/>
                <a:gd name="connsiteX6" fmla="*/ 132423 w 764564"/>
                <a:gd name="connsiteY6" fmla="*/ 1794536 h 2440644"/>
                <a:gd name="connsiteX7" fmla="*/ 12481 w 764564"/>
                <a:gd name="connsiteY7" fmla="*/ 2370241 h 2440644"/>
                <a:gd name="connsiteX8" fmla="*/ 0 w 764564"/>
                <a:gd name="connsiteY8" fmla="*/ 2440644 h 2440644"/>
                <a:gd name="connsiteX9" fmla="*/ 0 w 764564"/>
                <a:gd name="connsiteY9" fmla="*/ 2414471 h 2440644"/>
                <a:gd name="connsiteX10" fmla="*/ 8605 w 764564"/>
                <a:gd name="connsiteY10" fmla="*/ 2365918 h 2440644"/>
                <a:gd name="connsiteX11" fmla="*/ 127275 w 764564"/>
                <a:gd name="connsiteY11" fmla="*/ 1794968 h 2440644"/>
                <a:gd name="connsiteX12" fmla="*/ 762840 w 764564"/>
                <a:gd name="connsiteY12" fmla="*/ 0 h 2440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4564" h="2440644">
                  <a:moveTo>
                    <a:pt x="762840" y="0"/>
                  </a:moveTo>
                  <a:cubicBezTo>
                    <a:pt x="764564" y="6597"/>
                    <a:pt x="764564" y="6597"/>
                    <a:pt x="764564" y="6597"/>
                  </a:cubicBezTo>
                  <a:cubicBezTo>
                    <a:pt x="661164" y="110118"/>
                    <a:pt x="539650" y="369766"/>
                    <a:pt x="415990" y="745997"/>
                  </a:cubicBezTo>
                  <a:cubicBezTo>
                    <a:pt x="496527" y="655633"/>
                    <a:pt x="496527" y="655633"/>
                    <a:pt x="496527" y="655633"/>
                  </a:cubicBezTo>
                  <a:cubicBezTo>
                    <a:pt x="498251" y="662230"/>
                    <a:pt x="498251" y="662230"/>
                    <a:pt x="498251" y="662230"/>
                  </a:cubicBezTo>
                  <a:cubicBezTo>
                    <a:pt x="412572" y="757070"/>
                    <a:pt x="412572" y="757070"/>
                    <a:pt x="412572" y="757070"/>
                  </a:cubicBezTo>
                  <a:cubicBezTo>
                    <a:pt x="318542" y="1041374"/>
                    <a:pt x="223452" y="1394081"/>
                    <a:pt x="132423" y="1794536"/>
                  </a:cubicBezTo>
                  <a:cubicBezTo>
                    <a:pt x="87192" y="1992829"/>
                    <a:pt x="46889" y="2187085"/>
                    <a:pt x="12481" y="2370241"/>
                  </a:cubicBezTo>
                  <a:lnTo>
                    <a:pt x="0" y="2440644"/>
                  </a:lnTo>
                  <a:lnTo>
                    <a:pt x="0" y="2414471"/>
                  </a:lnTo>
                  <a:lnTo>
                    <a:pt x="8605" y="2365918"/>
                  </a:lnTo>
                  <a:cubicBezTo>
                    <a:pt x="42739" y="2184035"/>
                    <a:pt x="82614" y="1991416"/>
                    <a:pt x="127275" y="1794968"/>
                  </a:cubicBezTo>
                  <a:cubicBezTo>
                    <a:pt x="341194" y="854304"/>
                    <a:pt x="578318" y="183597"/>
                    <a:pt x="762840"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bwMode="gray">
            <a:xfrm rot="399179" flipH="1">
              <a:off x="322913" y="912037"/>
              <a:ext cx="740803" cy="743600"/>
              <a:chOff x="2051052" y="5522596"/>
              <a:chExt cx="892175" cy="895542"/>
            </a:xfrm>
          </p:grpSpPr>
          <p:sp>
            <p:nvSpPr>
              <p:cNvPr id="24" name="Free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Lin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Oval 28"/>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29"/>
            <p:cNvSpPr>
              <a:spLocks/>
            </p:cNvSpPr>
            <p:nvPr/>
          </p:nvSpPr>
          <p:spPr bwMode="gray">
            <a:xfrm rot="21370907">
              <a:off x="453244" y="1821965"/>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p:nvPr/>
          </p:nvSpPr>
          <p:spPr bwMode="gray">
            <a:xfrm>
              <a:off x="-5482" y="3721714"/>
              <a:ext cx="572070" cy="2025949"/>
            </a:xfrm>
            <a:custGeom>
              <a:avLst/>
              <a:gdLst>
                <a:gd name="connsiteX0" fmla="*/ 571311 w 572070"/>
                <a:gd name="connsiteY0" fmla="*/ 698 h 2025949"/>
                <a:gd name="connsiteX1" fmla="*/ 535841 w 572070"/>
                <a:gd name="connsiteY1" fmla="*/ 157150 h 2025949"/>
                <a:gd name="connsiteX2" fmla="*/ 43954 w 572070"/>
                <a:gd name="connsiteY2" fmla="*/ 1914280 h 2025949"/>
                <a:gd name="connsiteX3" fmla="*/ 0 w 572070"/>
                <a:gd name="connsiteY3" fmla="*/ 2025949 h 2025949"/>
                <a:gd name="connsiteX4" fmla="*/ 0 w 572070"/>
                <a:gd name="connsiteY4" fmla="*/ 1931247 h 2025949"/>
                <a:gd name="connsiteX5" fmla="*/ 38961 w 572070"/>
                <a:gd name="connsiteY5" fmla="*/ 1823186 h 2025949"/>
                <a:gd name="connsiteX6" fmla="*/ 487112 w 572070"/>
                <a:gd name="connsiteY6" fmla="*/ 146883 h 2025949"/>
                <a:gd name="connsiteX7" fmla="*/ 571311 w 572070"/>
                <a:gd name="connsiteY7" fmla="*/ 698 h 2025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070" h="2025949">
                  <a:moveTo>
                    <a:pt x="571311" y="698"/>
                  </a:moveTo>
                  <a:cubicBezTo>
                    <a:pt x="574851" y="6404"/>
                    <a:pt x="566519" y="47998"/>
                    <a:pt x="535841" y="157150"/>
                  </a:cubicBezTo>
                  <a:cubicBezTo>
                    <a:pt x="455308" y="443674"/>
                    <a:pt x="262063" y="1332539"/>
                    <a:pt x="43954" y="1914280"/>
                  </a:cubicBezTo>
                  <a:lnTo>
                    <a:pt x="0" y="2025949"/>
                  </a:lnTo>
                  <a:lnTo>
                    <a:pt x="0" y="1931247"/>
                  </a:lnTo>
                  <a:lnTo>
                    <a:pt x="38961" y="1823186"/>
                  </a:lnTo>
                  <a:cubicBezTo>
                    <a:pt x="257758" y="1197543"/>
                    <a:pt x="459012" y="348382"/>
                    <a:pt x="487112" y="146883"/>
                  </a:cubicBezTo>
                  <a:cubicBezTo>
                    <a:pt x="498274" y="149283"/>
                    <a:pt x="563523" y="-11856"/>
                    <a:pt x="571311" y="698"/>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bwMode="gray">
            <a:xfrm>
              <a:off x="404351" y="4895423"/>
              <a:ext cx="203734" cy="1962577"/>
            </a:xfrm>
            <a:custGeom>
              <a:avLst/>
              <a:gdLst>
                <a:gd name="connsiteX0" fmla="*/ 203734 w 203734"/>
                <a:gd name="connsiteY0" fmla="*/ 34 h 1962577"/>
                <a:gd name="connsiteX1" fmla="*/ 38502 w 203734"/>
                <a:gd name="connsiteY1" fmla="*/ 1942127 h 1962577"/>
                <a:gd name="connsiteX2" fmla="*/ 38124 w 203734"/>
                <a:gd name="connsiteY2" fmla="*/ 1962577 h 1962577"/>
                <a:gd name="connsiteX3" fmla="*/ 0 w 203734"/>
                <a:gd name="connsiteY3" fmla="*/ 1962577 h 1962577"/>
                <a:gd name="connsiteX4" fmla="*/ 861 w 203734"/>
                <a:gd name="connsiteY4" fmla="*/ 1930481 h 1962577"/>
                <a:gd name="connsiteX5" fmla="*/ 168890 w 203734"/>
                <a:gd name="connsiteY5" fmla="*/ 27735 h 1962577"/>
                <a:gd name="connsiteX6" fmla="*/ 203734 w 203734"/>
                <a:gd name="connsiteY6" fmla="*/ 34 h 19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3734" h="1962577">
                  <a:moveTo>
                    <a:pt x="203734" y="34"/>
                  </a:moveTo>
                  <a:cubicBezTo>
                    <a:pt x="84994" y="510675"/>
                    <a:pt x="48957" y="1435542"/>
                    <a:pt x="38502" y="1942127"/>
                  </a:cubicBezTo>
                  <a:lnTo>
                    <a:pt x="38124" y="1962577"/>
                  </a:lnTo>
                  <a:lnTo>
                    <a:pt x="0" y="1962577"/>
                  </a:lnTo>
                  <a:lnTo>
                    <a:pt x="861" y="1930481"/>
                  </a:lnTo>
                  <a:cubicBezTo>
                    <a:pt x="15196" y="1428054"/>
                    <a:pt x="54378" y="534635"/>
                    <a:pt x="168890" y="27735"/>
                  </a:cubicBezTo>
                  <a:cubicBezTo>
                    <a:pt x="168890" y="27735"/>
                    <a:pt x="186897" y="-1137"/>
                    <a:pt x="203734" y="3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bwMode="gray">
            <a:xfrm rot="16304340" flipH="1">
              <a:off x="178634" y="4276817"/>
              <a:ext cx="888787" cy="885044"/>
              <a:chOff x="4277517" y="3752400"/>
              <a:chExt cx="1154448" cy="1149586"/>
            </a:xfrm>
          </p:grpSpPr>
          <p:sp>
            <p:nvSpPr>
              <p:cNvPr id="34" name="Freeform 33"/>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grpSp>
      <p:grpSp>
        <p:nvGrpSpPr>
          <p:cNvPr id="83" name="Group 82" descr="Group of flowers on the right side of slide"/>
          <p:cNvGrpSpPr/>
          <p:nvPr/>
        </p:nvGrpSpPr>
        <p:grpSpPr bwMode="gray">
          <a:xfrm>
            <a:off x="10666412" y="2618021"/>
            <a:ext cx="1376735" cy="4239979"/>
            <a:chOff x="10666412" y="2618021"/>
            <a:chExt cx="1376735" cy="4239979"/>
          </a:xfrm>
        </p:grpSpPr>
        <p:sp>
          <p:nvSpPr>
            <p:cNvPr id="82" name="Freeform 13"/>
            <p:cNvSpPr>
              <a:spLocks noEditPoints="1"/>
            </p:cNvSpPr>
            <p:nvPr/>
          </p:nvSpPr>
          <p:spPr bwMode="gray">
            <a:xfrm>
              <a:off x="11081335" y="4464333"/>
              <a:ext cx="842070" cy="2393667"/>
            </a:xfrm>
            <a:custGeom>
              <a:avLst/>
              <a:gdLst>
                <a:gd name="T0" fmla="*/ 31 w 274"/>
                <a:gd name="T1" fmla="*/ 768 h 826"/>
                <a:gd name="T2" fmla="*/ 21 w 274"/>
                <a:gd name="T3" fmla="*/ 826 h 826"/>
                <a:gd name="T4" fmla="*/ 29 w 274"/>
                <a:gd name="T5" fmla="*/ 826 h 826"/>
                <a:gd name="T6" fmla="*/ 107 w 274"/>
                <a:gd name="T7" fmla="*/ 491 h 826"/>
                <a:gd name="T8" fmla="*/ 139 w 274"/>
                <a:gd name="T9" fmla="*/ 364 h 826"/>
                <a:gd name="T10" fmla="*/ 272 w 274"/>
                <a:gd name="T11" fmla="*/ 359 h 826"/>
                <a:gd name="T12" fmla="*/ 274 w 274"/>
                <a:gd name="T13" fmla="*/ 351 h 826"/>
                <a:gd name="T14" fmla="*/ 141 w 274"/>
                <a:gd name="T15" fmla="*/ 354 h 826"/>
                <a:gd name="T16" fmla="*/ 139 w 274"/>
                <a:gd name="T17" fmla="*/ 0 h 826"/>
                <a:gd name="T18" fmla="*/ 132 w 274"/>
                <a:gd name="T19" fmla="*/ 3 h 826"/>
                <a:gd name="T20" fmla="*/ 131 w 274"/>
                <a:gd name="T21" fmla="*/ 357 h 826"/>
                <a:gd name="T22" fmla="*/ 96 w 274"/>
                <a:gd name="T23" fmla="*/ 382 h 826"/>
                <a:gd name="T24" fmla="*/ 50 w 274"/>
                <a:gd name="T25" fmla="*/ 451 h 826"/>
                <a:gd name="T26" fmla="*/ 21 w 274"/>
                <a:gd name="T27" fmla="*/ 393 h 826"/>
                <a:gd name="T28" fmla="*/ 14 w 274"/>
                <a:gd name="T29" fmla="*/ 396 h 826"/>
                <a:gd name="T30" fmla="*/ 45 w 274"/>
                <a:gd name="T31" fmla="*/ 462 h 826"/>
                <a:gd name="T32" fmla="*/ 31 w 274"/>
                <a:gd name="T33" fmla="*/ 768 h 826"/>
                <a:gd name="T34" fmla="*/ 102 w 274"/>
                <a:gd name="T35" fmla="*/ 389 h 826"/>
                <a:gd name="T36" fmla="*/ 129 w 274"/>
                <a:gd name="T37" fmla="*/ 369 h 826"/>
                <a:gd name="T38" fmla="*/ 98 w 274"/>
                <a:gd name="T39" fmla="*/ 489 h 826"/>
                <a:gd name="T40" fmla="*/ 36 w 274"/>
                <a:gd name="T41" fmla="*/ 744 h 826"/>
                <a:gd name="T42" fmla="*/ 102 w 274"/>
                <a:gd name="T43" fmla="*/ 389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4" h="826">
                  <a:moveTo>
                    <a:pt x="31" y="768"/>
                  </a:moveTo>
                  <a:cubicBezTo>
                    <a:pt x="27" y="787"/>
                    <a:pt x="24" y="806"/>
                    <a:pt x="21" y="826"/>
                  </a:cubicBezTo>
                  <a:cubicBezTo>
                    <a:pt x="29" y="826"/>
                    <a:pt x="29" y="826"/>
                    <a:pt x="29" y="826"/>
                  </a:cubicBezTo>
                  <a:cubicBezTo>
                    <a:pt x="51" y="698"/>
                    <a:pt x="81" y="589"/>
                    <a:pt x="107" y="491"/>
                  </a:cubicBezTo>
                  <a:cubicBezTo>
                    <a:pt x="118" y="446"/>
                    <a:pt x="129" y="404"/>
                    <a:pt x="139" y="364"/>
                  </a:cubicBezTo>
                  <a:cubicBezTo>
                    <a:pt x="174" y="348"/>
                    <a:pt x="219" y="346"/>
                    <a:pt x="272" y="359"/>
                  </a:cubicBezTo>
                  <a:cubicBezTo>
                    <a:pt x="274" y="351"/>
                    <a:pt x="274" y="351"/>
                    <a:pt x="274" y="351"/>
                  </a:cubicBezTo>
                  <a:cubicBezTo>
                    <a:pt x="222" y="338"/>
                    <a:pt x="178" y="338"/>
                    <a:pt x="141" y="354"/>
                  </a:cubicBezTo>
                  <a:cubicBezTo>
                    <a:pt x="173" y="217"/>
                    <a:pt x="184" y="107"/>
                    <a:pt x="139" y="0"/>
                  </a:cubicBezTo>
                  <a:cubicBezTo>
                    <a:pt x="132" y="3"/>
                    <a:pt x="132" y="3"/>
                    <a:pt x="132" y="3"/>
                  </a:cubicBezTo>
                  <a:cubicBezTo>
                    <a:pt x="177" y="109"/>
                    <a:pt x="164" y="220"/>
                    <a:pt x="131" y="357"/>
                  </a:cubicBezTo>
                  <a:cubicBezTo>
                    <a:pt x="119" y="364"/>
                    <a:pt x="107" y="372"/>
                    <a:pt x="96" y="382"/>
                  </a:cubicBezTo>
                  <a:cubicBezTo>
                    <a:pt x="76" y="401"/>
                    <a:pt x="61" y="424"/>
                    <a:pt x="50" y="451"/>
                  </a:cubicBezTo>
                  <a:cubicBezTo>
                    <a:pt x="21" y="393"/>
                    <a:pt x="21" y="393"/>
                    <a:pt x="21" y="393"/>
                  </a:cubicBezTo>
                  <a:cubicBezTo>
                    <a:pt x="14" y="396"/>
                    <a:pt x="14" y="396"/>
                    <a:pt x="14" y="396"/>
                  </a:cubicBezTo>
                  <a:cubicBezTo>
                    <a:pt x="45" y="462"/>
                    <a:pt x="45" y="462"/>
                    <a:pt x="45" y="462"/>
                  </a:cubicBezTo>
                  <a:cubicBezTo>
                    <a:pt x="0" y="584"/>
                    <a:pt x="29" y="756"/>
                    <a:pt x="31" y="768"/>
                  </a:cubicBezTo>
                  <a:close/>
                  <a:moveTo>
                    <a:pt x="102" y="389"/>
                  </a:moveTo>
                  <a:cubicBezTo>
                    <a:pt x="110" y="381"/>
                    <a:pt x="119" y="374"/>
                    <a:pt x="129" y="369"/>
                  </a:cubicBezTo>
                  <a:cubicBezTo>
                    <a:pt x="120" y="407"/>
                    <a:pt x="110" y="447"/>
                    <a:pt x="98" y="489"/>
                  </a:cubicBezTo>
                  <a:cubicBezTo>
                    <a:pt x="78" y="566"/>
                    <a:pt x="55" y="650"/>
                    <a:pt x="36" y="744"/>
                  </a:cubicBezTo>
                  <a:cubicBezTo>
                    <a:pt x="28" y="675"/>
                    <a:pt x="11" y="473"/>
                    <a:pt x="102" y="38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23"/>
            <p:cNvSpPr>
              <a:spLocks/>
            </p:cNvSpPr>
            <p:nvPr/>
          </p:nvSpPr>
          <p:spPr bwMode="gray">
            <a:xfrm rot="18719809">
              <a:off x="11765934" y="6045503"/>
              <a:ext cx="200698" cy="20069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27"/>
            <p:cNvSpPr>
              <a:spLocks/>
            </p:cNvSpPr>
            <p:nvPr/>
          </p:nvSpPr>
          <p:spPr bwMode="gray">
            <a:xfrm rot="18719809" flipV="1">
              <a:off x="11572170" y="2616716"/>
              <a:ext cx="106135" cy="108746"/>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43" name="Freeform 5"/>
            <p:cNvSpPr>
              <a:spLocks/>
            </p:cNvSpPr>
            <p:nvPr/>
          </p:nvSpPr>
          <p:spPr bwMode="gray">
            <a:xfrm rot="18200584">
              <a:off x="11560581" y="5201813"/>
              <a:ext cx="5528" cy="11055"/>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6"/>
            <p:cNvSpPr>
              <a:spLocks noChangeShapeType="1"/>
            </p:cNvSpPr>
            <p:nvPr/>
          </p:nvSpPr>
          <p:spPr bwMode="gray">
            <a:xfrm rot="18200584" flipH="1" flipV="1">
              <a:off x="11560581" y="5201813"/>
              <a:ext cx="5528" cy="1105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p:cNvSpPr>
              <a:spLocks/>
            </p:cNvSpPr>
            <p:nvPr/>
          </p:nvSpPr>
          <p:spPr bwMode="gray">
            <a:xfrm rot="18694609">
              <a:off x="11379664" y="4584602"/>
              <a:ext cx="437369" cy="481059"/>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46" name="Freeform 25"/>
            <p:cNvSpPr>
              <a:spLocks/>
            </p:cNvSpPr>
            <p:nvPr/>
          </p:nvSpPr>
          <p:spPr bwMode="gray">
            <a:xfrm rot="16884820">
              <a:off x="10934141" y="5972481"/>
              <a:ext cx="304390" cy="345390"/>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26"/>
            <p:cNvSpPr>
              <a:spLocks/>
            </p:cNvSpPr>
            <p:nvPr/>
          </p:nvSpPr>
          <p:spPr bwMode="gray">
            <a:xfrm rot="18200584">
              <a:off x="11077105" y="3154034"/>
              <a:ext cx="172736" cy="172736"/>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31"/>
            <p:cNvSpPr>
              <a:spLocks/>
            </p:cNvSpPr>
            <p:nvPr/>
          </p:nvSpPr>
          <p:spPr bwMode="gray">
            <a:xfrm rot="18200584">
              <a:off x="11129266" y="4557578"/>
              <a:ext cx="129897" cy="131280"/>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34"/>
            <p:cNvSpPr>
              <a:spLocks/>
            </p:cNvSpPr>
            <p:nvPr/>
          </p:nvSpPr>
          <p:spPr bwMode="gray">
            <a:xfrm rot="18200584">
              <a:off x="11516723" y="3589667"/>
              <a:ext cx="84296" cy="77386"/>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gray">
            <a:xfrm rot="18200584">
              <a:off x="11446291" y="6327413"/>
              <a:ext cx="140953" cy="139571"/>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gray">
            <a:xfrm rot="18200584">
              <a:off x="10778184" y="6620087"/>
              <a:ext cx="11055"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Line 76"/>
            <p:cNvSpPr>
              <a:spLocks noChangeShapeType="1"/>
            </p:cNvSpPr>
            <p:nvPr/>
          </p:nvSpPr>
          <p:spPr bwMode="gray">
            <a:xfrm rot="18200584" flipH="1">
              <a:off x="10778184" y="6620087"/>
              <a:ext cx="1105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78"/>
            <p:cNvSpPr>
              <a:spLocks/>
            </p:cNvSpPr>
            <p:nvPr/>
          </p:nvSpPr>
          <p:spPr bwMode="gray">
            <a:xfrm rot="18200584">
              <a:off x="11631202" y="5236123"/>
              <a:ext cx="410585" cy="413304"/>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79"/>
            <p:cNvSpPr>
              <a:spLocks/>
            </p:cNvSpPr>
            <p:nvPr/>
          </p:nvSpPr>
          <p:spPr bwMode="gray">
            <a:xfrm rot="18200584">
              <a:off x="11729090" y="5334011"/>
              <a:ext cx="214810" cy="21753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82"/>
            <p:cNvSpPr>
              <a:spLocks/>
            </p:cNvSpPr>
            <p:nvPr/>
          </p:nvSpPr>
          <p:spPr bwMode="gray">
            <a:xfrm rot="18200584">
              <a:off x="11387846" y="6491559"/>
              <a:ext cx="82913" cy="9120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84"/>
            <p:cNvSpPr>
              <a:spLocks/>
            </p:cNvSpPr>
            <p:nvPr/>
          </p:nvSpPr>
          <p:spPr bwMode="gray">
            <a:xfrm rot="18654775">
              <a:off x="11285659" y="4098012"/>
              <a:ext cx="439370" cy="430587"/>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80"/>
            <p:cNvSpPr>
              <a:spLocks/>
            </p:cNvSpPr>
            <p:nvPr/>
          </p:nvSpPr>
          <p:spPr bwMode="gray">
            <a:xfrm rot="18654775" flipV="1">
              <a:off x="11435559" y="4243519"/>
              <a:ext cx="139573" cy="139573"/>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84"/>
            <p:cNvSpPr>
              <a:spLocks/>
            </p:cNvSpPr>
            <p:nvPr/>
          </p:nvSpPr>
          <p:spPr bwMode="gray">
            <a:xfrm rot="18200584">
              <a:off x="11789521" y="5396741"/>
              <a:ext cx="93948" cy="9207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59" name="Group 58"/>
            <p:cNvGrpSpPr/>
            <p:nvPr/>
          </p:nvGrpSpPr>
          <p:grpSpPr bwMode="gray">
            <a:xfrm rot="21311827">
              <a:off x="11197677" y="5664822"/>
              <a:ext cx="407354" cy="408816"/>
              <a:chOff x="11057071" y="5480091"/>
              <a:chExt cx="473402" cy="475102"/>
            </a:xfrm>
          </p:grpSpPr>
          <p:sp>
            <p:nvSpPr>
              <p:cNvPr id="65" name="Freeform 83"/>
              <p:cNvSpPr>
                <a:spLocks/>
              </p:cNvSpPr>
              <p:nvPr/>
            </p:nvSpPr>
            <p:spPr bwMode="gray">
              <a:xfrm rot="18488757">
                <a:off x="11056221" y="5480941"/>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80"/>
              <p:cNvSpPr>
                <a:spLocks/>
              </p:cNvSpPr>
              <p:nvPr/>
            </p:nvSpPr>
            <p:spPr bwMode="gray">
              <a:xfrm rot="18488757">
                <a:off x="11172328" y="5596198"/>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84"/>
              <p:cNvSpPr>
                <a:spLocks/>
              </p:cNvSpPr>
              <p:nvPr/>
            </p:nvSpPr>
            <p:spPr bwMode="gray">
              <a:xfrm rot="18488757">
                <a:off x="11244787" y="5668863"/>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0" name="Group 59"/>
            <p:cNvGrpSpPr/>
            <p:nvPr/>
          </p:nvGrpSpPr>
          <p:grpSpPr bwMode="gray">
            <a:xfrm rot="21311827">
              <a:off x="10666412" y="5053297"/>
              <a:ext cx="643645" cy="641225"/>
              <a:chOff x="10472909" y="4641517"/>
              <a:chExt cx="895542" cy="892175"/>
            </a:xfrm>
          </p:grpSpPr>
          <p:sp>
            <p:nvSpPr>
              <p:cNvPr id="61" name="Freeform 32"/>
              <p:cNvSpPr>
                <a:spLocks/>
              </p:cNvSpPr>
              <p:nvPr/>
            </p:nvSpPr>
            <p:spPr bwMode="gray">
              <a:xfrm rot="17579822">
                <a:off x="10474592" y="4639834"/>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3"/>
              <p:cNvSpPr>
                <a:spLocks/>
              </p:cNvSpPr>
              <p:nvPr/>
            </p:nvSpPr>
            <p:spPr bwMode="gray">
              <a:xfrm rot="17579822">
                <a:off x="10640041" y="4805497"/>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32"/>
              <p:cNvSpPr>
                <a:spLocks/>
              </p:cNvSpPr>
              <p:nvPr/>
            </p:nvSpPr>
            <p:spPr bwMode="gray">
              <a:xfrm rot="17579822">
                <a:off x="10728400" y="4894600"/>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Oval 63"/>
              <p:cNvSpPr/>
              <p:nvPr/>
            </p:nvSpPr>
            <p:spPr bwMode="gray">
              <a:xfrm rot="17579822" flipH="1">
                <a:off x="10844479" y="5011405"/>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Title 1"/>
          <p:cNvSpPr>
            <a:spLocks noGrp="1"/>
          </p:cNvSpPr>
          <p:nvPr>
            <p:ph type="title"/>
          </p:nvPr>
        </p:nvSpPr>
        <p:spPr>
          <a:xfrm>
            <a:off x="1524000" y="1709738"/>
            <a:ext cx="9144000" cy="2862262"/>
          </a:xfrm>
        </p:spPr>
        <p:txBody>
          <a:bodyPr anchor="b">
            <a:normAutofit/>
          </a:bodyPr>
          <a:lstStyle>
            <a:lvl1pPr>
              <a:defRPr sz="5200"/>
            </a:lvl1pPr>
          </a:lstStyle>
          <a:p>
            <a:r>
              <a:rPr lang="en-US"/>
              <a:t>Click to edit Master title style</a:t>
            </a:r>
          </a:p>
        </p:txBody>
      </p:sp>
      <p:sp>
        <p:nvSpPr>
          <p:cNvPr id="3" name="Text Placeholder 2"/>
          <p:cNvSpPr>
            <a:spLocks noGrp="1"/>
          </p:cNvSpPr>
          <p:nvPr>
            <p:ph type="body" idx="1"/>
          </p:nvPr>
        </p:nvSpPr>
        <p:spPr>
          <a:xfrm>
            <a:off x="1524000" y="4589463"/>
            <a:ext cx="9144000" cy="1280160"/>
          </a:xfrm>
        </p:spPr>
        <p:txBody>
          <a:bodyPr/>
          <a:lstStyle>
            <a:lvl1pPr marL="0" indent="0">
              <a:buNone/>
              <a:defRPr sz="240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4133163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7888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4C1B7E7D-B1C3-4D38-A3E7-DB661474DFA3}" type="datetime1">
              <a:rPr lang="en-US" smtClean="0"/>
              <a:t>5/2/2020</a:t>
            </a:fld>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311352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400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7888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1665A98-BAEE-4D67-82E9-CE341A8B1BD7}" type="datetime1">
              <a:rPr lang="en-US" smtClean="0"/>
              <a:t>5/2/2020</a:t>
            </a:fld>
            <a:endParaRPr lang="en-US"/>
          </a:p>
        </p:txBody>
      </p:sp>
      <p:sp>
        <p:nvSpPr>
          <p:cNvPr id="9" name="Slide Number Placeholder 8"/>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54804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C3DF3676-3175-4B01-98B5-6DAE028379AE}" type="datetime1">
              <a:rPr lang="en-US" smtClean="0"/>
              <a:t>5/2/2020</a:t>
            </a:fld>
            <a:endParaRPr lang="en-US"/>
          </a:p>
        </p:txBody>
      </p:sp>
      <p:sp>
        <p:nvSpPr>
          <p:cNvPr id="5" name="Slide Number Placeholder 4"/>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3134868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8C70FE93-8C9D-445F-8DF8-8B1CC97CC7C0}" type="datetime1">
              <a:rPr lang="en-US" smtClean="0"/>
              <a:t>5/2/2020</a:t>
            </a:fld>
            <a:endParaRPr lang="en-US"/>
          </a:p>
        </p:txBody>
      </p:sp>
      <p:sp>
        <p:nvSpPr>
          <p:cNvPr id="4" name="Slide Number Placeholder 3"/>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1224987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699248" y="1996440"/>
            <a:ext cx="3200400" cy="2194560"/>
          </a:xfrm>
        </p:spPr>
        <p:txBody>
          <a:bodyPr anchor="b">
            <a:normAutofit/>
          </a:bodyPr>
          <a:lstStyle>
            <a:lvl1pPr>
              <a:defRPr sz="3400"/>
            </a:lvl1pPr>
          </a:lstStyle>
          <a:p>
            <a:r>
              <a:rPr lang="en-US"/>
              <a:t>Click to edit Master title style</a:t>
            </a:r>
          </a:p>
        </p:txBody>
      </p:sp>
      <p:sp>
        <p:nvSpPr>
          <p:cNvPr id="3" name="Content Placeholder 2"/>
          <p:cNvSpPr>
            <a:spLocks noGrp="1"/>
          </p:cNvSpPr>
          <p:nvPr>
            <p:ph idx="1"/>
          </p:nvPr>
        </p:nvSpPr>
        <p:spPr>
          <a:xfrm>
            <a:off x="838200" y="838200"/>
            <a:ext cx="6400800" cy="51816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97724" y="4258426"/>
            <a:ext cx="3203448" cy="1761373"/>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10A4EF1E-763C-49B4-B17B-F97011BFC2C2}" type="datetime1">
              <a:rPr lang="en-US" smtClean="0"/>
              <a:t>5/2/2020</a:t>
            </a:fld>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2055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699248" y="1993392"/>
            <a:ext cx="3200400" cy="2194560"/>
          </a:xfrm>
        </p:spPr>
        <p:txBody>
          <a:bodyPr anchor="b">
            <a:normAutofit/>
          </a:bodyPr>
          <a:lstStyle>
            <a:lvl1pPr>
              <a:defRPr sz="34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838198" y="838200"/>
            <a:ext cx="6400800" cy="5181600"/>
          </a:xfrm>
          <a:solidFill>
            <a:schemeClr val="bg2">
              <a:lumMod val="90000"/>
            </a:schemeClr>
          </a:solidFill>
          <a:ln w="76200">
            <a:solidFill>
              <a:schemeClr val="bg1"/>
            </a:solidFill>
            <a:miter lim="800000"/>
          </a:ln>
        </p:spPr>
        <p:txBody>
          <a:bodyPr tIns="36576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699248" y="4255008"/>
            <a:ext cx="3200400" cy="1764792"/>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0800FDC-A43D-4B5A-B091-F5339D0144BE}" type="datetime1">
              <a:rPr lang="en-US" smtClean="0"/>
              <a:t>5/2/2020</a:t>
            </a:fld>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1063148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2">
                <a:lumMod val="66000"/>
                <a:lumOff val="34000"/>
              </a:schemeClr>
            </a:gs>
            <a:gs pos="62000">
              <a:schemeClr val="bg2">
                <a:lumMod val="90000"/>
              </a:schemeClr>
            </a:gs>
            <a:gs pos="74000">
              <a:schemeClr val="bg2">
                <a:lumMod val="90000"/>
              </a:schemeClr>
            </a:gs>
            <a:gs pos="100000">
              <a:schemeClr val="bg2">
                <a:lumMod val="75000"/>
              </a:schemeClr>
            </a:gs>
          </a:gsLst>
          <a:lin ang="5400000" scaled="1"/>
        </a:gradFill>
        <a:effectLst/>
      </p:bgPr>
    </p:bg>
    <p:spTree>
      <p:nvGrpSpPr>
        <p:cNvPr id="1" name=""/>
        <p:cNvGrpSpPr/>
        <p:nvPr/>
      </p:nvGrpSpPr>
      <p:grpSpPr>
        <a:xfrm>
          <a:off x="0" y="0"/>
          <a:ext cx="0" cy="0"/>
          <a:chOff x="0" y="0"/>
          <a:chExt cx="0" cy="0"/>
        </a:xfrm>
      </p:grpSpPr>
      <p:grpSp>
        <p:nvGrpSpPr>
          <p:cNvPr id="63" name="Group 62" descr="Single flower on the right side of slide"/>
          <p:cNvGrpSpPr/>
          <p:nvPr userDrawn="1"/>
        </p:nvGrpSpPr>
        <p:grpSpPr bwMode="gray">
          <a:xfrm>
            <a:off x="11123612" y="4051301"/>
            <a:ext cx="965215" cy="2807461"/>
            <a:chOff x="11123612" y="4051301"/>
            <a:chExt cx="965215" cy="2807461"/>
          </a:xfrm>
        </p:grpSpPr>
        <p:sp>
          <p:nvSpPr>
            <p:cNvPr id="38" name="Freeform 44"/>
            <p:cNvSpPr>
              <a:spLocks/>
            </p:cNvSpPr>
            <p:nvPr userDrawn="1"/>
          </p:nvSpPr>
          <p:spPr bwMode="gray">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45"/>
            <p:cNvSpPr>
              <a:spLocks noChangeShapeType="1"/>
            </p:cNvSpPr>
            <p:nvPr userDrawn="1"/>
          </p:nvSpPr>
          <p:spPr bwMode="gray">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46"/>
            <p:cNvSpPr>
              <a:spLocks/>
            </p:cNvSpPr>
            <p:nvPr userDrawn="1"/>
          </p:nvSpPr>
          <p:spPr bwMode="gray">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47"/>
            <p:cNvSpPr>
              <a:spLocks/>
            </p:cNvSpPr>
            <p:nvPr userDrawn="1"/>
          </p:nvSpPr>
          <p:spPr bwMode="gray">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48"/>
            <p:cNvSpPr>
              <a:spLocks/>
            </p:cNvSpPr>
            <p:nvPr userDrawn="1"/>
          </p:nvSpPr>
          <p:spPr bwMode="gray">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49"/>
            <p:cNvSpPr>
              <a:spLocks/>
            </p:cNvSpPr>
            <p:nvPr userDrawn="1"/>
          </p:nvSpPr>
          <p:spPr bwMode="gray">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10"/>
            <p:cNvSpPr>
              <a:spLocks/>
            </p:cNvSpPr>
            <p:nvPr userDrawn="1"/>
          </p:nvSpPr>
          <p:spPr bwMode="gray">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16"/>
            <p:cNvSpPr>
              <a:spLocks/>
            </p:cNvSpPr>
            <p:nvPr userDrawn="1"/>
          </p:nvSpPr>
          <p:spPr bwMode="gray">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18"/>
            <p:cNvSpPr>
              <a:spLocks/>
            </p:cNvSpPr>
            <p:nvPr userDrawn="1"/>
          </p:nvSpPr>
          <p:spPr bwMode="gray">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2" name="Group 61" descr="Group of flowers on the left side of slide"/>
          <p:cNvGrpSpPr/>
          <p:nvPr userDrawn="1"/>
        </p:nvGrpSpPr>
        <p:grpSpPr bwMode="gray">
          <a:xfrm>
            <a:off x="44450" y="1370013"/>
            <a:ext cx="1198563" cy="5487987"/>
            <a:chOff x="44450" y="1370013"/>
            <a:chExt cx="1198563" cy="5487987"/>
          </a:xfrm>
        </p:grpSpPr>
        <p:sp>
          <p:nvSpPr>
            <p:cNvPr id="9" name="Freeform 5"/>
            <p:cNvSpPr>
              <a:spLocks/>
            </p:cNvSpPr>
            <p:nvPr userDrawn="1"/>
          </p:nvSpPr>
          <p:spPr bwMode="gray">
            <a:xfrm flipH="1">
              <a:off x="277813" y="6858000"/>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6"/>
            <p:cNvSpPr>
              <a:spLocks noChangeShapeType="1"/>
            </p:cNvSpPr>
            <p:nvPr userDrawn="1"/>
          </p:nvSpPr>
          <p:spPr bwMode="gray">
            <a:xfrm>
              <a:off x="277813" y="6858000"/>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7"/>
            <p:cNvSpPr>
              <a:spLocks/>
            </p:cNvSpPr>
            <p:nvPr userDrawn="1"/>
          </p:nvSpPr>
          <p:spPr bwMode="gray">
            <a:xfrm flipH="1">
              <a:off x="117475" y="5873750"/>
              <a:ext cx="173038" cy="984250"/>
            </a:xfrm>
            <a:custGeom>
              <a:avLst/>
              <a:gdLst>
                <a:gd name="T0" fmla="*/ 0 w 70"/>
                <a:gd name="T1" fmla="*/ 402 h 402"/>
                <a:gd name="T2" fmla="*/ 0 w 70"/>
                <a:gd name="T3" fmla="*/ 1 h 402"/>
                <a:gd name="T4" fmla="*/ 4 w 70"/>
                <a:gd name="T5" fmla="*/ 0 h 402"/>
                <a:gd name="T6" fmla="*/ 5 w 70"/>
                <a:gd name="T7" fmla="*/ 402 h 402"/>
              </a:gdLst>
              <a:ahLst/>
              <a:cxnLst>
                <a:cxn ang="0">
                  <a:pos x="T0" y="T1"/>
                </a:cxn>
                <a:cxn ang="0">
                  <a:pos x="T2" y="T3"/>
                </a:cxn>
                <a:cxn ang="0">
                  <a:pos x="T4" y="T5"/>
                </a:cxn>
                <a:cxn ang="0">
                  <a:pos x="T6" y="T7"/>
                </a:cxn>
              </a:cxnLst>
              <a:rect l="0" t="0" r="r" b="b"/>
              <a:pathLst>
                <a:path w="70" h="402">
                  <a:moveTo>
                    <a:pt x="0" y="402"/>
                  </a:moveTo>
                  <a:cubicBezTo>
                    <a:pt x="66" y="232"/>
                    <a:pt x="1" y="4"/>
                    <a:pt x="0" y="1"/>
                  </a:cubicBezTo>
                  <a:cubicBezTo>
                    <a:pt x="4" y="0"/>
                    <a:pt x="4" y="0"/>
                    <a:pt x="4" y="0"/>
                  </a:cubicBezTo>
                  <a:cubicBezTo>
                    <a:pt x="5" y="2"/>
                    <a:pt x="70" y="231"/>
                    <a:pt x="5" y="402"/>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8"/>
            <p:cNvSpPr>
              <a:spLocks/>
            </p:cNvSpPr>
            <p:nvPr userDrawn="1"/>
          </p:nvSpPr>
          <p:spPr bwMode="gray">
            <a:xfrm flipH="1">
              <a:off x="79375" y="3760788"/>
              <a:ext cx="87313" cy="76200"/>
            </a:xfrm>
            <a:custGeom>
              <a:avLst/>
              <a:gdLst>
                <a:gd name="T0" fmla="*/ 21 w 36"/>
                <a:gd name="T1" fmla="*/ 29 h 31"/>
                <a:gd name="T2" fmla="*/ 1 w 36"/>
                <a:gd name="T3" fmla="*/ 19 h 31"/>
                <a:gd name="T4" fmla="*/ 16 w 36"/>
                <a:gd name="T5" fmla="*/ 2 h 31"/>
                <a:gd name="T6" fmla="*/ 35 w 36"/>
                <a:gd name="T7" fmla="*/ 13 h 31"/>
                <a:gd name="T8" fmla="*/ 21 w 36"/>
                <a:gd name="T9" fmla="*/ 29 h 31"/>
              </a:gdLst>
              <a:ahLst/>
              <a:cxnLst>
                <a:cxn ang="0">
                  <a:pos x="T0" y="T1"/>
                </a:cxn>
                <a:cxn ang="0">
                  <a:pos x="T2" y="T3"/>
                </a:cxn>
                <a:cxn ang="0">
                  <a:pos x="T4" y="T5"/>
                </a:cxn>
                <a:cxn ang="0">
                  <a:pos x="T6" y="T7"/>
                </a:cxn>
                <a:cxn ang="0">
                  <a:pos x="T8" y="T9"/>
                </a:cxn>
              </a:cxnLst>
              <a:rect l="0" t="0" r="r" b="b"/>
              <a:pathLst>
                <a:path w="36" h="31">
                  <a:moveTo>
                    <a:pt x="21" y="29"/>
                  </a:moveTo>
                  <a:cubicBezTo>
                    <a:pt x="11" y="31"/>
                    <a:pt x="3" y="26"/>
                    <a:pt x="1" y="19"/>
                  </a:cubicBezTo>
                  <a:cubicBezTo>
                    <a:pt x="0" y="11"/>
                    <a:pt x="7" y="4"/>
                    <a:pt x="16" y="2"/>
                  </a:cubicBezTo>
                  <a:cubicBezTo>
                    <a:pt x="25" y="0"/>
                    <a:pt x="34" y="5"/>
                    <a:pt x="35" y="13"/>
                  </a:cubicBezTo>
                  <a:cubicBezTo>
                    <a:pt x="36" y="20"/>
                    <a:pt x="30" y="28"/>
                    <a:pt x="21" y="29"/>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userDrawn="1"/>
          </p:nvSpPr>
          <p:spPr bwMode="gray">
            <a:xfrm flipH="1">
              <a:off x="241300" y="4100513"/>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userDrawn="1"/>
          </p:nvSpPr>
          <p:spPr bwMode="gray">
            <a:xfrm flipH="1">
              <a:off x="762001" y="4652963"/>
              <a:ext cx="88900" cy="85725"/>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userDrawn="1"/>
          </p:nvSpPr>
          <p:spPr bwMode="gray">
            <a:xfrm flipH="1">
              <a:off x="312738" y="2260600"/>
              <a:ext cx="730251" cy="4597400"/>
            </a:xfrm>
            <a:custGeom>
              <a:avLst/>
              <a:gdLst>
                <a:gd name="T0" fmla="*/ 171 w 297"/>
                <a:gd name="T1" fmla="*/ 0 h 1879"/>
                <a:gd name="T2" fmla="*/ 168 w 297"/>
                <a:gd name="T3" fmla="*/ 3 h 1879"/>
                <a:gd name="T4" fmla="*/ 264 w 297"/>
                <a:gd name="T5" fmla="*/ 422 h 1879"/>
                <a:gd name="T6" fmla="*/ 222 w 297"/>
                <a:gd name="T7" fmla="*/ 365 h 1879"/>
                <a:gd name="T8" fmla="*/ 219 w 297"/>
                <a:gd name="T9" fmla="*/ 368 h 1879"/>
                <a:gd name="T10" fmla="*/ 264 w 297"/>
                <a:gd name="T11" fmla="*/ 428 h 1879"/>
                <a:gd name="T12" fmla="*/ 264 w 297"/>
                <a:gd name="T13" fmla="*/ 428 h 1879"/>
                <a:gd name="T14" fmla="*/ 232 w 297"/>
                <a:gd name="T15" fmla="*/ 984 h 1879"/>
                <a:gd name="T16" fmla="*/ 0 w 297"/>
                <a:gd name="T17" fmla="*/ 1879 h 1879"/>
                <a:gd name="T18" fmla="*/ 5 w 297"/>
                <a:gd name="T19" fmla="*/ 1879 h 1879"/>
                <a:gd name="T20" fmla="*/ 236 w 297"/>
                <a:gd name="T21" fmla="*/ 985 h 1879"/>
                <a:gd name="T22" fmla="*/ 171 w 297"/>
                <a:gd name="T23"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1879">
                  <a:moveTo>
                    <a:pt x="171" y="0"/>
                  </a:moveTo>
                  <a:cubicBezTo>
                    <a:pt x="168" y="3"/>
                    <a:pt x="168" y="3"/>
                    <a:pt x="168" y="3"/>
                  </a:cubicBezTo>
                  <a:cubicBezTo>
                    <a:pt x="225" y="70"/>
                    <a:pt x="258" y="217"/>
                    <a:pt x="264" y="422"/>
                  </a:cubicBezTo>
                  <a:cubicBezTo>
                    <a:pt x="222" y="365"/>
                    <a:pt x="222" y="365"/>
                    <a:pt x="222" y="365"/>
                  </a:cubicBezTo>
                  <a:cubicBezTo>
                    <a:pt x="219" y="368"/>
                    <a:pt x="219" y="368"/>
                    <a:pt x="219" y="368"/>
                  </a:cubicBezTo>
                  <a:cubicBezTo>
                    <a:pt x="264" y="428"/>
                    <a:pt x="264" y="428"/>
                    <a:pt x="264" y="428"/>
                  </a:cubicBezTo>
                  <a:cubicBezTo>
                    <a:pt x="264" y="428"/>
                    <a:pt x="264" y="428"/>
                    <a:pt x="264" y="428"/>
                  </a:cubicBezTo>
                  <a:cubicBezTo>
                    <a:pt x="269" y="583"/>
                    <a:pt x="258" y="772"/>
                    <a:pt x="232" y="984"/>
                  </a:cubicBezTo>
                  <a:cubicBezTo>
                    <a:pt x="181" y="1404"/>
                    <a:pt x="83" y="1780"/>
                    <a:pt x="0" y="1879"/>
                  </a:cubicBezTo>
                  <a:cubicBezTo>
                    <a:pt x="5" y="1879"/>
                    <a:pt x="5" y="1879"/>
                    <a:pt x="5" y="1879"/>
                  </a:cubicBezTo>
                  <a:cubicBezTo>
                    <a:pt x="88" y="1775"/>
                    <a:pt x="185" y="1401"/>
                    <a:pt x="236" y="985"/>
                  </a:cubicBezTo>
                  <a:cubicBezTo>
                    <a:pt x="297" y="487"/>
                    <a:pt x="273" y="119"/>
                    <a:pt x="171" y="0"/>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userDrawn="1"/>
          </p:nvSpPr>
          <p:spPr bwMode="gray">
            <a:xfrm flipH="1">
              <a:off x="273050"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14"/>
            <p:cNvSpPr>
              <a:spLocks noChangeShapeType="1"/>
            </p:cNvSpPr>
            <p:nvPr userDrawn="1"/>
          </p:nvSpPr>
          <p:spPr bwMode="gray">
            <a:xfrm>
              <a:off x="273050"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userDrawn="1"/>
          </p:nvSpPr>
          <p:spPr bwMode="gray">
            <a:xfrm flipH="1">
              <a:off x="273050" y="3594100"/>
              <a:ext cx="554038" cy="3263900"/>
            </a:xfrm>
            <a:custGeom>
              <a:avLst/>
              <a:gdLst>
                <a:gd name="T0" fmla="*/ 221 w 225"/>
                <a:gd name="T1" fmla="*/ 1334 h 1334"/>
                <a:gd name="T2" fmla="*/ 145 w 225"/>
                <a:gd name="T3" fmla="*/ 843 h 1334"/>
                <a:gd name="T4" fmla="*/ 0 w 225"/>
                <a:gd name="T5" fmla="*/ 1 h 1334"/>
                <a:gd name="T6" fmla="*/ 4 w 225"/>
                <a:gd name="T7" fmla="*/ 0 h 1334"/>
                <a:gd name="T8" fmla="*/ 149 w 225"/>
                <a:gd name="T9" fmla="*/ 842 h 1334"/>
                <a:gd name="T10" fmla="*/ 225 w 225"/>
                <a:gd name="T11" fmla="*/ 1334 h 1334"/>
              </a:gdLst>
              <a:ahLst/>
              <a:cxnLst>
                <a:cxn ang="0">
                  <a:pos x="T0" y="T1"/>
                </a:cxn>
                <a:cxn ang="0">
                  <a:pos x="T2" y="T3"/>
                </a:cxn>
                <a:cxn ang="0">
                  <a:pos x="T4" y="T5"/>
                </a:cxn>
                <a:cxn ang="0">
                  <a:pos x="T6" y="T7"/>
                </a:cxn>
                <a:cxn ang="0">
                  <a:pos x="T8" y="T9"/>
                </a:cxn>
                <a:cxn ang="0">
                  <a:pos x="T10" y="T11"/>
                </a:cxn>
              </a:cxnLst>
              <a:rect l="0" t="0" r="r" b="b"/>
              <a:pathLst>
                <a:path w="225" h="1334">
                  <a:moveTo>
                    <a:pt x="221" y="1334"/>
                  </a:moveTo>
                  <a:cubicBezTo>
                    <a:pt x="200" y="1243"/>
                    <a:pt x="174" y="1055"/>
                    <a:pt x="145" y="843"/>
                  </a:cubicBezTo>
                  <a:cubicBezTo>
                    <a:pt x="101" y="518"/>
                    <a:pt x="52" y="149"/>
                    <a:pt x="0" y="1"/>
                  </a:cubicBezTo>
                  <a:cubicBezTo>
                    <a:pt x="4" y="0"/>
                    <a:pt x="4" y="0"/>
                    <a:pt x="4" y="0"/>
                  </a:cubicBezTo>
                  <a:cubicBezTo>
                    <a:pt x="55" y="148"/>
                    <a:pt x="105" y="517"/>
                    <a:pt x="149" y="842"/>
                  </a:cubicBezTo>
                  <a:cubicBezTo>
                    <a:pt x="178" y="1055"/>
                    <a:pt x="204" y="1244"/>
                    <a:pt x="225" y="1334"/>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userDrawn="1"/>
          </p:nvSpPr>
          <p:spPr bwMode="gray">
            <a:xfrm flipH="1">
              <a:off x="133350" y="3444875"/>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userDrawn="1"/>
          </p:nvSpPr>
          <p:spPr bwMode="gray">
            <a:xfrm flipH="1">
              <a:off x="936626" y="4335463"/>
              <a:ext cx="133350" cy="131762"/>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userDrawn="1"/>
          </p:nvSpPr>
          <p:spPr bwMode="gray">
            <a:xfrm flipH="1">
              <a:off x="44450" y="5021263"/>
              <a:ext cx="317500" cy="317500"/>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userDrawn="1"/>
          </p:nvSpPr>
          <p:spPr bwMode="gray">
            <a:xfrm flipH="1">
              <a:off x="771526" y="3168650"/>
              <a:ext cx="131763" cy="131762"/>
            </a:xfrm>
            <a:custGeom>
              <a:avLst/>
              <a:gdLst>
                <a:gd name="T0" fmla="*/ 52 w 53"/>
                <a:gd name="T1" fmla="*/ 31 h 54"/>
                <a:gd name="T2" fmla="*/ 49 w 53"/>
                <a:gd name="T3" fmla="*/ 27 h 54"/>
                <a:gd name="T4" fmla="*/ 52 w 53"/>
                <a:gd name="T5" fmla="*/ 22 h 54"/>
                <a:gd name="T6" fmla="*/ 42 w 53"/>
                <a:gd name="T7" fmla="*/ 19 h 54"/>
                <a:gd name="T8" fmla="*/ 45 w 53"/>
                <a:gd name="T9" fmla="*/ 8 h 54"/>
                <a:gd name="T10" fmla="*/ 38 w 53"/>
                <a:gd name="T11" fmla="*/ 10 h 54"/>
                <a:gd name="T12" fmla="*/ 36 w 53"/>
                <a:gd name="T13" fmla="*/ 2 h 54"/>
                <a:gd name="T14" fmla="*/ 29 w 53"/>
                <a:gd name="T15" fmla="*/ 7 h 54"/>
                <a:gd name="T16" fmla="*/ 24 w 53"/>
                <a:gd name="T17" fmla="*/ 1 h 54"/>
                <a:gd name="T18" fmla="*/ 21 w 53"/>
                <a:gd name="T19" fmla="*/ 6 h 54"/>
                <a:gd name="T20" fmla="*/ 14 w 53"/>
                <a:gd name="T21" fmla="*/ 3 h 54"/>
                <a:gd name="T22" fmla="*/ 13 w 53"/>
                <a:gd name="T23" fmla="*/ 12 h 54"/>
                <a:gd name="T24" fmla="*/ 5 w 53"/>
                <a:gd name="T25" fmla="*/ 11 h 54"/>
                <a:gd name="T26" fmla="*/ 8 w 53"/>
                <a:gd name="T27" fmla="*/ 20 h 54"/>
                <a:gd name="T28" fmla="*/ 0 w 53"/>
                <a:gd name="T29" fmla="*/ 23 h 54"/>
                <a:gd name="T30" fmla="*/ 4 w 53"/>
                <a:gd name="T31" fmla="*/ 28 h 54"/>
                <a:gd name="T32" fmla="*/ 0 w 53"/>
                <a:gd name="T33" fmla="*/ 32 h 54"/>
                <a:gd name="T34" fmla="*/ 10 w 53"/>
                <a:gd name="T35" fmla="*/ 36 h 54"/>
                <a:gd name="T36" fmla="*/ 7 w 53"/>
                <a:gd name="T37" fmla="*/ 46 h 54"/>
                <a:gd name="T38" fmla="*/ 15 w 53"/>
                <a:gd name="T39" fmla="*/ 45 h 54"/>
                <a:gd name="T40" fmla="*/ 16 w 53"/>
                <a:gd name="T41" fmla="*/ 52 h 54"/>
                <a:gd name="T42" fmla="*/ 23 w 53"/>
                <a:gd name="T43" fmla="*/ 48 h 54"/>
                <a:gd name="T44" fmla="*/ 28 w 53"/>
                <a:gd name="T45" fmla="*/ 54 h 54"/>
                <a:gd name="T46" fmla="*/ 32 w 53"/>
                <a:gd name="T47" fmla="*/ 48 h 54"/>
                <a:gd name="T48" fmla="*/ 38 w 53"/>
                <a:gd name="T49" fmla="*/ 51 h 54"/>
                <a:gd name="T50" fmla="*/ 39 w 53"/>
                <a:gd name="T51" fmla="*/ 43 h 54"/>
                <a:gd name="T52" fmla="*/ 47 w 53"/>
                <a:gd name="T53" fmla="*/ 43 h 54"/>
                <a:gd name="T54" fmla="*/ 44 w 53"/>
                <a:gd name="T55" fmla="*/ 35 h 54"/>
                <a:gd name="T56" fmla="*/ 52 w 53"/>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 h="54">
                  <a:moveTo>
                    <a:pt x="52" y="31"/>
                  </a:moveTo>
                  <a:cubicBezTo>
                    <a:pt x="53" y="30"/>
                    <a:pt x="51" y="28"/>
                    <a:pt x="49" y="27"/>
                  </a:cubicBezTo>
                  <a:cubicBezTo>
                    <a:pt x="51" y="25"/>
                    <a:pt x="52" y="23"/>
                    <a:pt x="52" y="22"/>
                  </a:cubicBezTo>
                  <a:cubicBezTo>
                    <a:pt x="52" y="20"/>
                    <a:pt x="48" y="19"/>
                    <a:pt x="42" y="19"/>
                  </a:cubicBezTo>
                  <a:cubicBezTo>
                    <a:pt x="45" y="14"/>
                    <a:pt x="47" y="10"/>
                    <a:pt x="45" y="8"/>
                  </a:cubicBezTo>
                  <a:cubicBezTo>
                    <a:pt x="44" y="7"/>
                    <a:pt x="41" y="8"/>
                    <a:pt x="38" y="10"/>
                  </a:cubicBezTo>
                  <a:cubicBezTo>
                    <a:pt x="38" y="6"/>
                    <a:pt x="37" y="3"/>
                    <a:pt x="36" y="2"/>
                  </a:cubicBezTo>
                  <a:cubicBezTo>
                    <a:pt x="34" y="2"/>
                    <a:pt x="32" y="3"/>
                    <a:pt x="29" y="7"/>
                  </a:cubicBezTo>
                  <a:cubicBezTo>
                    <a:pt x="28" y="3"/>
                    <a:pt x="26" y="0"/>
                    <a:pt x="24" y="1"/>
                  </a:cubicBezTo>
                  <a:cubicBezTo>
                    <a:pt x="23" y="1"/>
                    <a:pt x="22" y="3"/>
                    <a:pt x="21" y="6"/>
                  </a:cubicBezTo>
                  <a:cubicBezTo>
                    <a:pt x="18" y="4"/>
                    <a:pt x="16" y="3"/>
                    <a:pt x="14" y="3"/>
                  </a:cubicBezTo>
                  <a:cubicBezTo>
                    <a:pt x="13" y="4"/>
                    <a:pt x="13" y="7"/>
                    <a:pt x="13" y="12"/>
                  </a:cubicBezTo>
                  <a:cubicBezTo>
                    <a:pt x="9" y="10"/>
                    <a:pt x="6" y="10"/>
                    <a:pt x="5" y="11"/>
                  </a:cubicBezTo>
                  <a:cubicBezTo>
                    <a:pt x="4" y="13"/>
                    <a:pt x="5" y="16"/>
                    <a:pt x="8" y="20"/>
                  </a:cubicBezTo>
                  <a:cubicBezTo>
                    <a:pt x="3" y="20"/>
                    <a:pt x="0" y="21"/>
                    <a:pt x="0" y="23"/>
                  </a:cubicBezTo>
                  <a:cubicBezTo>
                    <a:pt x="0" y="25"/>
                    <a:pt x="1" y="26"/>
                    <a:pt x="4" y="28"/>
                  </a:cubicBezTo>
                  <a:cubicBezTo>
                    <a:pt x="1" y="29"/>
                    <a:pt x="0" y="31"/>
                    <a:pt x="0" y="32"/>
                  </a:cubicBezTo>
                  <a:cubicBezTo>
                    <a:pt x="0" y="34"/>
                    <a:pt x="4" y="35"/>
                    <a:pt x="10" y="36"/>
                  </a:cubicBezTo>
                  <a:cubicBezTo>
                    <a:pt x="7" y="40"/>
                    <a:pt x="6" y="44"/>
                    <a:pt x="7" y="46"/>
                  </a:cubicBezTo>
                  <a:cubicBezTo>
                    <a:pt x="8" y="47"/>
                    <a:pt x="11" y="46"/>
                    <a:pt x="15" y="45"/>
                  </a:cubicBezTo>
                  <a:cubicBezTo>
                    <a:pt x="14" y="49"/>
                    <a:pt x="15" y="51"/>
                    <a:pt x="16" y="52"/>
                  </a:cubicBezTo>
                  <a:cubicBezTo>
                    <a:pt x="18" y="53"/>
                    <a:pt x="20" y="51"/>
                    <a:pt x="23" y="48"/>
                  </a:cubicBezTo>
                  <a:cubicBezTo>
                    <a:pt x="24" y="51"/>
                    <a:pt x="26" y="54"/>
                    <a:pt x="28" y="54"/>
                  </a:cubicBezTo>
                  <a:cubicBezTo>
                    <a:pt x="29" y="54"/>
                    <a:pt x="31" y="51"/>
                    <a:pt x="32" y="48"/>
                  </a:cubicBezTo>
                  <a:cubicBezTo>
                    <a:pt x="34" y="50"/>
                    <a:pt x="36" y="52"/>
                    <a:pt x="38" y="51"/>
                  </a:cubicBezTo>
                  <a:cubicBezTo>
                    <a:pt x="39" y="50"/>
                    <a:pt x="40" y="47"/>
                    <a:pt x="39" y="43"/>
                  </a:cubicBezTo>
                  <a:cubicBezTo>
                    <a:pt x="43" y="44"/>
                    <a:pt x="46" y="45"/>
                    <a:pt x="47" y="43"/>
                  </a:cubicBezTo>
                  <a:cubicBezTo>
                    <a:pt x="48" y="42"/>
                    <a:pt x="47" y="39"/>
                    <a:pt x="44" y="35"/>
                  </a:cubicBezTo>
                  <a:cubicBezTo>
                    <a:pt x="49" y="34"/>
                    <a:pt x="52" y="33"/>
                    <a:pt x="52" y="3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userDrawn="1"/>
          </p:nvSpPr>
          <p:spPr bwMode="gray">
            <a:xfrm flipH="1">
              <a:off x="118857" y="1370013"/>
              <a:ext cx="260350" cy="258762"/>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userDrawn="1"/>
          </p:nvSpPr>
          <p:spPr bwMode="gray">
            <a:xfrm flipH="1">
              <a:off x="309563" y="4675188"/>
              <a:ext cx="246063" cy="347662"/>
            </a:xfrm>
            <a:custGeom>
              <a:avLst/>
              <a:gdLst>
                <a:gd name="T0" fmla="*/ 78 w 100"/>
                <a:gd name="T1" fmla="*/ 15 h 142"/>
                <a:gd name="T2" fmla="*/ 30 w 100"/>
                <a:gd name="T3" fmla="*/ 130 h 142"/>
                <a:gd name="T4" fmla="*/ 78 w 100"/>
                <a:gd name="T5" fmla="*/ 15 h 142"/>
              </a:gdLst>
              <a:ahLst/>
              <a:cxnLst>
                <a:cxn ang="0">
                  <a:pos x="T0" y="T1"/>
                </a:cxn>
                <a:cxn ang="0">
                  <a:pos x="T2" y="T3"/>
                </a:cxn>
                <a:cxn ang="0">
                  <a:pos x="T4" y="T5"/>
                </a:cxn>
              </a:cxnLst>
              <a:rect l="0" t="0" r="r" b="b"/>
              <a:pathLst>
                <a:path w="100" h="142">
                  <a:moveTo>
                    <a:pt x="78" y="15"/>
                  </a:moveTo>
                  <a:cubicBezTo>
                    <a:pt x="100" y="37"/>
                    <a:pt x="60" y="118"/>
                    <a:pt x="30" y="130"/>
                  </a:cubicBezTo>
                  <a:cubicBezTo>
                    <a:pt x="0" y="142"/>
                    <a:pt x="63" y="0"/>
                    <a:pt x="78" y="1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userDrawn="1"/>
          </p:nvSpPr>
          <p:spPr bwMode="gray">
            <a:xfrm flipH="1">
              <a:off x="608013"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Line 27"/>
            <p:cNvSpPr>
              <a:spLocks noChangeShapeType="1"/>
            </p:cNvSpPr>
            <p:nvPr userDrawn="1"/>
          </p:nvSpPr>
          <p:spPr bwMode="gray">
            <a:xfrm>
              <a:off x="608013"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userDrawn="1"/>
          </p:nvSpPr>
          <p:spPr bwMode="gray">
            <a:xfrm flipH="1">
              <a:off x="600075" y="5172075"/>
              <a:ext cx="339725" cy="1685925"/>
            </a:xfrm>
            <a:custGeom>
              <a:avLst/>
              <a:gdLst>
                <a:gd name="T0" fmla="*/ 131 w 138"/>
                <a:gd name="T1" fmla="*/ 689 h 689"/>
                <a:gd name="T2" fmla="*/ 0 w 138"/>
                <a:gd name="T3" fmla="*/ 4 h 689"/>
                <a:gd name="T4" fmla="*/ 1 w 138"/>
                <a:gd name="T5" fmla="*/ 0 h 689"/>
                <a:gd name="T6" fmla="*/ 132 w 138"/>
                <a:gd name="T7" fmla="*/ 403 h 689"/>
                <a:gd name="T8" fmla="*/ 135 w 138"/>
                <a:gd name="T9" fmla="*/ 689 h 689"/>
              </a:gdLst>
              <a:ahLst/>
              <a:cxnLst>
                <a:cxn ang="0">
                  <a:pos x="T0" y="T1"/>
                </a:cxn>
                <a:cxn ang="0">
                  <a:pos x="T2" y="T3"/>
                </a:cxn>
                <a:cxn ang="0">
                  <a:pos x="T4" y="T5"/>
                </a:cxn>
                <a:cxn ang="0">
                  <a:pos x="T6" y="T7"/>
                </a:cxn>
                <a:cxn ang="0">
                  <a:pos x="T8" y="T9"/>
                </a:cxn>
              </a:cxnLst>
              <a:rect l="0" t="0" r="r" b="b"/>
              <a:pathLst>
                <a:path w="138" h="689">
                  <a:moveTo>
                    <a:pt x="131" y="689"/>
                  </a:moveTo>
                  <a:cubicBezTo>
                    <a:pt x="136" y="509"/>
                    <a:pt x="136" y="50"/>
                    <a:pt x="0" y="4"/>
                  </a:cubicBezTo>
                  <a:cubicBezTo>
                    <a:pt x="1" y="0"/>
                    <a:pt x="1" y="0"/>
                    <a:pt x="1" y="0"/>
                  </a:cubicBezTo>
                  <a:cubicBezTo>
                    <a:pt x="73" y="25"/>
                    <a:pt x="117" y="161"/>
                    <a:pt x="132" y="403"/>
                  </a:cubicBezTo>
                  <a:cubicBezTo>
                    <a:pt x="138" y="513"/>
                    <a:pt x="137" y="621"/>
                    <a:pt x="135" y="689"/>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p:nvPr userDrawn="1"/>
          </p:nvGrpSpPr>
          <p:grpSpPr bwMode="gray">
            <a:xfrm rot="21049918">
              <a:off x="516851" y="3319634"/>
              <a:ext cx="682233" cy="504823"/>
              <a:chOff x="452438" y="3540125"/>
              <a:chExt cx="750888" cy="555625"/>
            </a:xfrm>
          </p:grpSpPr>
          <p:sp>
            <p:nvSpPr>
              <p:cNvPr id="29" name="Freeform 28"/>
              <p:cNvSpPr>
                <a:spLocks/>
              </p:cNvSpPr>
              <p:nvPr userDrawn="1"/>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userDrawn="1"/>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1" name="Oval 30"/>
            <p:cNvSpPr>
              <a:spLocks noChangeArrowheads="1"/>
            </p:cNvSpPr>
            <p:nvPr userDrawn="1"/>
          </p:nvSpPr>
          <p:spPr bwMode="gray">
            <a:xfrm flipH="1">
              <a:off x="822178" y="5832156"/>
              <a:ext cx="82550" cy="69850"/>
            </a:xfrm>
            <a:prstGeom prst="ellipse">
              <a:avLst/>
            </a:pr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31"/>
            <p:cNvSpPr>
              <a:spLocks/>
            </p:cNvSpPr>
            <p:nvPr userDrawn="1"/>
          </p:nvSpPr>
          <p:spPr bwMode="gray">
            <a:xfrm flipH="1">
              <a:off x="125840" y="3663574"/>
              <a:ext cx="519113" cy="444500"/>
            </a:xfrm>
            <a:custGeom>
              <a:avLst/>
              <a:gdLst>
                <a:gd name="T0" fmla="*/ 174 w 211"/>
                <a:gd name="T1" fmla="*/ 17 h 182"/>
                <a:gd name="T2" fmla="*/ 92 w 211"/>
                <a:gd name="T3" fmla="*/ 159 h 182"/>
                <a:gd name="T4" fmla="*/ 1 w 211"/>
                <a:gd name="T5" fmla="*/ 83 h 182"/>
                <a:gd name="T6" fmla="*/ 89 w 211"/>
                <a:gd name="T7" fmla="*/ 169 h 182"/>
                <a:gd name="T8" fmla="*/ 174 w 211"/>
                <a:gd name="T9" fmla="*/ 17 h 182"/>
              </a:gdLst>
              <a:ahLst/>
              <a:cxnLst>
                <a:cxn ang="0">
                  <a:pos x="T0" y="T1"/>
                </a:cxn>
                <a:cxn ang="0">
                  <a:pos x="T2" y="T3"/>
                </a:cxn>
                <a:cxn ang="0">
                  <a:pos x="T4" y="T5"/>
                </a:cxn>
                <a:cxn ang="0">
                  <a:pos x="T6" y="T7"/>
                </a:cxn>
                <a:cxn ang="0">
                  <a:pos x="T8" y="T9"/>
                </a:cxn>
              </a:cxnLst>
              <a:rect l="0" t="0" r="r" b="b"/>
              <a:pathLst>
                <a:path w="211" h="182">
                  <a:moveTo>
                    <a:pt x="174" y="17"/>
                  </a:moveTo>
                  <a:cubicBezTo>
                    <a:pt x="146" y="0"/>
                    <a:pt x="104" y="130"/>
                    <a:pt x="92" y="159"/>
                  </a:cubicBezTo>
                  <a:cubicBezTo>
                    <a:pt x="81" y="131"/>
                    <a:pt x="0" y="55"/>
                    <a:pt x="1" y="83"/>
                  </a:cubicBezTo>
                  <a:cubicBezTo>
                    <a:pt x="1" y="115"/>
                    <a:pt x="59" y="178"/>
                    <a:pt x="89" y="169"/>
                  </a:cubicBezTo>
                  <a:cubicBezTo>
                    <a:pt x="92" y="182"/>
                    <a:pt x="211" y="39"/>
                    <a:pt x="174" y="17"/>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32"/>
            <p:cNvSpPr>
              <a:spLocks/>
            </p:cNvSpPr>
            <p:nvPr userDrawn="1"/>
          </p:nvSpPr>
          <p:spPr bwMode="gray">
            <a:xfrm flipH="1">
              <a:off x="725487" y="6030892"/>
              <a:ext cx="201613" cy="536575"/>
            </a:xfrm>
            <a:custGeom>
              <a:avLst/>
              <a:gdLst>
                <a:gd name="T0" fmla="*/ 35 w 82"/>
                <a:gd name="T1" fmla="*/ 3 h 219"/>
                <a:gd name="T2" fmla="*/ 24 w 82"/>
                <a:gd name="T3" fmla="*/ 171 h 219"/>
                <a:gd name="T4" fmla="*/ 35 w 82"/>
                <a:gd name="T5" fmla="*/ 3 h 219"/>
              </a:gdLst>
              <a:ahLst/>
              <a:cxnLst>
                <a:cxn ang="0">
                  <a:pos x="T0" y="T1"/>
                </a:cxn>
                <a:cxn ang="0">
                  <a:pos x="T2" y="T3"/>
                </a:cxn>
                <a:cxn ang="0">
                  <a:pos x="T4" y="T5"/>
                </a:cxn>
              </a:cxnLst>
              <a:rect l="0" t="0" r="r" b="b"/>
              <a:pathLst>
                <a:path w="82" h="219">
                  <a:moveTo>
                    <a:pt x="35" y="3"/>
                  </a:moveTo>
                  <a:cubicBezTo>
                    <a:pt x="0" y="0"/>
                    <a:pt x="23" y="150"/>
                    <a:pt x="24" y="171"/>
                  </a:cubicBezTo>
                  <a:cubicBezTo>
                    <a:pt x="25" y="219"/>
                    <a:pt x="82" y="7"/>
                    <a:pt x="35" y="3"/>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33"/>
            <p:cNvSpPr>
              <a:spLocks/>
            </p:cNvSpPr>
            <p:nvPr userDrawn="1"/>
          </p:nvSpPr>
          <p:spPr bwMode="gray">
            <a:xfrm flipH="1">
              <a:off x="675480" y="6365050"/>
              <a:ext cx="188913" cy="112712"/>
            </a:xfrm>
            <a:custGeom>
              <a:avLst/>
              <a:gdLst>
                <a:gd name="T0" fmla="*/ 73 w 77"/>
                <a:gd name="T1" fmla="*/ 6 h 46"/>
                <a:gd name="T2" fmla="*/ 0 w 77"/>
                <a:gd name="T3" fmla="*/ 46 h 46"/>
                <a:gd name="T4" fmla="*/ 73 w 77"/>
                <a:gd name="T5" fmla="*/ 6 h 46"/>
              </a:gdLst>
              <a:ahLst/>
              <a:cxnLst>
                <a:cxn ang="0">
                  <a:pos x="T0" y="T1"/>
                </a:cxn>
                <a:cxn ang="0">
                  <a:pos x="T2" y="T3"/>
                </a:cxn>
                <a:cxn ang="0">
                  <a:pos x="T4" y="T5"/>
                </a:cxn>
              </a:cxnLst>
              <a:rect l="0" t="0" r="r" b="b"/>
              <a:pathLst>
                <a:path w="77" h="46">
                  <a:moveTo>
                    <a:pt x="73" y="6"/>
                  </a:moveTo>
                  <a:cubicBezTo>
                    <a:pt x="72" y="0"/>
                    <a:pt x="45" y="1"/>
                    <a:pt x="0" y="46"/>
                  </a:cubicBezTo>
                  <a:cubicBezTo>
                    <a:pt x="24" y="43"/>
                    <a:pt x="77" y="29"/>
                    <a:pt x="73" y="6"/>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userDrawn="1"/>
          </p:nvSpPr>
          <p:spPr bwMode="gray">
            <a:xfrm flipH="1">
              <a:off x="444500" y="3063875"/>
              <a:ext cx="168275" cy="177800"/>
            </a:xfrm>
            <a:custGeom>
              <a:avLst/>
              <a:gdLst>
                <a:gd name="T0" fmla="*/ 8 w 68"/>
                <a:gd name="T1" fmla="*/ 25 h 73"/>
                <a:gd name="T2" fmla="*/ 21 w 68"/>
                <a:gd name="T3" fmla="*/ 67 h 73"/>
                <a:gd name="T4" fmla="*/ 61 w 68"/>
                <a:gd name="T5" fmla="*/ 48 h 73"/>
                <a:gd name="T6" fmla="*/ 48 w 68"/>
                <a:gd name="T7" fmla="*/ 6 h 73"/>
                <a:gd name="T8" fmla="*/ 8 w 68"/>
                <a:gd name="T9" fmla="*/ 25 h 73"/>
              </a:gdLst>
              <a:ahLst/>
              <a:cxnLst>
                <a:cxn ang="0">
                  <a:pos x="T0" y="T1"/>
                </a:cxn>
                <a:cxn ang="0">
                  <a:pos x="T2" y="T3"/>
                </a:cxn>
                <a:cxn ang="0">
                  <a:pos x="T4" y="T5"/>
                </a:cxn>
                <a:cxn ang="0">
                  <a:pos x="T6" y="T7"/>
                </a:cxn>
                <a:cxn ang="0">
                  <a:pos x="T8" y="T9"/>
                </a:cxn>
              </a:cxnLst>
              <a:rect l="0" t="0" r="r" b="b"/>
              <a:pathLst>
                <a:path w="68" h="73">
                  <a:moveTo>
                    <a:pt x="8" y="25"/>
                  </a:moveTo>
                  <a:cubicBezTo>
                    <a:pt x="0" y="41"/>
                    <a:pt x="6" y="60"/>
                    <a:pt x="21" y="67"/>
                  </a:cubicBezTo>
                  <a:cubicBezTo>
                    <a:pt x="36" y="73"/>
                    <a:pt x="53" y="65"/>
                    <a:pt x="61" y="48"/>
                  </a:cubicBezTo>
                  <a:cubicBezTo>
                    <a:pt x="68" y="32"/>
                    <a:pt x="63" y="13"/>
                    <a:pt x="48" y="6"/>
                  </a:cubicBezTo>
                  <a:cubicBezTo>
                    <a:pt x="33" y="0"/>
                    <a:pt x="15" y="8"/>
                    <a:pt x="8" y="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userDrawn="1"/>
          </p:nvSpPr>
          <p:spPr bwMode="gray">
            <a:xfrm flipH="1">
              <a:off x="161925" y="5654675"/>
              <a:ext cx="357188" cy="257175"/>
            </a:xfrm>
            <a:custGeom>
              <a:avLst/>
              <a:gdLst>
                <a:gd name="T0" fmla="*/ 116 w 145"/>
                <a:gd name="T1" fmla="*/ 3 h 105"/>
                <a:gd name="T2" fmla="*/ 78 w 145"/>
                <a:gd name="T3" fmla="*/ 23 h 105"/>
                <a:gd name="T4" fmla="*/ 38 w 145"/>
                <a:gd name="T5" fmla="*/ 23 h 105"/>
                <a:gd name="T6" fmla="*/ 97 w 145"/>
                <a:gd name="T7" fmla="*/ 99 h 105"/>
                <a:gd name="T8" fmla="*/ 139 w 145"/>
                <a:gd name="T9" fmla="*/ 56 h 105"/>
                <a:gd name="T10" fmla="*/ 116 w 145"/>
                <a:gd name="T11" fmla="*/ 3 h 105"/>
              </a:gdLst>
              <a:ahLst/>
              <a:cxnLst>
                <a:cxn ang="0">
                  <a:pos x="T0" y="T1"/>
                </a:cxn>
                <a:cxn ang="0">
                  <a:pos x="T2" y="T3"/>
                </a:cxn>
                <a:cxn ang="0">
                  <a:pos x="T4" y="T5"/>
                </a:cxn>
                <a:cxn ang="0">
                  <a:pos x="T6" y="T7"/>
                </a:cxn>
                <a:cxn ang="0">
                  <a:pos x="T8" y="T9"/>
                </a:cxn>
                <a:cxn ang="0">
                  <a:pos x="T10" y="T11"/>
                </a:cxn>
              </a:cxnLst>
              <a:rect l="0" t="0" r="r" b="b"/>
              <a:pathLst>
                <a:path w="145" h="105">
                  <a:moveTo>
                    <a:pt x="116" y="3"/>
                  </a:moveTo>
                  <a:cubicBezTo>
                    <a:pt x="96" y="0"/>
                    <a:pt x="84" y="9"/>
                    <a:pt x="78" y="23"/>
                  </a:cubicBezTo>
                  <a:cubicBezTo>
                    <a:pt x="62" y="15"/>
                    <a:pt x="45" y="16"/>
                    <a:pt x="38" y="23"/>
                  </a:cubicBezTo>
                  <a:cubicBezTo>
                    <a:pt x="0" y="62"/>
                    <a:pt x="69" y="105"/>
                    <a:pt x="97" y="99"/>
                  </a:cubicBezTo>
                  <a:cubicBezTo>
                    <a:pt x="109" y="100"/>
                    <a:pt x="134" y="76"/>
                    <a:pt x="139" y="56"/>
                  </a:cubicBezTo>
                  <a:cubicBezTo>
                    <a:pt x="145" y="29"/>
                    <a:pt x="129" y="5"/>
                    <a:pt x="11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userDrawn="1"/>
          </p:nvSpPr>
          <p:spPr bwMode="gray">
            <a:xfrm flipH="1">
              <a:off x="111125" y="5670550"/>
              <a:ext cx="412750" cy="247650"/>
            </a:xfrm>
            <a:custGeom>
              <a:avLst/>
              <a:gdLst>
                <a:gd name="T0" fmla="*/ 164 w 168"/>
                <a:gd name="T1" fmla="*/ 24 h 101"/>
                <a:gd name="T2" fmla="*/ 101 w 168"/>
                <a:gd name="T3" fmla="*/ 80 h 101"/>
                <a:gd name="T4" fmla="*/ 98 w 168"/>
                <a:gd name="T5" fmla="*/ 46 h 101"/>
                <a:gd name="T6" fmla="*/ 76 w 168"/>
                <a:gd name="T7" fmla="*/ 1 h 101"/>
                <a:gd name="T8" fmla="*/ 88 w 168"/>
                <a:gd name="T9" fmla="*/ 83 h 101"/>
                <a:gd name="T10" fmla="*/ 58 w 168"/>
                <a:gd name="T11" fmla="*/ 63 h 101"/>
                <a:gd name="T12" fmla="*/ 9 w 168"/>
                <a:gd name="T13" fmla="*/ 52 h 101"/>
                <a:gd name="T14" fmla="*/ 96 w 168"/>
                <a:gd name="T15" fmla="*/ 96 h 101"/>
                <a:gd name="T16" fmla="*/ 98 w 168"/>
                <a:gd name="T17" fmla="*/ 96 h 101"/>
                <a:gd name="T18" fmla="*/ 99 w 168"/>
                <a:gd name="T19" fmla="*/ 95 h 101"/>
                <a:gd name="T20" fmla="*/ 139 w 168"/>
                <a:gd name="T21" fmla="*/ 67 h 101"/>
                <a:gd name="T22" fmla="*/ 164 w 168"/>
                <a:gd name="T23" fmla="*/ 2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8" h="101">
                  <a:moveTo>
                    <a:pt x="164" y="24"/>
                  </a:moveTo>
                  <a:cubicBezTo>
                    <a:pt x="152" y="13"/>
                    <a:pt x="115" y="56"/>
                    <a:pt x="101" y="80"/>
                  </a:cubicBezTo>
                  <a:cubicBezTo>
                    <a:pt x="102" y="70"/>
                    <a:pt x="101" y="57"/>
                    <a:pt x="98" y="46"/>
                  </a:cubicBezTo>
                  <a:cubicBezTo>
                    <a:pt x="93" y="20"/>
                    <a:pt x="81" y="0"/>
                    <a:pt x="76" y="1"/>
                  </a:cubicBezTo>
                  <a:cubicBezTo>
                    <a:pt x="61" y="5"/>
                    <a:pt x="75" y="58"/>
                    <a:pt x="88" y="83"/>
                  </a:cubicBezTo>
                  <a:cubicBezTo>
                    <a:pt x="80" y="76"/>
                    <a:pt x="68" y="68"/>
                    <a:pt x="58" y="63"/>
                  </a:cubicBezTo>
                  <a:cubicBezTo>
                    <a:pt x="34" y="51"/>
                    <a:pt x="11" y="48"/>
                    <a:pt x="9" y="52"/>
                  </a:cubicBezTo>
                  <a:cubicBezTo>
                    <a:pt x="0" y="71"/>
                    <a:pt x="85" y="101"/>
                    <a:pt x="96" y="96"/>
                  </a:cubicBezTo>
                  <a:cubicBezTo>
                    <a:pt x="97" y="96"/>
                    <a:pt x="97" y="96"/>
                    <a:pt x="98" y="96"/>
                  </a:cubicBezTo>
                  <a:cubicBezTo>
                    <a:pt x="99" y="96"/>
                    <a:pt x="99" y="96"/>
                    <a:pt x="99" y="95"/>
                  </a:cubicBezTo>
                  <a:cubicBezTo>
                    <a:pt x="106" y="94"/>
                    <a:pt x="126" y="80"/>
                    <a:pt x="139" y="67"/>
                  </a:cubicBezTo>
                  <a:cubicBezTo>
                    <a:pt x="158" y="48"/>
                    <a:pt x="168" y="27"/>
                    <a:pt x="164" y="24"/>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Oval 33"/>
            <p:cNvSpPr>
              <a:spLocks noChangeArrowheads="1"/>
            </p:cNvSpPr>
            <p:nvPr userDrawn="1"/>
          </p:nvSpPr>
          <p:spPr bwMode="gray">
            <a:xfrm flipH="1">
              <a:off x="546100" y="1807440"/>
              <a:ext cx="82550" cy="69850"/>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18"/>
            <p:cNvSpPr>
              <a:spLocks/>
            </p:cNvSpPr>
            <p:nvPr userDrawn="1"/>
          </p:nvSpPr>
          <p:spPr bwMode="gray">
            <a:xfrm flipH="1">
              <a:off x="1088588" y="6153943"/>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49" name="Group 48"/>
            <p:cNvGrpSpPr/>
            <p:nvPr userDrawn="1"/>
          </p:nvGrpSpPr>
          <p:grpSpPr bwMode="gray">
            <a:xfrm>
              <a:off x="603252" y="4833897"/>
              <a:ext cx="607348" cy="609642"/>
              <a:chOff x="2051052" y="5522596"/>
              <a:chExt cx="892175" cy="895542"/>
            </a:xfrm>
          </p:grpSpPr>
          <p:sp>
            <p:nvSpPr>
              <p:cNvPr id="50" name="Freeform 5"/>
              <p:cNvSpPr>
                <a:spLocks/>
              </p:cNvSpPr>
              <p:nvPr userDrawn="1"/>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Line 6"/>
              <p:cNvSpPr>
                <a:spLocks noChangeShapeType="1"/>
              </p:cNvSpPr>
              <p:nvPr userDrawn="1"/>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32"/>
              <p:cNvSpPr>
                <a:spLocks/>
              </p:cNvSpPr>
              <p:nvPr userDrawn="1"/>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33"/>
              <p:cNvSpPr>
                <a:spLocks/>
              </p:cNvSpPr>
              <p:nvPr userDrawn="1"/>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32"/>
              <p:cNvSpPr>
                <a:spLocks/>
              </p:cNvSpPr>
              <p:nvPr userDrawn="1"/>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Oval 54"/>
              <p:cNvSpPr/>
              <p:nvPr userDrawn="1"/>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userDrawn="1"/>
          </p:nvGrpSpPr>
          <p:grpSpPr bwMode="gray">
            <a:xfrm rot="19876682">
              <a:off x="80098" y="1916305"/>
              <a:ext cx="878030" cy="874332"/>
              <a:chOff x="4277517" y="3752400"/>
              <a:chExt cx="1154448" cy="1149586"/>
            </a:xfrm>
          </p:grpSpPr>
          <p:sp>
            <p:nvSpPr>
              <p:cNvPr id="57" name="Freeform 56"/>
              <p:cNvSpPr>
                <a:spLocks/>
              </p:cNvSpPr>
              <p:nvPr userDrawn="1"/>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35"/>
              <p:cNvSpPr>
                <a:spLocks/>
              </p:cNvSpPr>
              <p:nvPr userDrawn="1"/>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p:cNvSpPr>
                <a:spLocks/>
              </p:cNvSpPr>
              <p:nvPr userDrawn="1"/>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41"/>
              <p:cNvSpPr>
                <a:spLocks/>
              </p:cNvSpPr>
              <p:nvPr userDrawn="1"/>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42"/>
              <p:cNvSpPr>
                <a:spLocks/>
              </p:cNvSpPr>
              <p:nvPr userDrawn="1"/>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grpSp>
      <p:sp>
        <p:nvSpPr>
          <p:cNvPr id="2" name="Title Placeholder 1"/>
          <p:cNvSpPr>
            <a:spLocks noGrp="1"/>
          </p:cNvSpPr>
          <p:nvPr>
            <p:ph type="title"/>
          </p:nvPr>
        </p:nvSpPr>
        <p:spPr>
          <a:xfrm>
            <a:off x="1524000" y="565653"/>
            <a:ext cx="91440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24000" y="1900823"/>
            <a:ext cx="91440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838200" y="6400800"/>
            <a:ext cx="8001000" cy="202416"/>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9259887" y="6400800"/>
            <a:ext cx="2094705" cy="202416"/>
          </a:xfrm>
          <a:prstGeom prst="rect">
            <a:avLst/>
          </a:prstGeom>
        </p:spPr>
        <p:txBody>
          <a:bodyPr vert="horz" lIns="91440" tIns="45720" rIns="91440" bIns="45720" rtlCol="0" anchor="ctr"/>
          <a:lstStyle>
            <a:lvl1pPr algn="r">
              <a:defRPr sz="1100">
                <a:solidFill>
                  <a:schemeClr val="tx1"/>
                </a:solidFill>
              </a:defRPr>
            </a:lvl1pPr>
          </a:lstStyle>
          <a:p>
            <a:fld id="{EAB6F22D-34FA-43A4-B48A-40A230D6062C}" type="datetime1">
              <a:rPr lang="en-US" smtClean="0"/>
              <a:pPr/>
              <a:t>5/2/2020</a:t>
            </a:fld>
            <a:endParaRPr lang="en-US"/>
          </a:p>
        </p:txBody>
      </p:sp>
      <p:sp>
        <p:nvSpPr>
          <p:cNvPr id="6" name="Slide Number Placeholder 5"/>
          <p:cNvSpPr>
            <a:spLocks noGrp="1"/>
          </p:cNvSpPr>
          <p:nvPr>
            <p:ph type="sldNum" sz="quarter" idx="4"/>
          </p:nvPr>
        </p:nvSpPr>
        <p:spPr>
          <a:xfrm>
            <a:off x="11737975" y="6400800"/>
            <a:ext cx="418630" cy="202416"/>
          </a:xfrm>
          <a:prstGeom prst="rect">
            <a:avLst/>
          </a:prstGeom>
        </p:spPr>
        <p:txBody>
          <a:bodyPr vert="horz" lIns="91440" tIns="45720" rIns="91440" bIns="45720" rtlCol="0" anchor="ctr"/>
          <a:lstStyle>
            <a:lvl1pPr algn="l">
              <a:defRPr sz="1100">
                <a:solidFill>
                  <a:schemeClr val="tx1"/>
                </a:solidFill>
              </a:defRPr>
            </a:lvl1pPr>
          </a:lstStyle>
          <a:p>
            <a:fld id="{484FD59D-33F1-4A76-843D-E67207CAFE54}" type="slidenum">
              <a:rPr lang="en-US" smtClean="0"/>
              <a:pPr/>
              <a:t>‹#›</a:t>
            </a:fld>
            <a:endParaRPr lang="en-US"/>
          </a:p>
        </p:txBody>
      </p:sp>
    </p:spTree>
    <p:extLst>
      <p:ext uri="{BB962C8B-B14F-4D97-AF65-F5344CB8AC3E}">
        <p14:creationId xmlns:p14="http://schemas.microsoft.com/office/powerpoint/2010/main" val="1545543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400" kern="1200">
          <a:solidFill>
            <a:schemeClr val="tx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90000"/>
        <a:buFont typeface="Arial" panose="020B0604020202020204"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90000"/>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90000"/>
        <a:buFont typeface="Arial" panose="020B0604020202020204"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Psychoanalytic Approach</a:t>
            </a:r>
          </a:p>
        </p:txBody>
      </p:sp>
      <p:sp>
        <p:nvSpPr>
          <p:cNvPr id="3" name="TextBox 2"/>
          <p:cNvSpPr txBox="1"/>
          <p:nvPr/>
        </p:nvSpPr>
        <p:spPr>
          <a:xfrm flipH="1">
            <a:off x="3265436" y="4301543"/>
            <a:ext cx="5414923" cy="923330"/>
          </a:xfrm>
          <a:prstGeom prst="rect">
            <a:avLst/>
          </a:prstGeom>
          <a:noFill/>
        </p:spPr>
        <p:txBody>
          <a:bodyPr wrap="square" rtlCol="0">
            <a:spAutoFit/>
          </a:bodyPr>
          <a:lstStyle/>
          <a:p>
            <a:pPr algn="ctr"/>
            <a:r>
              <a:rPr lang="en-US" dirty="0" smtClean="0">
                <a:solidFill>
                  <a:schemeClr val="accent6">
                    <a:lumMod val="50000"/>
                  </a:schemeClr>
                </a:solidFill>
              </a:rPr>
              <a:t>C.I: DR. SUMAYA BATOOL</a:t>
            </a:r>
          </a:p>
          <a:p>
            <a:pPr algn="ctr"/>
            <a:r>
              <a:rPr lang="en-US" dirty="0" smtClean="0">
                <a:solidFill>
                  <a:schemeClr val="accent6">
                    <a:lumMod val="50000"/>
                  </a:schemeClr>
                </a:solidFill>
              </a:rPr>
              <a:t>DEPARTMENT OF PSYCHOLOGY</a:t>
            </a:r>
          </a:p>
          <a:p>
            <a:pPr algn="ctr"/>
            <a:r>
              <a:rPr lang="en-US" dirty="0" smtClean="0">
                <a:solidFill>
                  <a:schemeClr val="accent6">
                    <a:lumMod val="50000"/>
                  </a:schemeClr>
                </a:solidFill>
              </a:rPr>
              <a:t>UNIVERSITY OF SARGODHA</a:t>
            </a:r>
            <a:endParaRPr lang="en-US" dirty="0">
              <a:solidFill>
                <a:schemeClr val="accent6">
                  <a:lumMod val="50000"/>
                </a:schemeClr>
              </a:solidFill>
            </a:endParaRPr>
          </a:p>
        </p:txBody>
      </p:sp>
    </p:spTree>
    <p:extLst>
      <p:ext uri="{BB962C8B-B14F-4D97-AF65-F5344CB8AC3E}">
        <p14:creationId xmlns:p14="http://schemas.microsoft.com/office/powerpoint/2010/main" val="326675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7F86E95-64B4-46B5-B442-559187CCEC48}"/>
              </a:ext>
            </a:extLst>
          </p:cNvPr>
          <p:cNvSpPr>
            <a:spLocks noGrp="1"/>
          </p:cNvSpPr>
          <p:nvPr>
            <p:ph idx="1"/>
          </p:nvPr>
        </p:nvSpPr>
        <p:spPr>
          <a:xfrm>
            <a:off x="670560" y="579120"/>
            <a:ext cx="10454640" cy="6537960"/>
          </a:xfrm>
        </p:spPr>
        <p:txBody>
          <a:bodyPr>
            <a:normAutofit/>
          </a:bodyPr>
          <a:lstStyle/>
          <a:p>
            <a:pPr marL="45720" indent="0">
              <a:buNone/>
            </a:pPr>
            <a:r>
              <a:rPr lang="en-US" b="1" dirty="0"/>
              <a:t>Displacement:</a:t>
            </a:r>
          </a:p>
          <a:p>
            <a:pPr algn="just"/>
            <a:r>
              <a:rPr lang="en-US" sz="2000" dirty="0"/>
              <a:t>Like sublimation, displacement involves channeling our impulses to nonthreatening objects. Unlike sublimation, displaced impulses don’t lead to social rewards.</a:t>
            </a:r>
          </a:p>
          <a:p>
            <a:pPr algn="just"/>
            <a:r>
              <a:rPr lang="en-US" sz="2000" b="1" dirty="0"/>
              <a:t>For example</a:t>
            </a:r>
            <a:r>
              <a:rPr lang="en-US" sz="2000" dirty="0"/>
              <a:t>, as the result of mistreatment or abuse, a woman might carry around a great deal of unconscious anger. If expressing that anger toward her abuser is unacceptable or dangerous, she might instead direct her emotions toward her coworkers or children.</a:t>
            </a:r>
          </a:p>
          <a:p>
            <a:pPr marL="45720" indent="0" algn="just">
              <a:buNone/>
            </a:pPr>
            <a:r>
              <a:rPr lang="en-US" b="1" dirty="0"/>
              <a:t>Denial: </a:t>
            </a:r>
            <a:endParaRPr lang="en-US" sz="2000" b="1" dirty="0"/>
          </a:p>
          <a:p>
            <a:pPr algn="just"/>
            <a:r>
              <a:rPr lang="en-US" sz="2000" dirty="0"/>
              <a:t>When we use denial, we refuse to accept that certain facts exist. This is more than saying we do not remember, as in repression. Rather, we insist that something is not true despite all evidence to the contrary.</a:t>
            </a:r>
          </a:p>
          <a:p>
            <a:pPr algn="just"/>
            <a:r>
              <a:rPr lang="en-US" sz="2000" b="1" dirty="0"/>
              <a:t>For example: </a:t>
            </a:r>
            <a:r>
              <a:rPr lang="en-US" sz="2000" dirty="0"/>
              <a:t>A widower who loved his wife deeply may act as if she were still alive long after her death. He may set a place for her at the table or tell friends that she is just away visiting a relative. To the widower, this charade is more acceptable than admitting consciously that his wife has died.</a:t>
            </a:r>
            <a:endParaRPr lang="en-US" sz="2000" b="1" dirty="0"/>
          </a:p>
        </p:txBody>
      </p:sp>
    </p:spTree>
    <p:extLst>
      <p:ext uri="{BB962C8B-B14F-4D97-AF65-F5344CB8AC3E}">
        <p14:creationId xmlns:p14="http://schemas.microsoft.com/office/powerpoint/2010/main" val="710995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E6C30F-D9F9-44BA-9781-B2D4924A370F}"/>
              </a:ext>
            </a:extLst>
          </p:cNvPr>
          <p:cNvSpPr>
            <a:spLocks noGrp="1"/>
          </p:cNvSpPr>
          <p:nvPr>
            <p:ph idx="1"/>
          </p:nvPr>
        </p:nvSpPr>
        <p:spPr>
          <a:xfrm>
            <a:off x="1508760" y="655320"/>
            <a:ext cx="9692640" cy="6385560"/>
          </a:xfrm>
        </p:spPr>
        <p:txBody>
          <a:bodyPr>
            <a:normAutofit/>
          </a:bodyPr>
          <a:lstStyle/>
          <a:p>
            <a:pPr marL="45720" indent="0">
              <a:buNone/>
            </a:pPr>
            <a:r>
              <a:rPr lang="en-US" sz="2400" b="1" dirty="0"/>
              <a:t>Reaction Formation:</a:t>
            </a:r>
          </a:p>
          <a:p>
            <a:r>
              <a:rPr lang="en-US" dirty="0"/>
              <a:t>When using reaction formation, we hide from a threatening unconscious idea or urge by acting in a manner opposite to our unconscious desires.</a:t>
            </a:r>
          </a:p>
          <a:p>
            <a:r>
              <a:rPr lang="en-US" dirty="0"/>
              <a:t> </a:t>
            </a:r>
            <a:r>
              <a:rPr lang="en-US" b="1" dirty="0"/>
              <a:t>For example: </a:t>
            </a:r>
            <a:r>
              <a:rPr lang="en-US" dirty="0"/>
              <a:t>A young woman who constantly tells people how much she loves her mother could be masking strong unconscious hatred for the mother. People who militantly get involved with antipornography crusades may hold a strong unconscious interest in pornography.</a:t>
            </a:r>
          </a:p>
          <a:p>
            <a:pPr marL="45720" indent="0">
              <a:buNone/>
            </a:pPr>
            <a:r>
              <a:rPr lang="en-US" sz="2400" b="1" dirty="0"/>
              <a:t>Intellectualization: </a:t>
            </a:r>
          </a:p>
          <a:p>
            <a:r>
              <a:rPr lang="en-US" dirty="0"/>
              <a:t>Using intellectualization— that is, by considering something in a strictly intellectual, unemotional manner—we can bring previously difficult thoughts into consciousness without anxiety.</a:t>
            </a:r>
          </a:p>
          <a:p>
            <a:r>
              <a:rPr lang="en-US" b="1" dirty="0"/>
              <a:t>For example: </a:t>
            </a:r>
            <a:r>
              <a:rPr lang="en-US" dirty="0"/>
              <a:t>Under the guise of pondering the importance of wearing seat belts, a woman might imagine her husband in a gruesome automobile accident.</a:t>
            </a:r>
            <a:endParaRPr lang="en-US" b="1" dirty="0"/>
          </a:p>
        </p:txBody>
      </p:sp>
    </p:spTree>
    <p:extLst>
      <p:ext uri="{BB962C8B-B14F-4D97-AF65-F5344CB8AC3E}">
        <p14:creationId xmlns:p14="http://schemas.microsoft.com/office/powerpoint/2010/main" val="93092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1076355-55D7-4B3E-B370-4FC9854447AE}"/>
              </a:ext>
            </a:extLst>
          </p:cNvPr>
          <p:cNvSpPr>
            <a:spLocks noGrp="1"/>
          </p:cNvSpPr>
          <p:nvPr>
            <p:ph idx="1"/>
          </p:nvPr>
        </p:nvSpPr>
        <p:spPr>
          <a:xfrm>
            <a:off x="1524000" y="975360"/>
            <a:ext cx="9144000" cy="5989320"/>
          </a:xfrm>
        </p:spPr>
        <p:txBody>
          <a:bodyPr>
            <a:normAutofit/>
          </a:bodyPr>
          <a:lstStyle/>
          <a:p>
            <a:pPr marL="45720" indent="0" algn="just">
              <a:buNone/>
            </a:pPr>
            <a:r>
              <a:rPr lang="en-US" sz="2400" b="1" dirty="0"/>
              <a:t>Projection</a:t>
            </a:r>
          </a:p>
          <a:p>
            <a:pPr algn="just"/>
            <a:r>
              <a:rPr lang="en-US" dirty="0"/>
              <a:t>Sometimes we attribute an unconscious impulse to other people instead of to ourselves. This defense mechanism is called projection.</a:t>
            </a:r>
          </a:p>
          <a:p>
            <a:pPr algn="just"/>
            <a:r>
              <a:rPr lang="en-US" b="1" dirty="0"/>
              <a:t>For example: </a:t>
            </a:r>
            <a:r>
              <a:rPr lang="en-US" dirty="0"/>
              <a:t>The woman who thinks everyone in her neighborhood is committing adultery may be harboring sexual desires for the married man living next door.</a:t>
            </a:r>
          </a:p>
          <a:p>
            <a:pPr marL="45720" indent="0" algn="just">
              <a:buNone/>
            </a:pPr>
            <a:r>
              <a:rPr lang="en-US" sz="2400" b="1" dirty="0"/>
              <a:t>Rationalization:</a:t>
            </a:r>
          </a:p>
          <a:p>
            <a:pPr algn="just"/>
            <a:r>
              <a:rPr lang="en-US" dirty="0"/>
              <a:t>It uses logics to reduce the anxiety. Individuals find an excuse for their mistakes to avoid guilt. </a:t>
            </a:r>
          </a:p>
          <a:p>
            <a:pPr algn="just"/>
            <a:r>
              <a:rPr lang="en-US" b="1" dirty="0"/>
              <a:t>For example: </a:t>
            </a:r>
            <a:r>
              <a:rPr lang="en-US" dirty="0"/>
              <a:t>If a person fails to get a promotion would say; “ it was anyway not worth because it is too much work.” here person use it for hiding disappointment. </a:t>
            </a:r>
            <a:endParaRPr lang="en-US" b="1" dirty="0"/>
          </a:p>
        </p:txBody>
      </p:sp>
    </p:spTree>
    <p:extLst>
      <p:ext uri="{BB962C8B-B14F-4D97-AF65-F5344CB8AC3E}">
        <p14:creationId xmlns:p14="http://schemas.microsoft.com/office/powerpoint/2010/main" val="419223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338E15-F130-44D5-8D82-E4DCF7117BE5}"/>
              </a:ext>
            </a:extLst>
          </p:cNvPr>
          <p:cNvSpPr>
            <a:spLocks noGrp="1"/>
          </p:cNvSpPr>
          <p:nvPr>
            <p:ph type="title"/>
          </p:nvPr>
        </p:nvSpPr>
        <p:spPr>
          <a:xfrm>
            <a:off x="1295400" y="-300623"/>
            <a:ext cx="9144000" cy="1143000"/>
          </a:xfrm>
        </p:spPr>
        <p:txBody>
          <a:bodyPr/>
          <a:lstStyle/>
          <a:p>
            <a:r>
              <a:rPr lang="en-US" b="1" dirty="0"/>
              <a:t>Psychosexual Stages of Development</a:t>
            </a:r>
          </a:p>
        </p:txBody>
      </p:sp>
      <p:sp>
        <p:nvSpPr>
          <p:cNvPr id="3" name="Content Placeholder 2">
            <a:extLst>
              <a:ext uri="{FF2B5EF4-FFF2-40B4-BE49-F238E27FC236}">
                <a16:creationId xmlns:a16="http://schemas.microsoft.com/office/drawing/2014/main" xmlns="" id="{220C9EB2-EAA0-4E5C-B817-6BE0DD826C29}"/>
              </a:ext>
            </a:extLst>
          </p:cNvPr>
          <p:cNvSpPr>
            <a:spLocks noGrp="1"/>
          </p:cNvSpPr>
          <p:nvPr>
            <p:ph idx="1"/>
          </p:nvPr>
        </p:nvSpPr>
        <p:spPr>
          <a:xfrm>
            <a:off x="1402080" y="986422"/>
            <a:ext cx="9814560" cy="5597258"/>
          </a:xfrm>
        </p:spPr>
        <p:txBody>
          <a:bodyPr>
            <a:normAutofit fontScale="92500" lnSpcReduction="10000"/>
          </a:bodyPr>
          <a:lstStyle/>
          <a:p>
            <a:pPr algn="just"/>
            <a:r>
              <a:rPr lang="en-US" dirty="0"/>
              <a:t>Freud argued that our adult personalities are heavily influenced by what happens to us during the first 5 or 6 years of life.</a:t>
            </a:r>
          </a:p>
          <a:p>
            <a:pPr algn="just"/>
            <a:r>
              <a:rPr lang="en-US" dirty="0"/>
              <a:t>Each child is said to progress through a series of developmental stages during these years. Because the chief characteristic of each stage is the primary erogenous zone, and because each stage has a specific influence on the adult personality, they are referred to as the </a:t>
            </a:r>
            <a:r>
              <a:rPr lang="en-US" b="1" dirty="0"/>
              <a:t>psychosexual stages of development.</a:t>
            </a:r>
          </a:p>
          <a:p>
            <a:pPr algn="just"/>
            <a:r>
              <a:rPr lang="en-US" dirty="0"/>
              <a:t>Freud maintained that children face specific challenges as they pass through each of the psychosexual stages and that small amounts of psychic energy are used up resolving these challenges.</a:t>
            </a:r>
          </a:p>
          <a:p>
            <a:pPr algn="just"/>
            <a:r>
              <a:rPr lang="en-US" b="1" dirty="0"/>
              <a:t>The five stages are:</a:t>
            </a:r>
          </a:p>
          <a:p>
            <a:pPr algn="just">
              <a:buFont typeface="Wingdings" panose="05000000000000000000" pitchFamily="2" charset="2"/>
              <a:buChar char="v"/>
            </a:pPr>
            <a:r>
              <a:rPr lang="en-US" dirty="0"/>
              <a:t>Oral stage</a:t>
            </a:r>
          </a:p>
          <a:p>
            <a:pPr algn="just">
              <a:buFont typeface="Wingdings" panose="05000000000000000000" pitchFamily="2" charset="2"/>
              <a:buChar char="v"/>
            </a:pPr>
            <a:r>
              <a:rPr lang="en-US" dirty="0"/>
              <a:t>Anal stage</a:t>
            </a:r>
          </a:p>
          <a:p>
            <a:pPr algn="just">
              <a:buFont typeface="Wingdings" panose="05000000000000000000" pitchFamily="2" charset="2"/>
              <a:buChar char="v"/>
            </a:pPr>
            <a:r>
              <a:rPr lang="en-US" dirty="0"/>
              <a:t>Phallic stage</a:t>
            </a:r>
          </a:p>
          <a:p>
            <a:pPr algn="just">
              <a:buFont typeface="Wingdings" panose="05000000000000000000" pitchFamily="2" charset="2"/>
              <a:buChar char="v"/>
            </a:pPr>
            <a:r>
              <a:rPr lang="en-US" dirty="0"/>
              <a:t>Latency stage</a:t>
            </a:r>
          </a:p>
          <a:p>
            <a:pPr algn="just">
              <a:buFont typeface="Wingdings" panose="05000000000000000000" pitchFamily="2" charset="2"/>
              <a:buChar char="v"/>
            </a:pPr>
            <a:r>
              <a:rPr lang="en-US" dirty="0"/>
              <a:t>Genital stage</a:t>
            </a:r>
          </a:p>
        </p:txBody>
      </p:sp>
    </p:spTree>
    <p:extLst>
      <p:ext uri="{BB962C8B-B14F-4D97-AF65-F5344CB8AC3E}">
        <p14:creationId xmlns:p14="http://schemas.microsoft.com/office/powerpoint/2010/main" val="93831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2A6BA11-648A-476E-B74A-3B808B4EA9F2}"/>
              </a:ext>
            </a:extLst>
          </p:cNvPr>
          <p:cNvSpPr>
            <a:spLocks noGrp="1"/>
          </p:cNvSpPr>
          <p:nvPr>
            <p:ph idx="1"/>
          </p:nvPr>
        </p:nvSpPr>
        <p:spPr>
          <a:xfrm>
            <a:off x="1264920" y="535488"/>
            <a:ext cx="9951720" cy="5787023"/>
          </a:xfrm>
        </p:spPr>
        <p:txBody>
          <a:bodyPr>
            <a:normAutofit lnSpcReduction="10000"/>
          </a:bodyPr>
          <a:lstStyle/>
          <a:p>
            <a:pPr marL="45720" indent="0">
              <a:buNone/>
            </a:pPr>
            <a:r>
              <a:rPr lang="en-US" b="1" dirty="0"/>
              <a:t>Oral stage:</a:t>
            </a:r>
          </a:p>
          <a:p>
            <a:pPr algn="just"/>
            <a:r>
              <a:rPr lang="en-US" dirty="0"/>
              <a:t>The first stage in Freud’s model is the oral stage. During this period which spans approximately the first 18 months of life, the mouth, lips, and tongue are the primary erogenous zones, i.e., the source of pleasure.</a:t>
            </a:r>
          </a:p>
          <a:p>
            <a:pPr algn="just"/>
            <a:r>
              <a:rPr lang="en-US" dirty="0"/>
              <a:t>Traumatic weaning or feeding problems during this stage can result in fixation and the development of an oral personality i.e. </a:t>
            </a:r>
            <a:r>
              <a:rPr lang="en-US" b="1" i="1" dirty="0"/>
              <a:t>Oral erotic and oral sadistic.</a:t>
            </a:r>
          </a:p>
          <a:p>
            <a:pPr algn="just"/>
            <a:r>
              <a:rPr lang="en-US" dirty="0"/>
              <a:t>Oral erotic is due to over gratification and </a:t>
            </a:r>
            <a:r>
              <a:rPr lang="en-US" b="1" i="1" dirty="0"/>
              <a:t> </a:t>
            </a:r>
            <a:r>
              <a:rPr lang="en-US" dirty="0"/>
              <a:t>oral sadistic is due to under gratification.</a:t>
            </a:r>
          </a:p>
          <a:p>
            <a:pPr marL="45720" indent="0" algn="just">
              <a:buNone/>
            </a:pPr>
            <a:r>
              <a:rPr lang="en-US" b="1" dirty="0"/>
              <a:t>Anal stage:</a:t>
            </a:r>
          </a:p>
          <a:p>
            <a:pPr algn="just"/>
            <a:r>
              <a:rPr lang="en-US" dirty="0"/>
              <a:t>When children reach the age of about 18 months, they enter the anal stage of development.</a:t>
            </a:r>
          </a:p>
          <a:p>
            <a:pPr algn="just"/>
            <a:r>
              <a:rPr lang="en-US" dirty="0"/>
              <a:t>According to Freud, the anal region becomes the most important erogenous zone during this period.</a:t>
            </a:r>
          </a:p>
          <a:p>
            <a:pPr algn="just"/>
            <a:r>
              <a:rPr lang="en-US" dirty="0"/>
              <a:t>Traumatic toilet training can result in fixation and an anal personality i.e. </a:t>
            </a:r>
            <a:r>
              <a:rPr lang="en-US" b="1" i="1" dirty="0"/>
              <a:t>Anal retentive </a:t>
            </a:r>
            <a:r>
              <a:rPr lang="en-US" dirty="0"/>
              <a:t>(nice, punctual, perfectionism, organized) </a:t>
            </a:r>
            <a:r>
              <a:rPr lang="en-US" b="1" i="1" dirty="0"/>
              <a:t>and Anal expulsive </a:t>
            </a:r>
            <a:r>
              <a:rPr lang="en-US" dirty="0"/>
              <a:t>(cruel, careless, disorganized).</a:t>
            </a:r>
          </a:p>
        </p:txBody>
      </p:sp>
    </p:spTree>
    <p:extLst>
      <p:ext uri="{BB962C8B-B14F-4D97-AF65-F5344CB8AC3E}">
        <p14:creationId xmlns:p14="http://schemas.microsoft.com/office/powerpoint/2010/main" val="2160057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E20F8F-146A-4461-A832-1331AD4E0B13}"/>
              </a:ext>
            </a:extLst>
          </p:cNvPr>
          <p:cNvSpPr>
            <a:spLocks noGrp="1"/>
          </p:cNvSpPr>
          <p:nvPr>
            <p:ph idx="1"/>
          </p:nvPr>
        </p:nvSpPr>
        <p:spPr>
          <a:xfrm>
            <a:off x="1219200" y="533400"/>
            <a:ext cx="10012680" cy="5486400"/>
          </a:xfrm>
        </p:spPr>
        <p:txBody>
          <a:bodyPr>
            <a:normAutofit/>
          </a:bodyPr>
          <a:lstStyle/>
          <a:p>
            <a:pPr marL="45720" indent="0" algn="just">
              <a:buNone/>
            </a:pPr>
            <a:r>
              <a:rPr lang="en-US" b="1" dirty="0"/>
              <a:t>Phallic stage: </a:t>
            </a:r>
          </a:p>
          <a:p>
            <a:pPr algn="just"/>
            <a:r>
              <a:rPr lang="en-US" dirty="0"/>
              <a:t>Next comes the phallic stage, approximately ages 3 to 6, when the penis or clitoris becomes the most important erogenous zone.</a:t>
            </a:r>
          </a:p>
          <a:p>
            <a:pPr algn="just"/>
            <a:r>
              <a:rPr lang="en-US" dirty="0"/>
              <a:t>The key development during the phallic stage comes toward the end of this period when the child experiences the Oedipus complex, named for the Greek mythological character who unknowingly marries his mother.</a:t>
            </a:r>
          </a:p>
          <a:p>
            <a:pPr algn="just"/>
            <a:r>
              <a:rPr lang="en-US" dirty="0"/>
              <a:t>Boys develop castration anxiety, a fear that their father will discover their thoughts and cut off their penis.</a:t>
            </a:r>
          </a:p>
          <a:p>
            <a:pPr algn="just"/>
            <a:r>
              <a:rPr lang="en-US" dirty="0"/>
              <a:t>Girls, upon seeing male genitals, are said to develop penis envy. This is a desire to have a penis, coupled with feelings of inferiority and jealousy because of its absence.</a:t>
            </a:r>
          </a:p>
          <a:p>
            <a:pPr algn="just"/>
            <a:r>
              <a:rPr lang="en-US" dirty="0"/>
              <a:t>By identifying with the same-sex parent, boys begin to take on masculine characteristics and girls acquire feminine characteristics. Moreover, adopting the parents’ values and standards paves the way for the emergence of the superego.</a:t>
            </a:r>
          </a:p>
        </p:txBody>
      </p:sp>
    </p:spTree>
    <p:extLst>
      <p:ext uri="{BB962C8B-B14F-4D97-AF65-F5344CB8AC3E}">
        <p14:creationId xmlns:p14="http://schemas.microsoft.com/office/powerpoint/2010/main" val="62395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07050C5-862B-4B3C-9C92-4386165A72EB}"/>
              </a:ext>
            </a:extLst>
          </p:cNvPr>
          <p:cNvSpPr>
            <a:spLocks noGrp="1"/>
          </p:cNvSpPr>
          <p:nvPr>
            <p:ph idx="1"/>
          </p:nvPr>
        </p:nvSpPr>
        <p:spPr>
          <a:xfrm>
            <a:off x="1447800" y="1036320"/>
            <a:ext cx="9692640" cy="5318760"/>
          </a:xfrm>
        </p:spPr>
        <p:txBody>
          <a:bodyPr/>
          <a:lstStyle/>
          <a:p>
            <a:pPr marL="45720" indent="0">
              <a:buNone/>
            </a:pPr>
            <a:r>
              <a:rPr lang="en-US" b="1" dirty="0"/>
              <a:t>Latency stage:</a:t>
            </a:r>
          </a:p>
          <a:p>
            <a:r>
              <a:rPr lang="en-US" dirty="0"/>
              <a:t>After resolving the Oedipus complex, the child passes into the latency stage.</a:t>
            </a:r>
          </a:p>
          <a:p>
            <a:r>
              <a:rPr lang="en-US" dirty="0"/>
              <a:t>Sexual desires abate during these years. Boys and girls seem uninterested in each other during the latency stage.</a:t>
            </a:r>
          </a:p>
          <a:p>
            <a:pPr marL="45720" indent="0">
              <a:buNone/>
            </a:pPr>
            <a:r>
              <a:rPr lang="en-US" b="1" dirty="0"/>
              <a:t>Genital stage:</a:t>
            </a:r>
          </a:p>
          <a:p>
            <a:r>
              <a:rPr lang="en-US" dirty="0"/>
              <a:t>Erogenous urges return and are focused in the adult genital regions.</a:t>
            </a:r>
          </a:p>
          <a:p>
            <a:r>
              <a:rPr lang="en-US" dirty="0"/>
              <a:t>If a child has progressed to this genital stage without leaving large amounts of libido fixated at earlier stages, normal sexual functioning is possible.</a:t>
            </a:r>
          </a:p>
        </p:txBody>
      </p:sp>
    </p:spTree>
    <p:extLst>
      <p:ext uri="{BB962C8B-B14F-4D97-AF65-F5344CB8AC3E}">
        <p14:creationId xmlns:p14="http://schemas.microsoft.com/office/powerpoint/2010/main" val="1422781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75FC55-C412-46B1-BD2E-C1E298818E59}"/>
              </a:ext>
            </a:extLst>
          </p:cNvPr>
          <p:cNvSpPr>
            <a:spLocks noGrp="1"/>
          </p:cNvSpPr>
          <p:nvPr>
            <p:ph type="title"/>
          </p:nvPr>
        </p:nvSpPr>
        <p:spPr>
          <a:xfrm>
            <a:off x="1402080" y="123693"/>
            <a:ext cx="9144000" cy="1143000"/>
          </a:xfrm>
        </p:spPr>
        <p:txBody>
          <a:bodyPr/>
          <a:lstStyle/>
          <a:p>
            <a:r>
              <a:rPr lang="en-US" b="1" dirty="0">
                <a:latin typeface="Calibri" panose="020F0502020204030204" pitchFamily="34" charset="0"/>
                <a:cs typeface="Calibri" panose="020F0502020204030204" pitchFamily="34" charset="0"/>
              </a:rPr>
              <a:t>GETTING AT UNCONSCIOUS MATERIAL</a:t>
            </a:r>
            <a:br>
              <a:rPr lang="en-US" b="1" dirty="0">
                <a:latin typeface="Calibri" panose="020F0502020204030204" pitchFamily="34" charset="0"/>
                <a:cs typeface="Calibri" panose="020F0502020204030204" pitchFamily="34" charset="0"/>
              </a:rPr>
            </a:br>
            <a:endParaRPr lang="en-US" b="1" dirty="0"/>
          </a:p>
        </p:txBody>
      </p:sp>
      <p:sp>
        <p:nvSpPr>
          <p:cNvPr id="3" name="Content Placeholder 2">
            <a:extLst>
              <a:ext uri="{FF2B5EF4-FFF2-40B4-BE49-F238E27FC236}">
                <a16:creationId xmlns:a16="http://schemas.microsoft.com/office/drawing/2014/main" xmlns="" id="{56CD1B73-27C2-49DF-B595-6AC53B905CA2}"/>
              </a:ext>
            </a:extLst>
          </p:cNvPr>
          <p:cNvSpPr>
            <a:spLocks noGrp="1"/>
          </p:cNvSpPr>
          <p:nvPr>
            <p:ph idx="1"/>
          </p:nvPr>
        </p:nvSpPr>
        <p:spPr>
          <a:xfrm>
            <a:off x="1524000" y="1266693"/>
            <a:ext cx="9144000" cy="5116463"/>
          </a:xfrm>
        </p:spPr>
        <p:txBody>
          <a:bodyPr>
            <a:normAutofit lnSpcReduction="10000"/>
          </a:bodyPr>
          <a:lstStyle/>
          <a:p>
            <a:pPr algn="ctr"/>
            <a:r>
              <a:rPr lang="en-US" dirty="0"/>
              <a:t>“</a:t>
            </a:r>
            <a:r>
              <a:rPr lang="en-US" b="1" dirty="0"/>
              <a:t>Innocent dreams … are wolves in sheep’s clothing. They turn out to be quite the reverse when we take the trouble to analyze them.” Sigmund Freud</a:t>
            </a:r>
          </a:p>
          <a:p>
            <a:r>
              <a:rPr lang="en-US" dirty="0"/>
              <a:t>The following are seven techniques a Freudian psychologist might use to get at unconscious material.</a:t>
            </a:r>
          </a:p>
          <a:p>
            <a:pPr>
              <a:buFont typeface="Wingdings" panose="05000000000000000000" pitchFamily="2" charset="2"/>
              <a:buChar char="v"/>
            </a:pPr>
            <a:r>
              <a:rPr lang="en-US" dirty="0"/>
              <a:t>Dreams</a:t>
            </a:r>
          </a:p>
          <a:p>
            <a:pPr>
              <a:buFont typeface="Wingdings" panose="05000000000000000000" pitchFamily="2" charset="2"/>
              <a:buChar char="v"/>
            </a:pPr>
            <a:r>
              <a:rPr lang="en-US" dirty="0"/>
              <a:t>Projective tests</a:t>
            </a:r>
          </a:p>
          <a:p>
            <a:pPr>
              <a:buFont typeface="Wingdings" panose="05000000000000000000" pitchFamily="2" charset="2"/>
              <a:buChar char="v"/>
            </a:pPr>
            <a:r>
              <a:rPr lang="en-US" dirty="0"/>
              <a:t>Free association</a:t>
            </a:r>
          </a:p>
          <a:p>
            <a:pPr>
              <a:buFont typeface="Wingdings" panose="05000000000000000000" pitchFamily="2" charset="2"/>
              <a:buChar char="v"/>
            </a:pPr>
            <a:r>
              <a:rPr lang="en-US" dirty="0"/>
              <a:t>Freudian slips</a:t>
            </a:r>
          </a:p>
          <a:p>
            <a:pPr>
              <a:buFont typeface="Wingdings" panose="05000000000000000000" pitchFamily="2" charset="2"/>
              <a:buChar char="v"/>
            </a:pPr>
            <a:r>
              <a:rPr lang="en-US" dirty="0"/>
              <a:t>Hypnosis</a:t>
            </a:r>
          </a:p>
          <a:p>
            <a:pPr>
              <a:buFont typeface="Wingdings" panose="05000000000000000000" pitchFamily="2" charset="2"/>
              <a:buChar char="v"/>
            </a:pPr>
            <a:r>
              <a:rPr lang="en-US" dirty="0"/>
              <a:t>Accidents </a:t>
            </a:r>
          </a:p>
          <a:p>
            <a:pPr>
              <a:buFont typeface="Wingdings" panose="05000000000000000000" pitchFamily="2" charset="2"/>
              <a:buChar char="v"/>
            </a:pPr>
            <a:r>
              <a:rPr lang="en-US" dirty="0"/>
              <a:t>Symbolic behavior </a:t>
            </a:r>
          </a:p>
        </p:txBody>
      </p:sp>
    </p:spTree>
    <p:extLst>
      <p:ext uri="{BB962C8B-B14F-4D97-AF65-F5344CB8AC3E}">
        <p14:creationId xmlns:p14="http://schemas.microsoft.com/office/powerpoint/2010/main" val="378950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9771B32-7852-48AA-AE6A-EFE668544274}"/>
              </a:ext>
            </a:extLst>
          </p:cNvPr>
          <p:cNvSpPr>
            <a:spLocks noGrp="1"/>
          </p:cNvSpPr>
          <p:nvPr>
            <p:ph idx="1"/>
          </p:nvPr>
        </p:nvSpPr>
        <p:spPr>
          <a:xfrm>
            <a:off x="1341120" y="243840"/>
            <a:ext cx="9784080" cy="6431280"/>
          </a:xfrm>
        </p:spPr>
        <p:txBody>
          <a:bodyPr/>
          <a:lstStyle/>
          <a:p>
            <a:pPr marL="45720" indent="0">
              <a:buNone/>
            </a:pPr>
            <a:r>
              <a:rPr lang="en-US" b="1" dirty="0"/>
              <a:t>Dreams:</a:t>
            </a:r>
          </a:p>
          <a:p>
            <a:pPr marL="45720" indent="0">
              <a:buNone/>
            </a:pPr>
            <a:r>
              <a:rPr lang="en-US" dirty="0"/>
              <a:t>Freud called dreams the </a:t>
            </a:r>
            <a:r>
              <a:rPr lang="en-US" b="1" i="1" dirty="0"/>
              <a:t>“royal road to the unconscious.”</a:t>
            </a:r>
          </a:p>
          <a:p>
            <a:r>
              <a:rPr lang="en-US" dirty="0"/>
              <a:t>According to Freud, dreams provide id impulses with a stage for expression. They are, in fact, a type of wish fulfillment; our dreams represent the things we desire.</a:t>
            </a:r>
          </a:p>
          <a:p>
            <a:r>
              <a:rPr lang="en-US" dirty="0"/>
              <a:t>Freud drew a distinction between the manifest content of a dream (what the dreamer sees and remembers) and the latent content (what is really being said).</a:t>
            </a:r>
          </a:p>
          <a:p>
            <a:r>
              <a:rPr lang="en-US" dirty="0"/>
              <a:t>Freud maintained that many of our unconscious thoughts and desires are represented symbolically.</a:t>
            </a:r>
          </a:p>
          <a:p>
            <a:r>
              <a:rPr lang="en-US" dirty="0"/>
              <a:t>Dreams involving penises, sexual intercourse, and vaginas might be threatening to the dreamer. But we would have no problem with a dream about fountains, airplane rides, or caves.</a:t>
            </a:r>
          </a:p>
          <a:p>
            <a:r>
              <a:rPr lang="en-US" dirty="0"/>
              <a:t>“The dreamer does know what his dream means,” Freud wrote. “Only he does not know that he knows it, and for that reason thinks he does not know it”</a:t>
            </a:r>
            <a:endParaRPr lang="en-US" b="1" i="1" dirty="0"/>
          </a:p>
        </p:txBody>
      </p:sp>
    </p:spTree>
    <p:extLst>
      <p:ext uri="{BB962C8B-B14F-4D97-AF65-F5344CB8AC3E}">
        <p14:creationId xmlns:p14="http://schemas.microsoft.com/office/powerpoint/2010/main" val="420749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9AE83B7-CE13-4F62-9BED-CC52DB891527}"/>
              </a:ext>
            </a:extLst>
          </p:cNvPr>
          <p:cNvSpPr>
            <a:spLocks noGrp="1"/>
          </p:cNvSpPr>
          <p:nvPr>
            <p:ph idx="1"/>
          </p:nvPr>
        </p:nvSpPr>
        <p:spPr>
          <a:xfrm>
            <a:off x="1371600" y="182880"/>
            <a:ext cx="9738360" cy="6537960"/>
          </a:xfrm>
        </p:spPr>
        <p:txBody>
          <a:bodyPr>
            <a:normAutofit/>
          </a:bodyPr>
          <a:lstStyle/>
          <a:p>
            <a:pPr marL="45720" indent="0">
              <a:buNone/>
            </a:pPr>
            <a:r>
              <a:rPr lang="en-US" b="1" dirty="0"/>
              <a:t>Projective tests:</a:t>
            </a:r>
          </a:p>
          <a:p>
            <a:r>
              <a:rPr lang="en-US" dirty="0"/>
              <a:t>The images we see in vague objects like clouds represent another way of getting at unconscious material.</a:t>
            </a:r>
          </a:p>
          <a:p>
            <a:r>
              <a:rPr lang="en-US" dirty="0"/>
              <a:t>Projective tests present test takers with ambiguous stimuli and asks them to respond by identifying objects, telling a story, or perhaps drawing a picture.</a:t>
            </a:r>
          </a:p>
          <a:p>
            <a:r>
              <a:rPr lang="en-US" dirty="0"/>
              <a:t>The responses are said to provide insights into what is going on in the unconscious.</a:t>
            </a:r>
          </a:p>
          <a:p>
            <a:pPr marL="45720" indent="0">
              <a:buNone/>
            </a:pPr>
            <a:r>
              <a:rPr lang="en-US" b="1" dirty="0"/>
              <a:t>Free association:</a:t>
            </a:r>
          </a:p>
          <a:p>
            <a:r>
              <a:rPr lang="en-US" dirty="0"/>
              <a:t>Try this exercise some time. Take a few minutes to clear your mind of thoughts. Then allow whatever comes into your mind to enter. Say whatever you feel like saying, even if it is not what you expect and even if you are a little surprised or embarrassed by what comes out.</a:t>
            </a:r>
          </a:p>
          <a:p>
            <a:r>
              <a:rPr lang="en-US" dirty="0"/>
              <a:t>If you find strange, uncensored ideas flowing into your awareness, you may be experiencing free association.</a:t>
            </a:r>
          </a:p>
          <a:p>
            <a:r>
              <a:rPr lang="en-US" dirty="0"/>
              <a:t>Clients undergoing psychoanalysis are often encouraged to use free association to temporarily bypass the censoring mechanism the ego employs.</a:t>
            </a:r>
          </a:p>
        </p:txBody>
      </p:sp>
    </p:spTree>
    <p:extLst>
      <p:ext uri="{BB962C8B-B14F-4D97-AF65-F5344CB8AC3E}">
        <p14:creationId xmlns:p14="http://schemas.microsoft.com/office/powerpoint/2010/main" val="1210310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Points to be discussed</a:t>
            </a:r>
          </a:p>
        </p:txBody>
      </p:sp>
      <p:sp>
        <p:nvSpPr>
          <p:cNvPr id="3" name="Content Placeholder 2"/>
          <p:cNvSpPr>
            <a:spLocks noGrp="1"/>
          </p:cNvSpPr>
          <p:nvPr>
            <p:ph idx="1"/>
          </p:nvPr>
        </p:nvSpPr>
        <p:spPr/>
        <p:txBody>
          <a:bodyPr/>
          <a:lstStyle/>
          <a:p>
            <a:r>
              <a:rPr lang="en-US" dirty="0">
                <a:latin typeface="Calibri" panose="020F0502020204030204" pitchFamily="34" charset="0"/>
                <a:cs typeface="Calibri" panose="020F0502020204030204" pitchFamily="34" charset="0"/>
              </a:rPr>
              <a:t>THE FREUDIAN THEORY OF PERSONALITY</a:t>
            </a:r>
          </a:p>
          <a:p>
            <a:r>
              <a:rPr lang="en-US" dirty="0">
                <a:latin typeface="Calibri" panose="020F0502020204030204" pitchFamily="34" charset="0"/>
                <a:cs typeface="Calibri" panose="020F0502020204030204" pitchFamily="34" charset="0"/>
              </a:rPr>
              <a:t>DEFENCE MECHANISM</a:t>
            </a:r>
          </a:p>
          <a:p>
            <a:r>
              <a:rPr lang="en-US" dirty="0">
                <a:latin typeface="Calibri" panose="020F0502020204030204" pitchFamily="34" charset="0"/>
                <a:cs typeface="Calibri" panose="020F0502020204030204" pitchFamily="34" charset="0"/>
              </a:rPr>
              <a:t>PSYCHOSEXUAL STAGES OF DEVELOPMENT</a:t>
            </a:r>
          </a:p>
          <a:p>
            <a:r>
              <a:rPr lang="en-US" dirty="0">
                <a:latin typeface="Calibri" panose="020F0502020204030204" pitchFamily="34" charset="0"/>
                <a:cs typeface="Calibri" panose="020F0502020204030204" pitchFamily="34" charset="0"/>
              </a:rPr>
              <a:t>GETTING AT UNCONSCIOUS MATERIAL</a:t>
            </a:r>
          </a:p>
          <a:p>
            <a:r>
              <a:rPr lang="en-US" dirty="0">
                <a:latin typeface="Calibri" panose="020F0502020204030204" pitchFamily="34" charset="0"/>
                <a:cs typeface="Calibri" panose="020F0502020204030204" pitchFamily="34" charset="0"/>
              </a:rPr>
              <a:t>STRENGHTS AND CRITICS ON FREUD PSYCHOANALYTIC APPROACH</a:t>
            </a:r>
          </a:p>
        </p:txBody>
      </p:sp>
    </p:spTree>
    <p:extLst>
      <p:ext uri="{BB962C8B-B14F-4D97-AF65-F5344CB8AC3E}">
        <p14:creationId xmlns:p14="http://schemas.microsoft.com/office/powerpoint/2010/main" val="611571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51C3E7F-823F-4ADB-893C-FA20486144DC}"/>
              </a:ext>
            </a:extLst>
          </p:cNvPr>
          <p:cNvSpPr>
            <a:spLocks noGrp="1"/>
          </p:cNvSpPr>
          <p:nvPr>
            <p:ph idx="1"/>
          </p:nvPr>
        </p:nvSpPr>
        <p:spPr>
          <a:xfrm>
            <a:off x="1234440" y="883920"/>
            <a:ext cx="9997440" cy="5974080"/>
          </a:xfrm>
        </p:spPr>
        <p:txBody>
          <a:bodyPr/>
          <a:lstStyle/>
          <a:p>
            <a:pPr marL="45720" indent="0">
              <a:buNone/>
            </a:pPr>
            <a:r>
              <a:rPr lang="en-US" b="1" dirty="0"/>
              <a:t>Freudian slips:</a:t>
            </a:r>
          </a:p>
          <a:p>
            <a:r>
              <a:rPr lang="en-US" dirty="0"/>
              <a:t>We all occasionally make slips of the tongue. A husband might refer to his wife by her maiden name or say that her mind is really her “breast” feature.</a:t>
            </a:r>
          </a:p>
          <a:p>
            <a:r>
              <a:rPr lang="en-US" dirty="0"/>
              <a:t>These slips can be embarrassing and funny, but to Freud they represented unconscious associations that momentarily slipped out.</a:t>
            </a:r>
          </a:p>
          <a:p>
            <a:r>
              <a:rPr lang="en-US" dirty="0"/>
              <a:t>The husband who uses his wife’s maiden name may unconsciously wish he’d never married this woman. We call these misstatements Freudian slips.</a:t>
            </a:r>
          </a:p>
          <a:p>
            <a:pPr marL="45720" indent="0">
              <a:buNone/>
            </a:pPr>
            <a:r>
              <a:rPr lang="en-US" b="1" dirty="0"/>
              <a:t>Hypnosis:</a:t>
            </a:r>
          </a:p>
          <a:p>
            <a:pPr marL="45720" indent="0">
              <a:buNone/>
            </a:pPr>
            <a:r>
              <a:rPr lang="en-US" dirty="0"/>
              <a:t>Altered state of conscious.</a:t>
            </a:r>
          </a:p>
          <a:p>
            <a:r>
              <a:rPr lang="en-US" dirty="0"/>
              <a:t>When people asked Freud for proof of the unconscious, he often pointed to hypnosis.</a:t>
            </a:r>
          </a:p>
          <a:p>
            <a:r>
              <a:rPr lang="en-US" dirty="0"/>
              <a:t>“Anyone who has witnessed such an experiment,” he wrote, “will receive an unforgettable impression and a conviction that can never be shaken”</a:t>
            </a:r>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3707639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0EC4B4-C1C8-4404-AD99-391A27B54337}"/>
              </a:ext>
            </a:extLst>
          </p:cNvPr>
          <p:cNvSpPr>
            <a:spLocks noGrp="1"/>
          </p:cNvSpPr>
          <p:nvPr>
            <p:ph idx="1"/>
          </p:nvPr>
        </p:nvSpPr>
        <p:spPr>
          <a:xfrm>
            <a:off x="1325880" y="106680"/>
            <a:ext cx="9768840" cy="6644640"/>
          </a:xfrm>
        </p:spPr>
        <p:txBody>
          <a:bodyPr>
            <a:normAutofit lnSpcReduction="10000"/>
          </a:bodyPr>
          <a:lstStyle/>
          <a:p>
            <a:pPr marL="45720" indent="0" algn="just">
              <a:buNone/>
            </a:pPr>
            <a:r>
              <a:rPr lang="en-US" b="1" dirty="0"/>
              <a:t>Accidents:</a:t>
            </a:r>
          </a:p>
          <a:p>
            <a:pPr algn="just"/>
            <a:r>
              <a:rPr lang="en-US" dirty="0"/>
              <a:t>In Freud’s view, many apparent accidents are in fact intentional actions stemming from unconscious impulses.</a:t>
            </a:r>
          </a:p>
          <a:p>
            <a:pPr algn="just"/>
            <a:r>
              <a:rPr lang="en-US" dirty="0"/>
              <a:t>Freud might argue that you were expressing an unconscious desire to hurt your friend when you broke his or her prized possession.</a:t>
            </a:r>
          </a:p>
          <a:p>
            <a:pPr algn="just"/>
            <a:r>
              <a:rPr lang="en-US" dirty="0"/>
              <a:t>Clients who claim to accidentally forget their regular therapy appointment might be displaying what Freud called resistance.</a:t>
            </a:r>
          </a:p>
          <a:p>
            <a:pPr algn="just"/>
            <a:r>
              <a:rPr lang="en-US" dirty="0"/>
              <a:t>To Freudian psychologists, many unfortunate events are accidents in the sense that people do not consciously intend them, but not in the sense that they are unintended.</a:t>
            </a:r>
          </a:p>
          <a:p>
            <a:pPr marL="45720" indent="0" algn="just">
              <a:buNone/>
            </a:pPr>
            <a:r>
              <a:rPr lang="en-US" b="1" dirty="0"/>
              <a:t>Symbolic behavior:</a:t>
            </a:r>
          </a:p>
          <a:p>
            <a:pPr algn="just"/>
            <a:r>
              <a:rPr lang="en-US" dirty="0"/>
              <a:t>Just like the events we dream, many of our daily behaviors can be interpreted by Freudian psychologists as symbolic representations of our unconscious desires.</a:t>
            </a:r>
          </a:p>
          <a:p>
            <a:pPr algn="just"/>
            <a:r>
              <a:rPr lang="en-US" dirty="0"/>
              <a:t>Symbolic actions pose no threat to the ego because they are not perceived for what they are. But they may allow for the expression of unconscious impulses.</a:t>
            </a:r>
          </a:p>
          <a:p>
            <a:pPr algn="just"/>
            <a:r>
              <a:rPr lang="en-US" dirty="0"/>
              <a:t>When we apply Freud’s dream symbols to everyday acts, we can see psychologically significant behavior seemingly everywhere.</a:t>
            </a:r>
            <a:endParaRPr lang="en-US" b="1" dirty="0"/>
          </a:p>
        </p:txBody>
      </p:sp>
    </p:spTree>
    <p:extLst>
      <p:ext uri="{BB962C8B-B14F-4D97-AF65-F5344CB8AC3E}">
        <p14:creationId xmlns:p14="http://schemas.microsoft.com/office/powerpoint/2010/main" val="200456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87190-06CB-40A0-9CF1-05630718B00D}"/>
              </a:ext>
            </a:extLst>
          </p:cNvPr>
          <p:cNvSpPr>
            <a:spLocks noGrp="1"/>
          </p:cNvSpPr>
          <p:nvPr>
            <p:ph type="title"/>
          </p:nvPr>
        </p:nvSpPr>
        <p:spPr/>
        <p:txBody>
          <a:bodyPr>
            <a:normAutofit fontScale="90000"/>
          </a:bodyPr>
          <a:lstStyle/>
          <a:p>
            <a:r>
              <a:rPr lang="en-US" b="1" dirty="0">
                <a:latin typeface="Calibri" panose="020F0502020204030204" pitchFamily="34" charset="0"/>
                <a:cs typeface="Calibri" panose="020F0502020204030204" pitchFamily="34" charset="0"/>
              </a:rPr>
              <a:t>STRENGHTS AND CRITICS ON FREUD PSYCHOANALYTIC APPROACH</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xmlns="" id="{3B175CB5-520E-4AD8-8FEE-EA909962A5EE}"/>
              </a:ext>
            </a:extLst>
          </p:cNvPr>
          <p:cNvSpPr>
            <a:spLocks noGrp="1"/>
          </p:cNvSpPr>
          <p:nvPr>
            <p:ph idx="1"/>
          </p:nvPr>
        </p:nvSpPr>
        <p:spPr/>
        <p:txBody>
          <a:bodyPr>
            <a:normAutofit/>
          </a:bodyPr>
          <a:lstStyle/>
          <a:p>
            <a:pPr algn="just"/>
            <a:r>
              <a:rPr lang="en-US" dirty="0"/>
              <a:t>Among the strengths of the Freudian approach is the tremendous influence Freud had on personality theorists for many years to follow.</a:t>
            </a:r>
          </a:p>
          <a:p>
            <a:pPr algn="just"/>
            <a:r>
              <a:rPr lang="en-US" dirty="0"/>
              <a:t>In addition, Freud developed the first system of psychotherapy and introduced many concepts into the domain of scientific inquiry.</a:t>
            </a:r>
          </a:p>
          <a:p>
            <a:pPr algn="just"/>
            <a:r>
              <a:rPr lang="en-US" dirty="0"/>
              <a:t>Critics point out that many of Freud’s ideas were not new and that many aspects of his theory are not testable.</a:t>
            </a:r>
          </a:p>
          <a:p>
            <a:pPr algn="just"/>
            <a:r>
              <a:rPr lang="en-US" dirty="0"/>
              <a:t>Others criticize his use of biased data in developing his theory.</a:t>
            </a:r>
          </a:p>
          <a:p>
            <a:pPr algn="just"/>
            <a:r>
              <a:rPr lang="en-US" dirty="0"/>
              <a:t>Many of those who studied with Freud also disliked his emphasis on instinctual over social causes of psychological disorders and the generally negative picture he painted of human nature.</a:t>
            </a:r>
          </a:p>
        </p:txBody>
      </p:sp>
    </p:spTree>
    <p:extLst>
      <p:ext uri="{BB962C8B-B14F-4D97-AF65-F5344CB8AC3E}">
        <p14:creationId xmlns:p14="http://schemas.microsoft.com/office/powerpoint/2010/main" val="166038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568057"/>
            <a:ext cx="9144000" cy="1143000"/>
          </a:xfrm>
        </p:spPr>
        <p:txBody>
          <a:bodyPr/>
          <a:lstStyle/>
          <a:p>
            <a:r>
              <a:rPr lang="en-US" dirty="0">
                <a:latin typeface="Calibri" panose="020F0502020204030204" pitchFamily="34" charset="0"/>
                <a:cs typeface="Calibri" panose="020F0502020204030204" pitchFamily="34" charset="0"/>
              </a:rPr>
              <a:t>THE FREUDIAN THEORY OF PERSONALITY</a:t>
            </a:r>
          </a:p>
        </p:txBody>
      </p:sp>
      <p:sp>
        <p:nvSpPr>
          <p:cNvPr id="4" name="Content Placeholder 3">
            <a:extLst>
              <a:ext uri="{FF2B5EF4-FFF2-40B4-BE49-F238E27FC236}">
                <a16:creationId xmlns:a16="http://schemas.microsoft.com/office/drawing/2014/main" xmlns="" id="{3DC90E8D-731E-4821-9883-52A1BE518F1D}"/>
              </a:ext>
            </a:extLst>
          </p:cNvPr>
          <p:cNvSpPr>
            <a:spLocks noGrp="1"/>
          </p:cNvSpPr>
          <p:nvPr>
            <p:ph idx="1"/>
          </p:nvPr>
        </p:nvSpPr>
        <p:spPr>
          <a:xfrm>
            <a:off x="1173480" y="2137777"/>
            <a:ext cx="9997440" cy="4278264"/>
          </a:xfrm>
        </p:spPr>
        <p:txBody>
          <a:bodyPr/>
          <a:lstStyle/>
          <a:p>
            <a:r>
              <a:rPr lang="en-US" b="1" dirty="0"/>
              <a:t>The Topographical Model:</a:t>
            </a:r>
          </a:p>
          <a:p>
            <a:pPr algn="just"/>
            <a:r>
              <a:rPr lang="en-US" dirty="0"/>
              <a:t>Freud originally divided personality into the conscious, the preconscious, and the unconscious. This division is known as the topographic model. It provides the playing field.</a:t>
            </a:r>
          </a:p>
          <a:p>
            <a:pPr algn="just"/>
            <a:r>
              <a:rPr lang="en-US" dirty="0"/>
              <a:t>The conscious contains the thoughts you are currently aware of. This material changes constantly as new thoughts enter your mind and others pass out of awareness.</a:t>
            </a:r>
          </a:p>
          <a:p>
            <a:pPr algn="just"/>
            <a:r>
              <a:rPr lang="en-US" b="1" dirty="0">
                <a:latin typeface="Calibri" panose="020F0502020204030204" pitchFamily="34" charset="0"/>
                <a:cs typeface="Calibri" panose="020F0502020204030204" pitchFamily="34" charset="0"/>
              </a:rPr>
              <a:t>Preconscious </a:t>
            </a:r>
            <a:r>
              <a:rPr lang="en-US" dirty="0">
                <a:latin typeface="Calibri" panose="020F0502020204030204" pitchFamily="34" charset="0"/>
                <a:cs typeface="Calibri" panose="020F0502020204030204" pitchFamily="34" charset="0"/>
              </a:rPr>
              <a:t>contains the thoughts for which you have to effort to recall.</a:t>
            </a:r>
          </a:p>
          <a:p>
            <a:pPr algn="just"/>
            <a:r>
              <a:rPr lang="en-US" b="1" dirty="0">
                <a:latin typeface="Calibri" panose="020F0502020204030204" pitchFamily="34" charset="0"/>
                <a:cs typeface="Calibri" panose="020F0502020204030204" pitchFamily="34" charset="0"/>
              </a:rPr>
              <a:t>Unconscious </a:t>
            </a:r>
            <a:r>
              <a:rPr lang="en-US" dirty="0">
                <a:latin typeface="Calibri" panose="020F0502020204030204" pitchFamily="34" charset="0"/>
                <a:cs typeface="Calibri" panose="020F0502020204030204" pitchFamily="34" charset="0"/>
              </a:rPr>
              <a:t>contains the thoughts which can’t be recall by our own will.</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54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840" y="-266700"/>
            <a:ext cx="9144000" cy="1143000"/>
          </a:xfrm>
        </p:spPr>
        <p:txBody>
          <a:bodyPr/>
          <a:lstStyle/>
          <a:p>
            <a:r>
              <a:rPr lang="en-US" b="1" dirty="0">
                <a:latin typeface="Calibri" panose="020F0502020204030204" pitchFamily="34" charset="0"/>
                <a:cs typeface="Calibri" panose="020F0502020204030204" pitchFamily="34" charset="0"/>
              </a:rPr>
              <a:t>The Structural Model</a:t>
            </a:r>
          </a:p>
        </p:txBody>
      </p:sp>
      <p:sp>
        <p:nvSpPr>
          <p:cNvPr id="3" name="Content Placeholder 2"/>
          <p:cNvSpPr>
            <a:spLocks noGrp="1"/>
          </p:cNvSpPr>
          <p:nvPr>
            <p:ph sz="half" idx="1"/>
          </p:nvPr>
        </p:nvSpPr>
        <p:spPr>
          <a:xfrm>
            <a:off x="1524000" y="1021081"/>
            <a:ext cx="9662160" cy="5532120"/>
          </a:xfrm>
        </p:spPr>
        <p:txBody>
          <a:bodyPr>
            <a:normAutofit lnSpcReduction="10000"/>
          </a:bodyPr>
          <a:lstStyle/>
          <a:p>
            <a:pPr algn="just"/>
            <a:r>
              <a:rPr lang="en-US" dirty="0"/>
              <a:t>Freud soon discovered that the topographic model provided a limited description of human personality. He therefore added the structural model, which divides personality into the id, the ego, and the superego. It provides the characters.</a:t>
            </a:r>
          </a:p>
          <a:p>
            <a:pPr algn="just"/>
            <a:r>
              <a:rPr lang="en-US" b="1" dirty="0"/>
              <a:t>ID:</a:t>
            </a:r>
          </a:p>
          <a:p>
            <a:pPr marL="45720" indent="0">
              <a:buNone/>
            </a:pPr>
            <a:r>
              <a:rPr lang="en-US" dirty="0"/>
              <a:t>Works on pleasure principle.</a:t>
            </a:r>
          </a:p>
          <a:p>
            <a:pPr marL="45720" indent="0">
              <a:buNone/>
            </a:pPr>
            <a:r>
              <a:rPr lang="en-US" dirty="0"/>
              <a:t>These are innate desires.</a:t>
            </a:r>
          </a:p>
          <a:p>
            <a:pPr marL="45720" indent="0">
              <a:buNone/>
            </a:pPr>
            <a:r>
              <a:rPr lang="en-US" dirty="0"/>
              <a:t>Take place at birth.</a:t>
            </a:r>
          </a:p>
          <a:p>
            <a:pPr marL="45720" indent="0">
              <a:buNone/>
            </a:pPr>
            <a:r>
              <a:rPr lang="en-US" dirty="0"/>
              <a:t>Do not consider situational limitations or societal norms.</a:t>
            </a:r>
          </a:p>
          <a:p>
            <a:r>
              <a:rPr lang="en-US" b="1" dirty="0"/>
              <a:t>Ego: </a:t>
            </a:r>
          </a:p>
          <a:p>
            <a:pPr marL="45720" indent="0">
              <a:buNone/>
            </a:pPr>
            <a:r>
              <a:rPr lang="en-US" dirty="0"/>
              <a:t>It is a balancing force. Act according to the demands of the situation.</a:t>
            </a:r>
          </a:p>
          <a:p>
            <a:pPr marL="45720" indent="0">
              <a:buNone/>
            </a:pPr>
            <a:r>
              <a:rPr lang="en-US" dirty="0"/>
              <a:t>Develops at the age of 2y. Utilize the psychic energy (libido) according to needs.</a:t>
            </a:r>
          </a:p>
          <a:p>
            <a:pPr marL="45720" indent="0">
              <a:buNone/>
            </a:pPr>
            <a:r>
              <a:rPr lang="en-US" dirty="0"/>
              <a:t>Works on reality principle.</a:t>
            </a:r>
          </a:p>
          <a:p>
            <a:pPr marL="45720" indent="0">
              <a:buNone/>
            </a:pPr>
            <a:endParaRPr lang="en-US" dirty="0"/>
          </a:p>
        </p:txBody>
      </p:sp>
    </p:spTree>
    <p:extLst>
      <p:ext uri="{BB962C8B-B14F-4D97-AF65-F5344CB8AC3E}">
        <p14:creationId xmlns:p14="http://schemas.microsoft.com/office/powerpoint/2010/main" val="345650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0" y="152400"/>
            <a:ext cx="4389120" cy="5867401"/>
          </a:xfrm>
        </p:spPr>
        <p:txBody>
          <a:bodyPr/>
          <a:lstStyle/>
          <a:p>
            <a:r>
              <a:rPr lang="en-US" b="1" dirty="0"/>
              <a:t>Superego:</a:t>
            </a:r>
          </a:p>
          <a:p>
            <a:pPr marL="45720" indent="0">
              <a:buNone/>
            </a:pPr>
            <a:r>
              <a:rPr lang="en-US" dirty="0"/>
              <a:t>It follows the moral values.</a:t>
            </a:r>
          </a:p>
          <a:p>
            <a:pPr marL="45720" indent="0">
              <a:buNone/>
            </a:pPr>
            <a:r>
              <a:rPr lang="en-US" dirty="0"/>
              <a:t>Develop at the age of 5y.</a:t>
            </a:r>
          </a:p>
          <a:p>
            <a:pPr marL="45720" indent="0">
              <a:buNone/>
            </a:pPr>
            <a:r>
              <a:rPr lang="en-US" dirty="0"/>
              <a:t>Based on morality principle.</a:t>
            </a:r>
          </a:p>
          <a:p>
            <a:pPr marL="45720" indent="0">
              <a:buNone/>
            </a:pPr>
            <a:r>
              <a:rPr lang="en-US" b="1" dirty="0"/>
              <a:t>Two types of superego:</a:t>
            </a:r>
          </a:p>
          <a:p>
            <a:r>
              <a:rPr lang="en-US" b="1" i="1" dirty="0"/>
              <a:t>Conscience</a:t>
            </a:r>
          </a:p>
          <a:p>
            <a:pPr marL="45720" indent="0">
              <a:buNone/>
            </a:pPr>
            <a:r>
              <a:rPr lang="en-US" dirty="0"/>
              <a:t>Alarms us whenever we behave against moral values.</a:t>
            </a:r>
          </a:p>
          <a:p>
            <a:r>
              <a:rPr lang="en-US" b="1" i="1" dirty="0"/>
              <a:t>Ego ideal</a:t>
            </a:r>
          </a:p>
          <a:p>
            <a:pPr marL="45720" indent="0">
              <a:buNone/>
            </a:pPr>
            <a:r>
              <a:rPr lang="en-US" dirty="0"/>
              <a:t>Tells us the best moral behavior in any situation.</a:t>
            </a:r>
          </a:p>
        </p:txBody>
      </p:sp>
      <p:pic>
        <p:nvPicPr>
          <p:cNvPr id="9" name="Content Placeholder 8">
            <a:extLst>
              <a:ext uri="{FF2B5EF4-FFF2-40B4-BE49-F238E27FC236}">
                <a16:creationId xmlns:a16="http://schemas.microsoft.com/office/drawing/2014/main" xmlns="" id="{DE7D40E4-A17D-425E-9281-7786E635497A}"/>
              </a:ext>
            </a:extLst>
          </p:cNvPr>
          <p:cNvPicPr>
            <a:picLocks noGrp="1" noChangeAspect="1"/>
          </p:cNvPicPr>
          <p:nvPr>
            <p:ph sz="half" idx="2"/>
          </p:nvPr>
        </p:nvPicPr>
        <p:blipFill>
          <a:blip r:embed="rId2"/>
          <a:stretch>
            <a:fillRect/>
          </a:stretch>
        </p:blipFill>
        <p:spPr>
          <a:xfrm>
            <a:off x="5913120" y="1463040"/>
            <a:ext cx="5577840" cy="4998720"/>
          </a:xfrm>
          <a:prstGeom prst="rect">
            <a:avLst/>
          </a:prstGeom>
        </p:spPr>
      </p:pic>
      <p:pic>
        <p:nvPicPr>
          <p:cNvPr id="10" name="Picture 9">
            <a:extLst>
              <a:ext uri="{FF2B5EF4-FFF2-40B4-BE49-F238E27FC236}">
                <a16:creationId xmlns:a16="http://schemas.microsoft.com/office/drawing/2014/main" xmlns="" id="{AAD7ED0C-EF54-4B47-95C1-B8D6A7E40554}"/>
              </a:ext>
            </a:extLst>
          </p:cNvPr>
          <p:cNvPicPr>
            <a:picLocks noChangeAspect="1"/>
          </p:cNvPicPr>
          <p:nvPr/>
        </p:nvPicPr>
        <p:blipFill>
          <a:blip r:embed="rId3"/>
          <a:stretch>
            <a:fillRect/>
          </a:stretch>
        </p:blipFill>
        <p:spPr>
          <a:xfrm>
            <a:off x="5913120" y="640080"/>
            <a:ext cx="4754880" cy="612989"/>
          </a:xfrm>
          <a:prstGeom prst="rect">
            <a:avLst/>
          </a:prstGeom>
        </p:spPr>
      </p:pic>
      <p:pic>
        <p:nvPicPr>
          <p:cNvPr id="11" name="Picture 10">
            <a:extLst>
              <a:ext uri="{FF2B5EF4-FFF2-40B4-BE49-F238E27FC236}">
                <a16:creationId xmlns:a16="http://schemas.microsoft.com/office/drawing/2014/main" xmlns="" id="{486AD765-5510-4B1E-B446-F4ABF9850911}"/>
              </a:ext>
            </a:extLst>
          </p:cNvPr>
          <p:cNvPicPr>
            <a:picLocks noChangeAspect="1"/>
          </p:cNvPicPr>
          <p:nvPr/>
        </p:nvPicPr>
        <p:blipFill>
          <a:blip r:embed="rId4"/>
          <a:stretch>
            <a:fillRect/>
          </a:stretch>
        </p:blipFill>
        <p:spPr>
          <a:xfrm>
            <a:off x="5910429" y="1216689"/>
            <a:ext cx="4683999" cy="449657"/>
          </a:xfrm>
          <a:prstGeom prst="rect">
            <a:avLst/>
          </a:prstGeom>
        </p:spPr>
      </p:pic>
    </p:spTree>
    <p:extLst>
      <p:ext uri="{BB962C8B-B14F-4D97-AF65-F5344CB8AC3E}">
        <p14:creationId xmlns:p14="http://schemas.microsoft.com/office/powerpoint/2010/main" val="187394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1393" y="-304800"/>
            <a:ext cx="9144000" cy="1143000"/>
          </a:xfrm>
        </p:spPr>
        <p:txBody>
          <a:bodyPr/>
          <a:lstStyle/>
          <a:p>
            <a:r>
              <a:rPr lang="en-US" b="1" dirty="0">
                <a:latin typeface="Calibri" panose="020F0502020204030204" pitchFamily="34" charset="0"/>
                <a:cs typeface="Calibri" panose="020F0502020204030204" pitchFamily="34" charset="0"/>
              </a:rPr>
              <a:t>Libido and Thanatos</a:t>
            </a:r>
          </a:p>
        </p:txBody>
      </p:sp>
      <p:sp>
        <p:nvSpPr>
          <p:cNvPr id="7" name="Text Placeholder 6"/>
          <p:cNvSpPr>
            <a:spLocks noGrp="1"/>
          </p:cNvSpPr>
          <p:nvPr>
            <p:ph type="body" idx="1"/>
          </p:nvPr>
        </p:nvSpPr>
        <p:spPr>
          <a:xfrm>
            <a:off x="1524000" y="838200"/>
            <a:ext cx="4389120" cy="549166"/>
          </a:xfrm>
        </p:spPr>
        <p:txBody>
          <a:bodyPr>
            <a:normAutofit/>
          </a:bodyPr>
          <a:lstStyle/>
          <a:p>
            <a:pPr algn="ctr"/>
            <a:r>
              <a:rPr lang="en-US" sz="3200" b="1" dirty="0">
                <a:latin typeface="Calibri" panose="020F0502020204030204" pitchFamily="34" charset="0"/>
                <a:cs typeface="Calibri" panose="020F0502020204030204" pitchFamily="34" charset="0"/>
              </a:rPr>
              <a:t>Libido</a:t>
            </a:r>
            <a:endParaRPr lang="en-US" sz="3200" dirty="0"/>
          </a:p>
        </p:txBody>
      </p:sp>
      <p:sp>
        <p:nvSpPr>
          <p:cNvPr id="8" name="Content Placeholder 7"/>
          <p:cNvSpPr>
            <a:spLocks noGrp="1"/>
          </p:cNvSpPr>
          <p:nvPr>
            <p:ph sz="half" idx="2"/>
          </p:nvPr>
        </p:nvSpPr>
        <p:spPr>
          <a:xfrm>
            <a:off x="1524000" y="1387365"/>
            <a:ext cx="4389120" cy="593835"/>
          </a:xfrm>
        </p:spPr>
        <p:txBody>
          <a:bodyPr>
            <a:normAutofit lnSpcReduction="10000"/>
          </a:bodyPr>
          <a:lstStyle/>
          <a:p>
            <a:r>
              <a:rPr lang="en-US" dirty="0"/>
              <a:t>Also known as life force and Eros.</a:t>
            </a:r>
          </a:p>
          <a:p>
            <a:endParaRPr lang="en-US" dirty="0"/>
          </a:p>
        </p:txBody>
      </p:sp>
      <p:sp>
        <p:nvSpPr>
          <p:cNvPr id="9" name="Text Placeholder 8"/>
          <p:cNvSpPr>
            <a:spLocks noGrp="1"/>
          </p:cNvSpPr>
          <p:nvPr>
            <p:ph type="body" sz="quarter" idx="3"/>
          </p:nvPr>
        </p:nvSpPr>
        <p:spPr>
          <a:xfrm>
            <a:off x="6278880" y="838200"/>
            <a:ext cx="4389120" cy="549165"/>
          </a:xfrm>
        </p:spPr>
        <p:txBody>
          <a:bodyPr>
            <a:normAutofit/>
          </a:bodyPr>
          <a:lstStyle/>
          <a:p>
            <a:pPr algn="ctr"/>
            <a:r>
              <a:rPr lang="en-US" sz="3200" b="1" dirty="0">
                <a:latin typeface="Calibri" panose="020F0502020204030204" pitchFamily="34" charset="0"/>
                <a:cs typeface="Calibri" panose="020F0502020204030204" pitchFamily="34" charset="0"/>
              </a:rPr>
              <a:t>Thanatos</a:t>
            </a:r>
            <a:endParaRPr lang="en-US" sz="3200" dirty="0"/>
          </a:p>
        </p:txBody>
      </p:sp>
      <p:sp>
        <p:nvSpPr>
          <p:cNvPr id="10" name="Content Placeholder 9"/>
          <p:cNvSpPr>
            <a:spLocks noGrp="1"/>
          </p:cNvSpPr>
          <p:nvPr>
            <p:ph sz="quarter" idx="4"/>
          </p:nvPr>
        </p:nvSpPr>
        <p:spPr>
          <a:xfrm>
            <a:off x="6278880" y="1387365"/>
            <a:ext cx="4389120" cy="593835"/>
          </a:xfrm>
        </p:spPr>
        <p:txBody>
          <a:bodyPr>
            <a:normAutofit lnSpcReduction="10000"/>
          </a:bodyPr>
          <a:lstStyle/>
          <a:p>
            <a:r>
              <a:rPr lang="en-US" dirty="0"/>
              <a:t>Also known as death force and aggressive instinct</a:t>
            </a:r>
          </a:p>
        </p:txBody>
      </p:sp>
      <p:sp>
        <p:nvSpPr>
          <p:cNvPr id="5" name="TextBox 4">
            <a:extLst>
              <a:ext uri="{FF2B5EF4-FFF2-40B4-BE49-F238E27FC236}">
                <a16:creationId xmlns:a16="http://schemas.microsoft.com/office/drawing/2014/main" xmlns="" id="{8EA82A21-0F6C-45CE-B29F-0693F408603B}"/>
              </a:ext>
            </a:extLst>
          </p:cNvPr>
          <p:cNvSpPr txBox="1"/>
          <p:nvPr/>
        </p:nvSpPr>
        <p:spPr>
          <a:xfrm>
            <a:off x="1524000" y="2301240"/>
            <a:ext cx="9631680" cy="4062651"/>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Freud originally maintained that the two forces were in opposition, he later</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suggested that the two often combine, thus intertwining much of what we do</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with both erotic and aggressive motives. </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Freud attributed most human behavior to the life or sexual instinct.</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Sexually motivated behaviors not only include those with obvious erotic content but also nearly any action aimed at receiving pleasure.</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Most often, the death instinct is turned outward and expressed as aggression against others. The wish to die remains unconscious.</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9429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880" y="-257307"/>
            <a:ext cx="9144000" cy="1143000"/>
          </a:xfrm>
        </p:spPr>
        <p:txBody>
          <a:bodyPr/>
          <a:lstStyle/>
          <a:p>
            <a:r>
              <a:rPr lang="en-US" dirty="0">
                <a:latin typeface="Calibri" panose="020F0502020204030204" pitchFamily="34" charset="0"/>
                <a:cs typeface="Calibri" panose="020F0502020204030204" pitchFamily="34" charset="0"/>
              </a:rPr>
              <a:t>DEFENCE MECHANISM</a:t>
            </a:r>
          </a:p>
        </p:txBody>
      </p:sp>
      <p:sp>
        <p:nvSpPr>
          <p:cNvPr id="3" name="TextBox 2">
            <a:extLst>
              <a:ext uri="{FF2B5EF4-FFF2-40B4-BE49-F238E27FC236}">
                <a16:creationId xmlns:a16="http://schemas.microsoft.com/office/drawing/2014/main" xmlns="" id="{58F905BF-AEAA-4BD5-B31F-94DAF62F5B6E}"/>
              </a:ext>
            </a:extLst>
          </p:cNvPr>
          <p:cNvSpPr txBox="1"/>
          <p:nvPr/>
        </p:nvSpPr>
        <p:spPr>
          <a:xfrm>
            <a:off x="1463040" y="1127760"/>
            <a:ext cx="9784080" cy="4524315"/>
          </a:xfrm>
          <a:prstGeom prst="rect">
            <a:avLst/>
          </a:prstGeom>
          <a:noFill/>
        </p:spPr>
        <p:txBody>
          <a:bodyPr wrap="square" rtlCol="0">
            <a:spAutoFit/>
          </a:bodyPr>
          <a:lstStyle/>
          <a:p>
            <a:pPr algn="ctr"/>
            <a:r>
              <a:rPr lang="en-US" sz="2400" b="1" dirty="0"/>
              <a:t>“Freud recognized that most of what is real within ourselves is not conscious, and that most of what is conscious is not real.”</a:t>
            </a:r>
          </a:p>
          <a:p>
            <a:pPr algn="ctr"/>
            <a:r>
              <a:rPr lang="en-US" sz="2400" b="1" dirty="0"/>
              <a:t>                                                       Erich Fromm</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Classic psychoanalytic cases involve such unconscious themes as hatred for one’s parents, aggression toward one’s spouse, incestuous thoughts, memories of traumatic childhood experiences, and similar notions too threatening for awareness.</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Fortunately, the ego has many techniques at its disposal to deal with unwanted thoughts and desires. These are known collectively as </a:t>
            </a:r>
            <a:r>
              <a:rPr lang="en-US" sz="2400" b="1" dirty="0">
                <a:latin typeface="Calibri" panose="020F0502020204030204" pitchFamily="34" charset="0"/>
                <a:cs typeface="Calibri" panose="020F0502020204030204" pitchFamily="34" charset="0"/>
              </a:rPr>
              <a:t>defense mechanisms.</a:t>
            </a:r>
          </a:p>
          <a:p>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0887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1D5A6D-8DE7-4998-9B7E-02CD7744A110}"/>
              </a:ext>
            </a:extLst>
          </p:cNvPr>
          <p:cNvSpPr>
            <a:spLocks noGrp="1"/>
          </p:cNvSpPr>
          <p:nvPr>
            <p:ph type="title"/>
          </p:nvPr>
        </p:nvSpPr>
        <p:spPr>
          <a:xfrm>
            <a:off x="1645920" y="399683"/>
            <a:ext cx="9144000" cy="1143000"/>
          </a:xfrm>
        </p:spPr>
        <p:txBody>
          <a:bodyPr/>
          <a:lstStyle/>
          <a:p>
            <a:r>
              <a:rPr lang="en-US" dirty="0"/>
              <a:t>Important defense mechanism</a:t>
            </a:r>
          </a:p>
        </p:txBody>
      </p:sp>
      <p:sp>
        <p:nvSpPr>
          <p:cNvPr id="3" name="Content Placeholder 2">
            <a:extLst>
              <a:ext uri="{FF2B5EF4-FFF2-40B4-BE49-F238E27FC236}">
                <a16:creationId xmlns:a16="http://schemas.microsoft.com/office/drawing/2014/main" xmlns="" id="{6C3C909A-6E49-48A1-9851-E47FE8E69E24}"/>
              </a:ext>
            </a:extLst>
          </p:cNvPr>
          <p:cNvSpPr>
            <a:spLocks noGrp="1"/>
          </p:cNvSpPr>
          <p:nvPr>
            <p:ph idx="1"/>
          </p:nvPr>
        </p:nvSpPr>
        <p:spPr>
          <a:xfrm>
            <a:off x="1645920" y="1772017"/>
            <a:ext cx="9144000" cy="4114800"/>
          </a:xfrm>
        </p:spPr>
        <p:txBody>
          <a:bodyPr>
            <a:normAutofit lnSpcReduction="10000"/>
          </a:bodyPr>
          <a:lstStyle/>
          <a:p>
            <a:r>
              <a:rPr lang="en-US" dirty="0"/>
              <a:t>Some important defense mechanisms are below:</a:t>
            </a:r>
          </a:p>
          <a:p>
            <a:pPr algn="just">
              <a:buFont typeface="Wingdings" panose="05000000000000000000" pitchFamily="2" charset="2"/>
              <a:buChar char="v"/>
            </a:pPr>
            <a:r>
              <a:rPr lang="en-US" dirty="0"/>
              <a:t>Repression</a:t>
            </a:r>
          </a:p>
          <a:p>
            <a:pPr algn="just">
              <a:buFont typeface="Wingdings" panose="05000000000000000000" pitchFamily="2" charset="2"/>
              <a:buChar char="v"/>
            </a:pPr>
            <a:r>
              <a:rPr lang="en-US" dirty="0"/>
              <a:t>Sublimation</a:t>
            </a:r>
          </a:p>
          <a:p>
            <a:pPr algn="just">
              <a:buFont typeface="Wingdings" panose="05000000000000000000" pitchFamily="2" charset="2"/>
              <a:buChar char="v"/>
            </a:pPr>
            <a:r>
              <a:rPr lang="en-US" dirty="0"/>
              <a:t>Displacement </a:t>
            </a:r>
          </a:p>
          <a:p>
            <a:pPr algn="just">
              <a:buFont typeface="Wingdings" panose="05000000000000000000" pitchFamily="2" charset="2"/>
              <a:buChar char="v"/>
            </a:pPr>
            <a:r>
              <a:rPr lang="en-US" dirty="0"/>
              <a:t>Denial</a:t>
            </a:r>
          </a:p>
          <a:p>
            <a:pPr algn="just">
              <a:buFont typeface="Wingdings" panose="05000000000000000000" pitchFamily="2" charset="2"/>
              <a:buChar char="v"/>
            </a:pPr>
            <a:r>
              <a:rPr lang="en-US" dirty="0"/>
              <a:t>Reaction formation</a:t>
            </a:r>
          </a:p>
          <a:p>
            <a:pPr algn="just">
              <a:buFont typeface="Wingdings" panose="05000000000000000000" pitchFamily="2" charset="2"/>
              <a:buChar char="v"/>
            </a:pPr>
            <a:r>
              <a:rPr lang="en-US" dirty="0"/>
              <a:t>Intellectualization</a:t>
            </a:r>
          </a:p>
          <a:p>
            <a:pPr algn="just">
              <a:buFont typeface="Wingdings" panose="05000000000000000000" pitchFamily="2" charset="2"/>
              <a:buChar char="v"/>
            </a:pPr>
            <a:r>
              <a:rPr lang="en-US" dirty="0"/>
              <a:t>Projection </a:t>
            </a:r>
          </a:p>
          <a:p>
            <a:pPr algn="just">
              <a:buFont typeface="Wingdings" panose="05000000000000000000" pitchFamily="2" charset="2"/>
              <a:buChar char="v"/>
            </a:pPr>
            <a:r>
              <a:rPr lang="en-US" dirty="0"/>
              <a:t>Rationalization </a:t>
            </a:r>
          </a:p>
        </p:txBody>
      </p:sp>
    </p:spTree>
    <p:extLst>
      <p:ext uri="{BB962C8B-B14F-4D97-AF65-F5344CB8AC3E}">
        <p14:creationId xmlns:p14="http://schemas.microsoft.com/office/powerpoint/2010/main" val="222744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11480" y="106680"/>
            <a:ext cx="10759440" cy="6507480"/>
          </a:xfrm>
        </p:spPr>
        <p:txBody>
          <a:bodyPr>
            <a:normAutofit/>
          </a:bodyPr>
          <a:lstStyle/>
          <a:p>
            <a:pPr marL="45720" indent="0">
              <a:buNone/>
            </a:pPr>
            <a:r>
              <a:rPr lang="en-US" b="1" dirty="0"/>
              <a:t>Repression:</a:t>
            </a:r>
          </a:p>
          <a:p>
            <a:pPr algn="just"/>
            <a:r>
              <a:rPr lang="en-US" sz="2000" dirty="0"/>
              <a:t>Freud called repression “the cornerstone on which the whole structure of psychoanalysis rests”. </a:t>
            </a:r>
            <a:r>
              <a:rPr lang="en-US" sz="2000" b="1" dirty="0"/>
              <a:t>Repression</a:t>
            </a:r>
            <a:r>
              <a:rPr lang="en-US" sz="2000" dirty="0"/>
              <a:t> is an active effort by the ego to push threatening material out of consciousness or to keep such material from ever reaching consciousness. </a:t>
            </a:r>
          </a:p>
          <a:p>
            <a:pPr algn="just"/>
            <a:r>
              <a:rPr lang="en-US" sz="2000" b="1" dirty="0"/>
              <a:t>For example, </a:t>
            </a:r>
            <a:r>
              <a:rPr lang="en-US" sz="2000" dirty="0"/>
              <a:t>one night a boy sees his father physically assault his mother. When later asked about the experience, the boy insists he has never seen anything at all like that. He may not be lying. Instead, he may have found the scene too horrifying to accept and therefore simply repressed it out of consciousness.</a:t>
            </a:r>
          </a:p>
          <a:p>
            <a:pPr marL="45720" indent="0" algn="just">
              <a:buNone/>
            </a:pPr>
            <a:r>
              <a:rPr lang="en-US" b="1" dirty="0"/>
              <a:t>Sublimation:</a:t>
            </a:r>
          </a:p>
          <a:p>
            <a:pPr algn="just"/>
            <a:r>
              <a:rPr lang="en-US" sz="2000" dirty="0"/>
              <a:t>Psychoanalysts often refer to sublimation as the only truly successful defense mechanism. It is used to transform socially unacceptable behaviors or idealizations into socially acceptable one.</a:t>
            </a:r>
          </a:p>
          <a:p>
            <a:pPr algn="just"/>
            <a:r>
              <a:rPr lang="en-US" sz="2000" b="1" dirty="0"/>
              <a:t>For example: </a:t>
            </a:r>
            <a:r>
              <a:rPr lang="en-US" sz="2000" dirty="0"/>
              <a:t>In our society, aggressive athletes are often considered heroes and rewarded for their actions. The sublimation is productive because the id is allowed to express its aggression, the ego doesn’t have to tie up energy holding back the impulses, and the athlete is admired for aggressive play.</a:t>
            </a:r>
            <a:endParaRPr lang="en-US" sz="2000" b="1" dirty="0"/>
          </a:p>
        </p:txBody>
      </p:sp>
    </p:spTree>
    <p:extLst>
      <p:ext uri="{BB962C8B-B14F-4D97-AF65-F5344CB8AC3E}">
        <p14:creationId xmlns:p14="http://schemas.microsoft.com/office/powerpoint/2010/main" val="21399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LOWERS 16X9">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rple flowers on blue (widescreen).potx" id="{828F1CAB-9298-4592-9282-F8DFCE9B5AAD}" vid="{F1565BE0-C58B-47E2-98D9-9569E7AA0A86}"/>
    </a:ext>
  </a:extLst>
</a:theme>
</file>

<file path=ppt/theme/theme2.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Purple flowers on blue (widescreen)</Template>
  <TotalTime>112</TotalTime>
  <Words>2430</Words>
  <Application>Microsoft Office PowerPoint</Application>
  <PresentationFormat>Widescreen</PresentationFormat>
  <Paragraphs>164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Century Schoolbook</vt:lpstr>
      <vt:lpstr>Wingdings</vt:lpstr>
      <vt:lpstr>FLOWERS 16X9</vt:lpstr>
      <vt:lpstr>The Psychoanalytic Approach</vt:lpstr>
      <vt:lpstr>Points to be discussed</vt:lpstr>
      <vt:lpstr>THE FREUDIAN THEORY OF PERSONALITY</vt:lpstr>
      <vt:lpstr>The Structural Model</vt:lpstr>
      <vt:lpstr>PowerPoint Presentation</vt:lpstr>
      <vt:lpstr>Libido and Thanatos</vt:lpstr>
      <vt:lpstr>DEFENCE MECHANISM</vt:lpstr>
      <vt:lpstr>Important defense mechanism</vt:lpstr>
      <vt:lpstr>PowerPoint Presentation</vt:lpstr>
      <vt:lpstr>PowerPoint Presentation</vt:lpstr>
      <vt:lpstr>PowerPoint Presentation</vt:lpstr>
      <vt:lpstr>PowerPoint Presentation</vt:lpstr>
      <vt:lpstr>Psychosexual Stages of Development</vt:lpstr>
      <vt:lpstr>PowerPoint Presentation</vt:lpstr>
      <vt:lpstr>PowerPoint Presentation</vt:lpstr>
      <vt:lpstr>PowerPoint Presentation</vt:lpstr>
      <vt:lpstr>GETTING AT UNCONSCIOUS MATERIAL </vt:lpstr>
      <vt:lpstr>PowerPoint Presentation</vt:lpstr>
      <vt:lpstr>PowerPoint Presentation</vt:lpstr>
      <vt:lpstr>PowerPoint Presentation</vt:lpstr>
      <vt:lpstr>PowerPoint Presentation</vt:lpstr>
      <vt:lpstr>STRENGHTS AND CRITICS ON FREUD PSYCHOANALYTIC APPROACH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Psychoanalytic Approach</dc:title>
  <dc:creator>SANA NISAR</dc:creator>
  <cp:lastModifiedBy>Base Line</cp:lastModifiedBy>
  <cp:revision>14</cp:revision>
  <dcterms:created xsi:type="dcterms:W3CDTF">2020-05-01T10:50:25Z</dcterms:created>
  <dcterms:modified xsi:type="dcterms:W3CDTF">2020-05-02T11:15:37Z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