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3"/>
  </p:notesMasterIdLst>
  <p:sldIdLst>
    <p:sldId id="354" r:id="rId2"/>
    <p:sldId id="355" r:id="rId3"/>
    <p:sldId id="356" r:id="rId4"/>
    <p:sldId id="357" r:id="rId5"/>
    <p:sldId id="358" r:id="rId6"/>
    <p:sldId id="359" r:id="rId7"/>
    <p:sldId id="362" r:id="rId8"/>
    <p:sldId id="363" r:id="rId9"/>
    <p:sldId id="364" r:id="rId10"/>
    <p:sldId id="365" r:id="rId11"/>
    <p:sldId id="36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772" autoAdjust="0"/>
    <p:restoredTop sz="94533" autoAdjust="0"/>
  </p:normalViewPr>
  <p:slideViewPr>
    <p:cSldViewPr>
      <p:cViewPr varScale="1">
        <p:scale>
          <a:sx n="69" d="100"/>
          <a:sy n="69" d="100"/>
        </p:scale>
        <p:origin x="-1170" y="-96"/>
      </p:cViewPr>
      <p:guideLst>
        <p:guide orient="horz" pos="2160"/>
        <p:guide pos="2880"/>
      </p:guideLst>
    </p:cSldViewPr>
  </p:slideViewPr>
  <p:outlineViewPr>
    <p:cViewPr>
      <p:scale>
        <a:sx n="33" d="100"/>
        <a:sy n="33" d="100"/>
      </p:scale>
      <p:origin x="0" y="558"/>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charset="0"/>
              </a:defRPr>
            </a:lvl1pPr>
          </a:lstStyle>
          <a:p>
            <a:pPr>
              <a:defRPr/>
            </a:pPr>
            <a:endParaRPr lang="en-US"/>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charset="0"/>
              </a:defRPr>
            </a:lvl1pPr>
          </a:lstStyle>
          <a:p>
            <a:pPr>
              <a:defRPr/>
            </a:pPr>
            <a:endParaRPr lang="en-US"/>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charset="0"/>
              </a:defRPr>
            </a:lvl1pPr>
          </a:lstStyle>
          <a:p>
            <a:pPr>
              <a:defRPr/>
            </a:pPr>
            <a:fld id="{CF460F76-4071-4E42-831D-890A5430F0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grpSp>
      <p:sp>
        <p:nvSpPr>
          <p:cNvPr id="118794"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118795"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en-US"/>
          </a:p>
        </p:txBody>
      </p:sp>
      <p:sp>
        <p:nvSpPr>
          <p:cNvPr id="13" name="Rectangle 13"/>
          <p:cNvSpPr>
            <a:spLocks noGrp="1" noChangeArrowheads="1"/>
          </p:cNvSpPr>
          <p:nvPr>
            <p:ph type="ftr" sz="quarter" idx="11"/>
          </p:nvPr>
        </p:nvSpPr>
        <p:spPr/>
        <p:txBody>
          <a:bodyPr/>
          <a:lstStyle>
            <a:lvl1pPr>
              <a:defRPr/>
            </a:lvl1pPr>
          </a:lstStyle>
          <a:p>
            <a:pPr>
              <a:defRPr/>
            </a:pPr>
            <a:r>
              <a:rPr lang="en-US"/>
              <a:t>Imran ul Hasan (PUCIT)  ©A.I </a:t>
            </a:r>
          </a:p>
        </p:txBody>
      </p:sp>
      <p:sp>
        <p:nvSpPr>
          <p:cNvPr id="14" name="Rectangle 14"/>
          <p:cNvSpPr>
            <a:spLocks noGrp="1" noChangeArrowheads="1"/>
          </p:cNvSpPr>
          <p:nvPr>
            <p:ph type="sldNum" sz="quarter" idx="12"/>
          </p:nvPr>
        </p:nvSpPr>
        <p:spPr/>
        <p:txBody>
          <a:bodyPr/>
          <a:lstStyle>
            <a:lvl1pPr>
              <a:defRPr/>
            </a:lvl1pPr>
          </a:lstStyle>
          <a:p>
            <a:pPr>
              <a:defRPr/>
            </a:pPr>
            <a:fld id="{35647C45-816D-40B4-953C-3011B33B3D5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6" name="Rectangle 14"/>
          <p:cNvSpPr>
            <a:spLocks noGrp="1" noChangeArrowheads="1"/>
          </p:cNvSpPr>
          <p:nvPr>
            <p:ph type="sldNum" sz="quarter" idx="12"/>
          </p:nvPr>
        </p:nvSpPr>
        <p:spPr>
          <a:ln/>
        </p:spPr>
        <p:txBody>
          <a:bodyPr/>
          <a:lstStyle>
            <a:lvl1pPr>
              <a:defRPr/>
            </a:lvl1pPr>
          </a:lstStyle>
          <a:p>
            <a:pPr>
              <a:defRPr/>
            </a:pPr>
            <a:fld id="{D64FCD8B-01B8-4E78-B09F-4E9C368017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6" name="Rectangle 14"/>
          <p:cNvSpPr>
            <a:spLocks noGrp="1" noChangeArrowheads="1"/>
          </p:cNvSpPr>
          <p:nvPr>
            <p:ph type="sldNum" sz="quarter" idx="12"/>
          </p:nvPr>
        </p:nvSpPr>
        <p:spPr>
          <a:ln/>
        </p:spPr>
        <p:txBody>
          <a:bodyPr/>
          <a:lstStyle>
            <a:lvl1pPr>
              <a:defRPr/>
            </a:lvl1pPr>
          </a:lstStyle>
          <a:p>
            <a:pPr>
              <a:defRPr/>
            </a:pPr>
            <a:fld id="{38A1B793-FF12-47AF-A4A6-C1F71FA3353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5521325" y="6248400"/>
            <a:ext cx="2895600" cy="457200"/>
          </a:xfrm>
        </p:spPr>
        <p:txBody>
          <a:bodyPr/>
          <a:lstStyle>
            <a:lvl1pPr>
              <a:defRPr sz="1400"/>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685800" y="1981200"/>
            <a:ext cx="7772400" cy="4114800"/>
          </a:xfrm>
        </p:spPr>
        <p:txBody>
          <a:bodyPr/>
          <a:lstStyle/>
          <a:p>
            <a:pPr lvl="0"/>
            <a:endParaRPr lang="en-IN" noProof="0" smtClean="0"/>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Footer Placeholder 4"/>
          <p:cNvSpPr>
            <a:spLocks noGrp="1"/>
          </p:cNvSpPr>
          <p:nvPr>
            <p:ph type="ftr" sz="quarter" idx="11"/>
          </p:nvPr>
        </p:nvSpPr>
        <p:spPr/>
        <p:txBody>
          <a:bodyPr/>
          <a:lstStyle>
            <a:lvl1pPr>
              <a:defRPr sz="1400" smtClean="0"/>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6" name="Rectangle 14"/>
          <p:cNvSpPr>
            <a:spLocks noGrp="1" noChangeArrowheads="1"/>
          </p:cNvSpPr>
          <p:nvPr>
            <p:ph type="sldNum" sz="quarter" idx="12"/>
          </p:nvPr>
        </p:nvSpPr>
        <p:spPr>
          <a:ln/>
        </p:spPr>
        <p:txBody>
          <a:bodyPr/>
          <a:lstStyle>
            <a:lvl1pPr>
              <a:defRPr/>
            </a:lvl1pPr>
          </a:lstStyle>
          <a:p>
            <a:pPr>
              <a:defRPr/>
            </a:pPr>
            <a:fld id="{E1A715CA-81B6-4FD8-8847-B2BA3ECAA7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6" name="Rectangle 14"/>
          <p:cNvSpPr>
            <a:spLocks noGrp="1" noChangeArrowheads="1"/>
          </p:cNvSpPr>
          <p:nvPr>
            <p:ph type="sldNum" sz="quarter" idx="12"/>
          </p:nvPr>
        </p:nvSpPr>
        <p:spPr>
          <a:ln/>
        </p:spPr>
        <p:txBody>
          <a:bodyPr/>
          <a:lstStyle>
            <a:lvl1pPr>
              <a:defRPr/>
            </a:lvl1pPr>
          </a:lstStyle>
          <a:p>
            <a:pPr>
              <a:defRPr/>
            </a:pPr>
            <a:fld id="{6DB8E588-C875-4E3B-895A-B4E5DBA496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7" name="Rectangle 14"/>
          <p:cNvSpPr>
            <a:spLocks noGrp="1" noChangeArrowheads="1"/>
          </p:cNvSpPr>
          <p:nvPr>
            <p:ph type="sldNum" sz="quarter" idx="12"/>
          </p:nvPr>
        </p:nvSpPr>
        <p:spPr>
          <a:ln/>
        </p:spPr>
        <p:txBody>
          <a:bodyPr/>
          <a:lstStyle>
            <a:lvl1pPr>
              <a:defRPr/>
            </a:lvl1pPr>
          </a:lstStyle>
          <a:p>
            <a:pPr>
              <a:defRPr/>
            </a:pPr>
            <a:fld id="{5910B4DB-A126-4496-A339-25CED9D9AA4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9" name="Rectangle 14"/>
          <p:cNvSpPr>
            <a:spLocks noGrp="1" noChangeArrowheads="1"/>
          </p:cNvSpPr>
          <p:nvPr>
            <p:ph type="sldNum" sz="quarter" idx="12"/>
          </p:nvPr>
        </p:nvSpPr>
        <p:spPr>
          <a:ln/>
        </p:spPr>
        <p:txBody>
          <a:bodyPr/>
          <a:lstStyle>
            <a:lvl1pPr>
              <a:defRPr/>
            </a:lvl1pPr>
          </a:lstStyle>
          <a:p>
            <a:pPr>
              <a:defRPr/>
            </a:pPr>
            <a:fld id="{2C73A9D7-5E47-4D1F-941B-0935D2B62C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5" name="Rectangle 14"/>
          <p:cNvSpPr>
            <a:spLocks noGrp="1" noChangeArrowheads="1"/>
          </p:cNvSpPr>
          <p:nvPr>
            <p:ph type="sldNum" sz="quarter" idx="12"/>
          </p:nvPr>
        </p:nvSpPr>
        <p:spPr>
          <a:ln/>
        </p:spPr>
        <p:txBody>
          <a:bodyPr/>
          <a:lstStyle>
            <a:lvl1pPr>
              <a:defRPr/>
            </a:lvl1pPr>
          </a:lstStyle>
          <a:p>
            <a:pPr>
              <a:defRPr/>
            </a:pPr>
            <a:fld id="{457D7C71-F6AE-4473-82D1-A459C02328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4" name="Rectangle 14"/>
          <p:cNvSpPr>
            <a:spLocks noGrp="1" noChangeArrowheads="1"/>
          </p:cNvSpPr>
          <p:nvPr>
            <p:ph type="sldNum" sz="quarter" idx="12"/>
          </p:nvPr>
        </p:nvSpPr>
        <p:spPr>
          <a:ln/>
        </p:spPr>
        <p:txBody>
          <a:bodyPr/>
          <a:lstStyle>
            <a:lvl1pPr>
              <a:defRPr/>
            </a:lvl1pPr>
          </a:lstStyle>
          <a:p>
            <a:pPr>
              <a:defRPr/>
            </a:pPr>
            <a:fld id="{466E7A19-3DDD-43CE-A14B-1306FC8529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7" name="Rectangle 14"/>
          <p:cNvSpPr>
            <a:spLocks noGrp="1" noChangeArrowheads="1"/>
          </p:cNvSpPr>
          <p:nvPr>
            <p:ph type="sldNum" sz="quarter" idx="12"/>
          </p:nvPr>
        </p:nvSpPr>
        <p:spPr>
          <a:ln/>
        </p:spPr>
        <p:txBody>
          <a:bodyPr/>
          <a:lstStyle>
            <a:lvl1pPr>
              <a:defRPr/>
            </a:lvl1pPr>
          </a:lstStyle>
          <a:p>
            <a:pPr>
              <a:defRPr/>
            </a:pPr>
            <a:fld id="{EE04B758-A9E8-4161-A0D7-E6B9C6439C9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r>
              <a:rPr lang="en-US"/>
              <a:t>Imran ul Hasan (PUCIT)  ©A.I </a:t>
            </a:r>
          </a:p>
        </p:txBody>
      </p:sp>
      <p:sp>
        <p:nvSpPr>
          <p:cNvPr id="7" name="Rectangle 14"/>
          <p:cNvSpPr>
            <a:spLocks noGrp="1" noChangeArrowheads="1"/>
          </p:cNvSpPr>
          <p:nvPr>
            <p:ph type="sldNum" sz="quarter" idx="12"/>
          </p:nvPr>
        </p:nvSpPr>
        <p:spPr>
          <a:ln/>
        </p:spPr>
        <p:txBody>
          <a:bodyPr/>
          <a:lstStyle>
            <a:lvl1pPr>
              <a:defRPr/>
            </a:lvl1pPr>
          </a:lstStyle>
          <a:p>
            <a:pPr>
              <a:defRPr/>
            </a:pPr>
            <a:fld id="{EB59F172-D814-4F77-8206-9D31D24A851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17763"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17764"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p>
          </p:txBody>
        </p:sp>
        <p:sp>
          <p:nvSpPr>
            <p:cNvPr id="117765"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17766"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p>
          </p:txBody>
        </p:sp>
        <p:sp>
          <p:nvSpPr>
            <p:cNvPr id="117767"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sp>
          <p:nvSpPr>
            <p:cNvPr id="117768"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a:p>
          </p:txBody>
        </p:sp>
        <p:sp>
          <p:nvSpPr>
            <p:cNvPr id="117769"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a:p>
          </p:txBody>
        </p:sp>
      </p:grpSp>
      <p:sp>
        <p:nvSpPr>
          <p:cNvPr id="117770"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17771"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7772"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10199"/>
                  </a:outerShdw>
                </a:effectLst>
              </a:defRPr>
            </a:lvl1pPr>
          </a:lstStyle>
          <a:p>
            <a:pPr>
              <a:defRPr/>
            </a:pPr>
            <a:endParaRPr lang="en-US"/>
          </a:p>
        </p:txBody>
      </p:sp>
      <p:sp>
        <p:nvSpPr>
          <p:cNvPr id="117773"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10199"/>
                  </a:outerShdw>
                </a:effectLst>
              </a:defRPr>
            </a:lvl1pPr>
          </a:lstStyle>
          <a:p>
            <a:pPr>
              <a:defRPr/>
            </a:pPr>
            <a:r>
              <a:rPr lang="en-US"/>
              <a:t>Imran ul Hasan (PUCIT)  ©A.I </a:t>
            </a:r>
          </a:p>
        </p:txBody>
      </p:sp>
      <p:sp>
        <p:nvSpPr>
          <p:cNvPr id="117774"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pPr>
              <a:defRPr/>
            </a:pPr>
            <a:fld id="{5FAF610A-A95F-4681-A932-EE489ED6936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3" r:id="rId12"/>
    <p:sldLayoutId id="2147483754" r:id="rId13"/>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1143000"/>
            <a:ext cx="7772400" cy="2286000"/>
          </a:xfrm>
        </p:spPr>
        <p:txBody>
          <a:bodyPr/>
          <a:lstStyle/>
          <a:p>
            <a:r>
              <a:rPr lang="en-US" b="1" u="sng" smtClean="0"/>
              <a:t>u</a:t>
            </a:r>
            <a:r>
              <a:rPr lang="en-US" b="1" u="sng" smtClean="0"/>
              <a:t>ninformed </a:t>
            </a:r>
            <a:r>
              <a:rPr lang="en-US" b="1" u="sng" dirty="0" smtClean="0"/>
              <a:t>Search</a:t>
            </a:r>
            <a:br>
              <a:rPr lang="en-US" b="1" u="sng" dirty="0" smtClean="0"/>
            </a:br>
            <a:endParaRPr lang="en-IN" dirty="0"/>
          </a:p>
        </p:txBody>
      </p:sp>
      <p:sp>
        <p:nvSpPr>
          <p:cNvPr id="3" name="Subtitle 2"/>
          <p:cNvSpPr>
            <a:spLocks noGrp="1"/>
          </p:cNvSpPr>
          <p:nvPr>
            <p:ph type="subTitle" sz="quarter" idx="1"/>
          </p:nvPr>
        </p:nvSpPr>
        <p:spPr/>
        <p:txBody>
          <a:bodyPr/>
          <a:lstStyle/>
          <a:p>
            <a:r>
              <a:rPr lang="en-IN" dirty="0" smtClean="0"/>
              <a:t>Lecture 06</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685800" y="838200"/>
            <a:ext cx="7772400" cy="5638800"/>
          </a:xfrm>
        </p:spPr>
        <p:txBody>
          <a:bodyPr/>
          <a:lstStyle/>
          <a:p>
            <a:pPr algn="ctr" eaLnBrk="1" hangingPunct="1">
              <a:buFontTx/>
              <a:buNone/>
            </a:pPr>
            <a:r>
              <a:rPr lang="en-US" u="sng" smtClean="0"/>
              <a:t>BREADTH FIRST</a:t>
            </a:r>
          </a:p>
          <a:p>
            <a:pPr lvl="1" eaLnBrk="1" hangingPunct="1">
              <a:buFontTx/>
              <a:buChar char="•"/>
            </a:pPr>
            <a:r>
              <a:rPr lang="en-US" sz="3200" smtClean="0"/>
              <a:t>Examines the nodes in level by level fashion it always find the shortest path.</a:t>
            </a:r>
          </a:p>
          <a:p>
            <a:pPr lvl="1" eaLnBrk="1" hangingPunct="1">
              <a:buFontTx/>
              <a:buChar char="•"/>
            </a:pPr>
            <a:r>
              <a:rPr lang="en-US" sz="3200" smtClean="0"/>
              <a:t>If branching factor is high the algorithm may not be able to find a solution using the given memory space.</a:t>
            </a:r>
          </a:p>
          <a:p>
            <a:pPr lvl="1" eaLnBrk="1" hangingPunct="1">
              <a:buFontTx/>
              <a:buChar char="•"/>
            </a:pPr>
            <a:r>
              <a:rPr lang="en-US" sz="3200" smtClean="0"/>
              <a:t>Memory utilization is measured in terms of the number of open states on OPEN it is an exponential function of the length of the path at any time.</a:t>
            </a:r>
          </a:p>
        </p:txBody>
      </p:sp>
      <p:sp>
        <p:nvSpPr>
          <p:cNvPr id="38915" name="Text Box 5"/>
          <p:cNvSpPr txBox="1">
            <a:spLocks noChangeArrowheads="1"/>
          </p:cNvSpPr>
          <p:nvPr/>
        </p:nvSpPr>
        <p:spPr bwMode="auto">
          <a:xfrm>
            <a:off x="457200" y="228600"/>
            <a:ext cx="8153400" cy="519113"/>
          </a:xfrm>
          <a:prstGeom prst="rect">
            <a:avLst/>
          </a:prstGeom>
          <a:noFill/>
          <a:ln w="9525">
            <a:noFill/>
            <a:miter lim="800000"/>
            <a:headEnd/>
            <a:tailEnd/>
          </a:ln>
        </p:spPr>
        <p:txBody>
          <a:bodyPr>
            <a:spAutoFit/>
          </a:bodyPr>
          <a:lstStyle/>
          <a:p>
            <a:pPr algn="ctr">
              <a:spcBef>
                <a:spcPct val="50000"/>
              </a:spcBef>
            </a:pPr>
            <a:r>
              <a:rPr lang="en-US" sz="2800" b="1" u="sng">
                <a:solidFill>
                  <a:schemeClr val="tx2"/>
                </a:solidFill>
              </a:rPr>
              <a:t>DEPTH FIRST AND BREADTH FIRST SEARCH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381000" y="838200"/>
            <a:ext cx="8077200" cy="5257800"/>
          </a:xfrm>
        </p:spPr>
        <p:txBody>
          <a:bodyPr/>
          <a:lstStyle/>
          <a:p>
            <a:pPr algn="ctr" eaLnBrk="1" hangingPunct="1">
              <a:buFontTx/>
              <a:buNone/>
            </a:pPr>
            <a:r>
              <a:rPr lang="en-US" u="sng" smtClean="0"/>
              <a:t>DEPTH FIRST</a:t>
            </a:r>
          </a:p>
          <a:p>
            <a:pPr lvl="1" eaLnBrk="1" hangingPunct="1">
              <a:buFont typeface="Wingdings" pitchFamily="2" charset="2"/>
              <a:buChar char="§"/>
            </a:pPr>
            <a:r>
              <a:rPr lang="en-US" sz="3200" smtClean="0"/>
              <a:t>Gets quickly into a deep search space. If it is known that the solution will be long, depth first search will not waste time.</a:t>
            </a:r>
          </a:p>
          <a:p>
            <a:pPr lvl="1" eaLnBrk="1" hangingPunct="1">
              <a:buFont typeface="Wingdings" pitchFamily="2" charset="2"/>
              <a:buChar char="§"/>
            </a:pPr>
            <a:r>
              <a:rPr lang="en-US" sz="3200" smtClean="0"/>
              <a:t>It can get lost deep in the graph</a:t>
            </a:r>
          </a:p>
          <a:p>
            <a:pPr lvl="1" eaLnBrk="1" hangingPunct="1">
              <a:buFont typeface="Wingdings" pitchFamily="2" charset="2"/>
              <a:buChar char="§"/>
            </a:pPr>
            <a:r>
              <a:rPr lang="en-US" sz="3200" smtClean="0"/>
              <a:t>Missing shorter paths </a:t>
            </a:r>
          </a:p>
          <a:p>
            <a:pPr lvl="1" eaLnBrk="1" hangingPunct="1">
              <a:buFont typeface="Wingdings" pitchFamily="2" charset="2"/>
              <a:buChar char="§"/>
            </a:pPr>
            <a:r>
              <a:rPr lang="en-US" sz="3200" smtClean="0"/>
              <a:t>Even becoming stuck in an infinitely long path that does not lead to a goal.</a:t>
            </a:r>
          </a:p>
        </p:txBody>
      </p:sp>
      <p:sp>
        <p:nvSpPr>
          <p:cNvPr id="39939" name="Text Box 5"/>
          <p:cNvSpPr txBox="1">
            <a:spLocks noChangeArrowheads="1"/>
          </p:cNvSpPr>
          <p:nvPr/>
        </p:nvSpPr>
        <p:spPr bwMode="auto">
          <a:xfrm>
            <a:off x="457200" y="228600"/>
            <a:ext cx="8153400" cy="519113"/>
          </a:xfrm>
          <a:prstGeom prst="rect">
            <a:avLst/>
          </a:prstGeom>
          <a:noFill/>
          <a:ln w="9525">
            <a:noFill/>
            <a:miter lim="800000"/>
            <a:headEnd/>
            <a:tailEnd/>
          </a:ln>
        </p:spPr>
        <p:txBody>
          <a:bodyPr>
            <a:spAutoFit/>
          </a:bodyPr>
          <a:lstStyle/>
          <a:p>
            <a:pPr algn="ctr">
              <a:spcBef>
                <a:spcPct val="50000"/>
              </a:spcBef>
            </a:pPr>
            <a:r>
              <a:rPr lang="en-US" sz="2800" b="1" u="sng">
                <a:solidFill>
                  <a:schemeClr val="tx2"/>
                </a:solidFill>
              </a:rPr>
              <a:t>DEPTH FIRST AND BREADTH FIRST SEARCH</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457200" y="228600"/>
            <a:ext cx="8153400" cy="519113"/>
          </a:xfrm>
          <a:prstGeom prst="rect">
            <a:avLst/>
          </a:prstGeom>
          <a:noFill/>
          <a:ln w="9525">
            <a:noFill/>
            <a:miter lim="800000"/>
            <a:headEnd/>
            <a:tailEnd/>
          </a:ln>
        </p:spPr>
        <p:txBody>
          <a:bodyPr>
            <a:spAutoFit/>
          </a:bodyPr>
          <a:lstStyle/>
          <a:p>
            <a:pPr algn="ctr">
              <a:spcBef>
                <a:spcPct val="50000"/>
              </a:spcBef>
            </a:pPr>
            <a:r>
              <a:rPr lang="en-US" sz="2800" b="1" u="sng">
                <a:solidFill>
                  <a:schemeClr val="tx2"/>
                </a:solidFill>
              </a:rPr>
              <a:t>DEPTH FIRST AND BREADTH FIRST SEARCH</a:t>
            </a:r>
          </a:p>
        </p:txBody>
      </p:sp>
      <p:sp>
        <p:nvSpPr>
          <p:cNvPr id="28675" name="Rectangle 3"/>
          <p:cNvSpPr>
            <a:spLocks noGrp="1" noChangeArrowheads="1"/>
          </p:cNvSpPr>
          <p:nvPr>
            <p:ph type="body" idx="4294967295"/>
          </p:nvPr>
        </p:nvSpPr>
        <p:spPr>
          <a:xfrm>
            <a:off x="304800" y="762000"/>
            <a:ext cx="8458200" cy="5486400"/>
          </a:xfrm>
        </p:spPr>
        <p:txBody>
          <a:bodyPr/>
          <a:lstStyle/>
          <a:p>
            <a:pPr marL="609600" indent="-609600" eaLnBrk="1" hangingPunct="1"/>
            <a:r>
              <a:rPr lang="en-US" smtClean="0"/>
              <a:t>The data driven or goal driven search determines the direction of search</a:t>
            </a:r>
          </a:p>
          <a:p>
            <a:pPr marL="609600" indent="-609600" eaLnBrk="1" hangingPunct="1"/>
            <a:r>
              <a:rPr lang="en-US" smtClean="0"/>
              <a:t>The second issue is the order of search</a:t>
            </a:r>
          </a:p>
          <a:p>
            <a:pPr marL="609600" indent="-609600" eaLnBrk="1" hangingPunct="1"/>
            <a:r>
              <a:rPr lang="en-US" smtClean="0"/>
              <a:t>There are two possible orders</a:t>
            </a:r>
          </a:p>
          <a:p>
            <a:pPr marL="609600" indent="-609600" eaLnBrk="1" hangingPunct="1">
              <a:buFontTx/>
              <a:buAutoNum type="arabicPeriod"/>
            </a:pPr>
            <a:r>
              <a:rPr lang="en-US" smtClean="0"/>
              <a:t>Depth First</a:t>
            </a:r>
          </a:p>
          <a:p>
            <a:pPr marL="609600" indent="-609600" eaLnBrk="1" hangingPunct="1">
              <a:buFontTx/>
              <a:buAutoNum type="arabicPeriod"/>
            </a:pPr>
            <a:r>
              <a:rPr lang="en-US" smtClean="0"/>
              <a:t>Breadth First</a:t>
            </a:r>
          </a:p>
          <a:p>
            <a:pPr marL="609600" indent="-609600" eaLnBrk="1" hangingPunct="1"/>
            <a:endParaRPr lang="en-US" smtClean="0"/>
          </a:p>
          <a:p>
            <a:pPr marL="609600" indent="-609600" eaLnBrk="1" hangingPunct="1">
              <a:buFontTx/>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772400" cy="457200"/>
          </a:xfrm>
        </p:spPr>
        <p:txBody>
          <a:bodyPr/>
          <a:lstStyle/>
          <a:p>
            <a:pPr eaLnBrk="1" hangingPunct="1"/>
            <a:r>
              <a:rPr lang="en-US" sz="2800" u="sng" smtClean="0"/>
              <a:t>DEPTH FIRST SEARCH</a:t>
            </a:r>
          </a:p>
        </p:txBody>
      </p:sp>
      <p:sp>
        <p:nvSpPr>
          <p:cNvPr id="29699" name="Rectangle 3"/>
          <p:cNvSpPr>
            <a:spLocks noGrp="1" noChangeArrowheads="1"/>
          </p:cNvSpPr>
          <p:nvPr>
            <p:ph type="body" idx="1"/>
          </p:nvPr>
        </p:nvSpPr>
        <p:spPr>
          <a:xfrm>
            <a:off x="685800" y="838200"/>
            <a:ext cx="7772400" cy="5257800"/>
          </a:xfrm>
        </p:spPr>
        <p:txBody>
          <a:bodyPr/>
          <a:lstStyle/>
          <a:p>
            <a:pPr eaLnBrk="1" hangingPunct="1"/>
            <a:r>
              <a:rPr lang="en-US" smtClean="0"/>
              <a:t>Depth first is a simplification of back track algorithm</a:t>
            </a:r>
          </a:p>
          <a:p>
            <a:pPr eaLnBrk="1" hangingPunct="1"/>
            <a:r>
              <a:rPr lang="en-US" smtClean="0"/>
              <a:t>The descendent states are added and removed from the left end of OPEN.</a:t>
            </a:r>
          </a:p>
          <a:p>
            <a:pPr eaLnBrk="1" hangingPunct="1"/>
            <a:r>
              <a:rPr lang="en-US" smtClean="0"/>
              <a:t>OPEN is a LIFO structure. The organization of open as a stack directs search towards the most recently generated states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2000" y="228600"/>
            <a:ext cx="7772400" cy="381000"/>
          </a:xfrm>
        </p:spPr>
        <p:txBody>
          <a:bodyPr/>
          <a:lstStyle/>
          <a:p>
            <a:pPr eaLnBrk="1" hangingPunct="1"/>
            <a:r>
              <a:rPr lang="en-US" sz="2800" u="sng" smtClean="0"/>
              <a:t>DEPTH FIRST ALGORITHMS</a:t>
            </a:r>
          </a:p>
        </p:txBody>
      </p:sp>
      <p:sp>
        <p:nvSpPr>
          <p:cNvPr id="30723" name="Rectangle 3"/>
          <p:cNvSpPr>
            <a:spLocks noGrp="1" noChangeArrowheads="1"/>
          </p:cNvSpPr>
          <p:nvPr>
            <p:ph type="body" idx="1"/>
          </p:nvPr>
        </p:nvSpPr>
        <p:spPr>
          <a:xfrm>
            <a:off x="304800" y="838200"/>
            <a:ext cx="8534400" cy="5257800"/>
          </a:xfrm>
        </p:spPr>
        <p:txBody>
          <a:bodyPr/>
          <a:lstStyle/>
          <a:p>
            <a:pPr marL="609600" indent="-609600" eaLnBrk="1" hangingPunct="1">
              <a:buFontTx/>
              <a:buAutoNum type="arabicPeriod"/>
            </a:pPr>
            <a:r>
              <a:rPr lang="en-US" smtClean="0"/>
              <a:t>Open =[Start], Closed =[]</a:t>
            </a:r>
          </a:p>
          <a:p>
            <a:pPr marL="609600" indent="-609600" eaLnBrk="1" hangingPunct="1">
              <a:buFontTx/>
              <a:buAutoNum type="arabicPeriod"/>
            </a:pPr>
            <a:r>
              <a:rPr lang="en-US" smtClean="0"/>
              <a:t>While Open != []</a:t>
            </a:r>
          </a:p>
          <a:p>
            <a:pPr marL="609600" indent="-609600" eaLnBrk="1" hangingPunct="1">
              <a:buFontTx/>
              <a:buAutoNum type="arabicPeriod"/>
            </a:pPr>
            <a:r>
              <a:rPr lang="en-US" smtClean="0"/>
              <a:t> 	</a:t>
            </a:r>
            <a:r>
              <a:rPr lang="en-US" sz="2800" smtClean="0"/>
              <a:t>Remove left most state from Open call it X</a:t>
            </a:r>
          </a:p>
          <a:p>
            <a:pPr marL="609600" indent="-609600" eaLnBrk="1" hangingPunct="1">
              <a:buFontTx/>
              <a:buAutoNum type="arabicPeriod"/>
            </a:pPr>
            <a:r>
              <a:rPr lang="en-US" sz="2800" smtClean="0"/>
              <a:t> 	If X is a goal then return SUCCESS</a:t>
            </a:r>
          </a:p>
          <a:p>
            <a:pPr marL="609600" indent="-609600" eaLnBrk="1" hangingPunct="1">
              <a:buFontTx/>
              <a:buAutoNum type="arabicPeriod"/>
            </a:pPr>
            <a:r>
              <a:rPr lang="en-US" sz="2800" smtClean="0"/>
              <a:t> 	Generate children of X</a:t>
            </a:r>
          </a:p>
          <a:p>
            <a:pPr marL="609600" indent="-609600" eaLnBrk="1" hangingPunct="1">
              <a:buFontTx/>
              <a:buAutoNum type="arabicPeriod"/>
            </a:pPr>
            <a:r>
              <a:rPr lang="en-US" sz="2800" smtClean="0"/>
              <a:t> 	Put X on Closed</a:t>
            </a:r>
          </a:p>
          <a:p>
            <a:pPr marL="609600" indent="-609600" eaLnBrk="1" hangingPunct="1">
              <a:buFontTx/>
              <a:buAutoNum type="arabicPeriod"/>
            </a:pPr>
            <a:r>
              <a:rPr lang="en-US" sz="2800" smtClean="0"/>
              <a:t> 	Discard children of X if already on Open or Closed</a:t>
            </a:r>
          </a:p>
          <a:p>
            <a:pPr marL="609600" indent="-609600" eaLnBrk="1" hangingPunct="1">
              <a:buFontTx/>
              <a:buAutoNum type="arabicPeriod"/>
            </a:pPr>
            <a:r>
              <a:rPr lang="en-US" sz="2800" smtClean="0"/>
              <a:t> 	Put remaining children on left of Open</a:t>
            </a:r>
          </a:p>
          <a:p>
            <a:pPr marL="609600" indent="-609600" eaLnBrk="1" hangingPunct="1">
              <a:buFontTx/>
              <a:buAutoNum type="arabicPeriod"/>
            </a:pPr>
            <a:r>
              <a:rPr lang="en-US" sz="2800" smtClean="0"/>
              <a:t>Return FAIL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Line 2"/>
          <p:cNvSpPr>
            <a:spLocks noChangeShapeType="1"/>
          </p:cNvSpPr>
          <p:nvPr/>
        </p:nvSpPr>
        <p:spPr bwMode="auto">
          <a:xfrm flipH="1">
            <a:off x="3124200" y="15240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47" name="Line 3"/>
          <p:cNvSpPr>
            <a:spLocks noChangeShapeType="1"/>
          </p:cNvSpPr>
          <p:nvPr/>
        </p:nvSpPr>
        <p:spPr bwMode="auto">
          <a:xfrm>
            <a:off x="3810000" y="1524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48" name="Line 4"/>
          <p:cNvSpPr>
            <a:spLocks noChangeShapeType="1"/>
          </p:cNvSpPr>
          <p:nvPr/>
        </p:nvSpPr>
        <p:spPr bwMode="auto">
          <a:xfrm>
            <a:off x="3810000" y="1524000"/>
            <a:ext cx="9144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1749" name="Line 5"/>
          <p:cNvSpPr>
            <a:spLocks noChangeShapeType="1"/>
          </p:cNvSpPr>
          <p:nvPr/>
        </p:nvSpPr>
        <p:spPr bwMode="auto">
          <a:xfrm flipH="1">
            <a:off x="2362200" y="22860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0" name="Line 6"/>
          <p:cNvSpPr>
            <a:spLocks noChangeShapeType="1"/>
          </p:cNvSpPr>
          <p:nvPr/>
        </p:nvSpPr>
        <p:spPr bwMode="auto">
          <a:xfrm>
            <a:off x="3048000" y="2286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1" name="Line 7"/>
          <p:cNvSpPr>
            <a:spLocks noChangeShapeType="1"/>
          </p:cNvSpPr>
          <p:nvPr/>
        </p:nvSpPr>
        <p:spPr bwMode="auto">
          <a:xfrm flipH="1">
            <a:off x="3581400" y="2286000"/>
            <a:ext cx="3810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2" name="Line 8"/>
          <p:cNvSpPr>
            <a:spLocks noChangeShapeType="1"/>
          </p:cNvSpPr>
          <p:nvPr/>
        </p:nvSpPr>
        <p:spPr bwMode="auto">
          <a:xfrm>
            <a:off x="3962400" y="2286000"/>
            <a:ext cx="304800" cy="609600"/>
          </a:xfrm>
          <a:prstGeom prst="line">
            <a:avLst/>
          </a:prstGeom>
          <a:noFill/>
          <a:ln w="12700" cap="sq">
            <a:solidFill>
              <a:schemeClr val="tx1"/>
            </a:solidFill>
            <a:round/>
            <a:headEnd type="none" w="sm" len="sm"/>
            <a:tailEnd type="triangle" w="sm" len="sm"/>
          </a:ln>
        </p:spPr>
        <p:txBody>
          <a:bodyPr/>
          <a:lstStyle/>
          <a:p>
            <a:endParaRPr lang="en-IN"/>
          </a:p>
        </p:txBody>
      </p:sp>
      <p:sp>
        <p:nvSpPr>
          <p:cNvPr id="31753" name="Line 9"/>
          <p:cNvSpPr>
            <a:spLocks noChangeShapeType="1"/>
          </p:cNvSpPr>
          <p:nvPr/>
        </p:nvSpPr>
        <p:spPr bwMode="auto">
          <a:xfrm flipH="1">
            <a:off x="1676400" y="31242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4" name="Line 10"/>
          <p:cNvSpPr>
            <a:spLocks noChangeShapeType="1"/>
          </p:cNvSpPr>
          <p:nvPr/>
        </p:nvSpPr>
        <p:spPr bwMode="auto">
          <a:xfrm>
            <a:off x="2362200" y="31242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5" name="Line 11"/>
          <p:cNvSpPr>
            <a:spLocks noChangeShapeType="1"/>
          </p:cNvSpPr>
          <p:nvPr/>
        </p:nvSpPr>
        <p:spPr bwMode="auto">
          <a:xfrm flipH="1">
            <a:off x="2590800" y="3048000"/>
            <a:ext cx="6096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1756" name="Line 12"/>
          <p:cNvSpPr>
            <a:spLocks noChangeShapeType="1"/>
          </p:cNvSpPr>
          <p:nvPr/>
        </p:nvSpPr>
        <p:spPr bwMode="auto">
          <a:xfrm>
            <a:off x="3200400" y="3048000"/>
            <a:ext cx="2286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57" name="Line 13"/>
          <p:cNvSpPr>
            <a:spLocks noChangeShapeType="1"/>
          </p:cNvSpPr>
          <p:nvPr/>
        </p:nvSpPr>
        <p:spPr bwMode="auto">
          <a:xfrm flipH="1">
            <a:off x="4038600" y="2971800"/>
            <a:ext cx="3048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1758" name="Line 14"/>
          <p:cNvSpPr>
            <a:spLocks noChangeShapeType="1"/>
          </p:cNvSpPr>
          <p:nvPr/>
        </p:nvSpPr>
        <p:spPr bwMode="auto">
          <a:xfrm>
            <a:off x="4343400" y="2971800"/>
            <a:ext cx="4572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1759" name="Line 15"/>
          <p:cNvSpPr>
            <a:spLocks noChangeShapeType="1"/>
          </p:cNvSpPr>
          <p:nvPr/>
        </p:nvSpPr>
        <p:spPr bwMode="auto">
          <a:xfrm>
            <a:off x="3581400" y="3048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60" name="Line 16"/>
          <p:cNvSpPr>
            <a:spLocks noChangeShapeType="1"/>
          </p:cNvSpPr>
          <p:nvPr/>
        </p:nvSpPr>
        <p:spPr bwMode="auto">
          <a:xfrm>
            <a:off x="2590800" y="38862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61" name="Line 17"/>
          <p:cNvSpPr>
            <a:spLocks noChangeShapeType="1"/>
          </p:cNvSpPr>
          <p:nvPr/>
        </p:nvSpPr>
        <p:spPr bwMode="auto">
          <a:xfrm>
            <a:off x="1676400" y="38862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62" name="Line 18"/>
          <p:cNvSpPr>
            <a:spLocks noChangeShapeType="1"/>
          </p:cNvSpPr>
          <p:nvPr/>
        </p:nvSpPr>
        <p:spPr bwMode="auto">
          <a:xfrm flipH="1">
            <a:off x="4800600" y="2133600"/>
            <a:ext cx="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1763" name="Line 19"/>
          <p:cNvSpPr>
            <a:spLocks noChangeShapeType="1"/>
          </p:cNvSpPr>
          <p:nvPr/>
        </p:nvSpPr>
        <p:spPr bwMode="auto">
          <a:xfrm>
            <a:off x="4800600" y="2133600"/>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1764" name="Line 20"/>
          <p:cNvSpPr>
            <a:spLocks noChangeShapeType="1"/>
          </p:cNvSpPr>
          <p:nvPr/>
        </p:nvSpPr>
        <p:spPr bwMode="auto">
          <a:xfrm flipH="1">
            <a:off x="4856163" y="2916238"/>
            <a:ext cx="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1765" name="Line 21"/>
          <p:cNvSpPr>
            <a:spLocks noChangeShapeType="1"/>
          </p:cNvSpPr>
          <p:nvPr/>
        </p:nvSpPr>
        <p:spPr bwMode="auto">
          <a:xfrm>
            <a:off x="4856163" y="2916238"/>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1766" name="Line 22"/>
          <p:cNvSpPr>
            <a:spLocks noChangeShapeType="1"/>
          </p:cNvSpPr>
          <p:nvPr/>
        </p:nvSpPr>
        <p:spPr bwMode="auto">
          <a:xfrm>
            <a:off x="5638800" y="2743200"/>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1767" name="Line 23"/>
          <p:cNvSpPr>
            <a:spLocks noChangeShapeType="1"/>
          </p:cNvSpPr>
          <p:nvPr/>
        </p:nvSpPr>
        <p:spPr bwMode="auto">
          <a:xfrm>
            <a:off x="4800600" y="38100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1768" name="Oval 24"/>
          <p:cNvSpPr>
            <a:spLocks noChangeArrowheads="1"/>
          </p:cNvSpPr>
          <p:nvPr/>
        </p:nvSpPr>
        <p:spPr bwMode="auto">
          <a:xfrm>
            <a:off x="3733800" y="1447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69" name="Oval 25"/>
          <p:cNvSpPr>
            <a:spLocks noChangeArrowheads="1"/>
          </p:cNvSpPr>
          <p:nvPr/>
        </p:nvSpPr>
        <p:spPr bwMode="auto">
          <a:xfrm>
            <a:off x="2971800" y="2209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0" name="Oval 26"/>
          <p:cNvSpPr>
            <a:spLocks noChangeArrowheads="1"/>
          </p:cNvSpPr>
          <p:nvPr/>
        </p:nvSpPr>
        <p:spPr bwMode="auto">
          <a:xfrm>
            <a:off x="3886200" y="2209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1" name="Oval 27"/>
          <p:cNvSpPr>
            <a:spLocks noChangeArrowheads="1"/>
          </p:cNvSpPr>
          <p:nvPr/>
        </p:nvSpPr>
        <p:spPr bwMode="auto">
          <a:xfrm>
            <a:off x="4724400" y="20574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2" name="Oval 28"/>
          <p:cNvSpPr>
            <a:spLocks noChangeArrowheads="1"/>
          </p:cNvSpPr>
          <p:nvPr/>
        </p:nvSpPr>
        <p:spPr bwMode="auto">
          <a:xfrm>
            <a:off x="2292350" y="30273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3" name="Oval 29"/>
          <p:cNvSpPr>
            <a:spLocks noChangeArrowheads="1"/>
          </p:cNvSpPr>
          <p:nvPr/>
        </p:nvSpPr>
        <p:spPr bwMode="auto">
          <a:xfrm>
            <a:off x="3124200" y="30273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4" name="Oval 30"/>
          <p:cNvSpPr>
            <a:spLocks noChangeArrowheads="1"/>
          </p:cNvSpPr>
          <p:nvPr/>
        </p:nvSpPr>
        <p:spPr bwMode="auto">
          <a:xfrm>
            <a:off x="3505200" y="2971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5" name="Oval 31"/>
          <p:cNvSpPr>
            <a:spLocks noChangeArrowheads="1"/>
          </p:cNvSpPr>
          <p:nvPr/>
        </p:nvSpPr>
        <p:spPr bwMode="auto">
          <a:xfrm>
            <a:off x="4267200" y="28956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6" name="Oval 32"/>
          <p:cNvSpPr>
            <a:spLocks noChangeArrowheads="1"/>
          </p:cNvSpPr>
          <p:nvPr/>
        </p:nvSpPr>
        <p:spPr bwMode="auto">
          <a:xfrm>
            <a:off x="4786313" y="28749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7" name="Oval 33"/>
          <p:cNvSpPr>
            <a:spLocks noChangeArrowheads="1"/>
          </p:cNvSpPr>
          <p:nvPr/>
        </p:nvSpPr>
        <p:spPr bwMode="auto">
          <a:xfrm>
            <a:off x="5562600" y="2667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8" name="Oval 34"/>
          <p:cNvSpPr>
            <a:spLocks noChangeArrowheads="1"/>
          </p:cNvSpPr>
          <p:nvPr/>
        </p:nvSpPr>
        <p:spPr bwMode="auto">
          <a:xfrm>
            <a:off x="6400800" y="32766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79" name="Oval 35"/>
          <p:cNvSpPr>
            <a:spLocks noChangeArrowheads="1"/>
          </p:cNvSpPr>
          <p:nvPr/>
        </p:nvSpPr>
        <p:spPr bwMode="auto">
          <a:xfrm>
            <a:off x="5562600" y="35052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0" name="Oval 36"/>
          <p:cNvSpPr>
            <a:spLocks noChangeArrowheads="1"/>
          </p:cNvSpPr>
          <p:nvPr/>
        </p:nvSpPr>
        <p:spPr bwMode="auto">
          <a:xfrm>
            <a:off x="47244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1" name="Oval 37"/>
          <p:cNvSpPr>
            <a:spLocks noChangeArrowheads="1"/>
          </p:cNvSpPr>
          <p:nvPr/>
        </p:nvSpPr>
        <p:spPr bwMode="auto">
          <a:xfrm>
            <a:off x="40386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2" name="Oval 38"/>
          <p:cNvSpPr>
            <a:spLocks noChangeArrowheads="1"/>
          </p:cNvSpPr>
          <p:nvPr/>
        </p:nvSpPr>
        <p:spPr bwMode="auto">
          <a:xfrm>
            <a:off x="36576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3" name="Oval 39"/>
          <p:cNvSpPr>
            <a:spLocks noChangeArrowheads="1"/>
          </p:cNvSpPr>
          <p:nvPr/>
        </p:nvSpPr>
        <p:spPr bwMode="auto">
          <a:xfrm>
            <a:off x="33528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4" name="Oval 40"/>
          <p:cNvSpPr>
            <a:spLocks noChangeArrowheads="1"/>
          </p:cNvSpPr>
          <p:nvPr/>
        </p:nvSpPr>
        <p:spPr bwMode="auto">
          <a:xfrm>
            <a:off x="2514600" y="3810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5" name="Oval 41"/>
          <p:cNvSpPr>
            <a:spLocks noChangeArrowheads="1"/>
          </p:cNvSpPr>
          <p:nvPr/>
        </p:nvSpPr>
        <p:spPr bwMode="auto">
          <a:xfrm>
            <a:off x="1600200" y="3810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6" name="Oval 42"/>
          <p:cNvSpPr>
            <a:spLocks noChangeArrowheads="1"/>
          </p:cNvSpPr>
          <p:nvPr/>
        </p:nvSpPr>
        <p:spPr bwMode="auto">
          <a:xfrm>
            <a:off x="1600200" y="4572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7" name="Oval 43"/>
          <p:cNvSpPr>
            <a:spLocks noChangeArrowheads="1"/>
          </p:cNvSpPr>
          <p:nvPr/>
        </p:nvSpPr>
        <p:spPr bwMode="auto">
          <a:xfrm>
            <a:off x="2514600" y="4572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8" name="Oval 44"/>
          <p:cNvSpPr>
            <a:spLocks noChangeArrowheads="1"/>
          </p:cNvSpPr>
          <p:nvPr/>
        </p:nvSpPr>
        <p:spPr bwMode="auto">
          <a:xfrm>
            <a:off x="4724400" y="4495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1789" name="Text Box 45"/>
          <p:cNvSpPr txBox="1">
            <a:spLocks noChangeArrowheads="1"/>
          </p:cNvSpPr>
          <p:nvPr/>
        </p:nvSpPr>
        <p:spPr bwMode="auto">
          <a:xfrm>
            <a:off x="3870325" y="1268413"/>
            <a:ext cx="3397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A</a:t>
            </a:r>
          </a:p>
        </p:txBody>
      </p:sp>
      <p:sp>
        <p:nvSpPr>
          <p:cNvPr id="31790" name="Text Box 46"/>
          <p:cNvSpPr txBox="1">
            <a:spLocks noChangeArrowheads="1"/>
          </p:cNvSpPr>
          <p:nvPr/>
        </p:nvSpPr>
        <p:spPr bwMode="auto">
          <a:xfrm>
            <a:off x="2651125" y="2030413"/>
            <a:ext cx="3254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B</a:t>
            </a:r>
          </a:p>
        </p:txBody>
      </p:sp>
      <p:sp>
        <p:nvSpPr>
          <p:cNvPr id="31791" name="Text Box 47"/>
          <p:cNvSpPr txBox="1">
            <a:spLocks noChangeArrowheads="1"/>
          </p:cNvSpPr>
          <p:nvPr/>
        </p:nvSpPr>
        <p:spPr bwMode="auto">
          <a:xfrm>
            <a:off x="3565525" y="2106613"/>
            <a:ext cx="3286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C</a:t>
            </a:r>
          </a:p>
        </p:txBody>
      </p:sp>
      <p:sp>
        <p:nvSpPr>
          <p:cNvPr id="31792" name="Text Box 48"/>
          <p:cNvSpPr txBox="1">
            <a:spLocks noChangeArrowheads="1"/>
          </p:cNvSpPr>
          <p:nvPr/>
        </p:nvSpPr>
        <p:spPr bwMode="auto">
          <a:xfrm>
            <a:off x="4403725" y="19542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D</a:t>
            </a:r>
          </a:p>
        </p:txBody>
      </p:sp>
      <p:sp>
        <p:nvSpPr>
          <p:cNvPr id="31793" name="Text Box 49"/>
          <p:cNvSpPr txBox="1">
            <a:spLocks noChangeArrowheads="1"/>
          </p:cNvSpPr>
          <p:nvPr/>
        </p:nvSpPr>
        <p:spPr bwMode="auto">
          <a:xfrm>
            <a:off x="1981200" y="2895600"/>
            <a:ext cx="334963"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E</a:t>
            </a:r>
          </a:p>
        </p:txBody>
      </p:sp>
      <p:sp>
        <p:nvSpPr>
          <p:cNvPr id="31794" name="Text Box 50"/>
          <p:cNvSpPr txBox="1">
            <a:spLocks noChangeArrowheads="1"/>
          </p:cNvSpPr>
          <p:nvPr/>
        </p:nvSpPr>
        <p:spPr bwMode="auto">
          <a:xfrm>
            <a:off x="2803525" y="2944813"/>
            <a:ext cx="3127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F</a:t>
            </a:r>
          </a:p>
        </p:txBody>
      </p:sp>
      <p:sp>
        <p:nvSpPr>
          <p:cNvPr id="31795" name="Text Box 51"/>
          <p:cNvSpPr txBox="1">
            <a:spLocks noChangeArrowheads="1"/>
          </p:cNvSpPr>
          <p:nvPr/>
        </p:nvSpPr>
        <p:spPr bwMode="auto">
          <a:xfrm>
            <a:off x="3184525" y="27924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G</a:t>
            </a:r>
          </a:p>
        </p:txBody>
      </p:sp>
      <p:sp>
        <p:nvSpPr>
          <p:cNvPr id="31796" name="Text Box 52"/>
          <p:cNvSpPr txBox="1">
            <a:spLocks noChangeArrowheads="1"/>
          </p:cNvSpPr>
          <p:nvPr/>
        </p:nvSpPr>
        <p:spPr bwMode="auto">
          <a:xfrm>
            <a:off x="3946525" y="2868613"/>
            <a:ext cx="35718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H</a:t>
            </a:r>
          </a:p>
        </p:txBody>
      </p:sp>
      <p:sp>
        <p:nvSpPr>
          <p:cNvPr id="31797" name="Text Box 53"/>
          <p:cNvSpPr txBox="1">
            <a:spLocks noChangeArrowheads="1"/>
          </p:cNvSpPr>
          <p:nvPr/>
        </p:nvSpPr>
        <p:spPr bwMode="auto">
          <a:xfrm>
            <a:off x="4479925" y="2716213"/>
            <a:ext cx="2651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I</a:t>
            </a:r>
          </a:p>
        </p:txBody>
      </p:sp>
      <p:sp>
        <p:nvSpPr>
          <p:cNvPr id="31798" name="Text Box 54"/>
          <p:cNvSpPr txBox="1">
            <a:spLocks noChangeArrowheads="1"/>
          </p:cNvSpPr>
          <p:nvPr/>
        </p:nvSpPr>
        <p:spPr bwMode="auto">
          <a:xfrm>
            <a:off x="5318125" y="2640013"/>
            <a:ext cx="260350"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J</a:t>
            </a:r>
          </a:p>
        </p:txBody>
      </p:sp>
      <p:sp>
        <p:nvSpPr>
          <p:cNvPr id="31799" name="Text Box 55"/>
          <p:cNvSpPr txBox="1">
            <a:spLocks noChangeArrowheads="1"/>
          </p:cNvSpPr>
          <p:nvPr/>
        </p:nvSpPr>
        <p:spPr bwMode="auto">
          <a:xfrm>
            <a:off x="1279525" y="3706813"/>
            <a:ext cx="3540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K</a:t>
            </a:r>
          </a:p>
        </p:txBody>
      </p:sp>
      <p:sp>
        <p:nvSpPr>
          <p:cNvPr id="31800" name="Text Box 56"/>
          <p:cNvSpPr txBox="1">
            <a:spLocks noChangeArrowheads="1"/>
          </p:cNvSpPr>
          <p:nvPr/>
        </p:nvSpPr>
        <p:spPr bwMode="auto">
          <a:xfrm>
            <a:off x="2193925" y="3706813"/>
            <a:ext cx="3143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L</a:t>
            </a:r>
          </a:p>
        </p:txBody>
      </p:sp>
      <p:sp>
        <p:nvSpPr>
          <p:cNvPr id="31801" name="Text Box 57"/>
          <p:cNvSpPr txBox="1">
            <a:spLocks noChangeArrowheads="1"/>
          </p:cNvSpPr>
          <p:nvPr/>
        </p:nvSpPr>
        <p:spPr bwMode="auto">
          <a:xfrm>
            <a:off x="3032125" y="3630613"/>
            <a:ext cx="374650"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M</a:t>
            </a:r>
          </a:p>
        </p:txBody>
      </p:sp>
      <p:sp>
        <p:nvSpPr>
          <p:cNvPr id="31802" name="Text Box 58"/>
          <p:cNvSpPr txBox="1">
            <a:spLocks noChangeArrowheads="1"/>
          </p:cNvSpPr>
          <p:nvPr/>
        </p:nvSpPr>
        <p:spPr bwMode="auto">
          <a:xfrm>
            <a:off x="3565525" y="38592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N</a:t>
            </a:r>
          </a:p>
        </p:txBody>
      </p:sp>
      <p:sp>
        <p:nvSpPr>
          <p:cNvPr id="31803" name="Text Box 59"/>
          <p:cNvSpPr txBox="1">
            <a:spLocks noChangeArrowheads="1"/>
          </p:cNvSpPr>
          <p:nvPr/>
        </p:nvSpPr>
        <p:spPr bwMode="auto">
          <a:xfrm>
            <a:off x="4175125" y="3630613"/>
            <a:ext cx="3635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O</a:t>
            </a:r>
          </a:p>
        </p:txBody>
      </p:sp>
      <p:sp>
        <p:nvSpPr>
          <p:cNvPr id="31804" name="Text Box 60"/>
          <p:cNvSpPr txBox="1">
            <a:spLocks noChangeArrowheads="1"/>
          </p:cNvSpPr>
          <p:nvPr/>
        </p:nvSpPr>
        <p:spPr bwMode="auto">
          <a:xfrm>
            <a:off x="4876800" y="3581400"/>
            <a:ext cx="31273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P</a:t>
            </a:r>
          </a:p>
        </p:txBody>
      </p:sp>
      <p:sp>
        <p:nvSpPr>
          <p:cNvPr id="31805" name="Text Box 61"/>
          <p:cNvSpPr txBox="1">
            <a:spLocks noChangeArrowheads="1"/>
          </p:cNvSpPr>
          <p:nvPr/>
        </p:nvSpPr>
        <p:spPr bwMode="auto">
          <a:xfrm>
            <a:off x="5699125" y="34020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Q</a:t>
            </a:r>
          </a:p>
        </p:txBody>
      </p:sp>
      <p:sp>
        <p:nvSpPr>
          <p:cNvPr id="31806" name="Text Box 62"/>
          <p:cNvSpPr txBox="1">
            <a:spLocks noChangeArrowheads="1"/>
          </p:cNvSpPr>
          <p:nvPr/>
        </p:nvSpPr>
        <p:spPr bwMode="auto">
          <a:xfrm>
            <a:off x="6537325" y="3173413"/>
            <a:ext cx="3270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R</a:t>
            </a:r>
          </a:p>
        </p:txBody>
      </p:sp>
      <p:sp>
        <p:nvSpPr>
          <p:cNvPr id="31807" name="Text Box 63"/>
          <p:cNvSpPr txBox="1">
            <a:spLocks noChangeArrowheads="1"/>
          </p:cNvSpPr>
          <p:nvPr/>
        </p:nvSpPr>
        <p:spPr bwMode="auto">
          <a:xfrm>
            <a:off x="1371600" y="4572000"/>
            <a:ext cx="29368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S</a:t>
            </a:r>
          </a:p>
        </p:txBody>
      </p:sp>
      <p:sp>
        <p:nvSpPr>
          <p:cNvPr id="31808" name="Text Box 64"/>
          <p:cNvSpPr txBox="1">
            <a:spLocks noChangeArrowheads="1"/>
          </p:cNvSpPr>
          <p:nvPr/>
        </p:nvSpPr>
        <p:spPr bwMode="auto">
          <a:xfrm>
            <a:off x="2270125" y="4621213"/>
            <a:ext cx="3254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T</a:t>
            </a:r>
          </a:p>
        </p:txBody>
      </p:sp>
      <p:sp>
        <p:nvSpPr>
          <p:cNvPr id="31809" name="Text Box 65"/>
          <p:cNvSpPr txBox="1">
            <a:spLocks noChangeArrowheads="1"/>
          </p:cNvSpPr>
          <p:nvPr/>
        </p:nvSpPr>
        <p:spPr bwMode="auto">
          <a:xfrm>
            <a:off x="4419600" y="4495800"/>
            <a:ext cx="35718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b="1">
                <a:solidFill>
                  <a:srgbClr val="FFCC00"/>
                </a:solidFill>
                <a:latin typeface="Garamond" pitchFamily="18" charset="0"/>
                <a:ea typeface="굴림" charset="-127"/>
              </a:rPr>
              <a:t>U</a:t>
            </a:r>
          </a:p>
        </p:txBody>
      </p:sp>
      <p:sp>
        <p:nvSpPr>
          <p:cNvPr id="31810" name="Rectangle 66"/>
          <p:cNvSpPr>
            <a:spLocks noGrp="1" noChangeArrowheads="1"/>
          </p:cNvSpPr>
          <p:nvPr>
            <p:ph type="title"/>
          </p:nvPr>
        </p:nvSpPr>
        <p:spPr>
          <a:xfrm>
            <a:off x="685800" y="228600"/>
            <a:ext cx="7772400" cy="457200"/>
          </a:xfrm>
          <a:noFill/>
        </p:spPr>
        <p:txBody>
          <a:bodyPr/>
          <a:lstStyle/>
          <a:p>
            <a:pPr eaLnBrk="1" hangingPunct="1"/>
            <a:r>
              <a:rPr lang="en-US" sz="4000" u="sng" smtClean="0"/>
              <a:t>DEPTH FIRST SEARCH</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482" name="Group 2"/>
          <p:cNvGraphicFramePr>
            <a:graphicFrameLocks noGrp="1"/>
          </p:cNvGraphicFramePr>
          <p:nvPr>
            <p:ph idx="1"/>
          </p:nvPr>
        </p:nvGraphicFramePr>
        <p:xfrm>
          <a:off x="685800" y="1981200"/>
          <a:ext cx="7772400" cy="4525963"/>
        </p:xfrm>
        <a:graphic>
          <a:graphicData uri="http://schemas.openxmlformats.org/drawingml/2006/table">
            <a:tbl>
              <a:tblPr/>
              <a:tblGrid>
                <a:gridCol w="431800"/>
                <a:gridCol w="3238500"/>
                <a:gridCol w="4102100"/>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Open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Closed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[BCD]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[EFCD]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[KLFCD]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[EBA]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788508" name="Rectangle 28"/>
          <p:cNvSpPr>
            <a:spLocks noChangeArrowheads="1"/>
          </p:cNvSpPr>
          <p:nvPr/>
        </p:nvSpPr>
        <p:spPr bwMode="auto">
          <a:xfrm>
            <a:off x="7315200" y="6172200"/>
            <a:ext cx="600075" cy="519113"/>
          </a:xfrm>
          <a:prstGeom prst="rect">
            <a:avLst/>
          </a:prstGeom>
          <a:noFill/>
          <a:ln w="9525">
            <a:noFill/>
            <a:miter lim="800000"/>
            <a:headEnd/>
            <a:tailEnd/>
          </a:ln>
          <a:effectLst/>
        </p:spPr>
        <p:txBody>
          <a:bodyPr wrap="none">
            <a:spAutoFit/>
          </a:bodyPr>
          <a:lstStyle/>
          <a:p>
            <a:pPr>
              <a:buClr>
                <a:schemeClr val="hlink"/>
              </a:buClr>
              <a:buSzPct val="75000"/>
              <a:buFont typeface="Wingdings" pitchFamily="2" charset="2"/>
              <a:buNone/>
              <a:defRPr/>
            </a:pPr>
            <a:r>
              <a:rPr lang="en-US" sz="2800">
                <a:effectLst>
                  <a:outerShdw blurRad="38100" dist="38100" dir="2700000" algn="tl">
                    <a:srgbClr val="C0C0C0"/>
                  </a:outerShdw>
                </a:effectLst>
                <a:latin typeface="Arial" charset="0"/>
                <a:hlinkClick r:id="" action="ppaction://noaction"/>
              </a:rPr>
              <a:t>=&gt;</a:t>
            </a:r>
            <a:endParaRPr lang="en-US" sz="2800">
              <a:effectLst>
                <a:outerShdw blurRad="38100" dist="38100" dir="2700000" algn="tl">
                  <a:srgbClr val="C0C0C0"/>
                </a:outerShdw>
              </a:effectLst>
              <a:latin typeface="Arial" charset="0"/>
            </a:endParaRPr>
          </a:p>
        </p:txBody>
      </p:sp>
      <p:sp>
        <p:nvSpPr>
          <p:cNvPr id="32797" name="Rectangle 29"/>
          <p:cNvSpPr>
            <a:spLocks noGrp="1" noChangeArrowheads="1"/>
          </p:cNvSpPr>
          <p:nvPr>
            <p:ph type="title"/>
          </p:nvPr>
        </p:nvSpPr>
        <p:spPr>
          <a:xfrm>
            <a:off x="685800" y="228600"/>
            <a:ext cx="7772400" cy="457200"/>
          </a:xfrm>
          <a:noFill/>
        </p:spPr>
        <p:txBody>
          <a:bodyPr/>
          <a:lstStyle/>
          <a:p>
            <a:pPr eaLnBrk="1" hangingPunct="1"/>
            <a:r>
              <a:rPr lang="en-US" sz="4000" u="sng" smtClean="0"/>
              <a:t>DEPTH FIRST SEARCH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228600"/>
            <a:ext cx="7772400" cy="381000"/>
          </a:xfrm>
        </p:spPr>
        <p:txBody>
          <a:bodyPr/>
          <a:lstStyle/>
          <a:p>
            <a:pPr eaLnBrk="1" hangingPunct="1"/>
            <a:r>
              <a:rPr lang="en-US" sz="2800" u="sng" smtClean="0"/>
              <a:t>BREADTH FIRST ALGORITHMS</a:t>
            </a:r>
          </a:p>
        </p:txBody>
      </p:sp>
      <p:sp>
        <p:nvSpPr>
          <p:cNvPr id="35843" name="Rectangle 3"/>
          <p:cNvSpPr>
            <a:spLocks noGrp="1" noChangeArrowheads="1"/>
          </p:cNvSpPr>
          <p:nvPr>
            <p:ph type="body" idx="1"/>
          </p:nvPr>
        </p:nvSpPr>
        <p:spPr>
          <a:xfrm>
            <a:off x="685800" y="838200"/>
            <a:ext cx="7772400" cy="5257800"/>
          </a:xfrm>
        </p:spPr>
        <p:txBody>
          <a:bodyPr/>
          <a:lstStyle/>
          <a:p>
            <a:pPr eaLnBrk="1" hangingPunct="1">
              <a:lnSpc>
                <a:spcPct val="90000"/>
              </a:lnSpc>
            </a:pPr>
            <a:r>
              <a:rPr lang="en-US" smtClean="0"/>
              <a:t>Breadth first search explores the space in a level by level fashion.</a:t>
            </a:r>
          </a:p>
          <a:p>
            <a:pPr eaLnBrk="1" hangingPunct="1">
              <a:lnSpc>
                <a:spcPct val="90000"/>
              </a:lnSpc>
            </a:pPr>
            <a:r>
              <a:rPr lang="en-US" smtClean="0"/>
              <a:t>Only when there are no more states to be explored at a given level does the algorithm move on the next level.</a:t>
            </a:r>
          </a:p>
          <a:p>
            <a:pPr eaLnBrk="1" hangingPunct="1">
              <a:lnSpc>
                <a:spcPct val="90000"/>
              </a:lnSpc>
            </a:pPr>
            <a:r>
              <a:rPr lang="en-US" smtClean="0"/>
              <a:t>“Open” and “Closed” two lists are used to keep track of the search. Open is Like NSL having list of nodes whose children have not been examined. Closed records states that have already been examined. Closed is the union of DE and SL.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title"/>
          </p:nvPr>
        </p:nvSpPr>
        <p:spPr>
          <a:xfrm>
            <a:off x="685800" y="228600"/>
            <a:ext cx="7772400" cy="457200"/>
          </a:xfrm>
        </p:spPr>
        <p:txBody>
          <a:bodyPr/>
          <a:lstStyle/>
          <a:p>
            <a:pPr eaLnBrk="1" hangingPunct="1"/>
            <a:r>
              <a:rPr lang="en-US" sz="2800" u="sng" smtClean="0"/>
              <a:t>BREADTH FIRST SEARCH</a:t>
            </a:r>
          </a:p>
        </p:txBody>
      </p:sp>
      <p:sp>
        <p:nvSpPr>
          <p:cNvPr id="36867" name="Line 4"/>
          <p:cNvSpPr>
            <a:spLocks noChangeShapeType="1"/>
          </p:cNvSpPr>
          <p:nvPr/>
        </p:nvSpPr>
        <p:spPr bwMode="auto">
          <a:xfrm flipH="1">
            <a:off x="3124200" y="15240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68" name="Line 5"/>
          <p:cNvSpPr>
            <a:spLocks noChangeShapeType="1"/>
          </p:cNvSpPr>
          <p:nvPr/>
        </p:nvSpPr>
        <p:spPr bwMode="auto">
          <a:xfrm>
            <a:off x="3810000" y="1524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69" name="Line 6"/>
          <p:cNvSpPr>
            <a:spLocks noChangeShapeType="1"/>
          </p:cNvSpPr>
          <p:nvPr/>
        </p:nvSpPr>
        <p:spPr bwMode="auto">
          <a:xfrm>
            <a:off x="3810000" y="1524000"/>
            <a:ext cx="9144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6870" name="Line 7"/>
          <p:cNvSpPr>
            <a:spLocks noChangeShapeType="1"/>
          </p:cNvSpPr>
          <p:nvPr/>
        </p:nvSpPr>
        <p:spPr bwMode="auto">
          <a:xfrm flipH="1">
            <a:off x="2362200" y="22860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1" name="Line 8"/>
          <p:cNvSpPr>
            <a:spLocks noChangeShapeType="1"/>
          </p:cNvSpPr>
          <p:nvPr/>
        </p:nvSpPr>
        <p:spPr bwMode="auto">
          <a:xfrm>
            <a:off x="3048000" y="2286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2" name="Line 9"/>
          <p:cNvSpPr>
            <a:spLocks noChangeShapeType="1"/>
          </p:cNvSpPr>
          <p:nvPr/>
        </p:nvSpPr>
        <p:spPr bwMode="auto">
          <a:xfrm flipH="1">
            <a:off x="3581400" y="2286000"/>
            <a:ext cx="3810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3" name="Line 10"/>
          <p:cNvSpPr>
            <a:spLocks noChangeShapeType="1"/>
          </p:cNvSpPr>
          <p:nvPr/>
        </p:nvSpPr>
        <p:spPr bwMode="auto">
          <a:xfrm>
            <a:off x="3962400" y="2286000"/>
            <a:ext cx="304800" cy="609600"/>
          </a:xfrm>
          <a:prstGeom prst="line">
            <a:avLst/>
          </a:prstGeom>
          <a:noFill/>
          <a:ln w="12700" cap="sq">
            <a:solidFill>
              <a:schemeClr val="tx1"/>
            </a:solidFill>
            <a:round/>
            <a:headEnd type="none" w="sm" len="sm"/>
            <a:tailEnd type="triangle" w="sm" len="sm"/>
          </a:ln>
        </p:spPr>
        <p:txBody>
          <a:bodyPr/>
          <a:lstStyle/>
          <a:p>
            <a:endParaRPr lang="en-IN"/>
          </a:p>
        </p:txBody>
      </p:sp>
      <p:sp>
        <p:nvSpPr>
          <p:cNvPr id="36874" name="Line 11"/>
          <p:cNvSpPr>
            <a:spLocks noChangeShapeType="1"/>
          </p:cNvSpPr>
          <p:nvPr/>
        </p:nvSpPr>
        <p:spPr bwMode="auto">
          <a:xfrm flipH="1">
            <a:off x="1676400" y="3124200"/>
            <a:ext cx="6858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5" name="Line 12"/>
          <p:cNvSpPr>
            <a:spLocks noChangeShapeType="1"/>
          </p:cNvSpPr>
          <p:nvPr/>
        </p:nvSpPr>
        <p:spPr bwMode="auto">
          <a:xfrm>
            <a:off x="2362200" y="31242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6" name="Line 13"/>
          <p:cNvSpPr>
            <a:spLocks noChangeShapeType="1"/>
          </p:cNvSpPr>
          <p:nvPr/>
        </p:nvSpPr>
        <p:spPr bwMode="auto">
          <a:xfrm flipH="1">
            <a:off x="2590800" y="3048000"/>
            <a:ext cx="6096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6877" name="Line 14"/>
          <p:cNvSpPr>
            <a:spLocks noChangeShapeType="1"/>
          </p:cNvSpPr>
          <p:nvPr/>
        </p:nvSpPr>
        <p:spPr bwMode="auto">
          <a:xfrm>
            <a:off x="3200400" y="3048000"/>
            <a:ext cx="2286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78" name="Line 15"/>
          <p:cNvSpPr>
            <a:spLocks noChangeShapeType="1"/>
          </p:cNvSpPr>
          <p:nvPr/>
        </p:nvSpPr>
        <p:spPr bwMode="auto">
          <a:xfrm flipH="1">
            <a:off x="4038600" y="2971800"/>
            <a:ext cx="3048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6879" name="Line 16"/>
          <p:cNvSpPr>
            <a:spLocks noChangeShapeType="1"/>
          </p:cNvSpPr>
          <p:nvPr/>
        </p:nvSpPr>
        <p:spPr bwMode="auto">
          <a:xfrm>
            <a:off x="4343400" y="2971800"/>
            <a:ext cx="45720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6880" name="Line 17"/>
          <p:cNvSpPr>
            <a:spLocks noChangeShapeType="1"/>
          </p:cNvSpPr>
          <p:nvPr/>
        </p:nvSpPr>
        <p:spPr bwMode="auto">
          <a:xfrm>
            <a:off x="3581400" y="3048000"/>
            <a:ext cx="15240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81" name="Line 18"/>
          <p:cNvSpPr>
            <a:spLocks noChangeShapeType="1"/>
          </p:cNvSpPr>
          <p:nvPr/>
        </p:nvSpPr>
        <p:spPr bwMode="auto">
          <a:xfrm>
            <a:off x="2590800" y="38862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82" name="Line 19"/>
          <p:cNvSpPr>
            <a:spLocks noChangeShapeType="1"/>
          </p:cNvSpPr>
          <p:nvPr/>
        </p:nvSpPr>
        <p:spPr bwMode="auto">
          <a:xfrm>
            <a:off x="1676400" y="38862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83" name="Line 20"/>
          <p:cNvSpPr>
            <a:spLocks noChangeShapeType="1"/>
          </p:cNvSpPr>
          <p:nvPr/>
        </p:nvSpPr>
        <p:spPr bwMode="auto">
          <a:xfrm flipH="1">
            <a:off x="4800600" y="2133600"/>
            <a:ext cx="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6884" name="Line 21"/>
          <p:cNvSpPr>
            <a:spLocks noChangeShapeType="1"/>
          </p:cNvSpPr>
          <p:nvPr/>
        </p:nvSpPr>
        <p:spPr bwMode="auto">
          <a:xfrm>
            <a:off x="4800600" y="2133600"/>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6885" name="Line 22"/>
          <p:cNvSpPr>
            <a:spLocks noChangeShapeType="1"/>
          </p:cNvSpPr>
          <p:nvPr/>
        </p:nvSpPr>
        <p:spPr bwMode="auto">
          <a:xfrm flipH="1">
            <a:off x="4856163" y="2916238"/>
            <a:ext cx="0" cy="762000"/>
          </a:xfrm>
          <a:prstGeom prst="line">
            <a:avLst/>
          </a:prstGeom>
          <a:noFill/>
          <a:ln w="12700" cap="sq">
            <a:solidFill>
              <a:schemeClr val="tx1"/>
            </a:solidFill>
            <a:round/>
            <a:headEnd type="none" w="sm" len="sm"/>
            <a:tailEnd type="triangle" w="sm" len="sm"/>
          </a:ln>
        </p:spPr>
        <p:txBody>
          <a:bodyPr/>
          <a:lstStyle/>
          <a:p>
            <a:endParaRPr lang="en-IN"/>
          </a:p>
        </p:txBody>
      </p:sp>
      <p:sp>
        <p:nvSpPr>
          <p:cNvPr id="36886" name="Line 23"/>
          <p:cNvSpPr>
            <a:spLocks noChangeShapeType="1"/>
          </p:cNvSpPr>
          <p:nvPr/>
        </p:nvSpPr>
        <p:spPr bwMode="auto">
          <a:xfrm>
            <a:off x="4856163" y="2916238"/>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6887" name="Line 24"/>
          <p:cNvSpPr>
            <a:spLocks noChangeShapeType="1"/>
          </p:cNvSpPr>
          <p:nvPr/>
        </p:nvSpPr>
        <p:spPr bwMode="auto">
          <a:xfrm>
            <a:off x="5638800" y="2743200"/>
            <a:ext cx="762000" cy="533400"/>
          </a:xfrm>
          <a:prstGeom prst="line">
            <a:avLst/>
          </a:prstGeom>
          <a:noFill/>
          <a:ln w="12700" cap="sq">
            <a:solidFill>
              <a:schemeClr val="tx1"/>
            </a:solidFill>
            <a:round/>
            <a:headEnd type="none" w="sm" len="sm"/>
            <a:tailEnd type="triangle" w="sm" len="sm"/>
          </a:ln>
        </p:spPr>
        <p:txBody>
          <a:bodyPr/>
          <a:lstStyle/>
          <a:p>
            <a:endParaRPr lang="en-IN"/>
          </a:p>
        </p:txBody>
      </p:sp>
      <p:sp>
        <p:nvSpPr>
          <p:cNvPr id="36888" name="Line 25"/>
          <p:cNvSpPr>
            <a:spLocks noChangeShapeType="1"/>
          </p:cNvSpPr>
          <p:nvPr/>
        </p:nvSpPr>
        <p:spPr bwMode="auto">
          <a:xfrm>
            <a:off x="4800600" y="3810000"/>
            <a:ext cx="0" cy="685800"/>
          </a:xfrm>
          <a:prstGeom prst="line">
            <a:avLst/>
          </a:prstGeom>
          <a:noFill/>
          <a:ln w="12700" cap="sq">
            <a:solidFill>
              <a:schemeClr val="tx1"/>
            </a:solidFill>
            <a:round/>
            <a:headEnd type="none" w="sm" len="sm"/>
            <a:tailEnd type="triangle" w="sm" len="sm"/>
          </a:ln>
        </p:spPr>
        <p:txBody>
          <a:bodyPr/>
          <a:lstStyle/>
          <a:p>
            <a:endParaRPr lang="en-IN"/>
          </a:p>
        </p:txBody>
      </p:sp>
      <p:sp>
        <p:nvSpPr>
          <p:cNvPr id="36889" name="Oval 26"/>
          <p:cNvSpPr>
            <a:spLocks noChangeArrowheads="1"/>
          </p:cNvSpPr>
          <p:nvPr/>
        </p:nvSpPr>
        <p:spPr bwMode="auto">
          <a:xfrm>
            <a:off x="3733800" y="1447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0" name="Oval 27"/>
          <p:cNvSpPr>
            <a:spLocks noChangeArrowheads="1"/>
          </p:cNvSpPr>
          <p:nvPr/>
        </p:nvSpPr>
        <p:spPr bwMode="auto">
          <a:xfrm>
            <a:off x="2971800" y="2209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1" name="Oval 28"/>
          <p:cNvSpPr>
            <a:spLocks noChangeArrowheads="1"/>
          </p:cNvSpPr>
          <p:nvPr/>
        </p:nvSpPr>
        <p:spPr bwMode="auto">
          <a:xfrm>
            <a:off x="3886200" y="2209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2" name="Oval 29"/>
          <p:cNvSpPr>
            <a:spLocks noChangeArrowheads="1"/>
          </p:cNvSpPr>
          <p:nvPr/>
        </p:nvSpPr>
        <p:spPr bwMode="auto">
          <a:xfrm>
            <a:off x="4724400" y="20574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3" name="Oval 30"/>
          <p:cNvSpPr>
            <a:spLocks noChangeArrowheads="1"/>
          </p:cNvSpPr>
          <p:nvPr/>
        </p:nvSpPr>
        <p:spPr bwMode="auto">
          <a:xfrm>
            <a:off x="2292350" y="30273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4" name="Oval 31"/>
          <p:cNvSpPr>
            <a:spLocks noChangeArrowheads="1"/>
          </p:cNvSpPr>
          <p:nvPr/>
        </p:nvSpPr>
        <p:spPr bwMode="auto">
          <a:xfrm>
            <a:off x="3124200" y="30273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5" name="Oval 32"/>
          <p:cNvSpPr>
            <a:spLocks noChangeArrowheads="1"/>
          </p:cNvSpPr>
          <p:nvPr/>
        </p:nvSpPr>
        <p:spPr bwMode="auto">
          <a:xfrm>
            <a:off x="3505200" y="2971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6" name="Oval 33"/>
          <p:cNvSpPr>
            <a:spLocks noChangeArrowheads="1"/>
          </p:cNvSpPr>
          <p:nvPr/>
        </p:nvSpPr>
        <p:spPr bwMode="auto">
          <a:xfrm>
            <a:off x="4267200" y="28956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7" name="Oval 34"/>
          <p:cNvSpPr>
            <a:spLocks noChangeArrowheads="1"/>
          </p:cNvSpPr>
          <p:nvPr/>
        </p:nvSpPr>
        <p:spPr bwMode="auto">
          <a:xfrm>
            <a:off x="4786313" y="2874963"/>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8" name="Oval 35"/>
          <p:cNvSpPr>
            <a:spLocks noChangeArrowheads="1"/>
          </p:cNvSpPr>
          <p:nvPr/>
        </p:nvSpPr>
        <p:spPr bwMode="auto">
          <a:xfrm>
            <a:off x="5562600" y="2667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899" name="Oval 36"/>
          <p:cNvSpPr>
            <a:spLocks noChangeArrowheads="1"/>
          </p:cNvSpPr>
          <p:nvPr/>
        </p:nvSpPr>
        <p:spPr bwMode="auto">
          <a:xfrm>
            <a:off x="6400800" y="32766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0" name="Oval 37"/>
          <p:cNvSpPr>
            <a:spLocks noChangeArrowheads="1"/>
          </p:cNvSpPr>
          <p:nvPr/>
        </p:nvSpPr>
        <p:spPr bwMode="auto">
          <a:xfrm>
            <a:off x="5562600" y="35052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1" name="Oval 38"/>
          <p:cNvSpPr>
            <a:spLocks noChangeArrowheads="1"/>
          </p:cNvSpPr>
          <p:nvPr/>
        </p:nvSpPr>
        <p:spPr bwMode="auto">
          <a:xfrm>
            <a:off x="47244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2" name="Oval 39"/>
          <p:cNvSpPr>
            <a:spLocks noChangeArrowheads="1"/>
          </p:cNvSpPr>
          <p:nvPr/>
        </p:nvSpPr>
        <p:spPr bwMode="auto">
          <a:xfrm>
            <a:off x="40386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3" name="Oval 40"/>
          <p:cNvSpPr>
            <a:spLocks noChangeArrowheads="1"/>
          </p:cNvSpPr>
          <p:nvPr/>
        </p:nvSpPr>
        <p:spPr bwMode="auto">
          <a:xfrm>
            <a:off x="36576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4" name="Oval 41"/>
          <p:cNvSpPr>
            <a:spLocks noChangeArrowheads="1"/>
          </p:cNvSpPr>
          <p:nvPr/>
        </p:nvSpPr>
        <p:spPr bwMode="auto">
          <a:xfrm>
            <a:off x="3352800" y="3733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5" name="Oval 42"/>
          <p:cNvSpPr>
            <a:spLocks noChangeArrowheads="1"/>
          </p:cNvSpPr>
          <p:nvPr/>
        </p:nvSpPr>
        <p:spPr bwMode="auto">
          <a:xfrm>
            <a:off x="2514600" y="3810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6" name="Oval 43"/>
          <p:cNvSpPr>
            <a:spLocks noChangeArrowheads="1"/>
          </p:cNvSpPr>
          <p:nvPr/>
        </p:nvSpPr>
        <p:spPr bwMode="auto">
          <a:xfrm>
            <a:off x="1600200" y="3810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7" name="Oval 44"/>
          <p:cNvSpPr>
            <a:spLocks noChangeArrowheads="1"/>
          </p:cNvSpPr>
          <p:nvPr/>
        </p:nvSpPr>
        <p:spPr bwMode="auto">
          <a:xfrm>
            <a:off x="1600200" y="4572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8" name="Oval 45"/>
          <p:cNvSpPr>
            <a:spLocks noChangeArrowheads="1"/>
          </p:cNvSpPr>
          <p:nvPr/>
        </p:nvSpPr>
        <p:spPr bwMode="auto">
          <a:xfrm>
            <a:off x="2514600" y="45720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09" name="Oval 46"/>
          <p:cNvSpPr>
            <a:spLocks noChangeArrowheads="1"/>
          </p:cNvSpPr>
          <p:nvPr/>
        </p:nvSpPr>
        <p:spPr bwMode="auto">
          <a:xfrm>
            <a:off x="4724400" y="4495800"/>
            <a:ext cx="152400" cy="152400"/>
          </a:xfrm>
          <a:prstGeom prst="ellipse">
            <a:avLst/>
          </a:prstGeom>
          <a:solidFill>
            <a:schemeClr val="accent1"/>
          </a:solidFill>
          <a:ln w="12700" cap="sq">
            <a:solidFill>
              <a:schemeClr val="tx1"/>
            </a:solidFill>
            <a:round/>
            <a:headEnd type="none" w="sm" len="sm"/>
            <a:tailEnd type="none" w="sm" len="sm"/>
          </a:ln>
        </p:spPr>
        <p:txBody>
          <a:bodyPr wrap="none" anchor="ctr"/>
          <a:lstStyle/>
          <a:p>
            <a:endParaRPr lang="en-IN"/>
          </a:p>
        </p:txBody>
      </p:sp>
      <p:sp>
        <p:nvSpPr>
          <p:cNvPr id="36910" name="Text Box 47"/>
          <p:cNvSpPr txBox="1">
            <a:spLocks noChangeArrowheads="1"/>
          </p:cNvSpPr>
          <p:nvPr/>
        </p:nvSpPr>
        <p:spPr bwMode="auto">
          <a:xfrm>
            <a:off x="3870325" y="1268413"/>
            <a:ext cx="3397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A</a:t>
            </a:r>
          </a:p>
        </p:txBody>
      </p:sp>
      <p:sp>
        <p:nvSpPr>
          <p:cNvPr id="36911" name="Text Box 48"/>
          <p:cNvSpPr txBox="1">
            <a:spLocks noChangeArrowheads="1"/>
          </p:cNvSpPr>
          <p:nvPr/>
        </p:nvSpPr>
        <p:spPr bwMode="auto">
          <a:xfrm>
            <a:off x="2651125" y="2030413"/>
            <a:ext cx="3254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B</a:t>
            </a:r>
          </a:p>
        </p:txBody>
      </p:sp>
      <p:sp>
        <p:nvSpPr>
          <p:cNvPr id="36912" name="Text Box 49"/>
          <p:cNvSpPr txBox="1">
            <a:spLocks noChangeArrowheads="1"/>
          </p:cNvSpPr>
          <p:nvPr/>
        </p:nvSpPr>
        <p:spPr bwMode="auto">
          <a:xfrm>
            <a:off x="3565525" y="2106613"/>
            <a:ext cx="3286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C</a:t>
            </a:r>
          </a:p>
        </p:txBody>
      </p:sp>
      <p:sp>
        <p:nvSpPr>
          <p:cNvPr id="36913" name="Text Box 50"/>
          <p:cNvSpPr txBox="1">
            <a:spLocks noChangeArrowheads="1"/>
          </p:cNvSpPr>
          <p:nvPr/>
        </p:nvSpPr>
        <p:spPr bwMode="auto">
          <a:xfrm>
            <a:off x="4403725" y="19542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D</a:t>
            </a:r>
          </a:p>
        </p:txBody>
      </p:sp>
      <p:sp>
        <p:nvSpPr>
          <p:cNvPr id="36914" name="Text Box 51"/>
          <p:cNvSpPr txBox="1">
            <a:spLocks noChangeArrowheads="1"/>
          </p:cNvSpPr>
          <p:nvPr/>
        </p:nvSpPr>
        <p:spPr bwMode="auto">
          <a:xfrm>
            <a:off x="1981200" y="2895600"/>
            <a:ext cx="334963"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E</a:t>
            </a:r>
          </a:p>
        </p:txBody>
      </p:sp>
      <p:sp>
        <p:nvSpPr>
          <p:cNvPr id="36915" name="Text Box 52"/>
          <p:cNvSpPr txBox="1">
            <a:spLocks noChangeArrowheads="1"/>
          </p:cNvSpPr>
          <p:nvPr/>
        </p:nvSpPr>
        <p:spPr bwMode="auto">
          <a:xfrm>
            <a:off x="2803525" y="2944813"/>
            <a:ext cx="3127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F</a:t>
            </a:r>
          </a:p>
        </p:txBody>
      </p:sp>
      <p:sp>
        <p:nvSpPr>
          <p:cNvPr id="36916" name="Text Box 53"/>
          <p:cNvSpPr txBox="1">
            <a:spLocks noChangeArrowheads="1"/>
          </p:cNvSpPr>
          <p:nvPr/>
        </p:nvSpPr>
        <p:spPr bwMode="auto">
          <a:xfrm>
            <a:off x="3184525" y="27924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G</a:t>
            </a:r>
          </a:p>
        </p:txBody>
      </p:sp>
      <p:sp>
        <p:nvSpPr>
          <p:cNvPr id="36917" name="Text Box 54"/>
          <p:cNvSpPr txBox="1">
            <a:spLocks noChangeArrowheads="1"/>
          </p:cNvSpPr>
          <p:nvPr/>
        </p:nvSpPr>
        <p:spPr bwMode="auto">
          <a:xfrm>
            <a:off x="3946525" y="2868613"/>
            <a:ext cx="35718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H</a:t>
            </a:r>
          </a:p>
        </p:txBody>
      </p:sp>
      <p:sp>
        <p:nvSpPr>
          <p:cNvPr id="36918" name="Text Box 55"/>
          <p:cNvSpPr txBox="1">
            <a:spLocks noChangeArrowheads="1"/>
          </p:cNvSpPr>
          <p:nvPr/>
        </p:nvSpPr>
        <p:spPr bwMode="auto">
          <a:xfrm>
            <a:off x="4479925" y="2716213"/>
            <a:ext cx="2651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I</a:t>
            </a:r>
          </a:p>
        </p:txBody>
      </p:sp>
      <p:sp>
        <p:nvSpPr>
          <p:cNvPr id="36919" name="Text Box 56"/>
          <p:cNvSpPr txBox="1">
            <a:spLocks noChangeArrowheads="1"/>
          </p:cNvSpPr>
          <p:nvPr/>
        </p:nvSpPr>
        <p:spPr bwMode="auto">
          <a:xfrm>
            <a:off x="5318125" y="2640013"/>
            <a:ext cx="260350"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J</a:t>
            </a:r>
          </a:p>
        </p:txBody>
      </p:sp>
      <p:sp>
        <p:nvSpPr>
          <p:cNvPr id="36920" name="Text Box 57"/>
          <p:cNvSpPr txBox="1">
            <a:spLocks noChangeArrowheads="1"/>
          </p:cNvSpPr>
          <p:nvPr/>
        </p:nvSpPr>
        <p:spPr bwMode="auto">
          <a:xfrm>
            <a:off x="1279525" y="3706813"/>
            <a:ext cx="35401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K</a:t>
            </a:r>
          </a:p>
        </p:txBody>
      </p:sp>
      <p:sp>
        <p:nvSpPr>
          <p:cNvPr id="36921" name="Text Box 58"/>
          <p:cNvSpPr txBox="1">
            <a:spLocks noChangeArrowheads="1"/>
          </p:cNvSpPr>
          <p:nvPr/>
        </p:nvSpPr>
        <p:spPr bwMode="auto">
          <a:xfrm>
            <a:off x="2193925" y="3706813"/>
            <a:ext cx="3143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L</a:t>
            </a:r>
          </a:p>
        </p:txBody>
      </p:sp>
      <p:sp>
        <p:nvSpPr>
          <p:cNvPr id="36922" name="Text Box 59"/>
          <p:cNvSpPr txBox="1">
            <a:spLocks noChangeArrowheads="1"/>
          </p:cNvSpPr>
          <p:nvPr/>
        </p:nvSpPr>
        <p:spPr bwMode="auto">
          <a:xfrm>
            <a:off x="3032125" y="3630613"/>
            <a:ext cx="374650"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M</a:t>
            </a:r>
          </a:p>
        </p:txBody>
      </p:sp>
      <p:sp>
        <p:nvSpPr>
          <p:cNvPr id="36923" name="Text Box 60"/>
          <p:cNvSpPr txBox="1">
            <a:spLocks noChangeArrowheads="1"/>
          </p:cNvSpPr>
          <p:nvPr/>
        </p:nvSpPr>
        <p:spPr bwMode="auto">
          <a:xfrm>
            <a:off x="3565525" y="38592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N</a:t>
            </a:r>
          </a:p>
        </p:txBody>
      </p:sp>
      <p:sp>
        <p:nvSpPr>
          <p:cNvPr id="36924" name="Text Box 61"/>
          <p:cNvSpPr txBox="1">
            <a:spLocks noChangeArrowheads="1"/>
          </p:cNvSpPr>
          <p:nvPr/>
        </p:nvSpPr>
        <p:spPr bwMode="auto">
          <a:xfrm>
            <a:off x="4175125" y="3630613"/>
            <a:ext cx="3635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O</a:t>
            </a:r>
          </a:p>
        </p:txBody>
      </p:sp>
      <p:sp>
        <p:nvSpPr>
          <p:cNvPr id="36925" name="Text Box 62"/>
          <p:cNvSpPr txBox="1">
            <a:spLocks noChangeArrowheads="1"/>
          </p:cNvSpPr>
          <p:nvPr/>
        </p:nvSpPr>
        <p:spPr bwMode="auto">
          <a:xfrm>
            <a:off x="4876800" y="3581400"/>
            <a:ext cx="31273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P</a:t>
            </a:r>
          </a:p>
        </p:txBody>
      </p:sp>
      <p:sp>
        <p:nvSpPr>
          <p:cNvPr id="36926" name="Text Box 63"/>
          <p:cNvSpPr txBox="1">
            <a:spLocks noChangeArrowheads="1"/>
          </p:cNvSpPr>
          <p:nvPr/>
        </p:nvSpPr>
        <p:spPr bwMode="auto">
          <a:xfrm>
            <a:off x="5699125" y="3402013"/>
            <a:ext cx="360363"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Q</a:t>
            </a:r>
          </a:p>
        </p:txBody>
      </p:sp>
      <p:sp>
        <p:nvSpPr>
          <p:cNvPr id="36927" name="Text Box 64"/>
          <p:cNvSpPr txBox="1">
            <a:spLocks noChangeArrowheads="1"/>
          </p:cNvSpPr>
          <p:nvPr/>
        </p:nvSpPr>
        <p:spPr bwMode="auto">
          <a:xfrm>
            <a:off x="6537325" y="3173413"/>
            <a:ext cx="327025"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R</a:t>
            </a:r>
          </a:p>
        </p:txBody>
      </p:sp>
      <p:sp>
        <p:nvSpPr>
          <p:cNvPr id="36928" name="Text Box 65"/>
          <p:cNvSpPr txBox="1">
            <a:spLocks noChangeArrowheads="1"/>
          </p:cNvSpPr>
          <p:nvPr/>
        </p:nvSpPr>
        <p:spPr bwMode="auto">
          <a:xfrm>
            <a:off x="1371600" y="4572000"/>
            <a:ext cx="29368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S</a:t>
            </a:r>
          </a:p>
        </p:txBody>
      </p:sp>
      <p:sp>
        <p:nvSpPr>
          <p:cNvPr id="36929" name="Text Box 66"/>
          <p:cNvSpPr txBox="1">
            <a:spLocks noChangeArrowheads="1"/>
          </p:cNvSpPr>
          <p:nvPr/>
        </p:nvSpPr>
        <p:spPr bwMode="auto">
          <a:xfrm>
            <a:off x="2270125" y="4621213"/>
            <a:ext cx="325438" cy="366712"/>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a:latin typeface="Garamond" pitchFamily="18" charset="0"/>
                <a:ea typeface="굴림" charset="-127"/>
              </a:rPr>
              <a:t>T</a:t>
            </a:r>
          </a:p>
        </p:txBody>
      </p:sp>
      <p:sp>
        <p:nvSpPr>
          <p:cNvPr id="36930" name="Text Box 67"/>
          <p:cNvSpPr txBox="1">
            <a:spLocks noChangeArrowheads="1"/>
          </p:cNvSpPr>
          <p:nvPr/>
        </p:nvSpPr>
        <p:spPr bwMode="auto">
          <a:xfrm>
            <a:off x="4419600" y="4495800"/>
            <a:ext cx="357188" cy="366713"/>
          </a:xfrm>
          <a:prstGeom prst="rect">
            <a:avLst/>
          </a:prstGeom>
          <a:noFill/>
          <a:ln w="12700" cap="sq">
            <a:noFill/>
            <a:miter lim="800000"/>
            <a:headEnd type="none" w="sm" len="sm"/>
            <a:tailEnd type="none" w="sm" len="sm"/>
          </a:ln>
        </p:spPr>
        <p:txBody>
          <a:bodyPr wrap="none">
            <a:spAutoFit/>
          </a:bodyPr>
          <a:lstStyle/>
          <a:p>
            <a:pPr eaLnBrk="0" hangingPunct="0">
              <a:spcBef>
                <a:spcPct val="0"/>
              </a:spcBef>
            </a:pPr>
            <a:r>
              <a:rPr lang="en-US" sz="1800" b="1">
                <a:solidFill>
                  <a:srgbClr val="FFCC00"/>
                </a:solidFill>
                <a:latin typeface="Garamond" pitchFamily="18" charset="0"/>
                <a:ea typeface="굴림" charset="-127"/>
              </a:rPr>
              <a:t>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3123" name="Group 3"/>
          <p:cNvGraphicFramePr>
            <a:graphicFrameLocks noGrp="1"/>
          </p:cNvGraphicFramePr>
          <p:nvPr>
            <p:ph idx="1"/>
          </p:nvPr>
        </p:nvGraphicFramePr>
        <p:xfrm>
          <a:off x="762000" y="1066800"/>
          <a:ext cx="7772400" cy="4110039"/>
        </p:xfrm>
        <a:graphic>
          <a:graphicData uri="http://schemas.openxmlformats.org/drawingml/2006/table">
            <a:tbl>
              <a:tblPr/>
              <a:tblGrid>
                <a:gridCol w="431800"/>
                <a:gridCol w="3238500"/>
                <a:gridCol w="4102100"/>
              </a:tblGrid>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Open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Closed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[(A,B),(A,C),(A,D)]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[C,D,(B,E),(B,F)]</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[(B,A),A]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[D,E,F,(C,G),(C,H)]</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cs typeface="Arial" charset="0"/>
                        </a:rPr>
                        <a:t>[(C,A),(B,A),(A,NIL)]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773149" name="Rectangle 29"/>
          <p:cNvSpPr>
            <a:spLocks noChangeArrowheads="1"/>
          </p:cNvSpPr>
          <p:nvPr/>
        </p:nvSpPr>
        <p:spPr bwMode="auto">
          <a:xfrm>
            <a:off x="7772400" y="6172200"/>
            <a:ext cx="600075" cy="519113"/>
          </a:xfrm>
          <a:prstGeom prst="rect">
            <a:avLst/>
          </a:prstGeom>
          <a:noFill/>
          <a:ln w="9525">
            <a:noFill/>
            <a:miter lim="800000"/>
            <a:headEnd/>
            <a:tailEnd/>
          </a:ln>
          <a:effectLst/>
        </p:spPr>
        <p:txBody>
          <a:bodyPr wrap="none">
            <a:spAutoFit/>
          </a:bodyPr>
          <a:lstStyle/>
          <a:p>
            <a:pPr>
              <a:buClr>
                <a:schemeClr val="hlink"/>
              </a:buClr>
              <a:buSzPct val="75000"/>
              <a:buFont typeface="Wingdings" pitchFamily="2" charset="2"/>
              <a:buNone/>
              <a:defRPr/>
            </a:pPr>
            <a:r>
              <a:rPr lang="en-US" sz="2800">
                <a:effectLst>
                  <a:outerShdw blurRad="38100" dist="38100" dir="2700000" algn="tl">
                    <a:srgbClr val="C0C0C0"/>
                  </a:outerShdw>
                </a:effectLst>
                <a:latin typeface="Arial" charset="0"/>
                <a:hlinkClick r:id="" action="ppaction://noaction"/>
              </a:rPr>
              <a:t>=&gt;</a:t>
            </a:r>
            <a:endParaRPr lang="en-US" sz="2800">
              <a:effectLst>
                <a:outerShdw blurRad="38100" dist="38100" dir="2700000" algn="tl">
                  <a:srgbClr val="C0C0C0"/>
                </a:outerShdw>
              </a:effectLst>
              <a:latin typeface="Arial" charset="0"/>
            </a:endParaRPr>
          </a:p>
        </p:txBody>
      </p:sp>
      <p:sp>
        <p:nvSpPr>
          <p:cNvPr id="37917" name="Rectangle 31"/>
          <p:cNvSpPr>
            <a:spLocks noGrp="1" noChangeArrowheads="1"/>
          </p:cNvSpPr>
          <p:nvPr>
            <p:ph type="title"/>
          </p:nvPr>
        </p:nvSpPr>
        <p:spPr>
          <a:xfrm>
            <a:off x="685800" y="228600"/>
            <a:ext cx="7772400" cy="457200"/>
          </a:xfrm>
          <a:noFill/>
        </p:spPr>
        <p:txBody>
          <a:bodyPr/>
          <a:lstStyle/>
          <a:p>
            <a:pPr eaLnBrk="1" hangingPunct="1"/>
            <a:r>
              <a:rPr lang="en-US" sz="4000" u="sng" smtClean="0"/>
              <a:t>BREADTH FIRST SEARCH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Template>
  <TotalTime>435</TotalTime>
  <Words>459</Words>
  <Application>Microsoft PowerPoint</Application>
  <PresentationFormat>On-screen Show (4:3)</PresentationFormat>
  <Paragraphs>115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Orbit</vt:lpstr>
      <vt:lpstr>uninformed Search </vt:lpstr>
      <vt:lpstr>Slide 2</vt:lpstr>
      <vt:lpstr>DEPTH FIRST SEARCH</vt:lpstr>
      <vt:lpstr>DEPTH FIRST ALGORITHMS</vt:lpstr>
      <vt:lpstr>DEPTH FIRST SEARCH</vt:lpstr>
      <vt:lpstr>DEPTH FIRST SEARCH</vt:lpstr>
      <vt:lpstr>BREADTH FIRST ALGORITHMS</vt:lpstr>
      <vt:lpstr>BREADTH FIRST SEARCH</vt:lpstr>
      <vt:lpstr>BREADTH FIRST SEARCH</vt:lpstr>
      <vt:lpstr>Slide 10</vt:lpstr>
      <vt:lpstr>Slide 11</vt:lpstr>
    </vt:vector>
  </TitlesOfParts>
  <Company>Pucit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 (Lec. 1) Introduction to A.I</dc:title>
  <dc:creator>imran ul Hasan</dc:creator>
  <cp:lastModifiedBy>Hp 15</cp:lastModifiedBy>
  <cp:revision>149</cp:revision>
  <dcterms:created xsi:type="dcterms:W3CDTF">2004-03-12T11:45:25Z</dcterms:created>
  <dcterms:modified xsi:type="dcterms:W3CDTF">2015-05-02T07:59:20Z</dcterms:modified>
</cp:coreProperties>
</file>