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79E0D-DAA5-4063-A57D-8901D08F875E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7A337-7370-4E04-A5C7-83A69688D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AFA33D-7E60-45D1-92C3-31BCBBD04BCD}" type="slidenum">
              <a:rPr lang="en-GB"/>
              <a:pPr/>
              <a:t>14</a:t>
            </a:fld>
            <a:endParaRPr lang="en-GB"/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3257550"/>
            <a:ext cx="7315200" cy="463846"/>
          </a:xfrm>
          <a:noFill/>
          <a:ln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>
                <a:latin typeface="Times" pitchFamily="-112" charset="0"/>
              </a:rPr>
              <a:t>pp4e-fig-08-14-1.jpg</a:t>
            </a:r>
            <a:br>
              <a:rPr lang="en-GB" smtClean="0">
                <a:latin typeface="Times" pitchFamily="-112" charset="0"/>
              </a:rPr>
            </a:br>
            <a:endParaRPr lang="en-GB" smtClean="0">
              <a:latin typeface="Times" pitchFamily="-11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1255A9-65B2-476B-BE64-406938A7775E}" type="slidenum">
              <a:rPr lang="en-GB"/>
              <a:pPr/>
              <a:t>15</a:t>
            </a:fld>
            <a:endParaRPr lang="en-GB"/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3257550"/>
            <a:ext cx="7315200" cy="463846"/>
          </a:xfrm>
          <a:noFill/>
          <a:ln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>
                <a:latin typeface="Times" pitchFamily="-112" charset="0"/>
              </a:rPr>
              <a:t>pp4e-fig-08-14-2.jpg</a:t>
            </a:r>
            <a:br>
              <a:rPr lang="en-GB" smtClean="0">
                <a:latin typeface="Times" pitchFamily="-112" charset="0"/>
              </a:rPr>
            </a:br>
            <a:endParaRPr lang="en-GB" smtClean="0">
              <a:latin typeface="Times" pitchFamily="-11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9CBB-EC76-473C-9610-F85B5A5937E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682A-0C5C-43A7-84A5-2D6ACA1F86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9CBB-EC76-473C-9610-F85B5A5937E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682A-0C5C-43A7-84A5-2D6ACA1F86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9CBB-EC76-473C-9610-F85B5A5937E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682A-0C5C-43A7-84A5-2D6ACA1F86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08FB-5574-4C41-8950-0F045BE393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9CBB-EC76-473C-9610-F85B5A5937E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682A-0C5C-43A7-84A5-2D6ACA1F86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9CBB-EC76-473C-9610-F85B5A5937E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682A-0C5C-43A7-84A5-2D6ACA1F86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9CBB-EC76-473C-9610-F85B5A5937E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682A-0C5C-43A7-84A5-2D6ACA1F86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9CBB-EC76-473C-9610-F85B5A5937E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682A-0C5C-43A7-84A5-2D6ACA1F86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9CBB-EC76-473C-9610-F85B5A5937E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682A-0C5C-43A7-84A5-2D6ACA1F86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9CBB-EC76-473C-9610-F85B5A5937E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682A-0C5C-43A7-84A5-2D6ACA1F86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9CBB-EC76-473C-9610-F85B5A5937E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682A-0C5C-43A7-84A5-2D6ACA1F86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9CBB-EC76-473C-9610-F85B5A5937E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A682A-0C5C-43A7-84A5-2D6ACA1F86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4295"/>
            <a:ext cx="9144000" cy="2203705"/>
          </a:xfrm>
          <a:prstGeom prst="rect">
            <a:avLst/>
          </a:prstGeom>
        </p:spPr>
      </p:pic>
      <p:pic>
        <p:nvPicPr>
          <p:cNvPr id="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1832"/>
            <a:ext cx="9144000" cy="2106168"/>
          </a:xfrm>
          <a:prstGeom prst="rect">
            <a:avLst/>
          </a:prstGeom>
        </p:spPr>
      </p:pic>
      <p:pic>
        <p:nvPicPr>
          <p:cNvPr id="5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512" y="0"/>
            <a:ext cx="3142488" cy="6858000"/>
          </a:xfrm>
          <a:prstGeom prst="rect">
            <a:avLst/>
          </a:prstGeom>
        </p:spPr>
      </p:pic>
      <p:pic>
        <p:nvPicPr>
          <p:cNvPr id="6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44" y="0"/>
            <a:ext cx="3038856" cy="6857999"/>
          </a:xfrm>
          <a:prstGeom prst="rect">
            <a:avLst/>
          </a:prstGeom>
        </p:spPr>
      </p:pic>
      <p:pic>
        <p:nvPicPr>
          <p:cNvPr id="7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792" y="1746504"/>
            <a:ext cx="5913120" cy="734568"/>
          </a:xfrm>
          <a:prstGeom prst="rect">
            <a:avLst/>
          </a:prstGeom>
        </p:spPr>
      </p:pic>
      <p:pic>
        <p:nvPicPr>
          <p:cNvPr id="8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65" y="1762633"/>
            <a:ext cx="5811392" cy="632714"/>
          </a:xfrm>
          <a:prstGeom prst="rect">
            <a:avLst/>
          </a:prstGeom>
        </p:spPr>
      </p:pic>
      <p:sp>
        <p:nvSpPr>
          <p:cNvPr id="9" name="object 1"/>
          <p:cNvSpPr/>
          <p:nvPr/>
        </p:nvSpPr>
        <p:spPr>
          <a:xfrm>
            <a:off x="1432179" y="1760347"/>
            <a:ext cx="5815964" cy="637285"/>
          </a:xfrm>
          <a:custGeom>
            <a:avLst/>
            <a:gdLst/>
            <a:ahLst/>
            <a:cxnLst/>
            <a:rect l="l" t="t" r="r" b="b"/>
            <a:pathLst>
              <a:path w="5815964" h="637285">
                <a:moveTo>
                  <a:pt x="548386" y="143510"/>
                </a:moveTo>
                <a:cubicBezTo>
                  <a:pt x="560705" y="143510"/>
                  <a:pt x="569849" y="144272"/>
                  <a:pt x="575691" y="146050"/>
                </a:cubicBezTo>
                <a:cubicBezTo>
                  <a:pt x="581660" y="147701"/>
                  <a:pt x="586613" y="150241"/>
                  <a:pt x="590803" y="153670"/>
                </a:cubicBezTo>
                <a:cubicBezTo>
                  <a:pt x="594868" y="157099"/>
                  <a:pt x="597789" y="161163"/>
                  <a:pt x="599567" y="165989"/>
                </a:cubicBezTo>
                <a:cubicBezTo>
                  <a:pt x="601345" y="170815"/>
                  <a:pt x="602234" y="175895"/>
                  <a:pt x="602234" y="181356"/>
                </a:cubicBezTo>
                <a:cubicBezTo>
                  <a:pt x="602234" y="190246"/>
                  <a:pt x="599821" y="200787"/>
                  <a:pt x="595122" y="213106"/>
                </a:cubicBezTo>
                <a:cubicBezTo>
                  <a:pt x="590296" y="225552"/>
                  <a:pt x="584072" y="238760"/>
                  <a:pt x="576325" y="252857"/>
                </a:cubicBezTo>
                <a:cubicBezTo>
                  <a:pt x="568706" y="267081"/>
                  <a:pt x="559308" y="282702"/>
                  <a:pt x="548259" y="299720"/>
                </a:cubicBezTo>
                <a:cubicBezTo>
                  <a:pt x="537210" y="316865"/>
                  <a:pt x="525906" y="333883"/>
                  <a:pt x="514222" y="350774"/>
                </a:cubicBezTo>
                <a:cubicBezTo>
                  <a:pt x="502666" y="367665"/>
                  <a:pt x="490093" y="385445"/>
                  <a:pt x="476503" y="404241"/>
                </a:cubicBezTo>
                <a:cubicBezTo>
                  <a:pt x="466471" y="418338"/>
                  <a:pt x="456692" y="431292"/>
                  <a:pt x="447421" y="443230"/>
                </a:cubicBezTo>
                <a:lnTo>
                  <a:pt x="445516" y="445643"/>
                </a:lnTo>
                <a:lnTo>
                  <a:pt x="467741" y="442595"/>
                </a:lnTo>
                <a:cubicBezTo>
                  <a:pt x="479171" y="441198"/>
                  <a:pt x="491109" y="439801"/>
                  <a:pt x="503300" y="438404"/>
                </a:cubicBezTo>
                <a:cubicBezTo>
                  <a:pt x="527558" y="435737"/>
                  <a:pt x="549021" y="433832"/>
                  <a:pt x="567563" y="432689"/>
                </a:cubicBezTo>
                <a:cubicBezTo>
                  <a:pt x="567690" y="430022"/>
                  <a:pt x="568071" y="424688"/>
                  <a:pt x="568452" y="416560"/>
                </a:cubicBezTo>
                <a:cubicBezTo>
                  <a:pt x="568833" y="408432"/>
                  <a:pt x="569214" y="399796"/>
                  <a:pt x="569595" y="390398"/>
                </a:cubicBezTo>
                <a:cubicBezTo>
                  <a:pt x="569975" y="381127"/>
                  <a:pt x="570484" y="370332"/>
                  <a:pt x="570865" y="358267"/>
                </a:cubicBezTo>
                <a:cubicBezTo>
                  <a:pt x="571372" y="346202"/>
                  <a:pt x="571881" y="332232"/>
                  <a:pt x="572389" y="316357"/>
                </a:cubicBezTo>
                <a:cubicBezTo>
                  <a:pt x="572643" y="310388"/>
                  <a:pt x="573786" y="305181"/>
                  <a:pt x="576072" y="300736"/>
                </a:cubicBezTo>
                <a:cubicBezTo>
                  <a:pt x="578231" y="296291"/>
                  <a:pt x="581152" y="292608"/>
                  <a:pt x="584581" y="289687"/>
                </a:cubicBezTo>
                <a:cubicBezTo>
                  <a:pt x="588137" y="286766"/>
                  <a:pt x="592200" y="284607"/>
                  <a:pt x="596646" y="283210"/>
                </a:cubicBezTo>
                <a:cubicBezTo>
                  <a:pt x="601091" y="281813"/>
                  <a:pt x="605281" y="281051"/>
                  <a:pt x="609346" y="281051"/>
                </a:cubicBezTo>
                <a:cubicBezTo>
                  <a:pt x="612902" y="281051"/>
                  <a:pt x="616839" y="281559"/>
                  <a:pt x="621030" y="282702"/>
                </a:cubicBezTo>
                <a:cubicBezTo>
                  <a:pt x="625221" y="283845"/>
                  <a:pt x="630428" y="286385"/>
                  <a:pt x="636778" y="290576"/>
                </a:cubicBezTo>
                <a:cubicBezTo>
                  <a:pt x="635508" y="307721"/>
                  <a:pt x="634492" y="321564"/>
                  <a:pt x="633730" y="332105"/>
                </a:cubicBezTo>
                <a:cubicBezTo>
                  <a:pt x="632968" y="342773"/>
                  <a:pt x="632206" y="353441"/>
                  <a:pt x="631571" y="364109"/>
                </a:cubicBezTo>
                <a:cubicBezTo>
                  <a:pt x="630936" y="374904"/>
                  <a:pt x="630300" y="386207"/>
                  <a:pt x="629539" y="398145"/>
                </a:cubicBezTo>
                <a:cubicBezTo>
                  <a:pt x="628903" y="410210"/>
                  <a:pt x="628269" y="420751"/>
                  <a:pt x="627506" y="430149"/>
                </a:cubicBezTo>
                <a:cubicBezTo>
                  <a:pt x="635762" y="429768"/>
                  <a:pt x="643763" y="429641"/>
                  <a:pt x="651383" y="429641"/>
                </a:cubicBezTo>
                <a:cubicBezTo>
                  <a:pt x="658495" y="429641"/>
                  <a:pt x="665353" y="430022"/>
                  <a:pt x="671957" y="430784"/>
                </a:cubicBezTo>
                <a:cubicBezTo>
                  <a:pt x="678688" y="431419"/>
                  <a:pt x="684530" y="432816"/>
                  <a:pt x="689483" y="434975"/>
                </a:cubicBezTo>
                <a:cubicBezTo>
                  <a:pt x="694563" y="437007"/>
                  <a:pt x="698627" y="440182"/>
                  <a:pt x="701802" y="444627"/>
                </a:cubicBezTo>
                <a:cubicBezTo>
                  <a:pt x="704977" y="448945"/>
                  <a:pt x="706501" y="454279"/>
                  <a:pt x="706501" y="460756"/>
                </a:cubicBezTo>
                <a:cubicBezTo>
                  <a:pt x="706501" y="468122"/>
                  <a:pt x="703580" y="478409"/>
                  <a:pt x="697484" y="491744"/>
                </a:cubicBezTo>
                <a:cubicBezTo>
                  <a:pt x="680466" y="490728"/>
                  <a:pt x="665861" y="489839"/>
                  <a:pt x="653796" y="489331"/>
                </a:cubicBezTo>
                <a:cubicBezTo>
                  <a:pt x="641603" y="488696"/>
                  <a:pt x="632206" y="488188"/>
                  <a:pt x="625347" y="487807"/>
                </a:cubicBezTo>
                <a:cubicBezTo>
                  <a:pt x="625094" y="494157"/>
                  <a:pt x="624840" y="502412"/>
                  <a:pt x="624331" y="512826"/>
                </a:cubicBezTo>
                <a:cubicBezTo>
                  <a:pt x="623950" y="523113"/>
                  <a:pt x="623570" y="533781"/>
                  <a:pt x="623189" y="544703"/>
                </a:cubicBezTo>
                <a:cubicBezTo>
                  <a:pt x="622808" y="555625"/>
                  <a:pt x="622427" y="567182"/>
                  <a:pt x="621919" y="579628"/>
                </a:cubicBezTo>
                <a:cubicBezTo>
                  <a:pt x="621538" y="591947"/>
                  <a:pt x="621030" y="608330"/>
                  <a:pt x="620268" y="628777"/>
                </a:cubicBezTo>
                <a:lnTo>
                  <a:pt x="570230" y="635000"/>
                </a:lnTo>
                <a:lnTo>
                  <a:pt x="558165" y="634365"/>
                </a:lnTo>
                <a:cubicBezTo>
                  <a:pt x="559308" y="610108"/>
                  <a:pt x="560197" y="590931"/>
                  <a:pt x="560831" y="576961"/>
                </a:cubicBezTo>
                <a:cubicBezTo>
                  <a:pt x="561594" y="562991"/>
                  <a:pt x="562228" y="550291"/>
                  <a:pt x="562864" y="538734"/>
                </a:cubicBezTo>
                <a:cubicBezTo>
                  <a:pt x="563372" y="527177"/>
                  <a:pt x="563880" y="516763"/>
                  <a:pt x="564261" y="507365"/>
                </a:cubicBezTo>
                <a:cubicBezTo>
                  <a:pt x="564515" y="500380"/>
                  <a:pt x="564769" y="494665"/>
                  <a:pt x="565150" y="490220"/>
                </a:cubicBezTo>
                <a:lnTo>
                  <a:pt x="565403" y="486537"/>
                </a:lnTo>
                <a:lnTo>
                  <a:pt x="560705" y="486537"/>
                </a:lnTo>
                <a:lnTo>
                  <a:pt x="547750" y="486537"/>
                </a:lnTo>
                <a:cubicBezTo>
                  <a:pt x="525018" y="486537"/>
                  <a:pt x="500506" y="487045"/>
                  <a:pt x="474218" y="487934"/>
                </a:cubicBezTo>
                <a:cubicBezTo>
                  <a:pt x="447802" y="488696"/>
                  <a:pt x="417830" y="490347"/>
                  <a:pt x="384047" y="492760"/>
                </a:cubicBezTo>
                <a:lnTo>
                  <a:pt x="380492" y="472821"/>
                </a:lnTo>
                <a:cubicBezTo>
                  <a:pt x="405638" y="436753"/>
                  <a:pt x="426593" y="405638"/>
                  <a:pt x="443356" y="379730"/>
                </a:cubicBezTo>
                <a:cubicBezTo>
                  <a:pt x="460121" y="353822"/>
                  <a:pt x="474218" y="330581"/>
                  <a:pt x="485775" y="310261"/>
                </a:cubicBezTo>
                <a:cubicBezTo>
                  <a:pt x="497331" y="289814"/>
                  <a:pt x="506730" y="271653"/>
                  <a:pt x="514096" y="255778"/>
                </a:cubicBezTo>
                <a:cubicBezTo>
                  <a:pt x="521335" y="239903"/>
                  <a:pt x="527050" y="225806"/>
                  <a:pt x="531241" y="213614"/>
                </a:cubicBezTo>
                <a:cubicBezTo>
                  <a:pt x="535431" y="201422"/>
                  <a:pt x="538734" y="190119"/>
                  <a:pt x="541020" y="179578"/>
                </a:cubicBezTo>
                <a:cubicBezTo>
                  <a:pt x="543306" y="168910"/>
                  <a:pt x="545719" y="156972"/>
                  <a:pt x="548386" y="143510"/>
                </a:cubicBezTo>
                <a:close/>
                <a:moveTo>
                  <a:pt x="2645536" y="44831"/>
                </a:moveTo>
                <a:cubicBezTo>
                  <a:pt x="2631186" y="44831"/>
                  <a:pt x="2618105" y="47244"/>
                  <a:pt x="2606294" y="51943"/>
                </a:cubicBezTo>
                <a:cubicBezTo>
                  <a:pt x="2594483" y="56642"/>
                  <a:pt x="2583942" y="63373"/>
                  <a:pt x="2574798" y="71882"/>
                </a:cubicBezTo>
                <a:cubicBezTo>
                  <a:pt x="2565527" y="80391"/>
                  <a:pt x="2557399" y="90932"/>
                  <a:pt x="2550414" y="103251"/>
                </a:cubicBezTo>
                <a:cubicBezTo>
                  <a:pt x="2543555" y="115697"/>
                  <a:pt x="2537714" y="129794"/>
                  <a:pt x="2533015" y="145415"/>
                </a:cubicBezTo>
                <a:cubicBezTo>
                  <a:pt x="2528442" y="161163"/>
                  <a:pt x="2525014" y="178054"/>
                  <a:pt x="2522728" y="196088"/>
                </a:cubicBezTo>
                <a:cubicBezTo>
                  <a:pt x="2520442" y="213995"/>
                  <a:pt x="2519299" y="233172"/>
                  <a:pt x="2519299" y="253492"/>
                </a:cubicBezTo>
                <a:cubicBezTo>
                  <a:pt x="2519299" y="289560"/>
                  <a:pt x="2522855" y="320421"/>
                  <a:pt x="2529713" y="346329"/>
                </a:cubicBezTo>
                <a:cubicBezTo>
                  <a:pt x="2536571" y="372110"/>
                  <a:pt x="2545842" y="393446"/>
                  <a:pt x="2557526" y="410083"/>
                </a:cubicBezTo>
                <a:cubicBezTo>
                  <a:pt x="2569210" y="426847"/>
                  <a:pt x="2582672" y="439166"/>
                  <a:pt x="2597658" y="447040"/>
                </a:cubicBezTo>
                <a:cubicBezTo>
                  <a:pt x="2612771" y="455041"/>
                  <a:pt x="2628899" y="458978"/>
                  <a:pt x="2646172" y="458978"/>
                </a:cubicBezTo>
                <a:cubicBezTo>
                  <a:pt x="2660649" y="458978"/>
                  <a:pt x="2673730" y="456692"/>
                  <a:pt x="2685415" y="451993"/>
                </a:cubicBezTo>
                <a:cubicBezTo>
                  <a:pt x="2697099" y="447294"/>
                  <a:pt x="2707513" y="440690"/>
                  <a:pt x="2716784" y="432181"/>
                </a:cubicBezTo>
                <a:cubicBezTo>
                  <a:pt x="2726055" y="423545"/>
                  <a:pt x="2734055" y="413131"/>
                  <a:pt x="2741041" y="400685"/>
                </a:cubicBezTo>
                <a:cubicBezTo>
                  <a:pt x="2748026" y="388239"/>
                  <a:pt x="2753867" y="374142"/>
                  <a:pt x="2758440" y="358394"/>
                </a:cubicBezTo>
                <a:cubicBezTo>
                  <a:pt x="2763139" y="342646"/>
                  <a:pt x="2766568" y="325628"/>
                  <a:pt x="2768981" y="307340"/>
                </a:cubicBezTo>
                <a:cubicBezTo>
                  <a:pt x="2771267" y="289052"/>
                  <a:pt x="2772410" y="270002"/>
                  <a:pt x="2772410" y="250063"/>
                </a:cubicBezTo>
                <a:cubicBezTo>
                  <a:pt x="2772410" y="214630"/>
                  <a:pt x="2768854" y="183769"/>
                  <a:pt x="2761996" y="157861"/>
                </a:cubicBezTo>
                <a:cubicBezTo>
                  <a:pt x="2755011" y="131826"/>
                  <a:pt x="2745740" y="110490"/>
                  <a:pt x="2734055" y="93853"/>
                </a:cubicBezTo>
                <a:cubicBezTo>
                  <a:pt x="2722372" y="77216"/>
                  <a:pt x="2709036" y="64897"/>
                  <a:pt x="2693797" y="56896"/>
                </a:cubicBezTo>
                <a:cubicBezTo>
                  <a:pt x="2678684" y="48895"/>
                  <a:pt x="2662555" y="44831"/>
                  <a:pt x="2645536" y="44831"/>
                </a:cubicBezTo>
                <a:close/>
                <a:moveTo>
                  <a:pt x="1869821" y="44831"/>
                </a:moveTo>
                <a:cubicBezTo>
                  <a:pt x="1855470" y="44831"/>
                  <a:pt x="1842389" y="47244"/>
                  <a:pt x="1830578" y="51943"/>
                </a:cubicBezTo>
                <a:cubicBezTo>
                  <a:pt x="1818767" y="56642"/>
                  <a:pt x="1808226" y="63373"/>
                  <a:pt x="1799082" y="71882"/>
                </a:cubicBezTo>
                <a:cubicBezTo>
                  <a:pt x="1789811" y="80391"/>
                  <a:pt x="1781683" y="90932"/>
                  <a:pt x="1774698" y="103251"/>
                </a:cubicBezTo>
                <a:cubicBezTo>
                  <a:pt x="1767840" y="115697"/>
                  <a:pt x="1761998" y="129794"/>
                  <a:pt x="1757299" y="145415"/>
                </a:cubicBezTo>
                <a:cubicBezTo>
                  <a:pt x="1752727" y="161163"/>
                  <a:pt x="1749298" y="178054"/>
                  <a:pt x="1747012" y="196088"/>
                </a:cubicBezTo>
                <a:cubicBezTo>
                  <a:pt x="1744726" y="213995"/>
                  <a:pt x="1743583" y="233172"/>
                  <a:pt x="1743583" y="253492"/>
                </a:cubicBezTo>
                <a:cubicBezTo>
                  <a:pt x="1743583" y="289560"/>
                  <a:pt x="1747139" y="320421"/>
                  <a:pt x="1753997" y="346329"/>
                </a:cubicBezTo>
                <a:cubicBezTo>
                  <a:pt x="1760855" y="372110"/>
                  <a:pt x="1770126" y="393446"/>
                  <a:pt x="1781810" y="410083"/>
                </a:cubicBezTo>
                <a:cubicBezTo>
                  <a:pt x="1793494" y="426847"/>
                  <a:pt x="1806956" y="439166"/>
                  <a:pt x="1821942" y="447040"/>
                </a:cubicBezTo>
                <a:cubicBezTo>
                  <a:pt x="1837055" y="455041"/>
                  <a:pt x="1853184" y="458978"/>
                  <a:pt x="1870455" y="458978"/>
                </a:cubicBezTo>
                <a:cubicBezTo>
                  <a:pt x="1884934" y="458978"/>
                  <a:pt x="1898015" y="456692"/>
                  <a:pt x="1909699" y="451993"/>
                </a:cubicBezTo>
                <a:cubicBezTo>
                  <a:pt x="1921383" y="447294"/>
                  <a:pt x="1931797" y="440690"/>
                  <a:pt x="1941067" y="432181"/>
                </a:cubicBezTo>
                <a:cubicBezTo>
                  <a:pt x="1950339" y="423545"/>
                  <a:pt x="1958340" y="413131"/>
                  <a:pt x="1965324" y="400685"/>
                </a:cubicBezTo>
                <a:cubicBezTo>
                  <a:pt x="1972310" y="388239"/>
                  <a:pt x="1978152" y="374142"/>
                  <a:pt x="1982724" y="358394"/>
                </a:cubicBezTo>
                <a:cubicBezTo>
                  <a:pt x="1987423" y="342646"/>
                  <a:pt x="1990852" y="325628"/>
                  <a:pt x="1993265" y="307340"/>
                </a:cubicBezTo>
                <a:cubicBezTo>
                  <a:pt x="1995551" y="289052"/>
                  <a:pt x="1996694" y="270002"/>
                  <a:pt x="1996694" y="250063"/>
                </a:cubicBezTo>
                <a:cubicBezTo>
                  <a:pt x="1996694" y="214630"/>
                  <a:pt x="1993138" y="183769"/>
                  <a:pt x="1986280" y="157861"/>
                </a:cubicBezTo>
                <a:cubicBezTo>
                  <a:pt x="1979295" y="131826"/>
                  <a:pt x="1970024" y="110490"/>
                  <a:pt x="1958340" y="93853"/>
                </a:cubicBezTo>
                <a:cubicBezTo>
                  <a:pt x="1946655" y="77216"/>
                  <a:pt x="1933321" y="64897"/>
                  <a:pt x="1918080" y="56896"/>
                </a:cubicBezTo>
                <a:cubicBezTo>
                  <a:pt x="1902967" y="48895"/>
                  <a:pt x="1886839" y="44831"/>
                  <a:pt x="1869821" y="44831"/>
                </a:cubicBezTo>
                <a:close/>
                <a:moveTo>
                  <a:pt x="5445887" y="12827"/>
                </a:moveTo>
                <a:cubicBezTo>
                  <a:pt x="5455920" y="12827"/>
                  <a:pt x="5464048" y="14351"/>
                  <a:pt x="5470271" y="17399"/>
                </a:cubicBezTo>
                <a:cubicBezTo>
                  <a:pt x="5476494" y="20574"/>
                  <a:pt x="5481065" y="25019"/>
                  <a:pt x="5483860" y="30988"/>
                </a:cubicBezTo>
                <a:cubicBezTo>
                  <a:pt x="5486653" y="36957"/>
                  <a:pt x="5488432" y="43942"/>
                  <a:pt x="5488813" y="51816"/>
                </a:cubicBezTo>
                <a:cubicBezTo>
                  <a:pt x="5489321" y="59817"/>
                  <a:pt x="5489575" y="67437"/>
                  <a:pt x="5489575" y="74803"/>
                </a:cubicBezTo>
                <a:cubicBezTo>
                  <a:pt x="5489575" y="74549"/>
                  <a:pt x="5489321" y="81661"/>
                  <a:pt x="5488939" y="96139"/>
                </a:cubicBezTo>
                <a:cubicBezTo>
                  <a:pt x="5488559" y="110617"/>
                  <a:pt x="5488177" y="127762"/>
                  <a:pt x="5487543" y="147828"/>
                </a:cubicBezTo>
                <a:cubicBezTo>
                  <a:pt x="5486908" y="167767"/>
                  <a:pt x="5486273" y="190754"/>
                  <a:pt x="5485384" y="216662"/>
                </a:cubicBezTo>
                <a:cubicBezTo>
                  <a:pt x="5484622" y="242570"/>
                  <a:pt x="5483733" y="270256"/>
                  <a:pt x="5482971" y="299466"/>
                </a:cubicBezTo>
                <a:cubicBezTo>
                  <a:pt x="5482082" y="328676"/>
                  <a:pt x="5481193" y="358902"/>
                  <a:pt x="5480177" y="390017"/>
                </a:cubicBezTo>
                <a:cubicBezTo>
                  <a:pt x="5479288" y="421132"/>
                  <a:pt x="5478272" y="454406"/>
                  <a:pt x="5477128" y="489712"/>
                </a:cubicBezTo>
                <a:lnTo>
                  <a:pt x="5421630" y="496570"/>
                </a:lnTo>
                <a:lnTo>
                  <a:pt x="5409564" y="495427"/>
                </a:lnTo>
                <a:cubicBezTo>
                  <a:pt x="5411215" y="451739"/>
                  <a:pt x="5412613" y="412750"/>
                  <a:pt x="5413883" y="378460"/>
                </a:cubicBezTo>
                <a:cubicBezTo>
                  <a:pt x="5415152" y="344043"/>
                  <a:pt x="5416296" y="310642"/>
                  <a:pt x="5417185" y="278384"/>
                </a:cubicBezTo>
                <a:cubicBezTo>
                  <a:pt x="5418201" y="245999"/>
                  <a:pt x="5418836" y="213995"/>
                  <a:pt x="5419344" y="182372"/>
                </a:cubicBezTo>
                <a:cubicBezTo>
                  <a:pt x="5419852" y="150622"/>
                  <a:pt x="5419978" y="118110"/>
                  <a:pt x="5419978" y="84582"/>
                </a:cubicBezTo>
                <a:cubicBezTo>
                  <a:pt x="5419978" y="79121"/>
                  <a:pt x="5419725" y="74549"/>
                  <a:pt x="5419217" y="70739"/>
                </a:cubicBezTo>
                <a:cubicBezTo>
                  <a:pt x="5418709" y="66929"/>
                  <a:pt x="5417947" y="64262"/>
                  <a:pt x="5416803" y="62738"/>
                </a:cubicBezTo>
                <a:cubicBezTo>
                  <a:pt x="5415661" y="61341"/>
                  <a:pt x="5413756" y="60071"/>
                  <a:pt x="5411089" y="59182"/>
                </a:cubicBezTo>
                <a:cubicBezTo>
                  <a:pt x="5408295" y="58420"/>
                  <a:pt x="5404103" y="57912"/>
                  <a:pt x="5398515" y="57912"/>
                </a:cubicBezTo>
                <a:cubicBezTo>
                  <a:pt x="5394452" y="57912"/>
                  <a:pt x="5389372" y="58166"/>
                  <a:pt x="5383402" y="58547"/>
                </a:cubicBezTo>
                <a:cubicBezTo>
                  <a:pt x="5377434" y="59055"/>
                  <a:pt x="5367909" y="59817"/>
                  <a:pt x="5354827" y="60960"/>
                </a:cubicBezTo>
                <a:lnTo>
                  <a:pt x="5351780" y="29845"/>
                </a:lnTo>
                <a:cubicBezTo>
                  <a:pt x="5376545" y="23368"/>
                  <a:pt x="5395976" y="18923"/>
                  <a:pt x="5410073" y="16510"/>
                </a:cubicBezTo>
                <a:cubicBezTo>
                  <a:pt x="5424297" y="14097"/>
                  <a:pt x="5436235" y="12827"/>
                  <a:pt x="5445887" y="12827"/>
                </a:cubicBezTo>
                <a:close/>
                <a:moveTo>
                  <a:pt x="5009769" y="12446"/>
                </a:moveTo>
                <a:cubicBezTo>
                  <a:pt x="5018024" y="12446"/>
                  <a:pt x="5024628" y="14605"/>
                  <a:pt x="5029708" y="19050"/>
                </a:cubicBezTo>
                <a:cubicBezTo>
                  <a:pt x="5034661" y="23495"/>
                  <a:pt x="5037201" y="29845"/>
                  <a:pt x="5037201" y="38354"/>
                </a:cubicBezTo>
                <a:cubicBezTo>
                  <a:pt x="5037201" y="39878"/>
                  <a:pt x="5036947" y="44577"/>
                  <a:pt x="5036439" y="52451"/>
                </a:cubicBezTo>
                <a:cubicBezTo>
                  <a:pt x="5035931" y="60325"/>
                  <a:pt x="5035296" y="68580"/>
                  <a:pt x="5034534" y="77470"/>
                </a:cubicBezTo>
                <a:cubicBezTo>
                  <a:pt x="5033772" y="86233"/>
                  <a:pt x="5033010" y="95885"/>
                  <a:pt x="5031994" y="106299"/>
                </a:cubicBezTo>
                <a:cubicBezTo>
                  <a:pt x="5030978" y="116586"/>
                  <a:pt x="5029708" y="128397"/>
                  <a:pt x="5028057" y="141351"/>
                </a:cubicBezTo>
                <a:lnTo>
                  <a:pt x="4993132" y="140462"/>
                </a:lnTo>
                <a:cubicBezTo>
                  <a:pt x="4993386" y="129540"/>
                  <a:pt x="4993640" y="121920"/>
                  <a:pt x="4993767" y="117729"/>
                </a:cubicBezTo>
                <a:cubicBezTo>
                  <a:pt x="4993894" y="113538"/>
                  <a:pt x="4993894" y="109474"/>
                  <a:pt x="4993894" y="105664"/>
                </a:cubicBezTo>
                <a:cubicBezTo>
                  <a:pt x="4993894" y="94996"/>
                  <a:pt x="4993386" y="86741"/>
                  <a:pt x="4992243" y="80772"/>
                </a:cubicBezTo>
                <a:cubicBezTo>
                  <a:pt x="4991100" y="74676"/>
                  <a:pt x="4989322" y="70358"/>
                  <a:pt x="4986782" y="67564"/>
                </a:cubicBezTo>
                <a:cubicBezTo>
                  <a:pt x="4984369" y="64770"/>
                  <a:pt x="4980559" y="62738"/>
                  <a:pt x="4975479" y="61595"/>
                </a:cubicBezTo>
                <a:cubicBezTo>
                  <a:pt x="4970272" y="60325"/>
                  <a:pt x="4963414" y="59690"/>
                  <a:pt x="4954905" y="59563"/>
                </a:cubicBezTo>
                <a:cubicBezTo>
                  <a:pt x="4941570" y="59436"/>
                  <a:pt x="4930013" y="59309"/>
                  <a:pt x="4919980" y="59182"/>
                </a:cubicBezTo>
                <a:cubicBezTo>
                  <a:pt x="4910074" y="59182"/>
                  <a:pt x="4900422" y="59182"/>
                  <a:pt x="4891151" y="59182"/>
                </a:cubicBezTo>
                <a:lnTo>
                  <a:pt x="4880610" y="59182"/>
                </a:lnTo>
                <a:cubicBezTo>
                  <a:pt x="4875530" y="59182"/>
                  <a:pt x="4870323" y="59182"/>
                  <a:pt x="4865243" y="59182"/>
                </a:cubicBezTo>
                <a:cubicBezTo>
                  <a:pt x="4860036" y="59309"/>
                  <a:pt x="4856353" y="59309"/>
                  <a:pt x="4853940" y="59436"/>
                </a:cubicBezTo>
                <a:cubicBezTo>
                  <a:pt x="4853813" y="65278"/>
                  <a:pt x="4853559" y="75057"/>
                  <a:pt x="4853178" y="88773"/>
                </a:cubicBezTo>
                <a:cubicBezTo>
                  <a:pt x="4852924" y="102489"/>
                  <a:pt x="4852543" y="117221"/>
                  <a:pt x="4852162" y="132842"/>
                </a:cubicBezTo>
                <a:cubicBezTo>
                  <a:pt x="4851781" y="148463"/>
                  <a:pt x="4851273" y="164973"/>
                  <a:pt x="4850765" y="182372"/>
                </a:cubicBezTo>
                <a:cubicBezTo>
                  <a:pt x="4850384" y="199771"/>
                  <a:pt x="4849876" y="215011"/>
                  <a:pt x="4849495" y="228219"/>
                </a:cubicBezTo>
                <a:cubicBezTo>
                  <a:pt x="4861433" y="228727"/>
                  <a:pt x="4873117" y="229235"/>
                  <a:pt x="4884674" y="229489"/>
                </a:cubicBezTo>
                <a:cubicBezTo>
                  <a:pt x="4896231" y="229743"/>
                  <a:pt x="4909439" y="229870"/>
                  <a:pt x="4924044" y="229870"/>
                </a:cubicBezTo>
                <a:cubicBezTo>
                  <a:pt x="4938395" y="229870"/>
                  <a:pt x="4950460" y="229489"/>
                  <a:pt x="4960493" y="228727"/>
                </a:cubicBezTo>
                <a:cubicBezTo>
                  <a:pt x="4970399" y="227838"/>
                  <a:pt x="4982337" y="226441"/>
                  <a:pt x="4996307" y="224282"/>
                </a:cubicBezTo>
                <a:cubicBezTo>
                  <a:pt x="5000498" y="234950"/>
                  <a:pt x="5002530" y="242951"/>
                  <a:pt x="5002530" y="248539"/>
                </a:cubicBezTo>
                <a:cubicBezTo>
                  <a:pt x="5002530" y="254508"/>
                  <a:pt x="5000752" y="259461"/>
                  <a:pt x="4997069" y="263525"/>
                </a:cubicBezTo>
                <a:cubicBezTo>
                  <a:pt x="4993513" y="267462"/>
                  <a:pt x="4988941" y="270510"/>
                  <a:pt x="4983607" y="272542"/>
                </a:cubicBezTo>
                <a:cubicBezTo>
                  <a:pt x="4978146" y="274701"/>
                  <a:pt x="4972177" y="276098"/>
                  <a:pt x="4965573" y="276860"/>
                </a:cubicBezTo>
                <a:cubicBezTo>
                  <a:pt x="4958969" y="277622"/>
                  <a:pt x="4951476" y="278003"/>
                  <a:pt x="4943094" y="278003"/>
                </a:cubicBezTo>
                <a:cubicBezTo>
                  <a:pt x="4928870" y="278003"/>
                  <a:pt x="4912741" y="277241"/>
                  <a:pt x="4894961" y="275590"/>
                </a:cubicBezTo>
                <a:cubicBezTo>
                  <a:pt x="4877181" y="274066"/>
                  <a:pt x="4861560" y="272161"/>
                  <a:pt x="4848225" y="270002"/>
                </a:cubicBezTo>
                <a:cubicBezTo>
                  <a:pt x="4848098" y="272415"/>
                  <a:pt x="4847971" y="279019"/>
                  <a:pt x="4847463" y="289941"/>
                </a:cubicBezTo>
                <a:cubicBezTo>
                  <a:pt x="4847082" y="300863"/>
                  <a:pt x="4846574" y="312547"/>
                  <a:pt x="4846066" y="324993"/>
                </a:cubicBezTo>
                <a:cubicBezTo>
                  <a:pt x="4845558" y="337566"/>
                  <a:pt x="4844923" y="350139"/>
                  <a:pt x="4844161" y="362966"/>
                </a:cubicBezTo>
                <a:cubicBezTo>
                  <a:pt x="4843399" y="375666"/>
                  <a:pt x="4842764" y="388112"/>
                  <a:pt x="4842002" y="400177"/>
                </a:cubicBezTo>
                <a:cubicBezTo>
                  <a:pt x="4841240" y="412369"/>
                  <a:pt x="4840351" y="423418"/>
                  <a:pt x="4839462" y="433451"/>
                </a:cubicBezTo>
                <a:cubicBezTo>
                  <a:pt x="4838827" y="441071"/>
                  <a:pt x="4838192" y="445516"/>
                  <a:pt x="4837557" y="447040"/>
                </a:cubicBezTo>
                <a:lnTo>
                  <a:pt x="4837303" y="447421"/>
                </a:lnTo>
                <a:lnTo>
                  <a:pt x="4848860" y="445389"/>
                </a:lnTo>
                <a:cubicBezTo>
                  <a:pt x="4853686" y="444754"/>
                  <a:pt x="4859401" y="444246"/>
                  <a:pt x="4866132" y="443738"/>
                </a:cubicBezTo>
                <a:cubicBezTo>
                  <a:pt x="4879467" y="442849"/>
                  <a:pt x="4890770" y="442341"/>
                  <a:pt x="4900041" y="442341"/>
                </a:cubicBezTo>
                <a:cubicBezTo>
                  <a:pt x="4912868" y="442341"/>
                  <a:pt x="4925441" y="442722"/>
                  <a:pt x="4937633" y="443484"/>
                </a:cubicBezTo>
                <a:cubicBezTo>
                  <a:pt x="4949952" y="444119"/>
                  <a:pt x="4962652" y="444500"/>
                  <a:pt x="4975860" y="444500"/>
                </a:cubicBezTo>
                <a:cubicBezTo>
                  <a:pt x="4982845" y="444500"/>
                  <a:pt x="4988814" y="443611"/>
                  <a:pt x="4993767" y="441833"/>
                </a:cubicBezTo>
                <a:cubicBezTo>
                  <a:pt x="4998720" y="440055"/>
                  <a:pt x="5002911" y="437007"/>
                  <a:pt x="5006594" y="432435"/>
                </a:cubicBezTo>
                <a:cubicBezTo>
                  <a:pt x="5010150" y="427863"/>
                  <a:pt x="5013452" y="421132"/>
                  <a:pt x="5016246" y="411861"/>
                </a:cubicBezTo>
                <a:cubicBezTo>
                  <a:pt x="5019167" y="402717"/>
                  <a:pt x="5021707" y="388620"/>
                  <a:pt x="5023866" y="369570"/>
                </a:cubicBezTo>
                <a:lnTo>
                  <a:pt x="5057902" y="371348"/>
                </a:lnTo>
                <a:cubicBezTo>
                  <a:pt x="5057394" y="399542"/>
                  <a:pt x="5055616" y="421259"/>
                  <a:pt x="5052695" y="436499"/>
                </a:cubicBezTo>
                <a:cubicBezTo>
                  <a:pt x="5049774" y="451739"/>
                  <a:pt x="5045456" y="464185"/>
                  <a:pt x="5039741" y="473837"/>
                </a:cubicBezTo>
                <a:cubicBezTo>
                  <a:pt x="5033899" y="483489"/>
                  <a:pt x="5026787" y="490220"/>
                  <a:pt x="5018405" y="494030"/>
                </a:cubicBezTo>
                <a:cubicBezTo>
                  <a:pt x="5009896" y="497967"/>
                  <a:pt x="5000498" y="499872"/>
                  <a:pt x="4990084" y="499872"/>
                </a:cubicBezTo>
                <a:cubicBezTo>
                  <a:pt x="4981956" y="499872"/>
                  <a:pt x="4973193" y="499110"/>
                  <a:pt x="4963668" y="497586"/>
                </a:cubicBezTo>
                <a:cubicBezTo>
                  <a:pt x="4954143" y="496189"/>
                  <a:pt x="4944491" y="494665"/>
                  <a:pt x="4934712" y="493014"/>
                </a:cubicBezTo>
                <a:cubicBezTo>
                  <a:pt x="4924933" y="491490"/>
                  <a:pt x="4914265" y="489966"/>
                  <a:pt x="4902708" y="488696"/>
                </a:cubicBezTo>
                <a:cubicBezTo>
                  <a:pt x="4891151" y="487426"/>
                  <a:pt x="4878832" y="486791"/>
                  <a:pt x="4865751" y="486791"/>
                </a:cubicBezTo>
                <a:cubicBezTo>
                  <a:pt x="4854067" y="486791"/>
                  <a:pt x="4841113" y="487553"/>
                  <a:pt x="4826762" y="489077"/>
                </a:cubicBezTo>
                <a:cubicBezTo>
                  <a:pt x="4812411" y="490601"/>
                  <a:pt x="4797171" y="493141"/>
                  <a:pt x="4781042" y="496824"/>
                </a:cubicBezTo>
                <a:lnTo>
                  <a:pt x="4768469" y="495427"/>
                </a:lnTo>
                <a:cubicBezTo>
                  <a:pt x="4770501" y="475996"/>
                  <a:pt x="4772279" y="456819"/>
                  <a:pt x="4773803" y="438023"/>
                </a:cubicBezTo>
                <a:cubicBezTo>
                  <a:pt x="4775327" y="419354"/>
                  <a:pt x="4776724" y="398780"/>
                  <a:pt x="4777867" y="376428"/>
                </a:cubicBezTo>
                <a:cubicBezTo>
                  <a:pt x="4779137" y="354076"/>
                  <a:pt x="4780153" y="330327"/>
                  <a:pt x="4780915" y="305435"/>
                </a:cubicBezTo>
                <a:cubicBezTo>
                  <a:pt x="4781677" y="280416"/>
                  <a:pt x="4782439" y="255270"/>
                  <a:pt x="4782947" y="229870"/>
                </a:cubicBezTo>
                <a:cubicBezTo>
                  <a:pt x="4783455" y="204470"/>
                  <a:pt x="4783836" y="179324"/>
                  <a:pt x="4783963" y="154432"/>
                </a:cubicBezTo>
                <a:cubicBezTo>
                  <a:pt x="4784217" y="129540"/>
                  <a:pt x="4784344" y="105918"/>
                  <a:pt x="4784344" y="83693"/>
                </a:cubicBezTo>
                <a:cubicBezTo>
                  <a:pt x="4784344" y="78867"/>
                  <a:pt x="4783963" y="74930"/>
                  <a:pt x="4783328" y="71882"/>
                </a:cubicBezTo>
                <a:cubicBezTo>
                  <a:pt x="4782693" y="68707"/>
                  <a:pt x="4781677" y="66548"/>
                  <a:pt x="4780407" y="65278"/>
                </a:cubicBezTo>
                <a:cubicBezTo>
                  <a:pt x="4779137" y="63881"/>
                  <a:pt x="4776978" y="62865"/>
                  <a:pt x="4773930" y="61976"/>
                </a:cubicBezTo>
                <a:cubicBezTo>
                  <a:pt x="4770882" y="61214"/>
                  <a:pt x="4766564" y="60706"/>
                  <a:pt x="4760849" y="60706"/>
                </a:cubicBezTo>
                <a:cubicBezTo>
                  <a:pt x="4756912" y="60706"/>
                  <a:pt x="4752594" y="60960"/>
                  <a:pt x="4747514" y="61341"/>
                </a:cubicBezTo>
                <a:cubicBezTo>
                  <a:pt x="4742561" y="61849"/>
                  <a:pt x="4733544" y="62484"/>
                  <a:pt x="4720717" y="63373"/>
                </a:cubicBezTo>
                <a:lnTo>
                  <a:pt x="4717542" y="29464"/>
                </a:lnTo>
                <a:cubicBezTo>
                  <a:pt x="4734687" y="26797"/>
                  <a:pt x="4748911" y="24638"/>
                  <a:pt x="4760214" y="23114"/>
                </a:cubicBezTo>
                <a:cubicBezTo>
                  <a:pt x="4771644" y="21463"/>
                  <a:pt x="4782312" y="20193"/>
                  <a:pt x="4792218" y="19050"/>
                </a:cubicBezTo>
                <a:cubicBezTo>
                  <a:pt x="4802124" y="17907"/>
                  <a:pt x="4811903" y="17018"/>
                  <a:pt x="4821555" y="16383"/>
                </a:cubicBezTo>
                <a:cubicBezTo>
                  <a:pt x="4831207" y="15748"/>
                  <a:pt x="4839208" y="15494"/>
                  <a:pt x="4845812" y="15494"/>
                </a:cubicBezTo>
                <a:cubicBezTo>
                  <a:pt x="4871720" y="15494"/>
                  <a:pt x="4892802" y="15367"/>
                  <a:pt x="4909312" y="14986"/>
                </a:cubicBezTo>
                <a:cubicBezTo>
                  <a:pt x="4925822" y="14732"/>
                  <a:pt x="4941316" y="14478"/>
                  <a:pt x="4955794" y="14097"/>
                </a:cubicBezTo>
                <a:cubicBezTo>
                  <a:pt x="4970399" y="13716"/>
                  <a:pt x="4982972" y="13462"/>
                  <a:pt x="4993640" y="13081"/>
                </a:cubicBezTo>
                <a:cubicBezTo>
                  <a:pt x="5004435" y="12700"/>
                  <a:pt x="5009769" y="12446"/>
                  <a:pt x="5009769" y="12446"/>
                </a:cubicBezTo>
                <a:close/>
                <a:moveTo>
                  <a:pt x="1568450" y="11303"/>
                </a:moveTo>
                <a:cubicBezTo>
                  <a:pt x="1572768" y="11303"/>
                  <a:pt x="1577467" y="11811"/>
                  <a:pt x="1582547" y="12954"/>
                </a:cubicBezTo>
                <a:cubicBezTo>
                  <a:pt x="1587754" y="14097"/>
                  <a:pt x="1594358" y="16510"/>
                  <a:pt x="1602613" y="20193"/>
                </a:cubicBezTo>
                <a:cubicBezTo>
                  <a:pt x="1600454" y="46482"/>
                  <a:pt x="1598549" y="69596"/>
                  <a:pt x="1597025" y="89535"/>
                </a:cubicBezTo>
                <a:cubicBezTo>
                  <a:pt x="1595501" y="109347"/>
                  <a:pt x="1594231" y="128778"/>
                  <a:pt x="1593215" y="147701"/>
                </a:cubicBezTo>
                <a:cubicBezTo>
                  <a:pt x="1592072" y="166751"/>
                  <a:pt x="1591183" y="185420"/>
                  <a:pt x="1590421" y="203835"/>
                </a:cubicBezTo>
                <a:cubicBezTo>
                  <a:pt x="1589532" y="222250"/>
                  <a:pt x="1589024" y="240792"/>
                  <a:pt x="1588643" y="259588"/>
                </a:cubicBezTo>
                <a:cubicBezTo>
                  <a:pt x="1588135" y="278511"/>
                  <a:pt x="1587881" y="296164"/>
                  <a:pt x="1587754" y="312928"/>
                </a:cubicBezTo>
                <a:cubicBezTo>
                  <a:pt x="1587627" y="329692"/>
                  <a:pt x="1587500" y="351536"/>
                  <a:pt x="1587500" y="378460"/>
                </a:cubicBezTo>
                <a:cubicBezTo>
                  <a:pt x="1587500" y="392811"/>
                  <a:pt x="1588135" y="404622"/>
                  <a:pt x="1589151" y="413893"/>
                </a:cubicBezTo>
                <a:cubicBezTo>
                  <a:pt x="1590294" y="423164"/>
                  <a:pt x="1592072" y="430276"/>
                  <a:pt x="1594485" y="435483"/>
                </a:cubicBezTo>
                <a:cubicBezTo>
                  <a:pt x="1596898" y="440563"/>
                  <a:pt x="1599946" y="444246"/>
                  <a:pt x="1603629" y="446405"/>
                </a:cubicBezTo>
                <a:cubicBezTo>
                  <a:pt x="1607439" y="448437"/>
                  <a:pt x="1612265" y="449580"/>
                  <a:pt x="1618488" y="449580"/>
                </a:cubicBezTo>
                <a:cubicBezTo>
                  <a:pt x="1623695" y="449580"/>
                  <a:pt x="1628902" y="449199"/>
                  <a:pt x="1634109" y="448437"/>
                </a:cubicBezTo>
                <a:cubicBezTo>
                  <a:pt x="1639316" y="447675"/>
                  <a:pt x="1648714" y="445516"/>
                  <a:pt x="1662430" y="441960"/>
                </a:cubicBezTo>
                <a:lnTo>
                  <a:pt x="1671320" y="471424"/>
                </a:lnTo>
                <a:cubicBezTo>
                  <a:pt x="1657096" y="478028"/>
                  <a:pt x="1646047" y="482854"/>
                  <a:pt x="1638554" y="485648"/>
                </a:cubicBezTo>
                <a:cubicBezTo>
                  <a:pt x="1630934" y="488569"/>
                  <a:pt x="1623187" y="491109"/>
                  <a:pt x="1615313" y="493268"/>
                </a:cubicBezTo>
                <a:cubicBezTo>
                  <a:pt x="1607439" y="495554"/>
                  <a:pt x="1600454" y="497078"/>
                  <a:pt x="1594231" y="498094"/>
                </a:cubicBezTo>
                <a:cubicBezTo>
                  <a:pt x="1588135" y="499110"/>
                  <a:pt x="1581785" y="499618"/>
                  <a:pt x="1575308" y="499618"/>
                </a:cubicBezTo>
                <a:cubicBezTo>
                  <a:pt x="1566164" y="499618"/>
                  <a:pt x="1558163" y="497840"/>
                  <a:pt x="1551051" y="494284"/>
                </a:cubicBezTo>
                <a:cubicBezTo>
                  <a:pt x="1544066" y="490855"/>
                  <a:pt x="1538351" y="485140"/>
                  <a:pt x="1533779" y="477520"/>
                </a:cubicBezTo>
                <a:cubicBezTo>
                  <a:pt x="1529334" y="469773"/>
                  <a:pt x="1526032" y="460248"/>
                  <a:pt x="1524127" y="449199"/>
                </a:cubicBezTo>
                <a:cubicBezTo>
                  <a:pt x="1522222" y="438023"/>
                  <a:pt x="1521206" y="424053"/>
                  <a:pt x="1521206" y="407162"/>
                </a:cubicBezTo>
                <a:lnTo>
                  <a:pt x="1521206" y="361696"/>
                </a:lnTo>
                <a:cubicBezTo>
                  <a:pt x="1521206" y="351028"/>
                  <a:pt x="1521206" y="340995"/>
                  <a:pt x="1521333" y="331470"/>
                </a:cubicBezTo>
                <a:cubicBezTo>
                  <a:pt x="1521333" y="321945"/>
                  <a:pt x="1521460" y="312674"/>
                  <a:pt x="1521587" y="303657"/>
                </a:cubicBezTo>
                <a:cubicBezTo>
                  <a:pt x="1521714" y="294640"/>
                  <a:pt x="1521841" y="285877"/>
                  <a:pt x="1521968" y="277368"/>
                </a:cubicBezTo>
                <a:cubicBezTo>
                  <a:pt x="1522095" y="268859"/>
                  <a:pt x="1522349" y="263271"/>
                  <a:pt x="1522603" y="260985"/>
                </a:cubicBezTo>
                <a:cubicBezTo>
                  <a:pt x="1509776" y="260985"/>
                  <a:pt x="1494663" y="260985"/>
                  <a:pt x="1477391" y="261112"/>
                </a:cubicBezTo>
                <a:cubicBezTo>
                  <a:pt x="1460119" y="261239"/>
                  <a:pt x="1442847" y="261493"/>
                  <a:pt x="1425702" y="261874"/>
                </a:cubicBezTo>
                <a:cubicBezTo>
                  <a:pt x="1408430" y="262382"/>
                  <a:pt x="1391031" y="262890"/>
                  <a:pt x="1373378" y="263525"/>
                </a:cubicBezTo>
                <a:cubicBezTo>
                  <a:pt x="1355598" y="264160"/>
                  <a:pt x="1339596" y="264795"/>
                  <a:pt x="1324991" y="265557"/>
                </a:cubicBezTo>
                <a:lnTo>
                  <a:pt x="1318133" y="489712"/>
                </a:lnTo>
                <a:lnTo>
                  <a:pt x="1262634" y="496570"/>
                </a:lnTo>
                <a:lnTo>
                  <a:pt x="1250569" y="495427"/>
                </a:lnTo>
                <a:cubicBezTo>
                  <a:pt x="1252220" y="451739"/>
                  <a:pt x="1253617" y="412623"/>
                  <a:pt x="1254887" y="377952"/>
                </a:cubicBezTo>
                <a:cubicBezTo>
                  <a:pt x="1256157" y="343408"/>
                  <a:pt x="1257300" y="309753"/>
                  <a:pt x="1258189" y="277241"/>
                </a:cubicBezTo>
                <a:cubicBezTo>
                  <a:pt x="1259205" y="244729"/>
                  <a:pt x="1259840" y="212598"/>
                  <a:pt x="1260348" y="180975"/>
                </a:cubicBezTo>
                <a:cubicBezTo>
                  <a:pt x="1260856" y="149352"/>
                  <a:pt x="1260983" y="117221"/>
                  <a:pt x="1260983" y="84582"/>
                </a:cubicBezTo>
                <a:cubicBezTo>
                  <a:pt x="1260983" y="78994"/>
                  <a:pt x="1260729" y="74422"/>
                  <a:pt x="1259967" y="70993"/>
                </a:cubicBezTo>
                <a:cubicBezTo>
                  <a:pt x="1259332" y="67437"/>
                  <a:pt x="1258316" y="64770"/>
                  <a:pt x="1256919" y="63246"/>
                </a:cubicBezTo>
                <a:cubicBezTo>
                  <a:pt x="1255522" y="61595"/>
                  <a:pt x="1253236" y="60325"/>
                  <a:pt x="1250061" y="59309"/>
                </a:cubicBezTo>
                <a:cubicBezTo>
                  <a:pt x="1246886" y="58420"/>
                  <a:pt x="1242568" y="57912"/>
                  <a:pt x="1237107" y="57912"/>
                </a:cubicBezTo>
                <a:cubicBezTo>
                  <a:pt x="1229106" y="57912"/>
                  <a:pt x="1215390" y="58928"/>
                  <a:pt x="1195832" y="60960"/>
                </a:cubicBezTo>
                <a:lnTo>
                  <a:pt x="1192784" y="29845"/>
                </a:lnTo>
                <a:cubicBezTo>
                  <a:pt x="1215517" y="23876"/>
                  <a:pt x="1234186" y="19558"/>
                  <a:pt x="1248791" y="16891"/>
                </a:cubicBezTo>
                <a:cubicBezTo>
                  <a:pt x="1263396" y="14224"/>
                  <a:pt x="1275207" y="12827"/>
                  <a:pt x="1284478" y="12827"/>
                </a:cubicBezTo>
                <a:cubicBezTo>
                  <a:pt x="1294638" y="12827"/>
                  <a:pt x="1302893" y="14351"/>
                  <a:pt x="1309497" y="17399"/>
                </a:cubicBezTo>
                <a:cubicBezTo>
                  <a:pt x="1315974" y="20320"/>
                  <a:pt x="1320800" y="24765"/>
                  <a:pt x="1323975" y="30734"/>
                </a:cubicBezTo>
                <a:cubicBezTo>
                  <a:pt x="1327150" y="36576"/>
                  <a:pt x="1329055" y="43434"/>
                  <a:pt x="1329690" y="51308"/>
                </a:cubicBezTo>
                <a:cubicBezTo>
                  <a:pt x="1330198" y="59055"/>
                  <a:pt x="1330579" y="66929"/>
                  <a:pt x="1330579" y="74803"/>
                </a:cubicBezTo>
                <a:cubicBezTo>
                  <a:pt x="1330579" y="77724"/>
                  <a:pt x="1330452" y="84328"/>
                  <a:pt x="1330071" y="94488"/>
                </a:cubicBezTo>
                <a:cubicBezTo>
                  <a:pt x="1329817" y="104775"/>
                  <a:pt x="1329436" y="116205"/>
                  <a:pt x="1329055" y="128905"/>
                </a:cubicBezTo>
                <a:cubicBezTo>
                  <a:pt x="1328674" y="141605"/>
                  <a:pt x="1328166" y="156591"/>
                  <a:pt x="1327658" y="173609"/>
                </a:cubicBezTo>
                <a:cubicBezTo>
                  <a:pt x="1327150" y="190627"/>
                  <a:pt x="1326642" y="207010"/>
                  <a:pt x="1326134" y="222631"/>
                </a:cubicBezTo>
                <a:cubicBezTo>
                  <a:pt x="1339342" y="222250"/>
                  <a:pt x="1354963" y="221742"/>
                  <a:pt x="1372870" y="221361"/>
                </a:cubicBezTo>
                <a:cubicBezTo>
                  <a:pt x="1390777" y="220853"/>
                  <a:pt x="1408303" y="220472"/>
                  <a:pt x="1425575" y="220091"/>
                </a:cubicBezTo>
                <a:cubicBezTo>
                  <a:pt x="1442847" y="219710"/>
                  <a:pt x="1461643" y="219456"/>
                  <a:pt x="1481963" y="219075"/>
                </a:cubicBezTo>
                <a:cubicBezTo>
                  <a:pt x="1502283" y="218821"/>
                  <a:pt x="1516253" y="218694"/>
                  <a:pt x="1523619" y="218694"/>
                </a:cubicBezTo>
                <a:cubicBezTo>
                  <a:pt x="1523873" y="209931"/>
                  <a:pt x="1524254" y="198755"/>
                  <a:pt x="1524762" y="185293"/>
                </a:cubicBezTo>
                <a:cubicBezTo>
                  <a:pt x="1525143" y="171958"/>
                  <a:pt x="1525778" y="157607"/>
                  <a:pt x="1526413" y="142240"/>
                </a:cubicBezTo>
                <a:cubicBezTo>
                  <a:pt x="1527048" y="127000"/>
                  <a:pt x="1527937" y="110617"/>
                  <a:pt x="1528953" y="93091"/>
                </a:cubicBezTo>
                <a:cubicBezTo>
                  <a:pt x="1529969" y="75692"/>
                  <a:pt x="1531239" y="56388"/>
                  <a:pt x="1532636" y="35179"/>
                </a:cubicBezTo>
                <a:cubicBezTo>
                  <a:pt x="1532890" y="30988"/>
                  <a:pt x="1534287" y="27305"/>
                  <a:pt x="1536827" y="24130"/>
                </a:cubicBezTo>
                <a:cubicBezTo>
                  <a:pt x="1539367" y="20955"/>
                  <a:pt x="1542415" y="18415"/>
                  <a:pt x="1545844" y="16510"/>
                </a:cubicBezTo>
                <a:cubicBezTo>
                  <a:pt x="1549273" y="14732"/>
                  <a:pt x="1552956" y="13335"/>
                  <a:pt x="1557020" y="12573"/>
                </a:cubicBezTo>
                <a:cubicBezTo>
                  <a:pt x="1561084" y="11684"/>
                  <a:pt x="1564894" y="11303"/>
                  <a:pt x="1568450" y="11303"/>
                </a:cubicBezTo>
                <a:close/>
                <a:moveTo>
                  <a:pt x="4284599" y="10287"/>
                </a:moveTo>
                <a:cubicBezTo>
                  <a:pt x="4286250" y="14478"/>
                  <a:pt x="4287520" y="18161"/>
                  <a:pt x="4288536" y="21590"/>
                </a:cubicBezTo>
                <a:lnTo>
                  <a:pt x="4288790" y="22733"/>
                </a:lnTo>
                <a:lnTo>
                  <a:pt x="4291584" y="22098"/>
                </a:lnTo>
                <a:cubicBezTo>
                  <a:pt x="4300982" y="19939"/>
                  <a:pt x="4309237" y="18161"/>
                  <a:pt x="4316603" y="16891"/>
                </a:cubicBezTo>
                <a:cubicBezTo>
                  <a:pt x="4331208" y="14224"/>
                  <a:pt x="4343019" y="12827"/>
                  <a:pt x="4352290" y="12827"/>
                </a:cubicBezTo>
                <a:cubicBezTo>
                  <a:pt x="4362450" y="12827"/>
                  <a:pt x="4370705" y="14351"/>
                  <a:pt x="4377309" y="17399"/>
                </a:cubicBezTo>
                <a:cubicBezTo>
                  <a:pt x="4383786" y="20320"/>
                  <a:pt x="4388612" y="24765"/>
                  <a:pt x="4391787" y="30734"/>
                </a:cubicBezTo>
                <a:cubicBezTo>
                  <a:pt x="4394962" y="36576"/>
                  <a:pt x="4396867" y="43434"/>
                  <a:pt x="4397502" y="51308"/>
                </a:cubicBezTo>
                <a:cubicBezTo>
                  <a:pt x="4398010" y="59055"/>
                  <a:pt x="4398391" y="66929"/>
                  <a:pt x="4398391" y="74803"/>
                </a:cubicBezTo>
                <a:cubicBezTo>
                  <a:pt x="4398391" y="77724"/>
                  <a:pt x="4398264" y="84328"/>
                  <a:pt x="4397883" y="94488"/>
                </a:cubicBezTo>
                <a:cubicBezTo>
                  <a:pt x="4397629" y="104775"/>
                  <a:pt x="4397248" y="116205"/>
                  <a:pt x="4396867" y="128905"/>
                </a:cubicBezTo>
                <a:cubicBezTo>
                  <a:pt x="4396486" y="141605"/>
                  <a:pt x="4395978" y="156591"/>
                  <a:pt x="4395470" y="173609"/>
                </a:cubicBezTo>
                <a:cubicBezTo>
                  <a:pt x="4394962" y="190627"/>
                  <a:pt x="4394454" y="207010"/>
                  <a:pt x="4393946" y="222631"/>
                </a:cubicBezTo>
                <a:cubicBezTo>
                  <a:pt x="4407154" y="222250"/>
                  <a:pt x="4422775" y="221742"/>
                  <a:pt x="4440682" y="221361"/>
                </a:cubicBezTo>
                <a:cubicBezTo>
                  <a:pt x="4458589" y="220853"/>
                  <a:pt x="4476115" y="220472"/>
                  <a:pt x="4493387" y="220091"/>
                </a:cubicBezTo>
                <a:cubicBezTo>
                  <a:pt x="4510659" y="219710"/>
                  <a:pt x="4529455" y="219456"/>
                  <a:pt x="4549775" y="219075"/>
                </a:cubicBezTo>
                <a:cubicBezTo>
                  <a:pt x="4570095" y="218821"/>
                  <a:pt x="4584065" y="218694"/>
                  <a:pt x="4591431" y="218694"/>
                </a:cubicBezTo>
                <a:cubicBezTo>
                  <a:pt x="4591685" y="209931"/>
                  <a:pt x="4592066" y="198755"/>
                  <a:pt x="4592574" y="185293"/>
                </a:cubicBezTo>
                <a:cubicBezTo>
                  <a:pt x="4592955" y="171958"/>
                  <a:pt x="4593590" y="157607"/>
                  <a:pt x="4594225" y="142240"/>
                </a:cubicBezTo>
                <a:cubicBezTo>
                  <a:pt x="4594860" y="127000"/>
                  <a:pt x="4595749" y="110617"/>
                  <a:pt x="4596765" y="93091"/>
                </a:cubicBezTo>
                <a:cubicBezTo>
                  <a:pt x="4597781" y="75692"/>
                  <a:pt x="4599051" y="56388"/>
                  <a:pt x="4600448" y="35179"/>
                </a:cubicBezTo>
                <a:cubicBezTo>
                  <a:pt x="4600702" y="30988"/>
                  <a:pt x="4602099" y="27305"/>
                  <a:pt x="4604639" y="24130"/>
                </a:cubicBezTo>
                <a:cubicBezTo>
                  <a:pt x="4607179" y="20955"/>
                  <a:pt x="4610227" y="18415"/>
                  <a:pt x="4613656" y="16510"/>
                </a:cubicBezTo>
                <a:cubicBezTo>
                  <a:pt x="4617085" y="14732"/>
                  <a:pt x="4620768" y="13335"/>
                  <a:pt x="4624832" y="12573"/>
                </a:cubicBezTo>
                <a:cubicBezTo>
                  <a:pt x="4628896" y="11684"/>
                  <a:pt x="4632706" y="11303"/>
                  <a:pt x="4636262" y="11303"/>
                </a:cubicBezTo>
                <a:cubicBezTo>
                  <a:pt x="4640580" y="11303"/>
                  <a:pt x="4645279" y="11811"/>
                  <a:pt x="4650359" y="12954"/>
                </a:cubicBezTo>
                <a:cubicBezTo>
                  <a:pt x="4655566" y="14097"/>
                  <a:pt x="4662170" y="16510"/>
                  <a:pt x="4670425" y="20193"/>
                </a:cubicBezTo>
                <a:cubicBezTo>
                  <a:pt x="4668266" y="46482"/>
                  <a:pt x="4666361" y="69596"/>
                  <a:pt x="4664837" y="89535"/>
                </a:cubicBezTo>
                <a:cubicBezTo>
                  <a:pt x="4663313" y="109347"/>
                  <a:pt x="4662043" y="128778"/>
                  <a:pt x="4661027" y="147701"/>
                </a:cubicBezTo>
                <a:cubicBezTo>
                  <a:pt x="4659884" y="166751"/>
                  <a:pt x="4658995" y="185420"/>
                  <a:pt x="4658233" y="203835"/>
                </a:cubicBezTo>
                <a:cubicBezTo>
                  <a:pt x="4657344" y="222250"/>
                  <a:pt x="4656836" y="240792"/>
                  <a:pt x="4656455" y="259588"/>
                </a:cubicBezTo>
                <a:cubicBezTo>
                  <a:pt x="4655947" y="278511"/>
                  <a:pt x="4655693" y="296164"/>
                  <a:pt x="4655566" y="312928"/>
                </a:cubicBezTo>
                <a:cubicBezTo>
                  <a:pt x="4655439" y="329692"/>
                  <a:pt x="4655312" y="351536"/>
                  <a:pt x="4655312" y="378460"/>
                </a:cubicBezTo>
                <a:cubicBezTo>
                  <a:pt x="4655312" y="392811"/>
                  <a:pt x="4655947" y="404622"/>
                  <a:pt x="4656963" y="413893"/>
                </a:cubicBezTo>
                <a:cubicBezTo>
                  <a:pt x="4658106" y="423164"/>
                  <a:pt x="4659884" y="430276"/>
                  <a:pt x="4662297" y="435483"/>
                </a:cubicBezTo>
                <a:cubicBezTo>
                  <a:pt x="4664710" y="440563"/>
                  <a:pt x="4667758" y="444246"/>
                  <a:pt x="4671441" y="446405"/>
                </a:cubicBezTo>
                <a:cubicBezTo>
                  <a:pt x="4675251" y="448437"/>
                  <a:pt x="4680077" y="449580"/>
                  <a:pt x="4686300" y="449580"/>
                </a:cubicBezTo>
                <a:cubicBezTo>
                  <a:pt x="4691507" y="449580"/>
                  <a:pt x="4696714" y="449199"/>
                  <a:pt x="4701921" y="448437"/>
                </a:cubicBezTo>
                <a:cubicBezTo>
                  <a:pt x="4707128" y="447675"/>
                  <a:pt x="4716526" y="445516"/>
                  <a:pt x="4730242" y="441960"/>
                </a:cubicBezTo>
                <a:lnTo>
                  <a:pt x="4739132" y="471424"/>
                </a:lnTo>
                <a:cubicBezTo>
                  <a:pt x="4724908" y="478028"/>
                  <a:pt x="4713859" y="482854"/>
                  <a:pt x="4706366" y="485648"/>
                </a:cubicBezTo>
                <a:cubicBezTo>
                  <a:pt x="4698746" y="488569"/>
                  <a:pt x="4690999" y="491109"/>
                  <a:pt x="4683125" y="493268"/>
                </a:cubicBezTo>
                <a:cubicBezTo>
                  <a:pt x="4675251" y="495554"/>
                  <a:pt x="4668266" y="497078"/>
                  <a:pt x="4662043" y="498094"/>
                </a:cubicBezTo>
                <a:cubicBezTo>
                  <a:pt x="4655947" y="499110"/>
                  <a:pt x="4649597" y="499618"/>
                  <a:pt x="4643120" y="499618"/>
                </a:cubicBezTo>
                <a:cubicBezTo>
                  <a:pt x="4633976" y="499618"/>
                  <a:pt x="4625975" y="497840"/>
                  <a:pt x="4618863" y="494284"/>
                </a:cubicBezTo>
                <a:cubicBezTo>
                  <a:pt x="4611878" y="490855"/>
                  <a:pt x="4606036" y="485140"/>
                  <a:pt x="4601591" y="477520"/>
                </a:cubicBezTo>
                <a:cubicBezTo>
                  <a:pt x="4597146" y="469773"/>
                  <a:pt x="4593844" y="460248"/>
                  <a:pt x="4591939" y="449199"/>
                </a:cubicBezTo>
                <a:cubicBezTo>
                  <a:pt x="4590034" y="438023"/>
                  <a:pt x="4589018" y="424053"/>
                  <a:pt x="4589018" y="407162"/>
                </a:cubicBezTo>
                <a:lnTo>
                  <a:pt x="4589018" y="361696"/>
                </a:lnTo>
                <a:cubicBezTo>
                  <a:pt x="4589018" y="351028"/>
                  <a:pt x="4589018" y="340995"/>
                  <a:pt x="4589145" y="331470"/>
                </a:cubicBezTo>
                <a:cubicBezTo>
                  <a:pt x="4589145" y="321945"/>
                  <a:pt x="4589272" y="312674"/>
                  <a:pt x="4589399" y="303657"/>
                </a:cubicBezTo>
                <a:cubicBezTo>
                  <a:pt x="4589526" y="294640"/>
                  <a:pt x="4589653" y="285877"/>
                  <a:pt x="4589780" y="277368"/>
                </a:cubicBezTo>
                <a:cubicBezTo>
                  <a:pt x="4589907" y="268859"/>
                  <a:pt x="4590161" y="263271"/>
                  <a:pt x="4590415" y="260985"/>
                </a:cubicBezTo>
                <a:cubicBezTo>
                  <a:pt x="4577588" y="260985"/>
                  <a:pt x="4562475" y="260985"/>
                  <a:pt x="4545203" y="261112"/>
                </a:cubicBezTo>
                <a:cubicBezTo>
                  <a:pt x="4527931" y="261239"/>
                  <a:pt x="4510659" y="261493"/>
                  <a:pt x="4493514" y="261874"/>
                </a:cubicBezTo>
                <a:cubicBezTo>
                  <a:pt x="4476242" y="262382"/>
                  <a:pt x="4458843" y="262890"/>
                  <a:pt x="4441190" y="263525"/>
                </a:cubicBezTo>
                <a:cubicBezTo>
                  <a:pt x="4423410" y="264160"/>
                  <a:pt x="4407408" y="264795"/>
                  <a:pt x="4392803" y="265557"/>
                </a:cubicBezTo>
                <a:lnTo>
                  <a:pt x="4385945" y="489712"/>
                </a:lnTo>
                <a:lnTo>
                  <a:pt x="4330446" y="496570"/>
                </a:lnTo>
                <a:lnTo>
                  <a:pt x="4318381" y="495427"/>
                </a:lnTo>
                <a:cubicBezTo>
                  <a:pt x="4320032" y="451739"/>
                  <a:pt x="4321429" y="412623"/>
                  <a:pt x="4322699" y="377952"/>
                </a:cubicBezTo>
                <a:cubicBezTo>
                  <a:pt x="4323969" y="343408"/>
                  <a:pt x="4325112" y="309753"/>
                  <a:pt x="4326001" y="277241"/>
                </a:cubicBezTo>
                <a:cubicBezTo>
                  <a:pt x="4327017" y="244729"/>
                  <a:pt x="4327652" y="212598"/>
                  <a:pt x="4328160" y="180975"/>
                </a:cubicBezTo>
                <a:cubicBezTo>
                  <a:pt x="4328668" y="149352"/>
                  <a:pt x="4328795" y="117221"/>
                  <a:pt x="4328795" y="84582"/>
                </a:cubicBezTo>
                <a:cubicBezTo>
                  <a:pt x="4328795" y="78994"/>
                  <a:pt x="4328541" y="74422"/>
                  <a:pt x="4327779" y="70993"/>
                </a:cubicBezTo>
                <a:cubicBezTo>
                  <a:pt x="4327144" y="67437"/>
                  <a:pt x="4326128" y="64770"/>
                  <a:pt x="4324731" y="63246"/>
                </a:cubicBezTo>
                <a:cubicBezTo>
                  <a:pt x="4323334" y="61595"/>
                  <a:pt x="4321048" y="60325"/>
                  <a:pt x="4317873" y="59309"/>
                </a:cubicBezTo>
                <a:cubicBezTo>
                  <a:pt x="4314698" y="58420"/>
                  <a:pt x="4310380" y="57912"/>
                  <a:pt x="4304919" y="57912"/>
                </a:cubicBezTo>
                <a:cubicBezTo>
                  <a:pt x="4300982" y="57912"/>
                  <a:pt x="4295521" y="58166"/>
                  <a:pt x="4288536" y="58674"/>
                </a:cubicBezTo>
                <a:lnTo>
                  <a:pt x="4279138" y="59436"/>
                </a:lnTo>
                <a:lnTo>
                  <a:pt x="4276852" y="61341"/>
                </a:lnTo>
                <a:cubicBezTo>
                  <a:pt x="4267581" y="67183"/>
                  <a:pt x="4254754" y="70104"/>
                  <a:pt x="4238371" y="70104"/>
                </a:cubicBezTo>
                <a:cubicBezTo>
                  <a:pt x="4224147" y="70104"/>
                  <a:pt x="4207510" y="69342"/>
                  <a:pt x="4188714" y="67691"/>
                </a:cubicBezTo>
                <a:cubicBezTo>
                  <a:pt x="4169918" y="65913"/>
                  <a:pt x="4151884" y="64262"/>
                  <a:pt x="4134739" y="62738"/>
                </a:cubicBezTo>
                <a:cubicBezTo>
                  <a:pt x="4134485" y="77089"/>
                  <a:pt x="4134104" y="95504"/>
                  <a:pt x="4133469" y="117983"/>
                </a:cubicBezTo>
                <a:cubicBezTo>
                  <a:pt x="4132834" y="140462"/>
                  <a:pt x="4132199" y="163703"/>
                  <a:pt x="4131564" y="187706"/>
                </a:cubicBezTo>
                <a:cubicBezTo>
                  <a:pt x="4130802" y="211709"/>
                  <a:pt x="4130167" y="236474"/>
                  <a:pt x="4129405" y="262001"/>
                </a:cubicBezTo>
                <a:cubicBezTo>
                  <a:pt x="4128643" y="287528"/>
                  <a:pt x="4127881" y="312801"/>
                  <a:pt x="4127119" y="337947"/>
                </a:cubicBezTo>
                <a:cubicBezTo>
                  <a:pt x="4126230" y="363093"/>
                  <a:pt x="4125468" y="387731"/>
                  <a:pt x="4124833" y="411861"/>
                </a:cubicBezTo>
                <a:cubicBezTo>
                  <a:pt x="4124071" y="435864"/>
                  <a:pt x="4123309" y="461899"/>
                  <a:pt x="4122547" y="489712"/>
                </a:cubicBezTo>
                <a:lnTo>
                  <a:pt x="4066921" y="496570"/>
                </a:lnTo>
                <a:lnTo>
                  <a:pt x="4054856" y="495427"/>
                </a:lnTo>
                <a:cubicBezTo>
                  <a:pt x="4055999" y="464566"/>
                  <a:pt x="4057015" y="437515"/>
                  <a:pt x="4057904" y="414020"/>
                </a:cubicBezTo>
                <a:cubicBezTo>
                  <a:pt x="4058793" y="390525"/>
                  <a:pt x="4059682" y="367538"/>
                  <a:pt x="4060571" y="344805"/>
                </a:cubicBezTo>
                <a:cubicBezTo>
                  <a:pt x="4061333" y="321945"/>
                  <a:pt x="4062095" y="299466"/>
                  <a:pt x="4062730" y="277114"/>
                </a:cubicBezTo>
                <a:cubicBezTo>
                  <a:pt x="4063365" y="254762"/>
                  <a:pt x="4063873" y="231648"/>
                  <a:pt x="4064381" y="207645"/>
                </a:cubicBezTo>
                <a:cubicBezTo>
                  <a:pt x="4064762" y="183769"/>
                  <a:pt x="4065016" y="159004"/>
                  <a:pt x="4065397" y="133477"/>
                </a:cubicBezTo>
                <a:cubicBezTo>
                  <a:pt x="4065651" y="107823"/>
                  <a:pt x="4065778" y="83312"/>
                  <a:pt x="4065778" y="59690"/>
                </a:cubicBezTo>
                <a:cubicBezTo>
                  <a:pt x="4063365" y="59563"/>
                  <a:pt x="4058158" y="59436"/>
                  <a:pt x="4050411" y="59182"/>
                </a:cubicBezTo>
                <a:cubicBezTo>
                  <a:pt x="4042664" y="59055"/>
                  <a:pt x="4034790" y="58928"/>
                  <a:pt x="4026789" y="58928"/>
                </a:cubicBezTo>
                <a:cubicBezTo>
                  <a:pt x="4018788" y="58928"/>
                  <a:pt x="4011422" y="59055"/>
                  <a:pt x="4004691" y="59309"/>
                </a:cubicBezTo>
                <a:cubicBezTo>
                  <a:pt x="3997960" y="59563"/>
                  <a:pt x="3991991" y="60325"/>
                  <a:pt x="3986911" y="61722"/>
                </a:cubicBezTo>
                <a:cubicBezTo>
                  <a:pt x="3981831" y="63119"/>
                  <a:pt x="3977386" y="65278"/>
                  <a:pt x="3973703" y="67945"/>
                </a:cubicBezTo>
                <a:cubicBezTo>
                  <a:pt x="3969893" y="70612"/>
                  <a:pt x="3966718" y="74676"/>
                  <a:pt x="3964051" y="79756"/>
                </a:cubicBezTo>
                <a:cubicBezTo>
                  <a:pt x="3961384" y="84963"/>
                  <a:pt x="3959225" y="92075"/>
                  <a:pt x="3957701" y="101092"/>
                </a:cubicBezTo>
                <a:cubicBezTo>
                  <a:pt x="3956177" y="110109"/>
                  <a:pt x="3955288" y="121285"/>
                  <a:pt x="3955288" y="134747"/>
                </a:cubicBezTo>
                <a:lnTo>
                  <a:pt x="3955288" y="147828"/>
                </a:lnTo>
                <a:lnTo>
                  <a:pt x="3918839" y="146939"/>
                </a:lnTo>
                <a:cubicBezTo>
                  <a:pt x="3918331" y="125476"/>
                  <a:pt x="3918077" y="108458"/>
                  <a:pt x="3918077" y="95631"/>
                </a:cubicBezTo>
                <a:cubicBezTo>
                  <a:pt x="3918077" y="82042"/>
                  <a:pt x="3918712" y="70231"/>
                  <a:pt x="3919982" y="60325"/>
                </a:cubicBezTo>
                <a:cubicBezTo>
                  <a:pt x="3921252" y="50419"/>
                  <a:pt x="3924300" y="41910"/>
                  <a:pt x="3928872" y="34671"/>
                </a:cubicBezTo>
                <a:cubicBezTo>
                  <a:pt x="3933444" y="27432"/>
                  <a:pt x="3940048" y="22098"/>
                  <a:pt x="3948811" y="18669"/>
                </a:cubicBezTo>
                <a:cubicBezTo>
                  <a:pt x="3957574" y="15367"/>
                  <a:pt x="3968369" y="13716"/>
                  <a:pt x="3981450" y="13716"/>
                </a:cubicBezTo>
                <a:cubicBezTo>
                  <a:pt x="3987165" y="13716"/>
                  <a:pt x="3995420" y="13843"/>
                  <a:pt x="4006469" y="14351"/>
                </a:cubicBezTo>
                <a:cubicBezTo>
                  <a:pt x="4017391" y="14732"/>
                  <a:pt x="4028313" y="15240"/>
                  <a:pt x="4039235" y="15621"/>
                </a:cubicBezTo>
                <a:cubicBezTo>
                  <a:pt x="4050284" y="16002"/>
                  <a:pt x="4060952" y="16383"/>
                  <a:pt x="4071239" y="16764"/>
                </a:cubicBezTo>
                <a:cubicBezTo>
                  <a:pt x="4081653" y="17145"/>
                  <a:pt x="4093337" y="17272"/>
                  <a:pt x="4106418" y="17272"/>
                </a:cubicBezTo>
                <a:cubicBezTo>
                  <a:pt x="4124579" y="17272"/>
                  <a:pt x="4141978" y="17272"/>
                  <a:pt x="4158742" y="17018"/>
                </a:cubicBezTo>
                <a:cubicBezTo>
                  <a:pt x="4175506" y="16891"/>
                  <a:pt x="4187698" y="16891"/>
                  <a:pt x="4195572" y="16891"/>
                </a:cubicBezTo>
                <a:cubicBezTo>
                  <a:pt x="4203446" y="16764"/>
                  <a:pt x="4211320" y="16637"/>
                  <a:pt x="4219321" y="16383"/>
                </a:cubicBezTo>
                <a:cubicBezTo>
                  <a:pt x="4227322" y="16129"/>
                  <a:pt x="4234561" y="15748"/>
                  <a:pt x="4241038" y="15240"/>
                </a:cubicBezTo>
                <a:cubicBezTo>
                  <a:pt x="4247515" y="14732"/>
                  <a:pt x="4253611" y="14097"/>
                  <a:pt x="4259199" y="13462"/>
                </a:cubicBezTo>
                <a:cubicBezTo>
                  <a:pt x="4264787" y="12700"/>
                  <a:pt x="4273296" y="11684"/>
                  <a:pt x="4284599" y="10287"/>
                </a:cubicBezTo>
                <a:close/>
                <a:moveTo>
                  <a:pt x="2449703" y="10287"/>
                </a:moveTo>
                <a:cubicBezTo>
                  <a:pt x="2453894" y="21463"/>
                  <a:pt x="2456053" y="29591"/>
                  <a:pt x="2456053" y="34544"/>
                </a:cubicBezTo>
                <a:cubicBezTo>
                  <a:pt x="2456053" y="46482"/>
                  <a:pt x="2451354" y="55372"/>
                  <a:pt x="2441955" y="61341"/>
                </a:cubicBezTo>
                <a:cubicBezTo>
                  <a:pt x="2432685" y="67183"/>
                  <a:pt x="2419858" y="70104"/>
                  <a:pt x="2403474" y="70104"/>
                </a:cubicBezTo>
                <a:cubicBezTo>
                  <a:pt x="2389251" y="70104"/>
                  <a:pt x="2372614" y="69342"/>
                  <a:pt x="2353817" y="67691"/>
                </a:cubicBezTo>
                <a:cubicBezTo>
                  <a:pt x="2335022" y="65913"/>
                  <a:pt x="2316988" y="64262"/>
                  <a:pt x="2299842" y="62738"/>
                </a:cubicBezTo>
                <a:cubicBezTo>
                  <a:pt x="2299589" y="77089"/>
                  <a:pt x="2299208" y="95504"/>
                  <a:pt x="2298573" y="117983"/>
                </a:cubicBezTo>
                <a:cubicBezTo>
                  <a:pt x="2297938" y="140462"/>
                  <a:pt x="2297303" y="163703"/>
                  <a:pt x="2296667" y="187706"/>
                </a:cubicBezTo>
                <a:cubicBezTo>
                  <a:pt x="2295905" y="211709"/>
                  <a:pt x="2295271" y="236474"/>
                  <a:pt x="2294509" y="262001"/>
                </a:cubicBezTo>
                <a:cubicBezTo>
                  <a:pt x="2293747" y="287528"/>
                  <a:pt x="2292985" y="312801"/>
                  <a:pt x="2292223" y="337947"/>
                </a:cubicBezTo>
                <a:cubicBezTo>
                  <a:pt x="2291334" y="363093"/>
                  <a:pt x="2290572" y="387731"/>
                  <a:pt x="2289936" y="411861"/>
                </a:cubicBezTo>
                <a:cubicBezTo>
                  <a:pt x="2289174" y="435864"/>
                  <a:pt x="2288413" y="461899"/>
                  <a:pt x="2287651" y="489712"/>
                </a:cubicBezTo>
                <a:lnTo>
                  <a:pt x="2232024" y="496570"/>
                </a:lnTo>
                <a:lnTo>
                  <a:pt x="2219960" y="495427"/>
                </a:lnTo>
                <a:cubicBezTo>
                  <a:pt x="2221103" y="464566"/>
                  <a:pt x="2222119" y="437515"/>
                  <a:pt x="2223008" y="414020"/>
                </a:cubicBezTo>
                <a:cubicBezTo>
                  <a:pt x="2223897" y="390525"/>
                  <a:pt x="2224786" y="367538"/>
                  <a:pt x="2225674" y="344805"/>
                </a:cubicBezTo>
                <a:cubicBezTo>
                  <a:pt x="2226436" y="321945"/>
                  <a:pt x="2227199" y="299466"/>
                  <a:pt x="2227834" y="277114"/>
                </a:cubicBezTo>
                <a:cubicBezTo>
                  <a:pt x="2228469" y="254762"/>
                  <a:pt x="2228977" y="231648"/>
                  <a:pt x="2229485" y="207645"/>
                </a:cubicBezTo>
                <a:cubicBezTo>
                  <a:pt x="2229866" y="183769"/>
                  <a:pt x="2230120" y="159004"/>
                  <a:pt x="2230501" y="133477"/>
                </a:cubicBezTo>
                <a:cubicBezTo>
                  <a:pt x="2230755" y="107823"/>
                  <a:pt x="2230882" y="83312"/>
                  <a:pt x="2230882" y="59690"/>
                </a:cubicBezTo>
                <a:cubicBezTo>
                  <a:pt x="2228469" y="59563"/>
                  <a:pt x="2223261" y="59436"/>
                  <a:pt x="2215515" y="59182"/>
                </a:cubicBezTo>
                <a:cubicBezTo>
                  <a:pt x="2207767" y="59055"/>
                  <a:pt x="2199894" y="58928"/>
                  <a:pt x="2191892" y="58928"/>
                </a:cubicBezTo>
                <a:cubicBezTo>
                  <a:pt x="2183892" y="58928"/>
                  <a:pt x="2176526" y="59055"/>
                  <a:pt x="2169795" y="59309"/>
                </a:cubicBezTo>
                <a:cubicBezTo>
                  <a:pt x="2163064" y="59563"/>
                  <a:pt x="2157095" y="60325"/>
                  <a:pt x="2152015" y="61722"/>
                </a:cubicBezTo>
                <a:cubicBezTo>
                  <a:pt x="2146935" y="63119"/>
                  <a:pt x="2142490" y="65278"/>
                  <a:pt x="2138807" y="67945"/>
                </a:cubicBezTo>
                <a:cubicBezTo>
                  <a:pt x="2134997" y="70612"/>
                  <a:pt x="2131822" y="74676"/>
                  <a:pt x="2129155" y="79756"/>
                </a:cubicBezTo>
                <a:cubicBezTo>
                  <a:pt x="2126488" y="84963"/>
                  <a:pt x="2124329" y="92075"/>
                  <a:pt x="2122805" y="101092"/>
                </a:cubicBezTo>
                <a:cubicBezTo>
                  <a:pt x="2121280" y="110109"/>
                  <a:pt x="2120392" y="121285"/>
                  <a:pt x="2120392" y="134747"/>
                </a:cubicBezTo>
                <a:lnTo>
                  <a:pt x="2120392" y="147828"/>
                </a:lnTo>
                <a:lnTo>
                  <a:pt x="2083942" y="146939"/>
                </a:lnTo>
                <a:cubicBezTo>
                  <a:pt x="2083435" y="125476"/>
                  <a:pt x="2083180" y="108458"/>
                  <a:pt x="2083180" y="95631"/>
                </a:cubicBezTo>
                <a:cubicBezTo>
                  <a:pt x="2083180" y="82042"/>
                  <a:pt x="2083816" y="70231"/>
                  <a:pt x="2085086" y="60325"/>
                </a:cubicBezTo>
                <a:cubicBezTo>
                  <a:pt x="2086355" y="50419"/>
                  <a:pt x="2089404" y="41910"/>
                  <a:pt x="2093976" y="34671"/>
                </a:cubicBezTo>
                <a:cubicBezTo>
                  <a:pt x="2098548" y="27432"/>
                  <a:pt x="2105152" y="22098"/>
                  <a:pt x="2113915" y="18669"/>
                </a:cubicBezTo>
                <a:cubicBezTo>
                  <a:pt x="2122678" y="15367"/>
                  <a:pt x="2133473" y="13716"/>
                  <a:pt x="2146554" y="13716"/>
                </a:cubicBezTo>
                <a:cubicBezTo>
                  <a:pt x="2152269" y="13716"/>
                  <a:pt x="2160524" y="13843"/>
                  <a:pt x="2171573" y="14351"/>
                </a:cubicBezTo>
                <a:cubicBezTo>
                  <a:pt x="2182495" y="14732"/>
                  <a:pt x="2193417" y="15240"/>
                  <a:pt x="2204339" y="15621"/>
                </a:cubicBezTo>
                <a:cubicBezTo>
                  <a:pt x="2215388" y="16002"/>
                  <a:pt x="2226055" y="16383"/>
                  <a:pt x="2236342" y="16764"/>
                </a:cubicBezTo>
                <a:cubicBezTo>
                  <a:pt x="2246757" y="17145"/>
                  <a:pt x="2258441" y="17272"/>
                  <a:pt x="2271522" y="17272"/>
                </a:cubicBezTo>
                <a:cubicBezTo>
                  <a:pt x="2289683" y="17272"/>
                  <a:pt x="2307082" y="17272"/>
                  <a:pt x="2323846" y="17018"/>
                </a:cubicBezTo>
                <a:cubicBezTo>
                  <a:pt x="2340610" y="16891"/>
                  <a:pt x="2352802" y="16891"/>
                  <a:pt x="2360676" y="16891"/>
                </a:cubicBezTo>
                <a:cubicBezTo>
                  <a:pt x="2368549" y="16764"/>
                  <a:pt x="2376424" y="16637"/>
                  <a:pt x="2384424" y="16383"/>
                </a:cubicBezTo>
                <a:cubicBezTo>
                  <a:pt x="2392426" y="16129"/>
                  <a:pt x="2399665" y="15748"/>
                  <a:pt x="2406142" y="15240"/>
                </a:cubicBezTo>
                <a:cubicBezTo>
                  <a:pt x="2412619" y="14732"/>
                  <a:pt x="2418715" y="14097"/>
                  <a:pt x="2424303" y="13462"/>
                </a:cubicBezTo>
                <a:cubicBezTo>
                  <a:pt x="2429891" y="12700"/>
                  <a:pt x="2438399" y="11684"/>
                  <a:pt x="2449703" y="10287"/>
                </a:cubicBezTo>
                <a:close/>
                <a:moveTo>
                  <a:pt x="1038479" y="8509"/>
                </a:moveTo>
                <a:cubicBezTo>
                  <a:pt x="1057910" y="8509"/>
                  <a:pt x="1076579" y="10287"/>
                  <a:pt x="1094613" y="13970"/>
                </a:cubicBezTo>
                <a:cubicBezTo>
                  <a:pt x="1112520" y="17653"/>
                  <a:pt x="1128268" y="24003"/>
                  <a:pt x="1141984" y="33020"/>
                </a:cubicBezTo>
                <a:cubicBezTo>
                  <a:pt x="1155573" y="42037"/>
                  <a:pt x="1166368" y="54229"/>
                  <a:pt x="1174369" y="69596"/>
                </a:cubicBezTo>
                <a:cubicBezTo>
                  <a:pt x="1182497" y="84836"/>
                  <a:pt x="1186434" y="103632"/>
                  <a:pt x="1186434" y="125730"/>
                </a:cubicBezTo>
                <a:cubicBezTo>
                  <a:pt x="1186434" y="151130"/>
                  <a:pt x="1182116" y="174244"/>
                  <a:pt x="1173353" y="194945"/>
                </a:cubicBezTo>
                <a:cubicBezTo>
                  <a:pt x="1164590" y="215773"/>
                  <a:pt x="1152398" y="233172"/>
                  <a:pt x="1136777" y="247396"/>
                </a:cubicBezTo>
                <a:cubicBezTo>
                  <a:pt x="1121156" y="261620"/>
                  <a:pt x="1102360" y="272415"/>
                  <a:pt x="1080643" y="279908"/>
                </a:cubicBezTo>
                <a:cubicBezTo>
                  <a:pt x="1058799" y="287401"/>
                  <a:pt x="1034923" y="291211"/>
                  <a:pt x="1008761" y="291211"/>
                </a:cubicBezTo>
                <a:cubicBezTo>
                  <a:pt x="1001268" y="291211"/>
                  <a:pt x="995426" y="289687"/>
                  <a:pt x="991235" y="286512"/>
                </a:cubicBezTo>
                <a:cubicBezTo>
                  <a:pt x="987171" y="283337"/>
                  <a:pt x="985139" y="277495"/>
                  <a:pt x="985139" y="268986"/>
                </a:cubicBezTo>
                <a:lnTo>
                  <a:pt x="985139" y="266319"/>
                </a:lnTo>
                <a:cubicBezTo>
                  <a:pt x="985139" y="264414"/>
                  <a:pt x="985647" y="260731"/>
                  <a:pt x="986790" y="255143"/>
                </a:cubicBezTo>
                <a:cubicBezTo>
                  <a:pt x="1010412" y="255143"/>
                  <a:pt x="1028827" y="253238"/>
                  <a:pt x="1041908" y="249428"/>
                </a:cubicBezTo>
                <a:cubicBezTo>
                  <a:pt x="1055116" y="245618"/>
                  <a:pt x="1066165" y="240665"/>
                  <a:pt x="1074928" y="234442"/>
                </a:cubicBezTo>
                <a:cubicBezTo>
                  <a:pt x="1083691" y="228346"/>
                  <a:pt x="1090803" y="221234"/>
                  <a:pt x="1096010" y="213233"/>
                </a:cubicBezTo>
                <a:cubicBezTo>
                  <a:pt x="1101344" y="205359"/>
                  <a:pt x="1105408" y="197104"/>
                  <a:pt x="1108329" y="188595"/>
                </a:cubicBezTo>
                <a:cubicBezTo>
                  <a:pt x="1111123" y="180086"/>
                  <a:pt x="1113028" y="171577"/>
                  <a:pt x="1113917" y="162814"/>
                </a:cubicBezTo>
                <a:cubicBezTo>
                  <a:pt x="1114806" y="154178"/>
                  <a:pt x="1115314" y="146558"/>
                  <a:pt x="1115314" y="139827"/>
                </a:cubicBezTo>
                <a:cubicBezTo>
                  <a:pt x="1115314" y="121793"/>
                  <a:pt x="1112774" y="106807"/>
                  <a:pt x="1107821" y="94996"/>
                </a:cubicBezTo>
                <a:cubicBezTo>
                  <a:pt x="1102868" y="83058"/>
                  <a:pt x="1096264" y="73787"/>
                  <a:pt x="1088009" y="67056"/>
                </a:cubicBezTo>
                <a:cubicBezTo>
                  <a:pt x="1079881" y="60325"/>
                  <a:pt x="1069848" y="55499"/>
                  <a:pt x="1058164" y="52578"/>
                </a:cubicBezTo>
                <a:cubicBezTo>
                  <a:pt x="1046480" y="49530"/>
                  <a:pt x="1034161" y="48133"/>
                  <a:pt x="1021207" y="48133"/>
                </a:cubicBezTo>
                <a:cubicBezTo>
                  <a:pt x="1014603" y="48133"/>
                  <a:pt x="1008126" y="48387"/>
                  <a:pt x="1001903" y="48895"/>
                </a:cubicBezTo>
                <a:cubicBezTo>
                  <a:pt x="995680" y="49403"/>
                  <a:pt x="990981" y="49784"/>
                  <a:pt x="987806" y="50165"/>
                </a:cubicBezTo>
                <a:cubicBezTo>
                  <a:pt x="987552" y="55753"/>
                  <a:pt x="987298" y="67056"/>
                  <a:pt x="986790" y="84328"/>
                </a:cubicBezTo>
                <a:cubicBezTo>
                  <a:pt x="986409" y="101600"/>
                  <a:pt x="985774" y="121412"/>
                  <a:pt x="985266" y="143764"/>
                </a:cubicBezTo>
                <a:cubicBezTo>
                  <a:pt x="984631" y="166116"/>
                  <a:pt x="983869" y="190754"/>
                  <a:pt x="983107" y="217424"/>
                </a:cubicBezTo>
                <a:cubicBezTo>
                  <a:pt x="982345" y="244094"/>
                  <a:pt x="981583" y="271907"/>
                  <a:pt x="980694" y="300990"/>
                </a:cubicBezTo>
                <a:cubicBezTo>
                  <a:pt x="979932" y="330073"/>
                  <a:pt x="979043" y="360045"/>
                  <a:pt x="978154" y="390652"/>
                </a:cubicBezTo>
                <a:cubicBezTo>
                  <a:pt x="977138" y="421386"/>
                  <a:pt x="976122" y="454406"/>
                  <a:pt x="975106" y="489712"/>
                </a:cubicBezTo>
                <a:lnTo>
                  <a:pt x="919607" y="496570"/>
                </a:lnTo>
                <a:lnTo>
                  <a:pt x="907542" y="495427"/>
                </a:lnTo>
                <a:cubicBezTo>
                  <a:pt x="909066" y="451739"/>
                  <a:pt x="910590" y="412750"/>
                  <a:pt x="911860" y="378206"/>
                </a:cubicBezTo>
                <a:cubicBezTo>
                  <a:pt x="913257" y="343789"/>
                  <a:pt x="914400" y="310261"/>
                  <a:pt x="915289" y="277876"/>
                </a:cubicBezTo>
                <a:cubicBezTo>
                  <a:pt x="916051" y="245491"/>
                  <a:pt x="916813" y="213360"/>
                  <a:pt x="917321" y="181483"/>
                </a:cubicBezTo>
                <a:cubicBezTo>
                  <a:pt x="917829" y="149606"/>
                  <a:pt x="918083" y="116967"/>
                  <a:pt x="918083" y="83693"/>
                </a:cubicBezTo>
                <a:cubicBezTo>
                  <a:pt x="918083" y="78994"/>
                  <a:pt x="917829" y="75057"/>
                  <a:pt x="917067" y="72009"/>
                </a:cubicBezTo>
                <a:cubicBezTo>
                  <a:pt x="916305" y="68961"/>
                  <a:pt x="915289" y="66675"/>
                  <a:pt x="913892" y="65151"/>
                </a:cubicBezTo>
                <a:cubicBezTo>
                  <a:pt x="912622" y="63754"/>
                  <a:pt x="910463" y="62484"/>
                  <a:pt x="907415" y="61595"/>
                </a:cubicBezTo>
                <a:cubicBezTo>
                  <a:pt x="904367" y="60833"/>
                  <a:pt x="900049" y="60325"/>
                  <a:pt x="894588" y="60325"/>
                </a:cubicBezTo>
                <a:cubicBezTo>
                  <a:pt x="886587" y="60325"/>
                  <a:pt x="872871" y="61341"/>
                  <a:pt x="853440" y="63373"/>
                </a:cubicBezTo>
                <a:lnTo>
                  <a:pt x="849884" y="30607"/>
                </a:lnTo>
                <a:cubicBezTo>
                  <a:pt x="870839" y="27051"/>
                  <a:pt x="887603" y="24130"/>
                  <a:pt x="900303" y="21971"/>
                </a:cubicBezTo>
                <a:cubicBezTo>
                  <a:pt x="913130" y="19685"/>
                  <a:pt x="927481" y="17526"/>
                  <a:pt x="943356" y="15494"/>
                </a:cubicBezTo>
                <a:cubicBezTo>
                  <a:pt x="959231" y="13462"/>
                  <a:pt x="975614" y="11811"/>
                  <a:pt x="992251" y="10414"/>
                </a:cubicBezTo>
                <a:cubicBezTo>
                  <a:pt x="1009015" y="9144"/>
                  <a:pt x="1024382" y="8509"/>
                  <a:pt x="1038479" y="8509"/>
                </a:cubicBezTo>
                <a:close/>
                <a:moveTo>
                  <a:pt x="5707126" y="2286"/>
                </a:moveTo>
                <a:cubicBezTo>
                  <a:pt x="5712714" y="2286"/>
                  <a:pt x="5719190" y="2667"/>
                  <a:pt x="5726557" y="3429"/>
                </a:cubicBezTo>
                <a:cubicBezTo>
                  <a:pt x="5733796" y="4191"/>
                  <a:pt x="5740908" y="5461"/>
                  <a:pt x="5747893" y="6985"/>
                </a:cubicBezTo>
                <a:cubicBezTo>
                  <a:pt x="5754751" y="8509"/>
                  <a:pt x="5761482" y="10287"/>
                  <a:pt x="5767959" y="12573"/>
                </a:cubicBezTo>
                <a:cubicBezTo>
                  <a:pt x="5774563" y="14732"/>
                  <a:pt x="5780532" y="17399"/>
                  <a:pt x="5785865" y="20447"/>
                </a:cubicBezTo>
                <a:cubicBezTo>
                  <a:pt x="5791327" y="23622"/>
                  <a:pt x="5795899" y="27305"/>
                  <a:pt x="5799582" y="31496"/>
                </a:cubicBezTo>
                <a:cubicBezTo>
                  <a:pt x="5803264" y="35814"/>
                  <a:pt x="5805170" y="40767"/>
                  <a:pt x="5805170" y="46355"/>
                </a:cubicBezTo>
                <a:cubicBezTo>
                  <a:pt x="5805170" y="46609"/>
                  <a:pt x="5805170" y="50546"/>
                  <a:pt x="5804915" y="58293"/>
                </a:cubicBezTo>
                <a:cubicBezTo>
                  <a:pt x="5804789" y="66040"/>
                  <a:pt x="5804535" y="73660"/>
                  <a:pt x="5804408" y="81153"/>
                </a:cubicBezTo>
                <a:cubicBezTo>
                  <a:pt x="5804153" y="88646"/>
                  <a:pt x="5803900" y="96901"/>
                  <a:pt x="5803392" y="105918"/>
                </a:cubicBezTo>
                <a:cubicBezTo>
                  <a:pt x="5803011" y="114935"/>
                  <a:pt x="5802376" y="126619"/>
                  <a:pt x="5801614" y="141224"/>
                </a:cubicBezTo>
                <a:lnTo>
                  <a:pt x="5765164" y="139700"/>
                </a:lnTo>
                <a:cubicBezTo>
                  <a:pt x="5765546" y="129159"/>
                  <a:pt x="5765800" y="121920"/>
                  <a:pt x="5765800" y="117983"/>
                </a:cubicBezTo>
                <a:cubicBezTo>
                  <a:pt x="5765800" y="105918"/>
                  <a:pt x="5764022" y="95377"/>
                  <a:pt x="5760465" y="86233"/>
                </a:cubicBezTo>
                <a:cubicBezTo>
                  <a:pt x="5756910" y="77089"/>
                  <a:pt x="5751957" y="69596"/>
                  <a:pt x="5745734" y="63754"/>
                </a:cubicBezTo>
                <a:cubicBezTo>
                  <a:pt x="5739511" y="57912"/>
                  <a:pt x="5731890" y="53467"/>
                  <a:pt x="5722747" y="50292"/>
                </a:cubicBezTo>
                <a:cubicBezTo>
                  <a:pt x="5713476" y="47244"/>
                  <a:pt x="5703315" y="45720"/>
                  <a:pt x="5692139" y="45720"/>
                </a:cubicBezTo>
                <a:cubicBezTo>
                  <a:pt x="5680837" y="45720"/>
                  <a:pt x="5670296" y="47498"/>
                  <a:pt x="5660644" y="51181"/>
                </a:cubicBezTo>
                <a:cubicBezTo>
                  <a:pt x="5650992" y="54991"/>
                  <a:pt x="5642737" y="60071"/>
                  <a:pt x="5635752" y="66548"/>
                </a:cubicBezTo>
                <a:cubicBezTo>
                  <a:pt x="5628894" y="73152"/>
                  <a:pt x="5623433" y="80772"/>
                  <a:pt x="5619496" y="89789"/>
                </a:cubicBezTo>
                <a:cubicBezTo>
                  <a:pt x="5615559" y="98679"/>
                  <a:pt x="5613653" y="108585"/>
                  <a:pt x="5613653" y="119507"/>
                </a:cubicBezTo>
                <a:cubicBezTo>
                  <a:pt x="5613653" y="128778"/>
                  <a:pt x="5614797" y="136906"/>
                  <a:pt x="5616956" y="143891"/>
                </a:cubicBezTo>
                <a:cubicBezTo>
                  <a:pt x="5619242" y="150876"/>
                  <a:pt x="5622417" y="157480"/>
                  <a:pt x="5626608" y="163703"/>
                </a:cubicBezTo>
                <a:cubicBezTo>
                  <a:pt x="5630799" y="169926"/>
                  <a:pt x="5635625" y="175514"/>
                  <a:pt x="5641213" y="180467"/>
                </a:cubicBezTo>
                <a:cubicBezTo>
                  <a:pt x="5646801" y="185420"/>
                  <a:pt x="5653151" y="190373"/>
                  <a:pt x="5660263" y="195072"/>
                </a:cubicBezTo>
                <a:cubicBezTo>
                  <a:pt x="5667248" y="199898"/>
                  <a:pt x="5674740" y="204470"/>
                  <a:pt x="5682614" y="208788"/>
                </a:cubicBezTo>
                <a:cubicBezTo>
                  <a:pt x="5690489" y="213106"/>
                  <a:pt x="5699887" y="218186"/>
                  <a:pt x="5710682" y="224028"/>
                </a:cubicBezTo>
                <a:cubicBezTo>
                  <a:pt x="5716651" y="227203"/>
                  <a:pt x="5723889" y="231140"/>
                  <a:pt x="5732399" y="235839"/>
                </a:cubicBezTo>
                <a:cubicBezTo>
                  <a:pt x="5740781" y="240665"/>
                  <a:pt x="5749036" y="245745"/>
                  <a:pt x="5757037" y="251206"/>
                </a:cubicBezTo>
                <a:cubicBezTo>
                  <a:pt x="5764911" y="256794"/>
                  <a:pt x="5772277" y="262763"/>
                  <a:pt x="5779135" y="269367"/>
                </a:cubicBezTo>
                <a:cubicBezTo>
                  <a:pt x="5785993" y="275844"/>
                  <a:pt x="5791962" y="283210"/>
                  <a:pt x="5797042" y="291338"/>
                </a:cubicBezTo>
                <a:cubicBezTo>
                  <a:pt x="5802122" y="299466"/>
                  <a:pt x="5806186" y="308356"/>
                  <a:pt x="5809107" y="318262"/>
                </a:cubicBezTo>
                <a:cubicBezTo>
                  <a:pt x="5812155" y="328168"/>
                  <a:pt x="5813678" y="339090"/>
                  <a:pt x="5813678" y="350774"/>
                </a:cubicBezTo>
                <a:cubicBezTo>
                  <a:pt x="5813678" y="370078"/>
                  <a:pt x="5811012" y="387223"/>
                  <a:pt x="5805677" y="402336"/>
                </a:cubicBezTo>
                <a:cubicBezTo>
                  <a:pt x="5800217" y="417449"/>
                  <a:pt x="5793105" y="430530"/>
                  <a:pt x="5784088" y="441833"/>
                </a:cubicBezTo>
                <a:cubicBezTo>
                  <a:pt x="5775071" y="453136"/>
                  <a:pt x="5764784" y="462534"/>
                  <a:pt x="5753353" y="470027"/>
                </a:cubicBezTo>
                <a:cubicBezTo>
                  <a:pt x="5742051" y="477647"/>
                  <a:pt x="5729986" y="483743"/>
                  <a:pt x="5717413" y="488442"/>
                </a:cubicBezTo>
                <a:cubicBezTo>
                  <a:pt x="5704839" y="493141"/>
                  <a:pt x="5692648" y="496570"/>
                  <a:pt x="5680710" y="498475"/>
                </a:cubicBezTo>
                <a:cubicBezTo>
                  <a:pt x="5668899" y="500507"/>
                  <a:pt x="5657469" y="501396"/>
                  <a:pt x="5646547" y="501396"/>
                </a:cubicBezTo>
                <a:cubicBezTo>
                  <a:pt x="5632450" y="501396"/>
                  <a:pt x="5619496" y="500507"/>
                  <a:pt x="5607685" y="498729"/>
                </a:cubicBezTo>
                <a:cubicBezTo>
                  <a:pt x="5595874" y="496824"/>
                  <a:pt x="5585206" y="494411"/>
                  <a:pt x="5575808" y="491236"/>
                </a:cubicBezTo>
                <a:cubicBezTo>
                  <a:pt x="5566410" y="488061"/>
                  <a:pt x="5558409" y="483997"/>
                  <a:pt x="5551805" y="479044"/>
                </a:cubicBezTo>
                <a:cubicBezTo>
                  <a:pt x="5545327" y="474091"/>
                  <a:pt x="5542026" y="468122"/>
                  <a:pt x="5542026" y="461391"/>
                </a:cubicBezTo>
                <a:cubicBezTo>
                  <a:pt x="5542026" y="452247"/>
                  <a:pt x="5542407" y="439293"/>
                  <a:pt x="5543042" y="422402"/>
                </a:cubicBezTo>
                <a:cubicBezTo>
                  <a:pt x="5543550" y="405638"/>
                  <a:pt x="5544693" y="383159"/>
                  <a:pt x="5546344" y="354838"/>
                </a:cubicBezTo>
                <a:lnTo>
                  <a:pt x="5582920" y="356616"/>
                </a:lnTo>
                <a:cubicBezTo>
                  <a:pt x="5582412" y="365887"/>
                  <a:pt x="5582158" y="371348"/>
                  <a:pt x="5582031" y="372999"/>
                </a:cubicBezTo>
                <a:cubicBezTo>
                  <a:pt x="5582031" y="374650"/>
                  <a:pt x="5581903" y="377698"/>
                  <a:pt x="5581903" y="382270"/>
                </a:cubicBezTo>
                <a:cubicBezTo>
                  <a:pt x="5581903" y="396875"/>
                  <a:pt x="5583809" y="408813"/>
                  <a:pt x="5587364" y="418211"/>
                </a:cubicBezTo>
                <a:cubicBezTo>
                  <a:pt x="5591048" y="427736"/>
                  <a:pt x="5596127" y="435356"/>
                  <a:pt x="5602605" y="441071"/>
                </a:cubicBezTo>
                <a:cubicBezTo>
                  <a:pt x="5609209" y="446913"/>
                  <a:pt x="5617337" y="451231"/>
                  <a:pt x="5626862" y="453898"/>
                </a:cubicBezTo>
                <a:cubicBezTo>
                  <a:pt x="5636387" y="456565"/>
                  <a:pt x="5647563" y="457962"/>
                  <a:pt x="5660263" y="457962"/>
                </a:cubicBezTo>
                <a:cubicBezTo>
                  <a:pt x="5672582" y="457962"/>
                  <a:pt x="5684265" y="456311"/>
                  <a:pt x="5695188" y="452882"/>
                </a:cubicBezTo>
                <a:cubicBezTo>
                  <a:pt x="5706237" y="449580"/>
                  <a:pt x="5715762" y="444500"/>
                  <a:pt x="5723763" y="437896"/>
                </a:cubicBezTo>
                <a:cubicBezTo>
                  <a:pt x="5731890" y="431292"/>
                  <a:pt x="5738368" y="423037"/>
                  <a:pt x="5743194" y="413258"/>
                </a:cubicBezTo>
                <a:cubicBezTo>
                  <a:pt x="5748020" y="403352"/>
                  <a:pt x="5750560" y="391922"/>
                  <a:pt x="5750560" y="378968"/>
                </a:cubicBezTo>
                <a:cubicBezTo>
                  <a:pt x="5750560" y="370713"/>
                  <a:pt x="5749417" y="363347"/>
                  <a:pt x="5747258" y="356616"/>
                </a:cubicBezTo>
                <a:cubicBezTo>
                  <a:pt x="5744972" y="349885"/>
                  <a:pt x="5741924" y="343662"/>
                  <a:pt x="5737987" y="337820"/>
                </a:cubicBezTo>
                <a:cubicBezTo>
                  <a:pt x="5733923" y="331978"/>
                  <a:pt x="5729224" y="326644"/>
                  <a:pt x="5723763" y="321818"/>
                </a:cubicBezTo>
                <a:cubicBezTo>
                  <a:pt x="5718428" y="316865"/>
                  <a:pt x="5712206" y="312039"/>
                  <a:pt x="5705094" y="307340"/>
                </a:cubicBezTo>
                <a:cubicBezTo>
                  <a:pt x="5698109" y="302514"/>
                  <a:pt x="5691759" y="298196"/>
                  <a:pt x="5686171" y="294386"/>
                </a:cubicBezTo>
                <a:cubicBezTo>
                  <a:pt x="5680583" y="290576"/>
                  <a:pt x="5671820" y="286131"/>
                  <a:pt x="5660136" y="281051"/>
                </a:cubicBezTo>
                <a:cubicBezTo>
                  <a:pt x="5652770" y="277114"/>
                  <a:pt x="5644514" y="272542"/>
                  <a:pt x="5635498" y="267335"/>
                </a:cubicBezTo>
                <a:cubicBezTo>
                  <a:pt x="5626481" y="262128"/>
                  <a:pt x="5618099" y="256667"/>
                  <a:pt x="5610098" y="250952"/>
                </a:cubicBezTo>
                <a:cubicBezTo>
                  <a:pt x="5602224" y="245237"/>
                  <a:pt x="5594731" y="239014"/>
                  <a:pt x="5587746" y="232283"/>
                </a:cubicBezTo>
                <a:cubicBezTo>
                  <a:pt x="5580761" y="225425"/>
                  <a:pt x="5574664" y="217932"/>
                  <a:pt x="5569585" y="209550"/>
                </a:cubicBezTo>
                <a:cubicBezTo>
                  <a:pt x="5564505" y="201168"/>
                  <a:pt x="5560440" y="192024"/>
                  <a:pt x="5557520" y="181991"/>
                </a:cubicBezTo>
                <a:cubicBezTo>
                  <a:pt x="5554599" y="171958"/>
                  <a:pt x="5553075" y="160782"/>
                  <a:pt x="5553075" y="148463"/>
                </a:cubicBezTo>
                <a:cubicBezTo>
                  <a:pt x="5553075" y="133350"/>
                  <a:pt x="5554980" y="119253"/>
                  <a:pt x="5558789" y="106426"/>
                </a:cubicBezTo>
                <a:cubicBezTo>
                  <a:pt x="5562600" y="93472"/>
                  <a:pt x="5567934" y="81661"/>
                  <a:pt x="5574792" y="70866"/>
                </a:cubicBezTo>
                <a:cubicBezTo>
                  <a:pt x="5581523" y="60198"/>
                  <a:pt x="5589777" y="50546"/>
                  <a:pt x="5599430" y="41910"/>
                </a:cubicBezTo>
                <a:cubicBezTo>
                  <a:pt x="5609082" y="33274"/>
                  <a:pt x="5619750" y="26035"/>
                  <a:pt x="5631180" y="20193"/>
                </a:cubicBezTo>
                <a:cubicBezTo>
                  <a:pt x="5642610" y="14224"/>
                  <a:pt x="5654802" y="9779"/>
                  <a:pt x="5667628" y="6731"/>
                </a:cubicBezTo>
                <a:cubicBezTo>
                  <a:pt x="5680583" y="3810"/>
                  <a:pt x="5693664" y="2286"/>
                  <a:pt x="5707126" y="2286"/>
                </a:cubicBezTo>
                <a:close/>
                <a:moveTo>
                  <a:pt x="5237734" y="2286"/>
                </a:moveTo>
                <a:cubicBezTo>
                  <a:pt x="5243322" y="2286"/>
                  <a:pt x="5249799" y="2667"/>
                  <a:pt x="5257164" y="3429"/>
                </a:cubicBezTo>
                <a:cubicBezTo>
                  <a:pt x="5264403" y="4191"/>
                  <a:pt x="5271515" y="5461"/>
                  <a:pt x="5278501" y="6985"/>
                </a:cubicBezTo>
                <a:cubicBezTo>
                  <a:pt x="5285359" y="8509"/>
                  <a:pt x="5292089" y="10287"/>
                  <a:pt x="5298567" y="12573"/>
                </a:cubicBezTo>
                <a:cubicBezTo>
                  <a:pt x="5305171" y="14732"/>
                  <a:pt x="5311139" y="17399"/>
                  <a:pt x="5316474" y="20447"/>
                </a:cubicBezTo>
                <a:cubicBezTo>
                  <a:pt x="5321935" y="23622"/>
                  <a:pt x="5326507" y="27305"/>
                  <a:pt x="5330189" y="31496"/>
                </a:cubicBezTo>
                <a:cubicBezTo>
                  <a:pt x="5334000" y="35814"/>
                  <a:pt x="5335777" y="40767"/>
                  <a:pt x="5335777" y="46355"/>
                </a:cubicBezTo>
                <a:cubicBezTo>
                  <a:pt x="5335777" y="46609"/>
                  <a:pt x="5335777" y="50546"/>
                  <a:pt x="5335524" y="58293"/>
                </a:cubicBezTo>
                <a:cubicBezTo>
                  <a:pt x="5335397" y="66040"/>
                  <a:pt x="5335143" y="73660"/>
                  <a:pt x="5335015" y="81153"/>
                </a:cubicBezTo>
                <a:cubicBezTo>
                  <a:pt x="5334762" y="88646"/>
                  <a:pt x="5334508" y="96901"/>
                  <a:pt x="5334000" y="105918"/>
                </a:cubicBezTo>
                <a:cubicBezTo>
                  <a:pt x="5333619" y="114935"/>
                  <a:pt x="5332984" y="126619"/>
                  <a:pt x="5332222" y="141224"/>
                </a:cubicBezTo>
                <a:lnTo>
                  <a:pt x="5295773" y="139700"/>
                </a:lnTo>
                <a:cubicBezTo>
                  <a:pt x="5296153" y="129159"/>
                  <a:pt x="5296408" y="121920"/>
                  <a:pt x="5296408" y="117983"/>
                </a:cubicBezTo>
                <a:cubicBezTo>
                  <a:pt x="5296408" y="105918"/>
                  <a:pt x="5294630" y="95377"/>
                  <a:pt x="5291074" y="86233"/>
                </a:cubicBezTo>
                <a:cubicBezTo>
                  <a:pt x="5287518" y="77089"/>
                  <a:pt x="5282564" y="69596"/>
                  <a:pt x="5276342" y="63754"/>
                </a:cubicBezTo>
                <a:cubicBezTo>
                  <a:pt x="5270119" y="57912"/>
                  <a:pt x="5262499" y="53467"/>
                  <a:pt x="5253355" y="50292"/>
                </a:cubicBezTo>
                <a:cubicBezTo>
                  <a:pt x="5244084" y="47244"/>
                  <a:pt x="5233924" y="45720"/>
                  <a:pt x="5222748" y="45720"/>
                </a:cubicBezTo>
                <a:cubicBezTo>
                  <a:pt x="5211445" y="45720"/>
                  <a:pt x="5200903" y="47498"/>
                  <a:pt x="5191252" y="51181"/>
                </a:cubicBezTo>
                <a:cubicBezTo>
                  <a:pt x="5181600" y="54991"/>
                  <a:pt x="5173345" y="60071"/>
                  <a:pt x="5166360" y="66548"/>
                </a:cubicBezTo>
                <a:cubicBezTo>
                  <a:pt x="5159502" y="73152"/>
                  <a:pt x="5154040" y="80772"/>
                  <a:pt x="5150103" y="89789"/>
                </a:cubicBezTo>
                <a:cubicBezTo>
                  <a:pt x="5146167" y="98679"/>
                  <a:pt x="5144262" y="108585"/>
                  <a:pt x="5144262" y="119507"/>
                </a:cubicBezTo>
                <a:cubicBezTo>
                  <a:pt x="5144262" y="128778"/>
                  <a:pt x="5145405" y="136906"/>
                  <a:pt x="5147564" y="143891"/>
                </a:cubicBezTo>
                <a:cubicBezTo>
                  <a:pt x="5149850" y="150876"/>
                  <a:pt x="5153025" y="157480"/>
                  <a:pt x="5157215" y="163703"/>
                </a:cubicBezTo>
                <a:cubicBezTo>
                  <a:pt x="5161407" y="169926"/>
                  <a:pt x="5166233" y="175514"/>
                  <a:pt x="5171821" y="180467"/>
                </a:cubicBezTo>
                <a:cubicBezTo>
                  <a:pt x="5177409" y="185420"/>
                  <a:pt x="5183759" y="190373"/>
                  <a:pt x="5190871" y="195072"/>
                </a:cubicBezTo>
                <a:cubicBezTo>
                  <a:pt x="5197856" y="199898"/>
                  <a:pt x="5205349" y="204470"/>
                  <a:pt x="5213223" y="208788"/>
                </a:cubicBezTo>
                <a:cubicBezTo>
                  <a:pt x="5221097" y="213106"/>
                  <a:pt x="5230495" y="218186"/>
                  <a:pt x="5241289" y="224028"/>
                </a:cubicBezTo>
                <a:cubicBezTo>
                  <a:pt x="5247259" y="227203"/>
                  <a:pt x="5254498" y="231140"/>
                  <a:pt x="5263007" y="235839"/>
                </a:cubicBezTo>
                <a:cubicBezTo>
                  <a:pt x="5271389" y="240665"/>
                  <a:pt x="5279644" y="245745"/>
                  <a:pt x="5287645" y="251206"/>
                </a:cubicBezTo>
                <a:cubicBezTo>
                  <a:pt x="5295519" y="256794"/>
                  <a:pt x="5302885" y="262763"/>
                  <a:pt x="5309743" y="269367"/>
                </a:cubicBezTo>
                <a:cubicBezTo>
                  <a:pt x="5316601" y="275844"/>
                  <a:pt x="5322570" y="283210"/>
                  <a:pt x="5327650" y="291338"/>
                </a:cubicBezTo>
                <a:cubicBezTo>
                  <a:pt x="5332730" y="299466"/>
                  <a:pt x="5336794" y="308356"/>
                  <a:pt x="5339714" y="318262"/>
                </a:cubicBezTo>
                <a:cubicBezTo>
                  <a:pt x="5342763" y="328168"/>
                  <a:pt x="5344287" y="339090"/>
                  <a:pt x="5344287" y="350774"/>
                </a:cubicBezTo>
                <a:cubicBezTo>
                  <a:pt x="5344287" y="370078"/>
                  <a:pt x="5341620" y="387223"/>
                  <a:pt x="5336286" y="402336"/>
                </a:cubicBezTo>
                <a:cubicBezTo>
                  <a:pt x="5330825" y="417449"/>
                  <a:pt x="5323713" y="430530"/>
                  <a:pt x="5314696" y="441833"/>
                </a:cubicBezTo>
                <a:cubicBezTo>
                  <a:pt x="5305678" y="453136"/>
                  <a:pt x="5295392" y="462534"/>
                  <a:pt x="5283962" y="470027"/>
                </a:cubicBezTo>
                <a:cubicBezTo>
                  <a:pt x="5272659" y="477647"/>
                  <a:pt x="5260594" y="483743"/>
                  <a:pt x="5248021" y="488442"/>
                </a:cubicBezTo>
                <a:cubicBezTo>
                  <a:pt x="5235448" y="493141"/>
                  <a:pt x="5223256" y="496570"/>
                  <a:pt x="5211318" y="498475"/>
                </a:cubicBezTo>
                <a:cubicBezTo>
                  <a:pt x="5199507" y="500507"/>
                  <a:pt x="5188077" y="501396"/>
                  <a:pt x="5177155" y="501396"/>
                </a:cubicBezTo>
                <a:cubicBezTo>
                  <a:pt x="5163058" y="501396"/>
                  <a:pt x="5150103" y="500507"/>
                  <a:pt x="5138293" y="498729"/>
                </a:cubicBezTo>
                <a:cubicBezTo>
                  <a:pt x="5126482" y="496824"/>
                  <a:pt x="5115814" y="494411"/>
                  <a:pt x="5106415" y="491236"/>
                </a:cubicBezTo>
                <a:cubicBezTo>
                  <a:pt x="5097018" y="488061"/>
                  <a:pt x="5089017" y="483997"/>
                  <a:pt x="5082413" y="479044"/>
                </a:cubicBezTo>
                <a:cubicBezTo>
                  <a:pt x="5075936" y="474091"/>
                  <a:pt x="5072634" y="468122"/>
                  <a:pt x="5072634" y="461391"/>
                </a:cubicBezTo>
                <a:cubicBezTo>
                  <a:pt x="5072634" y="452247"/>
                  <a:pt x="5073014" y="439293"/>
                  <a:pt x="5073650" y="422402"/>
                </a:cubicBezTo>
                <a:cubicBezTo>
                  <a:pt x="5074158" y="405638"/>
                  <a:pt x="5075301" y="383159"/>
                  <a:pt x="5076952" y="354838"/>
                </a:cubicBezTo>
                <a:lnTo>
                  <a:pt x="5113527" y="356616"/>
                </a:lnTo>
                <a:cubicBezTo>
                  <a:pt x="5113020" y="365887"/>
                  <a:pt x="5112765" y="371348"/>
                  <a:pt x="5112639" y="372999"/>
                </a:cubicBezTo>
                <a:cubicBezTo>
                  <a:pt x="5112639" y="374650"/>
                  <a:pt x="5112512" y="377698"/>
                  <a:pt x="5112512" y="382270"/>
                </a:cubicBezTo>
                <a:cubicBezTo>
                  <a:pt x="5112512" y="396875"/>
                  <a:pt x="5114417" y="408813"/>
                  <a:pt x="5117973" y="418211"/>
                </a:cubicBezTo>
                <a:cubicBezTo>
                  <a:pt x="5121656" y="427736"/>
                  <a:pt x="5126736" y="435356"/>
                  <a:pt x="5133213" y="441071"/>
                </a:cubicBezTo>
                <a:cubicBezTo>
                  <a:pt x="5139817" y="446913"/>
                  <a:pt x="5147945" y="451231"/>
                  <a:pt x="5157470" y="453898"/>
                </a:cubicBezTo>
                <a:cubicBezTo>
                  <a:pt x="5166995" y="456565"/>
                  <a:pt x="5178171" y="457962"/>
                  <a:pt x="5190871" y="457962"/>
                </a:cubicBezTo>
                <a:cubicBezTo>
                  <a:pt x="5203189" y="457962"/>
                  <a:pt x="5214874" y="456311"/>
                  <a:pt x="5225796" y="452882"/>
                </a:cubicBezTo>
                <a:cubicBezTo>
                  <a:pt x="5236845" y="449580"/>
                  <a:pt x="5246370" y="444500"/>
                  <a:pt x="5254371" y="437896"/>
                </a:cubicBezTo>
                <a:cubicBezTo>
                  <a:pt x="5262499" y="431292"/>
                  <a:pt x="5268976" y="423037"/>
                  <a:pt x="5273802" y="413258"/>
                </a:cubicBezTo>
                <a:cubicBezTo>
                  <a:pt x="5278627" y="403352"/>
                  <a:pt x="5281168" y="391922"/>
                  <a:pt x="5281168" y="378968"/>
                </a:cubicBezTo>
                <a:cubicBezTo>
                  <a:pt x="5281168" y="370713"/>
                  <a:pt x="5280025" y="363347"/>
                  <a:pt x="5277865" y="356616"/>
                </a:cubicBezTo>
                <a:cubicBezTo>
                  <a:pt x="5275580" y="349885"/>
                  <a:pt x="5272532" y="343662"/>
                  <a:pt x="5268595" y="337820"/>
                </a:cubicBezTo>
                <a:cubicBezTo>
                  <a:pt x="5264531" y="331978"/>
                  <a:pt x="5259832" y="326644"/>
                  <a:pt x="5254371" y="321818"/>
                </a:cubicBezTo>
                <a:cubicBezTo>
                  <a:pt x="5249037" y="316865"/>
                  <a:pt x="5242814" y="312039"/>
                  <a:pt x="5235702" y="307340"/>
                </a:cubicBezTo>
                <a:cubicBezTo>
                  <a:pt x="5228717" y="302514"/>
                  <a:pt x="5222367" y="298196"/>
                  <a:pt x="5216778" y="294386"/>
                </a:cubicBezTo>
                <a:cubicBezTo>
                  <a:pt x="5211190" y="290576"/>
                  <a:pt x="5202427" y="286131"/>
                  <a:pt x="5190744" y="281051"/>
                </a:cubicBezTo>
                <a:cubicBezTo>
                  <a:pt x="5183377" y="277114"/>
                  <a:pt x="5175123" y="272542"/>
                  <a:pt x="5166106" y="267335"/>
                </a:cubicBezTo>
                <a:cubicBezTo>
                  <a:pt x="5157089" y="262128"/>
                  <a:pt x="5148707" y="256667"/>
                  <a:pt x="5140706" y="250952"/>
                </a:cubicBezTo>
                <a:cubicBezTo>
                  <a:pt x="5132832" y="245237"/>
                  <a:pt x="5125339" y="239014"/>
                  <a:pt x="5118353" y="232283"/>
                </a:cubicBezTo>
                <a:cubicBezTo>
                  <a:pt x="5111369" y="225425"/>
                  <a:pt x="5105273" y="217932"/>
                  <a:pt x="5100193" y="209550"/>
                </a:cubicBezTo>
                <a:cubicBezTo>
                  <a:pt x="5095113" y="201168"/>
                  <a:pt x="5091049" y="192024"/>
                  <a:pt x="5088127" y="181991"/>
                </a:cubicBezTo>
                <a:cubicBezTo>
                  <a:pt x="5085207" y="171958"/>
                  <a:pt x="5083683" y="160782"/>
                  <a:pt x="5083683" y="148463"/>
                </a:cubicBezTo>
                <a:cubicBezTo>
                  <a:pt x="5083683" y="133350"/>
                  <a:pt x="5085588" y="119253"/>
                  <a:pt x="5089398" y="106426"/>
                </a:cubicBezTo>
                <a:cubicBezTo>
                  <a:pt x="5093208" y="93472"/>
                  <a:pt x="5098542" y="81661"/>
                  <a:pt x="5105400" y="70866"/>
                </a:cubicBezTo>
                <a:cubicBezTo>
                  <a:pt x="5112131" y="60198"/>
                  <a:pt x="5120386" y="50546"/>
                  <a:pt x="5130038" y="41910"/>
                </a:cubicBezTo>
                <a:cubicBezTo>
                  <a:pt x="5139689" y="33274"/>
                  <a:pt x="5150358" y="26035"/>
                  <a:pt x="5161788" y="20193"/>
                </a:cubicBezTo>
                <a:cubicBezTo>
                  <a:pt x="5173218" y="14224"/>
                  <a:pt x="5185410" y="9779"/>
                  <a:pt x="5198237" y="6731"/>
                </a:cubicBezTo>
                <a:cubicBezTo>
                  <a:pt x="5211190" y="3810"/>
                  <a:pt x="5224272" y="2286"/>
                  <a:pt x="5237734" y="2286"/>
                </a:cubicBezTo>
                <a:close/>
                <a:moveTo>
                  <a:pt x="3037078" y="2286"/>
                </a:moveTo>
                <a:cubicBezTo>
                  <a:pt x="3042666" y="2286"/>
                  <a:pt x="3049143" y="2667"/>
                  <a:pt x="3056509" y="3429"/>
                </a:cubicBezTo>
                <a:cubicBezTo>
                  <a:pt x="3063748" y="4191"/>
                  <a:pt x="3070860" y="5461"/>
                  <a:pt x="3077845" y="6985"/>
                </a:cubicBezTo>
                <a:cubicBezTo>
                  <a:pt x="3084703" y="8509"/>
                  <a:pt x="3091434" y="10287"/>
                  <a:pt x="3097911" y="12573"/>
                </a:cubicBezTo>
                <a:cubicBezTo>
                  <a:pt x="3104515" y="14732"/>
                  <a:pt x="3110484" y="17399"/>
                  <a:pt x="3115818" y="20447"/>
                </a:cubicBezTo>
                <a:cubicBezTo>
                  <a:pt x="3118485" y="22098"/>
                  <a:pt x="3121025" y="23749"/>
                  <a:pt x="3123311" y="25527"/>
                </a:cubicBezTo>
                <a:lnTo>
                  <a:pt x="3125978" y="28067"/>
                </a:lnTo>
                <a:lnTo>
                  <a:pt x="3137662" y="25146"/>
                </a:lnTo>
                <a:cubicBezTo>
                  <a:pt x="3153410" y="21209"/>
                  <a:pt x="3166745" y="18161"/>
                  <a:pt x="3177540" y="15875"/>
                </a:cubicBezTo>
                <a:cubicBezTo>
                  <a:pt x="3192018" y="12954"/>
                  <a:pt x="3203575" y="11430"/>
                  <a:pt x="3212338" y="11430"/>
                </a:cubicBezTo>
                <a:cubicBezTo>
                  <a:pt x="3222371" y="11430"/>
                  <a:pt x="3230626" y="13589"/>
                  <a:pt x="3236976" y="17653"/>
                </a:cubicBezTo>
                <a:cubicBezTo>
                  <a:pt x="3243326" y="21844"/>
                  <a:pt x="3248914" y="29718"/>
                  <a:pt x="3253867" y="41021"/>
                </a:cubicBezTo>
                <a:cubicBezTo>
                  <a:pt x="3255899" y="43434"/>
                  <a:pt x="3258312" y="47752"/>
                  <a:pt x="3261233" y="54102"/>
                </a:cubicBezTo>
                <a:cubicBezTo>
                  <a:pt x="3264027" y="60452"/>
                  <a:pt x="3267837" y="69469"/>
                  <a:pt x="3272409" y="81026"/>
                </a:cubicBezTo>
                <a:cubicBezTo>
                  <a:pt x="3276981" y="92583"/>
                  <a:pt x="3281172" y="102616"/>
                  <a:pt x="3284855" y="110998"/>
                </a:cubicBezTo>
                <a:cubicBezTo>
                  <a:pt x="3288665" y="119507"/>
                  <a:pt x="3292856" y="129540"/>
                  <a:pt x="3297555" y="141478"/>
                </a:cubicBezTo>
                <a:cubicBezTo>
                  <a:pt x="3302127" y="153289"/>
                  <a:pt x="3306953" y="166370"/>
                  <a:pt x="3312033" y="180594"/>
                </a:cubicBezTo>
                <a:cubicBezTo>
                  <a:pt x="3317113" y="194945"/>
                  <a:pt x="3321304" y="205994"/>
                  <a:pt x="3324860" y="213995"/>
                </a:cubicBezTo>
                <a:cubicBezTo>
                  <a:pt x="3328670" y="224790"/>
                  <a:pt x="3331718" y="233934"/>
                  <a:pt x="3334131" y="241427"/>
                </a:cubicBezTo>
                <a:lnTo>
                  <a:pt x="3334893" y="243713"/>
                </a:lnTo>
                <a:lnTo>
                  <a:pt x="3337687" y="237109"/>
                </a:lnTo>
                <a:cubicBezTo>
                  <a:pt x="3340735" y="229997"/>
                  <a:pt x="3343656" y="223139"/>
                  <a:pt x="3346577" y="216408"/>
                </a:cubicBezTo>
                <a:cubicBezTo>
                  <a:pt x="3352292" y="203073"/>
                  <a:pt x="3358769" y="188341"/>
                  <a:pt x="3365881" y="172085"/>
                </a:cubicBezTo>
                <a:cubicBezTo>
                  <a:pt x="3372993" y="155956"/>
                  <a:pt x="3379089" y="142367"/>
                  <a:pt x="3384423" y="131572"/>
                </a:cubicBezTo>
                <a:cubicBezTo>
                  <a:pt x="3389630" y="120777"/>
                  <a:pt x="3395472" y="108077"/>
                  <a:pt x="3401822" y="93726"/>
                </a:cubicBezTo>
                <a:cubicBezTo>
                  <a:pt x="3408172" y="79502"/>
                  <a:pt x="3413506" y="67818"/>
                  <a:pt x="3417951" y="58928"/>
                </a:cubicBezTo>
                <a:cubicBezTo>
                  <a:pt x="3422269" y="50038"/>
                  <a:pt x="3427730" y="40640"/>
                  <a:pt x="3434334" y="30480"/>
                </a:cubicBezTo>
                <a:cubicBezTo>
                  <a:pt x="3434334" y="28194"/>
                  <a:pt x="3435985" y="25527"/>
                  <a:pt x="3439033" y="22479"/>
                </a:cubicBezTo>
                <a:cubicBezTo>
                  <a:pt x="3442208" y="19304"/>
                  <a:pt x="3445637" y="16891"/>
                  <a:pt x="3449320" y="15113"/>
                </a:cubicBezTo>
                <a:cubicBezTo>
                  <a:pt x="3453003" y="13462"/>
                  <a:pt x="3456940" y="12319"/>
                  <a:pt x="3461131" y="11938"/>
                </a:cubicBezTo>
                <a:cubicBezTo>
                  <a:pt x="3465322" y="11430"/>
                  <a:pt x="3469132" y="11303"/>
                  <a:pt x="3472434" y="11303"/>
                </a:cubicBezTo>
                <a:cubicBezTo>
                  <a:pt x="3474720" y="11303"/>
                  <a:pt x="3477260" y="11430"/>
                  <a:pt x="3480181" y="11938"/>
                </a:cubicBezTo>
                <a:cubicBezTo>
                  <a:pt x="3483229" y="12446"/>
                  <a:pt x="3486150" y="13081"/>
                  <a:pt x="3489071" y="13970"/>
                </a:cubicBezTo>
                <a:cubicBezTo>
                  <a:pt x="3492119" y="14732"/>
                  <a:pt x="3495167" y="15875"/>
                  <a:pt x="3498088" y="17145"/>
                </a:cubicBezTo>
                <a:cubicBezTo>
                  <a:pt x="3500247" y="18034"/>
                  <a:pt x="3503041" y="20066"/>
                  <a:pt x="3506343" y="23241"/>
                </a:cubicBezTo>
                <a:lnTo>
                  <a:pt x="3508375" y="25273"/>
                </a:lnTo>
                <a:lnTo>
                  <a:pt x="3521075" y="22479"/>
                </a:lnTo>
                <a:cubicBezTo>
                  <a:pt x="3531489" y="20193"/>
                  <a:pt x="3540760" y="18288"/>
                  <a:pt x="3548888" y="16764"/>
                </a:cubicBezTo>
                <a:cubicBezTo>
                  <a:pt x="3557143" y="15240"/>
                  <a:pt x="3564255" y="14097"/>
                  <a:pt x="3570478" y="13335"/>
                </a:cubicBezTo>
                <a:cubicBezTo>
                  <a:pt x="3576574" y="12700"/>
                  <a:pt x="3582035" y="12319"/>
                  <a:pt x="3586861" y="12319"/>
                </a:cubicBezTo>
                <a:cubicBezTo>
                  <a:pt x="3592449" y="12319"/>
                  <a:pt x="3597529" y="13081"/>
                  <a:pt x="3602355" y="14605"/>
                </a:cubicBezTo>
                <a:cubicBezTo>
                  <a:pt x="3607181" y="16129"/>
                  <a:pt x="3611499" y="18669"/>
                  <a:pt x="3615309" y="21844"/>
                </a:cubicBezTo>
                <a:cubicBezTo>
                  <a:pt x="3619246" y="25146"/>
                  <a:pt x="3622802" y="29337"/>
                  <a:pt x="3626104" y="34163"/>
                </a:cubicBezTo>
                <a:cubicBezTo>
                  <a:pt x="3629279" y="38989"/>
                  <a:pt x="3633089" y="46736"/>
                  <a:pt x="3637534" y="57277"/>
                </a:cubicBezTo>
                <a:cubicBezTo>
                  <a:pt x="3641598" y="61976"/>
                  <a:pt x="3647821" y="71628"/>
                  <a:pt x="3656330" y="86233"/>
                </a:cubicBezTo>
                <a:cubicBezTo>
                  <a:pt x="3664839" y="100711"/>
                  <a:pt x="3673729" y="117602"/>
                  <a:pt x="3682873" y="136652"/>
                </a:cubicBezTo>
                <a:cubicBezTo>
                  <a:pt x="3692144" y="155702"/>
                  <a:pt x="3700653" y="170434"/>
                  <a:pt x="3708400" y="180721"/>
                </a:cubicBezTo>
                <a:cubicBezTo>
                  <a:pt x="3716147" y="191008"/>
                  <a:pt x="3725672" y="204978"/>
                  <a:pt x="3736848" y="222377"/>
                </a:cubicBezTo>
                <a:cubicBezTo>
                  <a:pt x="3748024" y="239776"/>
                  <a:pt x="3757676" y="255651"/>
                  <a:pt x="3766058" y="269875"/>
                </a:cubicBezTo>
                <a:cubicBezTo>
                  <a:pt x="3774313" y="284099"/>
                  <a:pt x="3783838" y="300482"/>
                  <a:pt x="3794633" y="319024"/>
                </a:cubicBezTo>
                <a:cubicBezTo>
                  <a:pt x="3805428" y="337566"/>
                  <a:pt x="3814191" y="351028"/>
                  <a:pt x="3820795" y="359410"/>
                </a:cubicBezTo>
                <a:cubicBezTo>
                  <a:pt x="3827399" y="367919"/>
                  <a:pt x="3829812" y="377063"/>
                  <a:pt x="3828161" y="386969"/>
                </a:cubicBezTo>
                <a:cubicBezTo>
                  <a:pt x="3828161" y="356743"/>
                  <a:pt x="3828288" y="326898"/>
                  <a:pt x="3828415" y="297434"/>
                </a:cubicBezTo>
                <a:cubicBezTo>
                  <a:pt x="3828542" y="267970"/>
                  <a:pt x="3828796" y="241427"/>
                  <a:pt x="3829177" y="217678"/>
                </a:cubicBezTo>
                <a:cubicBezTo>
                  <a:pt x="3829558" y="194056"/>
                  <a:pt x="3830066" y="172847"/>
                  <a:pt x="3830574" y="154305"/>
                </a:cubicBezTo>
                <a:cubicBezTo>
                  <a:pt x="3831082" y="135636"/>
                  <a:pt x="3831844" y="119380"/>
                  <a:pt x="3832733" y="105283"/>
                </a:cubicBezTo>
                <a:cubicBezTo>
                  <a:pt x="3833622" y="91313"/>
                  <a:pt x="3834638" y="79375"/>
                  <a:pt x="3835781" y="69596"/>
                </a:cubicBezTo>
                <a:cubicBezTo>
                  <a:pt x="3836924" y="59817"/>
                  <a:pt x="3838194" y="51816"/>
                  <a:pt x="3839718" y="45339"/>
                </a:cubicBezTo>
                <a:cubicBezTo>
                  <a:pt x="3841115" y="39243"/>
                  <a:pt x="3843147" y="33909"/>
                  <a:pt x="3845941" y="29464"/>
                </a:cubicBezTo>
                <a:cubicBezTo>
                  <a:pt x="3848735" y="25146"/>
                  <a:pt x="3851910" y="21463"/>
                  <a:pt x="3855720" y="18669"/>
                </a:cubicBezTo>
                <a:cubicBezTo>
                  <a:pt x="3859403" y="16002"/>
                  <a:pt x="3863340" y="13970"/>
                  <a:pt x="3867658" y="12954"/>
                </a:cubicBezTo>
                <a:cubicBezTo>
                  <a:pt x="3871976" y="11811"/>
                  <a:pt x="3876421" y="11303"/>
                  <a:pt x="3880866" y="11303"/>
                </a:cubicBezTo>
                <a:cubicBezTo>
                  <a:pt x="3890772" y="11303"/>
                  <a:pt x="3902964" y="14097"/>
                  <a:pt x="3917188" y="19939"/>
                </a:cubicBezTo>
                <a:lnTo>
                  <a:pt x="3917188" y="29972"/>
                </a:lnTo>
                <a:cubicBezTo>
                  <a:pt x="3909949" y="40259"/>
                  <a:pt x="3903980" y="52451"/>
                  <a:pt x="3899535" y="66548"/>
                </a:cubicBezTo>
                <a:cubicBezTo>
                  <a:pt x="3894963" y="80645"/>
                  <a:pt x="3891153" y="96647"/>
                  <a:pt x="3887851" y="114300"/>
                </a:cubicBezTo>
                <a:cubicBezTo>
                  <a:pt x="3884549" y="131953"/>
                  <a:pt x="3881882" y="151003"/>
                  <a:pt x="3879850" y="171196"/>
                </a:cubicBezTo>
                <a:cubicBezTo>
                  <a:pt x="3877691" y="191516"/>
                  <a:pt x="3876040" y="211455"/>
                  <a:pt x="3874897" y="230886"/>
                </a:cubicBezTo>
                <a:cubicBezTo>
                  <a:pt x="3873754" y="250317"/>
                  <a:pt x="3872738" y="269240"/>
                  <a:pt x="3872230" y="287401"/>
                </a:cubicBezTo>
                <a:cubicBezTo>
                  <a:pt x="3871595" y="305689"/>
                  <a:pt x="3871087" y="321818"/>
                  <a:pt x="3870706" y="335661"/>
                </a:cubicBezTo>
                <a:cubicBezTo>
                  <a:pt x="3870452" y="348234"/>
                  <a:pt x="3870198" y="360426"/>
                  <a:pt x="3869944" y="372491"/>
                </a:cubicBezTo>
                <a:cubicBezTo>
                  <a:pt x="3869690" y="384429"/>
                  <a:pt x="3869436" y="396494"/>
                  <a:pt x="3869182" y="408559"/>
                </a:cubicBezTo>
                <a:cubicBezTo>
                  <a:pt x="3869055" y="420624"/>
                  <a:pt x="3868801" y="431292"/>
                  <a:pt x="3868801" y="440563"/>
                </a:cubicBezTo>
                <a:cubicBezTo>
                  <a:pt x="3868674" y="449707"/>
                  <a:pt x="3868674" y="466090"/>
                  <a:pt x="3868674" y="489585"/>
                </a:cubicBezTo>
                <a:lnTo>
                  <a:pt x="3835908" y="493776"/>
                </a:lnTo>
                <a:lnTo>
                  <a:pt x="3827399" y="493014"/>
                </a:lnTo>
                <a:cubicBezTo>
                  <a:pt x="3822319" y="485902"/>
                  <a:pt x="3816985" y="478028"/>
                  <a:pt x="3811270" y="469519"/>
                </a:cubicBezTo>
                <a:cubicBezTo>
                  <a:pt x="3805682" y="461010"/>
                  <a:pt x="3798316" y="449326"/>
                  <a:pt x="3789299" y="434594"/>
                </a:cubicBezTo>
                <a:cubicBezTo>
                  <a:pt x="3780282" y="419735"/>
                  <a:pt x="3771519" y="405765"/>
                  <a:pt x="3762883" y="392684"/>
                </a:cubicBezTo>
                <a:cubicBezTo>
                  <a:pt x="3754247" y="379476"/>
                  <a:pt x="3745103" y="365125"/>
                  <a:pt x="3735324" y="349504"/>
                </a:cubicBezTo>
                <a:cubicBezTo>
                  <a:pt x="3725672" y="333756"/>
                  <a:pt x="3715766" y="317881"/>
                  <a:pt x="3705733" y="301498"/>
                </a:cubicBezTo>
                <a:cubicBezTo>
                  <a:pt x="3695827" y="285242"/>
                  <a:pt x="3685794" y="268986"/>
                  <a:pt x="3676015" y="252984"/>
                </a:cubicBezTo>
                <a:cubicBezTo>
                  <a:pt x="3666236" y="236982"/>
                  <a:pt x="3656584" y="221234"/>
                  <a:pt x="3647313" y="205994"/>
                </a:cubicBezTo>
                <a:cubicBezTo>
                  <a:pt x="3638042" y="190754"/>
                  <a:pt x="3629279" y="176403"/>
                  <a:pt x="3621151" y="163068"/>
                </a:cubicBezTo>
                <a:cubicBezTo>
                  <a:pt x="3613023" y="149606"/>
                  <a:pt x="3605530" y="137287"/>
                  <a:pt x="3598926" y="126238"/>
                </a:cubicBezTo>
                <a:lnTo>
                  <a:pt x="3596894" y="122174"/>
                </a:lnTo>
                <a:lnTo>
                  <a:pt x="3596767" y="139573"/>
                </a:lnTo>
                <a:cubicBezTo>
                  <a:pt x="3596513" y="152654"/>
                  <a:pt x="3596259" y="166243"/>
                  <a:pt x="3596005" y="180213"/>
                </a:cubicBezTo>
                <a:cubicBezTo>
                  <a:pt x="3595370" y="208407"/>
                  <a:pt x="3594608" y="235331"/>
                  <a:pt x="3593719" y="261239"/>
                </a:cubicBezTo>
                <a:cubicBezTo>
                  <a:pt x="3592703" y="287147"/>
                  <a:pt x="3591687" y="311658"/>
                  <a:pt x="3590544" y="335026"/>
                </a:cubicBezTo>
                <a:cubicBezTo>
                  <a:pt x="3589401" y="358267"/>
                  <a:pt x="3588131" y="379730"/>
                  <a:pt x="3586861" y="399415"/>
                </a:cubicBezTo>
                <a:cubicBezTo>
                  <a:pt x="3585845" y="413893"/>
                  <a:pt x="3584956" y="426212"/>
                  <a:pt x="3583940" y="436118"/>
                </a:cubicBezTo>
                <a:cubicBezTo>
                  <a:pt x="3582924" y="446024"/>
                  <a:pt x="3581654" y="454533"/>
                  <a:pt x="3580130" y="461772"/>
                </a:cubicBezTo>
                <a:cubicBezTo>
                  <a:pt x="3578606" y="468884"/>
                  <a:pt x="3576574" y="474853"/>
                  <a:pt x="3573907" y="479806"/>
                </a:cubicBezTo>
                <a:cubicBezTo>
                  <a:pt x="3571367" y="484632"/>
                  <a:pt x="3567938" y="488442"/>
                  <a:pt x="3563747" y="490982"/>
                </a:cubicBezTo>
                <a:cubicBezTo>
                  <a:pt x="3559556" y="493649"/>
                  <a:pt x="3555111" y="495300"/>
                  <a:pt x="3550031" y="495935"/>
                </a:cubicBezTo>
                <a:cubicBezTo>
                  <a:pt x="3545078" y="496570"/>
                  <a:pt x="3539363" y="496824"/>
                  <a:pt x="3532886" y="496824"/>
                </a:cubicBezTo>
                <a:lnTo>
                  <a:pt x="3527425" y="496824"/>
                </a:lnTo>
                <a:cubicBezTo>
                  <a:pt x="3526155" y="496824"/>
                  <a:pt x="3524631" y="496824"/>
                  <a:pt x="3522980" y="496697"/>
                </a:cubicBezTo>
                <a:cubicBezTo>
                  <a:pt x="3521329" y="496697"/>
                  <a:pt x="3518408" y="496443"/>
                  <a:pt x="3514090" y="496316"/>
                </a:cubicBezTo>
                <a:lnTo>
                  <a:pt x="3506089" y="489077"/>
                </a:lnTo>
                <a:cubicBezTo>
                  <a:pt x="3512058" y="472313"/>
                  <a:pt x="3517265" y="456057"/>
                  <a:pt x="3521710" y="440055"/>
                </a:cubicBezTo>
                <a:cubicBezTo>
                  <a:pt x="3526155" y="424053"/>
                  <a:pt x="3529965" y="407543"/>
                  <a:pt x="3533267" y="390271"/>
                </a:cubicBezTo>
                <a:cubicBezTo>
                  <a:pt x="3536442" y="373126"/>
                  <a:pt x="3539363" y="354584"/>
                  <a:pt x="3541903" y="334899"/>
                </a:cubicBezTo>
                <a:cubicBezTo>
                  <a:pt x="3544443" y="315087"/>
                  <a:pt x="3546475" y="295656"/>
                  <a:pt x="3547999" y="276606"/>
                </a:cubicBezTo>
                <a:cubicBezTo>
                  <a:pt x="3549650" y="257556"/>
                  <a:pt x="3550920" y="238760"/>
                  <a:pt x="3551936" y="220345"/>
                </a:cubicBezTo>
                <a:cubicBezTo>
                  <a:pt x="3552825" y="201803"/>
                  <a:pt x="3553587" y="184150"/>
                  <a:pt x="3554222" y="167386"/>
                </a:cubicBezTo>
                <a:cubicBezTo>
                  <a:pt x="3554730" y="150622"/>
                  <a:pt x="3554984" y="135001"/>
                  <a:pt x="3555238" y="120777"/>
                </a:cubicBezTo>
                <a:cubicBezTo>
                  <a:pt x="3555365" y="106426"/>
                  <a:pt x="3555365" y="93980"/>
                  <a:pt x="3555365" y="83185"/>
                </a:cubicBezTo>
                <a:cubicBezTo>
                  <a:pt x="3555365" y="78359"/>
                  <a:pt x="3554984" y="74295"/>
                  <a:pt x="3554349" y="71120"/>
                </a:cubicBezTo>
                <a:cubicBezTo>
                  <a:pt x="3553714" y="67945"/>
                  <a:pt x="3552698" y="65659"/>
                  <a:pt x="3551428" y="64135"/>
                </a:cubicBezTo>
                <a:cubicBezTo>
                  <a:pt x="3550158" y="62738"/>
                  <a:pt x="3547999" y="61595"/>
                  <a:pt x="3544951" y="60706"/>
                </a:cubicBezTo>
                <a:cubicBezTo>
                  <a:pt x="3542030" y="59817"/>
                  <a:pt x="3537839" y="59309"/>
                  <a:pt x="3532505" y="59309"/>
                </a:cubicBezTo>
                <a:cubicBezTo>
                  <a:pt x="3528441" y="59309"/>
                  <a:pt x="3523742" y="59563"/>
                  <a:pt x="3518408" y="60071"/>
                </a:cubicBezTo>
                <a:cubicBezTo>
                  <a:pt x="3513201" y="60579"/>
                  <a:pt x="3503803" y="61341"/>
                  <a:pt x="3490468" y="62484"/>
                </a:cubicBezTo>
                <a:lnTo>
                  <a:pt x="3489833" y="56388"/>
                </a:lnTo>
                <a:lnTo>
                  <a:pt x="3487293" y="60198"/>
                </a:lnTo>
                <a:cubicBezTo>
                  <a:pt x="3475609" y="77724"/>
                  <a:pt x="3465195" y="93726"/>
                  <a:pt x="3455924" y="108077"/>
                </a:cubicBezTo>
                <a:cubicBezTo>
                  <a:pt x="3441192" y="131191"/>
                  <a:pt x="3428365" y="152400"/>
                  <a:pt x="3417316" y="172085"/>
                </a:cubicBezTo>
                <a:cubicBezTo>
                  <a:pt x="3406267" y="191643"/>
                  <a:pt x="3396996" y="209296"/>
                  <a:pt x="3389249" y="225044"/>
                </a:cubicBezTo>
                <a:cubicBezTo>
                  <a:pt x="3381629" y="240665"/>
                  <a:pt x="3375533" y="253873"/>
                  <a:pt x="3370707" y="264287"/>
                </a:cubicBezTo>
                <a:cubicBezTo>
                  <a:pt x="3367659" y="271145"/>
                  <a:pt x="3364992" y="277749"/>
                  <a:pt x="3362833" y="284099"/>
                </a:cubicBezTo>
                <a:cubicBezTo>
                  <a:pt x="3360547" y="290449"/>
                  <a:pt x="3358769" y="297180"/>
                  <a:pt x="3357245" y="304292"/>
                </a:cubicBezTo>
                <a:cubicBezTo>
                  <a:pt x="3355848" y="311404"/>
                  <a:pt x="3354578" y="319659"/>
                  <a:pt x="3353689" y="329057"/>
                </a:cubicBezTo>
                <a:cubicBezTo>
                  <a:pt x="3352673" y="338455"/>
                  <a:pt x="3351911" y="349758"/>
                  <a:pt x="3351276" y="362839"/>
                </a:cubicBezTo>
                <a:cubicBezTo>
                  <a:pt x="3350895" y="370967"/>
                  <a:pt x="3350514" y="379222"/>
                  <a:pt x="3350260" y="387985"/>
                </a:cubicBezTo>
                <a:cubicBezTo>
                  <a:pt x="3349879" y="396621"/>
                  <a:pt x="3349498" y="405892"/>
                  <a:pt x="3349117" y="415798"/>
                </a:cubicBezTo>
                <a:cubicBezTo>
                  <a:pt x="3348736" y="425704"/>
                  <a:pt x="3348355" y="436118"/>
                  <a:pt x="3348101" y="446913"/>
                </a:cubicBezTo>
                <a:cubicBezTo>
                  <a:pt x="3347720" y="457835"/>
                  <a:pt x="3347212" y="472059"/>
                  <a:pt x="3346704" y="489712"/>
                </a:cubicBezTo>
                <a:lnTo>
                  <a:pt x="3291205" y="496570"/>
                </a:lnTo>
                <a:lnTo>
                  <a:pt x="3279140" y="495300"/>
                </a:lnTo>
                <a:cubicBezTo>
                  <a:pt x="3280156" y="471932"/>
                  <a:pt x="3280918" y="451739"/>
                  <a:pt x="3281680" y="434848"/>
                </a:cubicBezTo>
                <a:cubicBezTo>
                  <a:pt x="3282442" y="417830"/>
                  <a:pt x="3282950" y="402082"/>
                  <a:pt x="3283458" y="387731"/>
                </a:cubicBezTo>
                <a:cubicBezTo>
                  <a:pt x="3283966" y="373253"/>
                  <a:pt x="3284220" y="360807"/>
                  <a:pt x="3284474" y="350139"/>
                </a:cubicBezTo>
                <a:cubicBezTo>
                  <a:pt x="3284728" y="339471"/>
                  <a:pt x="3284728" y="331724"/>
                  <a:pt x="3284728" y="326898"/>
                </a:cubicBezTo>
                <a:cubicBezTo>
                  <a:pt x="3284728" y="319278"/>
                  <a:pt x="3284093" y="311023"/>
                  <a:pt x="3282950" y="302133"/>
                </a:cubicBezTo>
                <a:cubicBezTo>
                  <a:pt x="3281680" y="293243"/>
                  <a:pt x="3279648" y="283845"/>
                  <a:pt x="3276854" y="274193"/>
                </a:cubicBezTo>
                <a:cubicBezTo>
                  <a:pt x="3273806" y="263652"/>
                  <a:pt x="3269996" y="251841"/>
                  <a:pt x="3265424" y="239014"/>
                </a:cubicBezTo>
                <a:cubicBezTo>
                  <a:pt x="3260852" y="226187"/>
                  <a:pt x="3256153" y="213614"/>
                  <a:pt x="3251327" y="201168"/>
                </a:cubicBezTo>
                <a:cubicBezTo>
                  <a:pt x="3246628" y="188849"/>
                  <a:pt x="3241802" y="177038"/>
                  <a:pt x="3237103" y="165989"/>
                </a:cubicBezTo>
                <a:cubicBezTo>
                  <a:pt x="3232404" y="154940"/>
                  <a:pt x="3227324" y="143129"/>
                  <a:pt x="3221863" y="130683"/>
                </a:cubicBezTo>
                <a:cubicBezTo>
                  <a:pt x="3216402" y="118364"/>
                  <a:pt x="3212084" y="108585"/>
                  <a:pt x="3208655" y="101727"/>
                </a:cubicBezTo>
                <a:cubicBezTo>
                  <a:pt x="3205226" y="94869"/>
                  <a:pt x="3202432" y="89154"/>
                  <a:pt x="3200273" y="84836"/>
                </a:cubicBezTo>
                <a:cubicBezTo>
                  <a:pt x="3196463" y="77089"/>
                  <a:pt x="3193542" y="72009"/>
                  <a:pt x="3191383" y="69342"/>
                </a:cubicBezTo>
                <a:cubicBezTo>
                  <a:pt x="3189351" y="66675"/>
                  <a:pt x="3187065" y="64643"/>
                  <a:pt x="3184525" y="63246"/>
                </a:cubicBezTo>
                <a:cubicBezTo>
                  <a:pt x="3182112" y="61722"/>
                  <a:pt x="3179064" y="60579"/>
                  <a:pt x="3175635" y="59817"/>
                </a:cubicBezTo>
                <a:cubicBezTo>
                  <a:pt x="3172079" y="59055"/>
                  <a:pt x="3168142" y="58674"/>
                  <a:pt x="3163824" y="58674"/>
                </a:cubicBezTo>
                <a:cubicBezTo>
                  <a:pt x="3159633" y="58674"/>
                  <a:pt x="3154934" y="59055"/>
                  <a:pt x="3149981" y="59563"/>
                </a:cubicBezTo>
                <a:cubicBezTo>
                  <a:pt x="3147568" y="59817"/>
                  <a:pt x="3144139" y="60198"/>
                  <a:pt x="3139821" y="60579"/>
                </a:cubicBezTo>
                <a:lnTo>
                  <a:pt x="3134868" y="60960"/>
                </a:lnTo>
                <a:lnTo>
                  <a:pt x="3134360" y="81153"/>
                </a:lnTo>
                <a:cubicBezTo>
                  <a:pt x="3134106" y="88646"/>
                  <a:pt x="3133852" y="96901"/>
                  <a:pt x="3133344" y="105918"/>
                </a:cubicBezTo>
                <a:cubicBezTo>
                  <a:pt x="3132963" y="114935"/>
                  <a:pt x="3132328" y="126619"/>
                  <a:pt x="3131566" y="141224"/>
                </a:cubicBezTo>
                <a:lnTo>
                  <a:pt x="3095117" y="139700"/>
                </a:lnTo>
                <a:cubicBezTo>
                  <a:pt x="3095498" y="129159"/>
                  <a:pt x="3095752" y="121920"/>
                  <a:pt x="3095752" y="117983"/>
                </a:cubicBezTo>
                <a:cubicBezTo>
                  <a:pt x="3095752" y="105918"/>
                  <a:pt x="3093974" y="95377"/>
                  <a:pt x="3090418" y="86233"/>
                </a:cubicBezTo>
                <a:cubicBezTo>
                  <a:pt x="3086862" y="77089"/>
                  <a:pt x="3081909" y="69596"/>
                  <a:pt x="3075686" y="63754"/>
                </a:cubicBezTo>
                <a:cubicBezTo>
                  <a:pt x="3069463" y="57912"/>
                  <a:pt x="3061843" y="53467"/>
                  <a:pt x="3052699" y="50292"/>
                </a:cubicBezTo>
                <a:cubicBezTo>
                  <a:pt x="3043428" y="47244"/>
                  <a:pt x="3033268" y="45720"/>
                  <a:pt x="3022092" y="45720"/>
                </a:cubicBezTo>
                <a:cubicBezTo>
                  <a:pt x="3010789" y="45720"/>
                  <a:pt x="3000248" y="47498"/>
                  <a:pt x="2990596" y="51181"/>
                </a:cubicBezTo>
                <a:cubicBezTo>
                  <a:pt x="2980944" y="54991"/>
                  <a:pt x="2972689" y="60071"/>
                  <a:pt x="2965704" y="66548"/>
                </a:cubicBezTo>
                <a:cubicBezTo>
                  <a:pt x="2958846" y="73152"/>
                  <a:pt x="2953385" y="80772"/>
                  <a:pt x="2949448" y="89789"/>
                </a:cubicBezTo>
                <a:cubicBezTo>
                  <a:pt x="2945511" y="98679"/>
                  <a:pt x="2943606" y="108585"/>
                  <a:pt x="2943606" y="119507"/>
                </a:cubicBezTo>
                <a:cubicBezTo>
                  <a:pt x="2943606" y="128778"/>
                  <a:pt x="2944749" y="136906"/>
                  <a:pt x="2946908" y="143891"/>
                </a:cubicBezTo>
                <a:cubicBezTo>
                  <a:pt x="2949194" y="150876"/>
                  <a:pt x="2952369" y="157480"/>
                  <a:pt x="2956560" y="163703"/>
                </a:cubicBezTo>
                <a:cubicBezTo>
                  <a:pt x="2960751" y="169926"/>
                  <a:pt x="2965577" y="175514"/>
                  <a:pt x="2971165" y="180467"/>
                </a:cubicBezTo>
                <a:cubicBezTo>
                  <a:pt x="2976753" y="185420"/>
                  <a:pt x="2983103" y="190373"/>
                  <a:pt x="2990215" y="195072"/>
                </a:cubicBezTo>
                <a:cubicBezTo>
                  <a:pt x="2997200" y="199898"/>
                  <a:pt x="3004693" y="204470"/>
                  <a:pt x="3012567" y="208788"/>
                </a:cubicBezTo>
                <a:cubicBezTo>
                  <a:pt x="3020441" y="213106"/>
                  <a:pt x="3029839" y="218186"/>
                  <a:pt x="3040634" y="224028"/>
                </a:cubicBezTo>
                <a:cubicBezTo>
                  <a:pt x="3046603" y="227203"/>
                  <a:pt x="3053842" y="231140"/>
                  <a:pt x="3062351" y="235839"/>
                </a:cubicBezTo>
                <a:cubicBezTo>
                  <a:pt x="3070733" y="240665"/>
                  <a:pt x="3078988" y="245745"/>
                  <a:pt x="3086989" y="251206"/>
                </a:cubicBezTo>
                <a:cubicBezTo>
                  <a:pt x="3094863" y="256794"/>
                  <a:pt x="3102229" y="262763"/>
                  <a:pt x="3109087" y="269367"/>
                </a:cubicBezTo>
                <a:cubicBezTo>
                  <a:pt x="3115945" y="275844"/>
                  <a:pt x="3121914" y="283210"/>
                  <a:pt x="3126994" y="291338"/>
                </a:cubicBezTo>
                <a:cubicBezTo>
                  <a:pt x="3132074" y="299466"/>
                  <a:pt x="3136138" y="308356"/>
                  <a:pt x="3139059" y="318262"/>
                </a:cubicBezTo>
                <a:cubicBezTo>
                  <a:pt x="3142107" y="328168"/>
                  <a:pt x="3143631" y="339090"/>
                  <a:pt x="3143631" y="350774"/>
                </a:cubicBezTo>
                <a:cubicBezTo>
                  <a:pt x="3143631" y="370078"/>
                  <a:pt x="3140964" y="387223"/>
                  <a:pt x="3135630" y="402336"/>
                </a:cubicBezTo>
                <a:cubicBezTo>
                  <a:pt x="3130169" y="417449"/>
                  <a:pt x="3123057" y="430530"/>
                  <a:pt x="3114040" y="441833"/>
                </a:cubicBezTo>
                <a:cubicBezTo>
                  <a:pt x="3105023" y="453136"/>
                  <a:pt x="3094736" y="462534"/>
                  <a:pt x="3083306" y="470027"/>
                </a:cubicBezTo>
                <a:cubicBezTo>
                  <a:pt x="3072003" y="477647"/>
                  <a:pt x="3059938" y="483743"/>
                  <a:pt x="3047365" y="488442"/>
                </a:cubicBezTo>
                <a:cubicBezTo>
                  <a:pt x="3034792" y="493141"/>
                  <a:pt x="3022600" y="496570"/>
                  <a:pt x="3010662" y="498475"/>
                </a:cubicBezTo>
                <a:cubicBezTo>
                  <a:pt x="2998851" y="500507"/>
                  <a:pt x="2987421" y="501396"/>
                  <a:pt x="2976499" y="501396"/>
                </a:cubicBezTo>
                <a:cubicBezTo>
                  <a:pt x="2962402" y="501396"/>
                  <a:pt x="2949448" y="500507"/>
                  <a:pt x="2937637" y="498729"/>
                </a:cubicBezTo>
                <a:cubicBezTo>
                  <a:pt x="2925826" y="496824"/>
                  <a:pt x="2915158" y="494411"/>
                  <a:pt x="2905760" y="491236"/>
                </a:cubicBezTo>
                <a:cubicBezTo>
                  <a:pt x="2896362" y="488061"/>
                  <a:pt x="2888361" y="483997"/>
                  <a:pt x="2881757" y="479044"/>
                </a:cubicBezTo>
                <a:cubicBezTo>
                  <a:pt x="2875280" y="474091"/>
                  <a:pt x="2871978" y="468122"/>
                  <a:pt x="2871978" y="461391"/>
                </a:cubicBezTo>
                <a:cubicBezTo>
                  <a:pt x="2871978" y="452247"/>
                  <a:pt x="2872359" y="439293"/>
                  <a:pt x="2872994" y="422402"/>
                </a:cubicBezTo>
                <a:cubicBezTo>
                  <a:pt x="2873502" y="405638"/>
                  <a:pt x="2874645" y="383159"/>
                  <a:pt x="2876296" y="354838"/>
                </a:cubicBezTo>
                <a:lnTo>
                  <a:pt x="2912872" y="356616"/>
                </a:lnTo>
                <a:cubicBezTo>
                  <a:pt x="2912364" y="365887"/>
                  <a:pt x="2912110" y="371348"/>
                  <a:pt x="2911983" y="372999"/>
                </a:cubicBezTo>
                <a:cubicBezTo>
                  <a:pt x="2911983" y="374650"/>
                  <a:pt x="2911856" y="377698"/>
                  <a:pt x="2911856" y="382270"/>
                </a:cubicBezTo>
                <a:cubicBezTo>
                  <a:pt x="2911856" y="396875"/>
                  <a:pt x="2913761" y="408813"/>
                  <a:pt x="2917317" y="418211"/>
                </a:cubicBezTo>
                <a:cubicBezTo>
                  <a:pt x="2921000" y="427736"/>
                  <a:pt x="2926080" y="435356"/>
                  <a:pt x="2932557" y="441071"/>
                </a:cubicBezTo>
                <a:cubicBezTo>
                  <a:pt x="2939161" y="446913"/>
                  <a:pt x="2947289" y="451231"/>
                  <a:pt x="2956814" y="453898"/>
                </a:cubicBezTo>
                <a:cubicBezTo>
                  <a:pt x="2966339" y="456565"/>
                  <a:pt x="2977515" y="457962"/>
                  <a:pt x="2990215" y="457962"/>
                </a:cubicBezTo>
                <a:cubicBezTo>
                  <a:pt x="3002534" y="457962"/>
                  <a:pt x="3014218" y="456311"/>
                  <a:pt x="3025140" y="452882"/>
                </a:cubicBezTo>
                <a:cubicBezTo>
                  <a:pt x="3036189" y="449580"/>
                  <a:pt x="3045714" y="444500"/>
                  <a:pt x="3053715" y="437896"/>
                </a:cubicBezTo>
                <a:cubicBezTo>
                  <a:pt x="3061843" y="431292"/>
                  <a:pt x="3068320" y="423037"/>
                  <a:pt x="3073146" y="413258"/>
                </a:cubicBezTo>
                <a:cubicBezTo>
                  <a:pt x="3077972" y="403352"/>
                  <a:pt x="3080512" y="391922"/>
                  <a:pt x="3080512" y="378968"/>
                </a:cubicBezTo>
                <a:cubicBezTo>
                  <a:pt x="3080512" y="370713"/>
                  <a:pt x="3079369" y="363347"/>
                  <a:pt x="3077210" y="356616"/>
                </a:cubicBezTo>
                <a:cubicBezTo>
                  <a:pt x="3074924" y="349885"/>
                  <a:pt x="3071876" y="343662"/>
                  <a:pt x="3067939" y="337820"/>
                </a:cubicBezTo>
                <a:cubicBezTo>
                  <a:pt x="3063875" y="331978"/>
                  <a:pt x="3059176" y="326644"/>
                  <a:pt x="3053715" y="321818"/>
                </a:cubicBezTo>
                <a:cubicBezTo>
                  <a:pt x="3048381" y="316865"/>
                  <a:pt x="3042158" y="312039"/>
                  <a:pt x="3035046" y="307340"/>
                </a:cubicBezTo>
                <a:cubicBezTo>
                  <a:pt x="3028061" y="302514"/>
                  <a:pt x="3021711" y="298196"/>
                  <a:pt x="3016123" y="294386"/>
                </a:cubicBezTo>
                <a:cubicBezTo>
                  <a:pt x="3010535" y="290576"/>
                  <a:pt x="3001772" y="286131"/>
                  <a:pt x="2990088" y="281051"/>
                </a:cubicBezTo>
                <a:cubicBezTo>
                  <a:pt x="2982722" y="277114"/>
                  <a:pt x="2974467" y="272542"/>
                  <a:pt x="2965450" y="267335"/>
                </a:cubicBezTo>
                <a:cubicBezTo>
                  <a:pt x="2956433" y="262128"/>
                  <a:pt x="2948051" y="256667"/>
                  <a:pt x="2940050" y="250952"/>
                </a:cubicBezTo>
                <a:cubicBezTo>
                  <a:pt x="2932176" y="245237"/>
                  <a:pt x="2924683" y="239014"/>
                  <a:pt x="2917698" y="232283"/>
                </a:cubicBezTo>
                <a:cubicBezTo>
                  <a:pt x="2910713" y="225425"/>
                  <a:pt x="2904617" y="217932"/>
                  <a:pt x="2899537" y="209550"/>
                </a:cubicBezTo>
                <a:cubicBezTo>
                  <a:pt x="2894457" y="201168"/>
                  <a:pt x="2890393" y="192024"/>
                  <a:pt x="2887472" y="181991"/>
                </a:cubicBezTo>
                <a:cubicBezTo>
                  <a:pt x="2884551" y="171958"/>
                  <a:pt x="2883027" y="160782"/>
                  <a:pt x="2883027" y="148463"/>
                </a:cubicBezTo>
                <a:cubicBezTo>
                  <a:pt x="2883027" y="133350"/>
                  <a:pt x="2884932" y="119253"/>
                  <a:pt x="2888742" y="106426"/>
                </a:cubicBezTo>
                <a:cubicBezTo>
                  <a:pt x="2892552" y="93472"/>
                  <a:pt x="2897886" y="81661"/>
                  <a:pt x="2904744" y="70866"/>
                </a:cubicBezTo>
                <a:cubicBezTo>
                  <a:pt x="2911475" y="60198"/>
                  <a:pt x="2919730" y="50546"/>
                  <a:pt x="2929382" y="41910"/>
                </a:cubicBezTo>
                <a:cubicBezTo>
                  <a:pt x="2939034" y="33274"/>
                  <a:pt x="2949702" y="26035"/>
                  <a:pt x="2961132" y="20193"/>
                </a:cubicBezTo>
                <a:cubicBezTo>
                  <a:pt x="2972562" y="14224"/>
                  <a:pt x="2984754" y="9779"/>
                  <a:pt x="2997581" y="6731"/>
                </a:cubicBezTo>
                <a:cubicBezTo>
                  <a:pt x="3010535" y="3810"/>
                  <a:pt x="3023616" y="2286"/>
                  <a:pt x="3037078" y="2286"/>
                </a:cubicBezTo>
                <a:close/>
                <a:moveTo>
                  <a:pt x="2653538" y="2286"/>
                </a:moveTo>
                <a:cubicBezTo>
                  <a:pt x="2681478" y="2286"/>
                  <a:pt x="2707386" y="7112"/>
                  <a:pt x="2731008" y="17018"/>
                </a:cubicBezTo>
                <a:cubicBezTo>
                  <a:pt x="2754630" y="26797"/>
                  <a:pt x="2774823" y="41402"/>
                  <a:pt x="2791841" y="60706"/>
                </a:cubicBezTo>
                <a:cubicBezTo>
                  <a:pt x="2808859" y="80010"/>
                  <a:pt x="2822067" y="103886"/>
                  <a:pt x="2831465" y="132588"/>
                </a:cubicBezTo>
                <a:cubicBezTo>
                  <a:pt x="2840863" y="161290"/>
                  <a:pt x="2845562" y="194056"/>
                  <a:pt x="2845562" y="230886"/>
                </a:cubicBezTo>
                <a:cubicBezTo>
                  <a:pt x="2845562" y="254381"/>
                  <a:pt x="2843657" y="277241"/>
                  <a:pt x="2839847" y="299466"/>
                </a:cubicBezTo>
                <a:cubicBezTo>
                  <a:pt x="2836037" y="321818"/>
                  <a:pt x="2830195" y="343154"/>
                  <a:pt x="2822448" y="363347"/>
                </a:cubicBezTo>
                <a:cubicBezTo>
                  <a:pt x="2814574" y="383540"/>
                  <a:pt x="2804922" y="402082"/>
                  <a:pt x="2793492" y="418973"/>
                </a:cubicBezTo>
                <a:cubicBezTo>
                  <a:pt x="2781935" y="435737"/>
                  <a:pt x="2768473" y="450342"/>
                  <a:pt x="2752979" y="462661"/>
                </a:cubicBezTo>
                <a:cubicBezTo>
                  <a:pt x="2737358" y="474980"/>
                  <a:pt x="2719959" y="484505"/>
                  <a:pt x="2700782" y="491363"/>
                </a:cubicBezTo>
                <a:cubicBezTo>
                  <a:pt x="2681478" y="498221"/>
                  <a:pt x="2660269" y="501650"/>
                  <a:pt x="2637155" y="501650"/>
                </a:cubicBezTo>
                <a:cubicBezTo>
                  <a:pt x="2608961" y="501650"/>
                  <a:pt x="2583053" y="496697"/>
                  <a:pt x="2559558" y="486918"/>
                </a:cubicBezTo>
                <a:cubicBezTo>
                  <a:pt x="2536063" y="477139"/>
                  <a:pt x="2515742" y="462661"/>
                  <a:pt x="2498852" y="443357"/>
                </a:cubicBezTo>
                <a:cubicBezTo>
                  <a:pt x="2481834" y="424053"/>
                  <a:pt x="2468626" y="400050"/>
                  <a:pt x="2459228" y="371602"/>
                </a:cubicBezTo>
                <a:cubicBezTo>
                  <a:pt x="2449830" y="343027"/>
                  <a:pt x="2445258" y="310134"/>
                  <a:pt x="2445258" y="272796"/>
                </a:cubicBezTo>
                <a:cubicBezTo>
                  <a:pt x="2445258" y="248920"/>
                  <a:pt x="2447036" y="225933"/>
                  <a:pt x="2450846" y="203962"/>
                </a:cubicBezTo>
                <a:cubicBezTo>
                  <a:pt x="2454655" y="181864"/>
                  <a:pt x="2460371" y="160782"/>
                  <a:pt x="2468117" y="140589"/>
                </a:cubicBezTo>
                <a:cubicBezTo>
                  <a:pt x="2475992" y="120396"/>
                  <a:pt x="2485517" y="101854"/>
                  <a:pt x="2497074" y="85090"/>
                </a:cubicBezTo>
                <a:cubicBezTo>
                  <a:pt x="2508504" y="68199"/>
                  <a:pt x="2522092" y="53721"/>
                  <a:pt x="2537586" y="41402"/>
                </a:cubicBezTo>
                <a:cubicBezTo>
                  <a:pt x="2553080" y="29083"/>
                  <a:pt x="2570607" y="19431"/>
                  <a:pt x="2589911" y="12573"/>
                </a:cubicBezTo>
                <a:cubicBezTo>
                  <a:pt x="2609342" y="5715"/>
                  <a:pt x="2630551" y="2286"/>
                  <a:pt x="2653538" y="2286"/>
                </a:cubicBezTo>
                <a:close/>
                <a:moveTo>
                  <a:pt x="1877822" y="2286"/>
                </a:moveTo>
                <a:cubicBezTo>
                  <a:pt x="1905761" y="2286"/>
                  <a:pt x="1931670" y="7112"/>
                  <a:pt x="1955292" y="17018"/>
                </a:cubicBezTo>
                <a:cubicBezTo>
                  <a:pt x="1978914" y="26797"/>
                  <a:pt x="1999107" y="41402"/>
                  <a:pt x="2016124" y="60706"/>
                </a:cubicBezTo>
                <a:cubicBezTo>
                  <a:pt x="2033142" y="80010"/>
                  <a:pt x="2046351" y="103886"/>
                  <a:pt x="2055749" y="132588"/>
                </a:cubicBezTo>
                <a:cubicBezTo>
                  <a:pt x="2065147" y="161290"/>
                  <a:pt x="2069846" y="194056"/>
                  <a:pt x="2069846" y="230886"/>
                </a:cubicBezTo>
                <a:cubicBezTo>
                  <a:pt x="2069846" y="254381"/>
                  <a:pt x="2067941" y="277241"/>
                  <a:pt x="2064130" y="299466"/>
                </a:cubicBezTo>
                <a:cubicBezTo>
                  <a:pt x="2060321" y="321818"/>
                  <a:pt x="2054479" y="343154"/>
                  <a:pt x="2046732" y="363347"/>
                </a:cubicBezTo>
                <a:cubicBezTo>
                  <a:pt x="2038858" y="383540"/>
                  <a:pt x="2029205" y="402082"/>
                  <a:pt x="2017776" y="418973"/>
                </a:cubicBezTo>
                <a:cubicBezTo>
                  <a:pt x="2006219" y="435737"/>
                  <a:pt x="1992757" y="450342"/>
                  <a:pt x="1977263" y="462661"/>
                </a:cubicBezTo>
                <a:cubicBezTo>
                  <a:pt x="1961642" y="474980"/>
                  <a:pt x="1944242" y="484505"/>
                  <a:pt x="1925066" y="491363"/>
                </a:cubicBezTo>
                <a:cubicBezTo>
                  <a:pt x="1905761" y="498221"/>
                  <a:pt x="1884553" y="501650"/>
                  <a:pt x="1861439" y="501650"/>
                </a:cubicBezTo>
                <a:cubicBezTo>
                  <a:pt x="1833245" y="501650"/>
                  <a:pt x="1807337" y="496697"/>
                  <a:pt x="1783842" y="486918"/>
                </a:cubicBezTo>
                <a:cubicBezTo>
                  <a:pt x="1760347" y="477139"/>
                  <a:pt x="1740027" y="462661"/>
                  <a:pt x="1723136" y="443357"/>
                </a:cubicBezTo>
                <a:cubicBezTo>
                  <a:pt x="1706118" y="424053"/>
                  <a:pt x="1692910" y="400050"/>
                  <a:pt x="1683512" y="371602"/>
                </a:cubicBezTo>
                <a:cubicBezTo>
                  <a:pt x="1674114" y="343027"/>
                  <a:pt x="1669542" y="310134"/>
                  <a:pt x="1669542" y="272796"/>
                </a:cubicBezTo>
                <a:cubicBezTo>
                  <a:pt x="1669542" y="248920"/>
                  <a:pt x="1671320" y="225933"/>
                  <a:pt x="1675130" y="203962"/>
                </a:cubicBezTo>
                <a:cubicBezTo>
                  <a:pt x="1678940" y="181864"/>
                  <a:pt x="1684655" y="160782"/>
                  <a:pt x="1692402" y="140589"/>
                </a:cubicBezTo>
                <a:cubicBezTo>
                  <a:pt x="1700276" y="120396"/>
                  <a:pt x="1709801" y="101854"/>
                  <a:pt x="1721358" y="85090"/>
                </a:cubicBezTo>
                <a:cubicBezTo>
                  <a:pt x="1732788" y="68199"/>
                  <a:pt x="1746377" y="53721"/>
                  <a:pt x="1761871" y="41402"/>
                </a:cubicBezTo>
                <a:cubicBezTo>
                  <a:pt x="1777365" y="29083"/>
                  <a:pt x="1794891" y="19431"/>
                  <a:pt x="1814195" y="12573"/>
                </a:cubicBezTo>
                <a:cubicBezTo>
                  <a:pt x="1833626" y="5715"/>
                  <a:pt x="1854835" y="2286"/>
                  <a:pt x="1877822" y="2286"/>
                </a:cubicBezTo>
                <a:close/>
                <a:moveTo>
                  <a:pt x="238252" y="2286"/>
                </a:moveTo>
                <a:cubicBezTo>
                  <a:pt x="256159" y="2286"/>
                  <a:pt x="272922" y="3937"/>
                  <a:pt x="288417" y="7239"/>
                </a:cubicBezTo>
                <a:cubicBezTo>
                  <a:pt x="304038" y="10668"/>
                  <a:pt x="317627" y="14732"/>
                  <a:pt x="329184" y="19812"/>
                </a:cubicBezTo>
                <a:cubicBezTo>
                  <a:pt x="340741" y="24765"/>
                  <a:pt x="350266" y="30480"/>
                  <a:pt x="357631" y="36957"/>
                </a:cubicBezTo>
                <a:cubicBezTo>
                  <a:pt x="364997" y="43307"/>
                  <a:pt x="368681" y="49911"/>
                  <a:pt x="368681" y="56769"/>
                </a:cubicBezTo>
                <a:cubicBezTo>
                  <a:pt x="368681" y="64262"/>
                  <a:pt x="368300" y="76200"/>
                  <a:pt x="367538" y="92202"/>
                </a:cubicBezTo>
                <a:cubicBezTo>
                  <a:pt x="366775" y="108331"/>
                  <a:pt x="365760" y="129032"/>
                  <a:pt x="364490" y="154432"/>
                </a:cubicBezTo>
                <a:lnTo>
                  <a:pt x="330835" y="153543"/>
                </a:lnTo>
                <a:cubicBezTo>
                  <a:pt x="330962" y="145669"/>
                  <a:pt x="331089" y="140970"/>
                  <a:pt x="331089" y="139573"/>
                </a:cubicBezTo>
                <a:cubicBezTo>
                  <a:pt x="331216" y="138049"/>
                  <a:pt x="331216" y="136525"/>
                  <a:pt x="331216" y="134874"/>
                </a:cubicBezTo>
                <a:cubicBezTo>
                  <a:pt x="331089" y="126619"/>
                  <a:pt x="330072" y="118618"/>
                  <a:pt x="328295" y="110871"/>
                </a:cubicBezTo>
                <a:cubicBezTo>
                  <a:pt x="326517" y="103251"/>
                  <a:pt x="323088" y="95504"/>
                  <a:pt x="318135" y="88011"/>
                </a:cubicBezTo>
                <a:cubicBezTo>
                  <a:pt x="313817" y="81915"/>
                  <a:pt x="308356" y="76200"/>
                  <a:pt x="301497" y="70866"/>
                </a:cubicBezTo>
                <a:cubicBezTo>
                  <a:pt x="294640" y="65405"/>
                  <a:pt x="287020" y="60833"/>
                  <a:pt x="278765" y="57023"/>
                </a:cubicBezTo>
                <a:cubicBezTo>
                  <a:pt x="270383" y="53213"/>
                  <a:pt x="261493" y="50292"/>
                  <a:pt x="252095" y="48387"/>
                </a:cubicBezTo>
                <a:cubicBezTo>
                  <a:pt x="242697" y="46482"/>
                  <a:pt x="233172" y="45466"/>
                  <a:pt x="223393" y="45466"/>
                </a:cubicBezTo>
                <a:cubicBezTo>
                  <a:pt x="206502" y="45466"/>
                  <a:pt x="191262" y="48133"/>
                  <a:pt x="177546" y="53213"/>
                </a:cubicBezTo>
                <a:cubicBezTo>
                  <a:pt x="163830" y="58420"/>
                  <a:pt x="151638" y="65659"/>
                  <a:pt x="140843" y="74803"/>
                </a:cubicBezTo>
                <a:cubicBezTo>
                  <a:pt x="130048" y="84074"/>
                  <a:pt x="120650" y="95123"/>
                  <a:pt x="112395" y="108077"/>
                </a:cubicBezTo>
                <a:cubicBezTo>
                  <a:pt x="104267" y="121031"/>
                  <a:pt x="97536" y="135128"/>
                  <a:pt x="92202" y="150241"/>
                </a:cubicBezTo>
                <a:cubicBezTo>
                  <a:pt x="86868" y="165481"/>
                  <a:pt x="82804" y="181483"/>
                  <a:pt x="80137" y="198247"/>
                </a:cubicBezTo>
                <a:cubicBezTo>
                  <a:pt x="77470" y="215138"/>
                  <a:pt x="76200" y="232283"/>
                  <a:pt x="76200" y="249682"/>
                </a:cubicBezTo>
                <a:cubicBezTo>
                  <a:pt x="76200" y="270764"/>
                  <a:pt x="77851" y="290068"/>
                  <a:pt x="81153" y="307721"/>
                </a:cubicBezTo>
                <a:cubicBezTo>
                  <a:pt x="84455" y="325501"/>
                  <a:pt x="89281" y="342011"/>
                  <a:pt x="95504" y="357251"/>
                </a:cubicBezTo>
                <a:cubicBezTo>
                  <a:pt x="101854" y="372618"/>
                  <a:pt x="109347" y="386207"/>
                  <a:pt x="117983" y="398018"/>
                </a:cubicBezTo>
                <a:cubicBezTo>
                  <a:pt x="126492" y="409829"/>
                  <a:pt x="136144" y="419735"/>
                  <a:pt x="146685" y="427736"/>
                </a:cubicBezTo>
                <a:cubicBezTo>
                  <a:pt x="157226" y="435864"/>
                  <a:pt x="168656" y="441960"/>
                  <a:pt x="180975" y="446151"/>
                </a:cubicBezTo>
                <a:cubicBezTo>
                  <a:pt x="193167" y="450469"/>
                  <a:pt x="206247" y="452501"/>
                  <a:pt x="220091" y="452501"/>
                </a:cubicBezTo>
                <a:cubicBezTo>
                  <a:pt x="229870" y="452501"/>
                  <a:pt x="239903" y="451485"/>
                  <a:pt x="249809" y="449453"/>
                </a:cubicBezTo>
                <a:cubicBezTo>
                  <a:pt x="259842" y="447421"/>
                  <a:pt x="270256" y="444119"/>
                  <a:pt x="280924" y="439547"/>
                </a:cubicBezTo>
                <a:cubicBezTo>
                  <a:pt x="291592" y="434975"/>
                  <a:pt x="302387" y="429260"/>
                  <a:pt x="313181" y="422148"/>
                </a:cubicBezTo>
                <a:cubicBezTo>
                  <a:pt x="324103" y="415163"/>
                  <a:pt x="336422" y="405892"/>
                  <a:pt x="350266" y="394335"/>
                </a:cubicBezTo>
                <a:cubicBezTo>
                  <a:pt x="354456" y="395478"/>
                  <a:pt x="357505" y="396621"/>
                  <a:pt x="359410" y="397764"/>
                </a:cubicBezTo>
                <a:cubicBezTo>
                  <a:pt x="361315" y="398907"/>
                  <a:pt x="363093" y="400050"/>
                  <a:pt x="364744" y="401447"/>
                </a:cubicBezTo>
                <a:cubicBezTo>
                  <a:pt x="366395" y="402717"/>
                  <a:pt x="367919" y="404495"/>
                  <a:pt x="369570" y="406781"/>
                </a:cubicBezTo>
                <a:cubicBezTo>
                  <a:pt x="371221" y="409067"/>
                  <a:pt x="372110" y="411607"/>
                  <a:pt x="372110" y="414401"/>
                </a:cubicBezTo>
                <a:cubicBezTo>
                  <a:pt x="372110" y="416941"/>
                  <a:pt x="370713" y="420116"/>
                  <a:pt x="367919" y="423799"/>
                </a:cubicBezTo>
                <a:cubicBezTo>
                  <a:pt x="354838" y="438277"/>
                  <a:pt x="341249" y="450596"/>
                  <a:pt x="327278" y="460883"/>
                </a:cubicBezTo>
                <a:cubicBezTo>
                  <a:pt x="313181" y="471170"/>
                  <a:pt x="299212" y="479425"/>
                  <a:pt x="285369" y="485521"/>
                </a:cubicBezTo>
                <a:cubicBezTo>
                  <a:pt x="271525" y="491744"/>
                  <a:pt x="257428" y="496189"/>
                  <a:pt x="242950" y="498983"/>
                </a:cubicBezTo>
                <a:cubicBezTo>
                  <a:pt x="228600" y="501650"/>
                  <a:pt x="214375" y="503047"/>
                  <a:pt x="200152" y="503047"/>
                </a:cubicBezTo>
                <a:cubicBezTo>
                  <a:pt x="181102" y="503047"/>
                  <a:pt x="162941" y="500380"/>
                  <a:pt x="145923" y="495173"/>
                </a:cubicBezTo>
                <a:cubicBezTo>
                  <a:pt x="128778" y="489966"/>
                  <a:pt x="112903" y="482473"/>
                  <a:pt x="98298" y="472694"/>
                </a:cubicBezTo>
                <a:cubicBezTo>
                  <a:pt x="83566" y="462915"/>
                  <a:pt x="70358" y="451104"/>
                  <a:pt x="58420" y="437134"/>
                </a:cubicBezTo>
                <a:cubicBezTo>
                  <a:pt x="46609" y="423291"/>
                  <a:pt x="36449" y="407670"/>
                  <a:pt x="28067" y="390398"/>
                </a:cubicBezTo>
                <a:cubicBezTo>
                  <a:pt x="19812" y="373253"/>
                  <a:pt x="13335" y="354584"/>
                  <a:pt x="8890" y="334645"/>
                </a:cubicBezTo>
                <a:cubicBezTo>
                  <a:pt x="4445" y="314706"/>
                  <a:pt x="2286" y="293497"/>
                  <a:pt x="2286" y="271018"/>
                </a:cubicBezTo>
                <a:cubicBezTo>
                  <a:pt x="2286" y="249555"/>
                  <a:pt x="4445" y="228092"/>
                  <a:pt x="8763" y="206502"/>
                </a:cubicBezTo>
                <a:cubicBezTo>
                  <a:pt x="12954" y="184912"/>
                  <a:pt x="19431" y="164211"/>
                  <a:pt x="28067" y="144272"/>
                </a:cubicBezTo>
                <a:cubicBezTo>
                  <a:pt x="36703" y="124460"/>
                  <a:pt x="47498" y="105918"/>
                  <a:pt x="60452" y="88773"/>
                </a:cubicBezTo>
                <a:cubicBezTo>
                  <a:pt x="73533" y="71628"/>
                  <a:pt x="88773" y="56515"/>
                  <a:pt x="106426" y="43561"/>
                </a:cubicBezTo>
                <a:cubicBezTo>
                  <a:pt x="124079" y="30734"/>
                  <a:pt x="143891" y="20574"/>
                  <a:pt x="165862" y="13208"/>
                </a:cubicBezTo>
                <a:cubicBezTo>
                  <a:pt x="187960" y="5842"/>
                  <a:pt x="212090" y="2286"/>
                  <a:pt x="238252" y="2286"/>
                </a:cubicBezTo>
                <a:close/>
              </a:path>
            </a:pathLst>
          </a:custGeom>
          <a:ln w="4572">
            <a:solidFill>
              <a:srgbClr val="60F5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4295"/>
            <a:ext cx="9144000" cy="2203705"/>
          </a:xfrm>
          <a:prstGeom prst="rect">
            <a:avLst/>
          </a:prstGeom>
        </p:spPr>
      </p:pic>
      <p:pic>
        <p:nvPicPr>
          <p:cNvPr id="5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1832"/>
            <a:ext cx="9144000" cy="2106168"/>
          </a:xfrm>
          <a:prstGeom prst="rect">
            <a:avLst/>
          </a:prstGeom>
        </p:spPr>
      </p:pic>
      <p:pic>
        <p:nvPicPr>
          <p:cNvPr id="55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568" y="0"/>
            <a:ext cx="1932431" cy="6858000"/>
          </a:xfrm>
          <a:prstGeom prst="rect">
            <a:avLst/>
          </a:prstGeom>
        </p:spPr>
      </p:pic>
      <p:pic>
        <p:nvPicPr>
          <p:cNvPr id="56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18288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02919" y="536145"/>
            <a:ext cx="3308366" cy="5475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600" spc="10" dirty="0">
                <a:solidFill>
                  <a:srgbClr val="00B050"/>
                </a:solidFill>
                <a:latin typeface="Arial"/>
                <a:cs typeface="Arial"/>
              </a:rPr>
              <a:t>Mechanism:</a:t>
            </a:r>
            <a:endParaRPr sz="460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48640" y="1677140"/>
            <a:ext cx="381559" cy="4291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600" b="1" spc="10" dirty="0">
                <a:solidFill>
                  <a:srgbClr val="002060"/>
                </a:solidFill>
                <a:latin typeface="Arial"/>
                <a:cs typeface="Arial"/>
              </a:rPr>
              <a:t>4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803148" y="1678178"/>
            <a:ext cx="374294" cy="285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b="1" spc="10" dirty="0">
                <a:solidFill>
                  <a:srgbClr val="002060"/>
                </a:solidFill>
                <a:latin typeface="Arial"/>
                <a:cs typeface="Arial"/>
              </a:rPr>
              <a:t>th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217980" y="1677140"/>
            <a:ext cx="1220165" cy="4291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600" b="1" spc="10" dirty="0">
                <a:solidFill>
                  <a:srgbClr val="002060"/>
                </a:solidFill>
                <a:latin typeface="Arial"/>
                <a:cs typeface="Arial"/>
              </a:rPr>
              <a:t>step: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585216" y="2312162"/>
            <a:ext cx="7182535" cy="3573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2A376"/>
                </a:solidFill>
                <a:latin typeface="Wingdings"/>
                <a:cs typeface="Wingdings"/>
              </a:rPr>
              <a:t></a:t>
            </a:r>
            <a:r>
              <a:rPr sz="3000" b="1" spc="10" dirty="0">
                <a:solidFill>
                  <a:srgbClr val="002060"/>
                </a:solidFill>
                <a:latin typeface="Arial"/>
                <a:cs typeface="Arial"/>
              </a:rPr>
              <a:t>Conversion of pyruvic acid into PEP: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69264" y="2695956"/>
            <a:ext cx="6693408" cy="39624"/>
          </a:xfrm>
          <a:custGeom>
            <a:avLst/>
            <a:gdLst/>
            <a:ahLst/>
            <a:cxnLst/>
            <a:rect l="l" t="t" r="r" b="b"/>
            <a:pathLst>
              <a:path w="6693408" h="39624">
                <a:moveTo>
                  <a:pt x="0" y="0"/>
                </a:moveTo>
                <a:lnTo>
                  <a:pt x="1673352" y="0"/>
                </a:lnTo>
                <a:lnTo>
                  <a:pt x="3346704" y="0"/>
                </a:lnTo>
                <a:lnTo>
                  <a:pt x="5020056" y="0"/>
                </a:lnTo>
                <a:lnTo>
                  <a:pt x="6693408" y="0"/>
                </a:lnTo>
                <a:lnTo>
                  <a:pt x="6693408" y="39624"/>
                </a:lnTo>
                <a:lnTo>
                  <a:pt x="5020056" y="39624"/>
                </a:lnTo>
                <a:lnTo>
                  <a:pt x="3346704" y="39624"/>
                </a:lnTo>
                <a:lnTo>
                  <a:pt x="1673352" y="39624"/>
                </a:lnTo>
                <a:lnTo>
                  <a:pt x="0" y="39624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ext 1"/>
          <p:cNvSpPr txBox="1"/>
          <p:nvPr/>
        </p:nvSpPr>
        <p:spPr>
          <a:xfrm>
            <a:off x="585216" y="3005582"/>
            <a:ext cx="7754797" cy="3573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2A376"/>
                </a:solidFill>
                <a:latin typeface="Wingdings 2"/>
                <a:cs typeface="Wingdings 2"/>
              </a:rPr>
              <a:t>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Pyruvic acid react with ATP and regenerate</a:t>
            </a:r>
            <a:endParaRPr sz="30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969568" y="3691636"/>
            <a:ext cx="3955542" cy="3573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phosphoenol pyruvate.</a:t>
            </a:r>
            <a:endParaRPr sz="30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585216" y="4468876"/>
            <a:ext cx="7638593" cy="3573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2A376"/>
                </a:solidFill>
                <a:latin typeface="Wingdings 2"/>
                <a:cs typeface="Wingdings 2"/>
              </a:rPr>
              <a:t>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This reaction take place in the presence of</a:t>
            </a:r>
            <a:endParaRPr sz="30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969568" y="5155057"/>
            <a:ext cx="5923407" cy="3573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pyruvate orthophosphate dikinase.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4295"/>
            <a:ext cx="9144000" cy="2203705"/>
          </a:xfrm>
          <a:prstGeom prst="rect">
            <a:avLst/>
          </a:prstGeom>
        </p:spPr>
      </p:pic>
      <p:pic>
        <p:nvPicPr>
          <p:cNvPr id="59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1832"/>
            <a:ext cx="9144000" cy="2106168"/>
          </a:xfrm>
          <a:prstGeom prst="rect">
            <a:avLst/>
          </a:prstGeom>
        </p:spPr>
      </p:pic>
      <p:pic>
        <p:nvPicPr>
          <p:cNvPr id="60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568" y="0"/>
            <a:ext cx="1932431" cy="6858000"/>
          </a:xfrm>
          <a:prstGeom prst="rect">
            <a:avLst/>
          </a:prstGeom>
        </p:spPr>
      </p:pic>
      <p:pic>
        <p:nvPicPr>
          <p:cNvPr id="61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18288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02919" y="227345"/>
            <a:ext cx="3789862" cy="51176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300" spc="10" dirty="0">
                <a:solidFill>
                  <a:srgbClr val="00B050"/>
                </a:solidFill>
                <a:latin typeface="Arial"/>
                <a:cs typeface="Arial"/>
              </a:rPr>
              <a:t>C4 mechanism</a:t>
            </a:r>
            <a:endParaRPr sz="4300">
              <a:latin typeface="Arial"/>
              <a:cs typeface="Arial"/>
            </a:endParaRPr>
          </a:p>
        </p:txBody>
      </p:sp>
      <p:pic>
        <p:nvPicPr>
          <p:cNvPr id="62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399"/>
            <a:ext cx="88392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4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4295"/>
            <a:ext cx="9144000" cy="2203705"/>
          </a:xfrm>
          <a:prstGeom prst="rect">
            <a:avLst/>
          </a:prstGeom>
        </p:spPr>
      </p:pic>
      <p:pic>
        <p:nvPicPr>
          <p:cNvPr id="65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1832"/>
            <a:ext cx="9144000" cy="2106168"/>
          </a:xfrm>
          <a:prstGeom prst="rect">
            <a:avLst/>
          </a:prstGeom>
        </p:spPr>
      </p:pic>
      <p:pic>
        <p:nvPicPr>
          <p:cNvPr id="66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568" y="0"/>
            <a:ext cx="1932431" cy="6858000"/>
          </a:xfrm>
          <a:prstGeom prst="rect">
            <a:avLst/>
          </a:prstGeom>
        </p:spPr>
      </p:pic>
      <p:pic>
        <p:nvPicPr>
          <p:cNvPr id="67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18288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02919" y="549069"/>
            <a:ext cx="4041735" cy="5246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400" spc="10" dirty="0">
                <a:solidFill>
                  <a:srgbClr val="00B050"/>
                </a:solidFill>
                <a:latin typeface="Arial"/>
                <a:cs typeface="Arial"/>
              </a:rPr>
              <a:t>C4 mechanism: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68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769364"/>
            <a:ext cx="4876800" cy="4187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7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4295"/>
            <a:ext cx="9144000" cy="2203705"/>
          </a:xfrm>
          <a:prstGeom prst="rect">
            <a:avLst/>
          </a:prstGeom>
        </p:spPr>
      </p:pic>
      <p:pic>
        <p:nvPicPr>
          <p:cNvPr id="71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1832"/>
            <a:ext cx="9144000" cy="2106168"/>
          </a:xfrm>
          <a:prstGeom prst="rect">
            <a:avLst/>
          </a:prstGeom>
        </p:spPr>
      </p:pic>
      <p:pic>
        <p:nvPicPr>
          <p:cNvPr id="72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568" y="0"/>
            <a:ext cx="1932431" cy="6858000"/>
          </a:xfrm>
          <a:prstGeom prst="rect">
            <a:avLst/>
          </a:prstGeom>
        </p:spPr>
      </p:pic>
      <p:pic>
        <p:nvPicPr>
          <p:cNvPr id="73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18288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02919" y="536145"/>
            <a:ext cx="2692571" cy="5475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600" spc="10" dirty="0">
                <a:solidFill>
                  <a:srgbClr val="00B0F0"/>
                </a:solidFill>
                <a:latin typeface="Arial"/>
                <a:cs typeface="Arial"/>
              </a:rPr>
              <a:t>C4 Plants</a:t>
            </a:r>
            <a:endParaRPr sz="460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85216" y="1671425"/>
            <a:ext cx="1507295" cy="3576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2A376"/>
                </a:solidFill>
                <a:latin typeface="Wingdings 2"/>
                <a:cs typeface="Wingdings 2"/>
              </a:rPr>
              <a:t>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Maize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85216" y="2220722"/>
            <a:ext cx="2332787" cy="3573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2A376"/>
                </a:solidFill>
                <a:latin typeface="Wingdings 2"/>
                <a:cs typeface="Wingdings 2"/>
              </a:rPr>
              <a:t>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Sugarcane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585216" y="2769362"/>
            <a:ext cx="1380667" cy="3573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2A376"/>
                </a:solidFill>
                <a:latin typeface="Wingdings 2"/>
                <a:cs typeface="Wingdings 2"/>
              </a:rPr>
              <a:t>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Millet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585216" y="3317726"/>
            <a:ext cx="2037309" cy="3576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2A376"/>
                </a:solidFill>
                <a:latin typeface="Wingdings 2"/>
                <a:cs typeface="Wingdings 2"/>
              </a:rPr>
              <a:t>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Sorghum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585216" y="3866896"/>
            <a:ext cx="2903906" cy="3573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2A376"/>
                </a:solidFill>
                <a:latin typeface="Wingdings 2"/>
                <a:cs typeface="Wingdings 2"/>
              </a:rPr>
              <a:t>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Grass species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74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812" y="4936235"/>
            <a:ext cx="3028188" cy="1847087"/>
          </a:xfrm>
          <a:prstGeom prst="rect">
            <a:avLst/>
          </a:prstGeom>
        </p:spPr>
      </p:pic>
      <p:pic>
        <p:nvPicPr>
          <p:cNvPr id="75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32" y="4936235"/>
            <a:ext cx="3307080" cy="1840991"/>
          </a:xfrm>
          <a:prstGeom prst="rect">
            <a:avLst/>
          </a:prstGeom>
        </p:spPr>
      </p:pic>
      <p:pic>
        <p:nvPicPr>
          <p:cNvPr id="76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76200"/>
            <a:ext cx="3352800" cy="4860036"/>
          </a:xfrm>
          <a:prstGeom prst="rect">
            <a:avLst/>
          </a:prstGeom>
        </p:spPr>
      </p:pic>
      <p:pic>
        <p:nvPicPr>
          <p:cNvPr id="77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6235"/>
            <a:ext cx="2808732" cy="1894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458788"/>
            <a:ext cx="8531225" cy="6399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9525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 dirty="0" err="1" smtClean="0">
                <a:latin typeface="Helvetica" pitchFamily="-112" charset="0"/>
                <a:cs typeface="Helvetica" pitchFamily="-112" charset="0"/>
              </a:rPr>
              <a:t>Crassulacean</a:t>
            </a:r>
            <a:r>
              <a:rPr lang="en-GB" sz="2000" b="1" dirty="0" smtClean="0">
                <a:latin typeface="Helvetica" pitchFamily="-112" charset="0"/>
                <a:cs typeface="Helvetica" pitchFamily="-112" charset="0"/>
              </a:rPr>
              <a:t> acid metabolism (CAM) (Part 1)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609600"/>
            <a:ext cx="4038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Times" pitchFamily="-112" charset="0"/>
              <a:buAutoNum type="arabicPeriod"/>
            </a:pPr>
            <a:endParaRPr lang="en-US" sz="2000">
              <a:latin typeface="Helvetica" pitchFamily="-112" charset="0"/>
            </a:endParaRPr>
          </a:p>
          <a:p>
            <a:pPr marL="457200" indent="-457200">
              <a:buFont typeface="Times" pitchFamily="-112" charset="0"/>
              <a:buAutoNum type="arabicPeriod"/>
            </a:pPr>
            <a:r>
              <a:rPr lang="en-US" sz="2000">
                <a:latin typeface="Helvetica" pitchFamily="-112" charset="0"/>
              </a:rPr>
              <a:t>Starch is degraded at night to form PEP, a 3-carbon compound. </a:t>
            </a:r>
          </a:p>
          <a:p>
            <a:pPr marL="457200" indent="-457200">
              <a:buFont typeface="Times" pitchFamily="-112" charset="0"/>
              <a:buAutoNum type="arabicPeriod"/>
            </a:pPr>
            <a:endParaRPr lang="en-US" sz="2000">
              <a:latin typeface="Helvetica" pitchFamily="-112" charset="0"/>
            </a:endParaRPr>
          </a:p>
          <a:p>
            <a:pPr marL="457200" indent="-457200">
              <a:buFont typeface="Times" pitchFamily="-112" charset="0"/>
              <a:buAutoNum type="arabicPeriod"/>
            </a:pPr>
            <a:r>
              <a:rPr lang="en-US" sz="2000">
                <a:latin typeface="Helvetica" pitchFamily="-112" charset="0"/>
              </a:rPr>
              <a:t>PEP combines with HCO</a:t>
            </a:r>
            <a:r>
              <a:rPr lang="en-US" sz="2000" baseline="-25000">
                <a:latin typeface="Helvetica" pitchFamily="-112" charset="0"/>
              </a:rPr>
              <a:t>3</a:t>
            </a:r>
            <a:r>
              <a:rPr lang="en-US" sz="2000" baseline="30000">
                <a:latin typeface="Helvetica" pitchFamily="-112" charset="0"/>
              </a:rPr>
              <a:t>-</a:t>
            </a:r>
            <a:r>
              <a:rPr lang="en-US" sz="2000">
                <a:latin typeface="Helvetica" pitchFamily="-112" charset="0"/>
              </a:rPr>
              <a:t> (hydrated CO</a:t>
            </a:r>
            <a:r>
              <a:rPr lang="en-US" sz="2000" baseline="-25000">
                <a:latin typeface="Helvetica" pitchFamily="-112" charset="0"/>
              </a:rPr>
              <a:t>2</a:t>
            </a:r>
            <a:r>
              <a:rPr lang="en-US" sz="2000">
                <a:latin typeface="Helvetica" pitchFamily="-112" charset="0"/>
              </a:rPr>
              <a:t> from atm). Reaction is catalyzed by PEP-carboxylase. </a:t>
            </a:r>
          </a:p>
          <a:p>
            <a:pPr marL="457200" indent="-457200">
              <a:buFont typeface="Times" pitchFamily="-112" charset="0"/>
              <a:buAutoNum type="arabicPeriod"/>
            </a:pPr>
            <a:endParaRPr lang="en-US" sz="2000">
              <a:latin typeface="Helvetica" pitchFamily="-112" charset="0"/>
            </a:endParaRPr>
          </a:p>
          <a:p>
            <a:pPr marL="457200" indent="-457200">
              <a:buFont typeface="Times" pitchFamily="-112" charset="0"/>
              <a:buAutoNum type="arabicPeriod"/>
            </a:pPr>
            <a:r>
              <a:rPr lang="en-US" sz="2000">
                <a:latin typeface="Helvetica" pitchFamily="-112" charset="0"/>
              </a:rPr>
              <a:t>The 4-carbon acid (OAA) is converted to Malate where it is actively (ATP) pumped into vacuole and stored as malic acid.</a:t>
            </a:r>
          </a:p>
          <a:p>
            <a:pPr marL="457200" indent="-457200">
              <a:buFont typeface="Times" pitchFamily="-112" charset="0"/>
              <a:buAutoNum type="arabicPeriod"/>
            </a:pPr>
            <a:endParaRPr lang="en-US" sz="2000">
              <a:latin typeface="Helvetica" pitchFamily="-112" charset="0"/>
            </a:endParaRPr>
          </a:p>
          <a:p>
            <a:pPr marL="457200" indent="-457200">
              <a:buFont typeface="Times" pitchFamily="-112" charset="0"/>
              <a:buAutoNum type="arabicPeriod"/>
            </a:pPr>
            <a:r>
              <a:rPr lang="en-US" sz="2000">
                <a:latin typeface="Helvetica" pitchFamily="-112" charset="0"/>
              </a:rPr>
              <a:t>Acidity (and malic acid concentration) of vacuole builds up at night as reaction proceeds.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458788"/>
            <a:ext cx="8531225" cy="6399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9525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 dirty="0" err="1" smtClean="0">
                <a:latin typeface="Helvetica" pitchFamily="-112" charset="0"/>
                <a:cs typeface="Helvetica" pitchFamily="-112" charset="0"/>
              </a:rPr>
              <a:t>Crassulacean</a:t>
            </a:r>
            <a:r>
              <a:rPr lang="en-GB" sz="2000" b="1" dirty="0" smtClean="0">
                <a:latin typeface="Helvetica" pitchFamily="-112" charset="0"/>
                <a:cs typeface="Helvetica" pitchFamily="-112" charset="0"/>
              </a:rPr>
              <a:t> acid metabolism (CAM) (Part 2)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304800" y="609600"/>
            <a:ext cx="37338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Times" pitchFamily="-112" charset="0"/>
              <a:buAutoNum type="arabicPeriod"/>
            </a:pPr>
            <a:r>
              <a:rPr lang="en-US" sz="2000">
                <a:latin typeface="Helvetica" pitchFamily="-112" charset="0"/>
              </a:rPr>
              <a:t>The next morning, stomates close, and malic acid is transported out of vacuole and decarboxylated to Pyruvate.</a:t>
            </a:r>
          </a:p>
          <a:p>
            <a:pPr marL="457200" indent="-457200">
              <a:buFont typeface="Times" pitchFamily="-112" charset="0"/>
              <a:buAutoNum type="arabicPeriod"/>
            </a:pPr>
            <a:endParaRPr lang="en-US" sz="2000">
              <a:latin typeface="Helvetica" pitchFamily="-112" charset="0"/>
            </a:endParaRPr>
          </a:p>
          <a:p>
            <a:pPr marL="457200" indent="-457200">
              <a:buFont typeface="Times" pitchFamily="-112" charset="0"/>
              <a:buAutoNum type="arabicPeriod"/>
            </a:pPr>
            <a:r>
              <a:rPr lang="en-US" sz="2000">
                <a:latin typeface="Helvetica" pitchFamily="-112" charset="0"/>
              </a:rPr>
              <a:t>CO</a:t>
            </a:r>
            <a:r>
              <a:rPr lang="en-US" sz="2000" baseline="-25000">
                <a:latin typeface="Helvetica" pitchFamily="-112" charset="0"/>
              </a:rPr>
              <a:t>2</a:t>
            </a:r>
            <a:r>
              <a:rPr lang="en-US" sz="2000">
                <a:latin typeface="Helvetica" pitchFamily="-112" charset="0"/>
              </a:rPr>
              <a:t> concentration builds inside tissues where it diffuses to chloroplasts to be assimilated by Rubisco in Calvin cycle.</a:t>
            </a:r>
          </a:p>
          <a:p>
            <a:pPr marL="457200" indent="-457200">
              <a:buFont typeface="Times" pitchFamily="-112" charset="0"/>
              <a:buAutoNum type="arabicPeriod"/>
            </a:pPr>
            <a:endParaRPr lang="en-US" sz="2000">
              <a:latin typeface="Helvetica" pitchFamily="-112" charset="0"/>
            </a:endParaRPr>
          </a:p>
          <a:p>
            <a:pPr marL="457200" indent="-457200">
              <a:buFont typeface="Times" pitchFamily="-112" charset="0"/>
              <a:buAutoNum type="arabicPeriod"/>
            </a:pPr>
            <a:r>
              <a:rPr lang="en-US" sz="2000">
                <a:latin typeface="Helvetica" pitchFamily="-112" charset="0"/>
              </a:rPr>
              <a:t>Some of the starch that is built up during day is converted at night to PEP.</a:t>
            </a:r>
            <a:endParaRPr lang="en-US" sz="2000">
              <a:latin typeface="Helvetica Neue Light" pitchFamily="-11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48640" y="596759"/>
            <a:ext cx="5247741" cy="44446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600" b="1" i="1" spc="10" dirty="0">
                <a:latin typeface="Georgia"/>
                <a:cs typeface="Georgia"/>
              </a:rPr>
              <a:t>C4 vs CAM  Summary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48640" y="6457166"/>
            <a:ext cx="1356207" cy="14815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Georgia"/>
                <a:cs typeface="Georgia"/>
              </a:rPr>
              <a:t>1/14/2015 11:17 AM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8508492" y="6457166"/>
            <a:ext cx="122987" cy="14815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Georgia"/>
                <a:cs typeface="Georgia"/>
              </a:rPr>
              <a:t>9</a:t>
            </a:r>
            <a:endParaRPr sz="1200">
              <a:latin typeface="Georgia"/>
              <a:cs typeface="Georgia"/>
            </a:endParaRPr>
          </a:p>
        </p:txBody>
      </p:sp>
      <p:pic>
        <p:nvPicPr>
          <p:cNvPr id="46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24000"/>
            <a:ext cx="5562600" cy="5105400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91440" y="2877304"/>
            <a:ext cx="1160373" cy="2222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b="1" spc="10" dirty="0">
                <a:solidFill>
                  <a:srgbClr val="CC0000"/>
                </a:solidFill>
                <a:latin typeface="Georgia"/>
                <a:cs typeface="Georgia"/>
              </a:rPr>
              <a:t>C4 plants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91440" y="3105912"/>
            <a:ext cx="1103376" cy="13716"/>
          </a:xfrm>
          <a:custGeom>
            <a:avLst/>
            <a:gdLst/>
            <a:ahLst/>
            <a:cxnLst/>
            <a:rect l="l" t="t" r="r" b="b"/>
            <a:pathLst>
              <a:path w="1103376" h="13716">
                <a:moveTo>
                  <a:pt x="0" y="0"/>
                </a:moveTo>
                <a:lnTo>
                  <a:pt x="367792" y="0"/>
                </a:lnTo>
                <a:lnTo>
                  <a:pt x="735584" y="0"/>
                </a:lnTo>
                <a:lnTo>
                  <a:pt x="1103376" y="0"/>
                </a:lnTo>
                <a:lnTo>
                  <a:pt x="1103376" y="13716"/>
                </a:lnTo>
                <a:lnTo>
                  <a:pt x="735584" y="13716"/>
                </a:lnTo>
                <a:lnTo>
                  <a:pt x="367792" y="13716"/>
                </a:lnTo>
                <a:lnTo>
                  <a:pt x="0" y="13716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1"/>
          <p:cNvSpPr txBox="1"/>
          <p:nvPr/>
        </p:nvSpPr>
        <p:spPr>
          <a:xfrm>
            <a:off x="91440" y="3206209"/>
            <a:ext cx="1271337" cy="22252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b="1" spc="10" dirty="0">
                <a:solidFill>
                  <a:srgbClr val="002060"/>
                </a:solidFill>
                <a:latin typeface="Georgia"/>
                <a:cs typeface="Georgia"/>
              </a:rPr>
              <a:t>separate 2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91440" y="3481062"/>
            <a:ext cx="1180718" cy="2222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b="1" spc="10" dirty="0">
                <a:solidFill>
                  <a:srgbClr val="002060"/>
                </a:solidFill>
                <a:latin typeface="Georgia"/>
                <a:cs typeface="Georgia"/>
              </a:rPr>
              <a:t>steps of C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91440" y="3755383"/>
            <a:ext cx="972464" cy="2222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b="1" spc="10" dirty="0">
                <a:solidFill>
                  <a:srgbClr val="002060"/>
                </a:solidFill>
                <a:latin typeface="Georgia"/>
                <a:cs typeface="Georgia"/>
              </a:rPr>
              <a:t>fixation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91440" y="4029702"/>
            <a:ext cx="1579169" cy="2222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b="1" spc="10" dirty="0">
                <a:solidFill>
                  <a:srgbClr val="CC0000"/>
                </a:solidFill>
                <a:latin typeface="Georgia"/>
                <a:cs typeface="Georgia"/>
              </a:rPr>
              <a:t>anatomically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91440" y="4258056"/>
            <a:ext cx="1520952" cy="13716"/>
          </a:xfrm>
          <a:custGeom>
            <a:avLst/>
            <a:gdLst/>
            <a:ahLst/>
            <a:cxnLst/>
            <a:rect l="l" t="t" r="r" b="b"/>
            <a:pathLst>
              <a:path w="1520952" h="13716">
                <a:moveTo>
                  <a:pt x="0" y="0"/>
                </a:moveTo>
                <a:lnTo>
                  <a:pt x="380238" y="0"/>
                </a:lnTo>
                <a:lnTo>
                  <a:pt x="760476" y="0"/>
                </a:lnTo>
                <a:lnTo>
                  <a:pt x="1140714" y="0"/>
                </a:lnTo>
                <a:lnTo>
                  <a:pt x="1520952" y="0"/>
                </a:lnTo>
                <a:lnTo>
                  <a:pt x="1520952" y="13716"/>
                </a:lnTo>
                <a:lnTo>
                  <a:pt x="1140714" y="13716"/>
                </a:lnTo>
                <a:lnTo>
                  <a:pt x="760476" y="13716"/>
                </a:lnTo>
                <a:lnTo>
                  <a:pt x="380238" y="13716"/>
                </a:lnTo>
                <a:lnTo>
                  <a:pt x="0" y="13716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text 1"/>
          <p:cNvSpPr txBox="1"/>
          <p:nvPr/>
        </p:nvSpPr>
        <p:spPr>
          <a:xfrm>
            <a:off x="91440" y="4304023"/>
            <a:ext cx="1596542" cy="2222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b="1" spc="10" dirty="0">
                <a:solidFill>
                  <a:srgbClr val="002060"/>
                </a:solidFill>
                <a:latin typeface="Georgia"/>
                <a:cs typeface="Georgia"/>
              </a:rPr>
              <a:t>in 2 different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91440" y="4578064"/>
            <a:ext cx="586225" cy="2225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b="1" spc="10" dirty="0">
                <a:solidFill>
                  <a:srgbClr val="002060"/>
                </a:solidFill>
                <a:latin typeface="Georgia"/>
                <a:cs typeface="Georgia"/>
              </a:rPr>
              <a:t>cells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7636510" y="3639559"/>
            <a:ext cx="1418922" cy="2222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b="1" spc="10" dirty="0">
                <a:solidFill>
                  <a:srgbClr val="CC0000"/>
                </a:solidFill>
                <a:latin typeface="Georgia"/>
                <a:cs typeface="Georgia"/>
              </a:rPr>
              <a:t>CAM plants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635240" y="3867912"/>
            <a:ext cx="1359408" cy="13716"/>
          </a:xfrm>
          <a:custGeom>
            <a:avLst/>
            <a:gdLst/>
            <a:ahLst/>
            <a:cxnLst/>
            <a:rect l="l" t="t" r="r" b="b"/>
            <a:pathLst>
              <a:path w="1359408" h="13716">
                <a:moveTo>
                  <a:pt x="0" y="0"/>
                </a:moveTo>
                <a:lnTo>
                  <a:pt x="339852" y="0"/>
                </a:lnTo>
                <a:lnTo>
                  <a:pt x="679703" y="0"/>
                </a:lnTo>
                <a:lnTo>
                  <a:pt x="1019556" y="0"/>
                </a:lnTo>
                <a:lnTo>
                  <a:pt x="1359408" y="0"/>
                </a:lnTo>
                <a:lnTo>
                  <a:pt x="1359408" y="13716"/>
                </a:lnTo>
                <a:lnTo>
                  <a:pt x="1019556" y="13716"/>
                </a:lnTo>
                <a:lnTo>
                  <a:pt x="679703" y="13716"/>
                </a:lnTo>
                <a:lnTo>
                  <a:pt x="339852" y="13716"/>
                </a:lnTo>
                <a:lnTo>
                  <a:pt x="0" y="13716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text 1"/>
          <p:cNvSpPr txBox="1"/>
          <p:nvPr/>
        </p:nvSpPr>
        <p:spPr>
          <a:xfrm>
            <a:off x="7636510" y="3968743"/>
            <a:ext cx="1272618" cy="2222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b="1" spc="10" dirty="0">
                <a:solidFill>
                  <a:srgbClr val="002060"/>
                </a:solidFill>
                <a:latin typeface="Georgia"/>
                <a:cs typeface="Georgia"/>
              </a:rPr>
              <a:t>separate 2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7636510" y="4243063"/>
            <a:ext cx="1183692" cy="2222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b="1" spc="10" dirty="0">
                <a:solidFill>
                  <a:srgbClr val="002060"/>
                </a:solidFill>
                <a:latin typeface="Georgia"/>
                <a:cs typeface="Georgia"/>
              </a:rPr>
              <a:t>steps of C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7636510" y="4517383"/>
            <a:ext cx="975208" cy="2222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b="1" spc="10" dirty="0">
                <a:solidFill>
                  <a:srgbClr val="002060"/>
                </a:solidFill>
                <a:latin typeface="Georgia"/>
                <a:cs typeface="Georgia"/>
              </a:rPr>
              <a:t>fixation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7636510" y="4791424"/>
            <a:ext cx="1351913" cy="2225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b="1" spc="10" dirty="0">
                <a:solidFill>
                  <a:srgbClr val="CC0000"/>
                </a:solidFill>
                <a:latin typeface="Georgia"/>
                <a:cs typeface="Georgia"/>
              </a:rPr>
              <a:t>temporally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635240" y="5020056"/>
            <a:ext cx="1290828" cy="13716"/>
          </a:xfrm>
          <a:custGeom>
            <a:avLst/>
            <a:gdLst/>
            <a:ahLst/>
            <a:cxnLst/>
            <a:rect l="l" t="t" r="r" b="b"/>
            <a:pathLst>
              <a:path w="1290828" h="13716">
                <a:moveTo>
                  <a:pt x="0" y="0"/>
                </a:moveTo>
                <a:lnTo>
                  <a:pt x="322707" y="0"/>
                </a:lnTo>
                <a:lnTo>
                  <a:pt x="645414" y="0"/>
                </a:lnTo>
                <a:lnTo>
                  <a:pt x="968121" y="0"/>
                </a:lnTo>
                <a:lnTo>
                  <a:pt x="1290828" y="0"/>
                </a:lnTo>
                <a:lnTo>
                  <a:pt x="1290828" y="13716"/>
                </a:lnTo>
                <a:lnTo>
                  <a:pt x="968121" y="13716"/>
                </a:lnTo>
                <a:lnTo>
                  <a:pt x="645414" y="13716"/>
                </a:lnTo>
                <a:lnTo>
                  <a:pt x="322707" y="13716"/>
                </a:lnTo>
                <a:lnTo>
                  <a:pt x="0" y="13716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text 1"/>
          <p:cNvSpPr txBox="1"/>
          <p:nvPr/>
        </p:nvSpPr>
        <p:spPr>
          <a:xfrm>
            <a:off x="7636510" y="5066404"/>
            <a:ext cx="284149" cy="2222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b="1" spc="10" dirty="0">
                <a:solidFill>
                  <a:srgbClr val="002060"/>
                </a:solidFill>
                <a:latin typeface="Georgia"/>
                <a:cs typeface="Georgia"/>
              </a:rPr>
              <a:t>at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7636510" y="5340724"/>
            <a:ext cx="1302106" cy="2222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b="1" spc="10" dirty="0">
                <a:solidFill>
                  <a:srgbClr val="002060"/>
                </a:solidFill>
                <a:latin typeface="Georgia"/>
                <a:cs typeface="Georgia"/>
              </a:rPr>
              <a:t>2 different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7636510" y="5614993"/>
            <a:ext cx="710717" cy="2222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b="1" spc="10" dirty="0">
                <a:solidFill>
                  <a:srgbClr val="002060"/>
                </a:solidFill>
                <a:latin typeface="Georgia"/>
                <a:cs typeface="Georgia"/>
              </a:rPr>
              <a:t>times</a:t>
            </a:r>
            <a:endParaRPr sz="1800">
              <a:latin typeface="Georgia"/>
              <a:cs typeface="Georgia"/>
            </a:endParaRPr>
          </a:p>
        </p:txBody>
      </p:sp>
      <p:pic>
        <p:nvPicPr>
          <p:cNvPr id="47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9" y="2213571"/>
            <a:ext cx="1264615" cy="1289072"/>
          </a:xfrm>
          <a:prstGeom prst="rect">
            <a:avLst/>
          </a:prstGeom>
        </p:spPr>
      </p:pic>
      <p:sp>
        <p:nvSpPr>
          <p:cNvPr id="20" name="object 45"/>
          <p:cNvSpPr/>
          <p:nvPr/>
        </p:nvSpPr>
        <p:spPr>
          <a:xfrm>
            <a:off x="7265924" y="270891"/>
            <a:ext cx="1671320" cy="2384552"/>
          </a:xfrm>
          <a:custGeom>
            <a:avLst/>
            <a:gdLst/>
            <a:ahLst/>
            <a:cxnLst/>
            <a:rect l="l" t="t" r="r" b="b"/>
            <a:pathLst>
              <a:path w="1671320" h="2384552">
                <a:moveTo>
                  <a:pt x="677037" y="2384552"/>
                </a:moveTo>
                <a:lnTo>
                  <a:pt x="938403" y="1119632"/>
                </a:lnTo>
                <a:cubicBezTo>
                  <a:pt x="1368552" y="1080262"/>
                  <a:pt x="1671320" y="806577"/>
                  <a:pt x="1614551" y="508254"/>
                </a:cubicBezTo>
                <a:cubicBezTo>
                  <a:pt x="1557782" y="209931"/>
                  <a:pt x="1163066" y="0"/>
                  <a:pt x="732917" y="39370"/>
                </a:cubicBezTo>
                <a:cubicBezTo>
                  <a:pt x="302768" y="78740"/>
                  <a:pt x="0" y="352425"/>
                  <a:pt x="56769" y="650748"/>
                </a:cubicBezTo>
                <a:cubicBezTo>
                  <a:pt x="98679" y="870966"/>
                  <a:pt x="329057" y="1051433"/>
                  <a:pt x="639064" y="1107059"/>
                </a:cubicBezTo>
                <a:close/>
              </a:path>
            </a:pathLst>
          </a:custGeom>
          <a:solidFill>
            <a:srgbClr val="FFEA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46"/>
          <p:cNvSpPr/>
          <p:nvPr/>
        </p:nvSpPr>
        <p:spPr>
          <a:xfrm>
            <a:off x="7246874" y="251841"/>
            <a:ext cx="1709420" cy="2422652"/>
          </a:xfrm>
          <a:custGeom>
            <a:avLst/>
            <a:gdLst/>
            <a:ahLst/>
            <a:cxnLst/>
            <a:rect l="l" t="t" r="r" b="b"/>
            <a:pathLst>
              <a:path w="1709420" h="2422652">
                <a:moveTo>
                  <a:pt x="696087" y="2403602"/>
                </a:moveTo>
                <a:lnTo>
                  <a:pt x="957453" y="1138682"/>
                </a:lnTo>
                <a:cubicBezTo>
                  <a:pt x="1387602" y="1099312"/>
                  <a:pt x="1690370" y="825627"/>
                  <a:pt x="1633601" y="527304"/>
                </a:cubicBezTo>
                <a:cubicBezTo>
                  <a:pt x="1576832" y="228981"/>
                  <a:pt x="1182116" y="19050"/>
                  <a:pt x="751967" y="58420"/>
                </a:cubicBezTo>
                <a:cubicBezTo>
                  <a:pt x="321818" y="97790"/>
                  <a:pt x="19050" y="371475"/>
                  <a:pt x="75819" y="669798"/>
                </a:cubicBezTo>
                <a:cubicBezTo>
                  <a:pt x="117729" y="890016"/>
                  <a:pt x="348107" y="1070483"/>
                  <a:pt x="658114" y="1126109"/>
                </a:cubicBezTo>
                <a:close/>
              </a:path>
            </a:pathLst>
          </a:custGeom>
          <a:ln w="38100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text 1"/>
          <p:cNvSpPr txBox="1"/>
          <p:nvPr/>
        </p:nvSpPr>
        <p:spPr>
          <a:xfrm>
            <a:off x="7546848" y="539928"/>
            <a:ext cx="1177668" cy="5970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b="1" spc="10" dirty="0">
                <a:solidFill>
                  <a:srgbClr val="0F116A"/>
                </a:solidFill>
                <a:latin typeface="Comic Sans MS"/>
                <a:cs typeface="Comic Sans MS"/>
              </a:rPr>
              <a:t>It’s all in</a:t>
            </a:r>
            <a:endParaRPr sz="1800">
              <a:latin typeface="Comic Sans MS"/>
              <a:cs typeface="Comic Sans MS"/>
            </a:endParaRPr>
          </a:p>
          <a:p>
            <a:pPr marL="0">
              <a:lnSpc>
                <a:spcPct val="100000"/>
              </a:lnSpc>
            </a:pPr>
            <a:r>
              <a:rPr sz="1740" b="1" spc="10" dirty="0">
                <a:solidFill>
                  <a:srgbClr val="0F116A"/>
                </a:solidFill>
                <a:latin typeface="Comic Sans MS"/>
                <a:cs typeface="Comic Sans MS"/>
              </a:rPr>
              <a:t>the timing</a:t>
            </a:r>
            <a:r>
              <a:rPr sz="1740" b="1" i="1" spc="10" dirty="0">
                <a:solidFill>
                  <a:srgbClr val="0F116A"/>
                </a:solidFill>
                <a:latin typeface="Comic Sans MS"/>
                <a:cs typeface="Comic Sans MS"/>
              </a:rPr>
              <a:t>!</a:t>
            </a:r>
            <a:endParaRPr sz="17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4295"/>
            <a:ext cx="9144000" cy="2203705"/>
          </a:xfrm>
          <a:prstGeom prst="rect">
            <a:avLst/>
          </a:prstGeom>
        </p:spPr>
      </p:pic>
      <p:pic>
        <p:nvPicPr>
          <p:cNvPr id="11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1832"/>
            <a:ext cx="9144000" cy="2106168"/>
          </a:xfrm>
          <a:prstGeom prst="rect">
            <a:avLst/>
          </a:prstGeom>
        </p:spPr>
      </p:pic>
      <p:pic>
        <p:nvPicPr>
          <p:cNvPr id="12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568" y="0"/>
            <a:ext cx="1932431" cy="6858000"/>
          </a:xfrm>
          <a:prstGeom prst="rect">
            <a:avLst/>
          </a:prstGeom>
        </p:spPr>
      </p:pic>
      <p:pic>
        <p:nvPicPr>
          <p:cNvPr id="13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18288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02919" y="521843"/>
            <a:ext cx="2811475" cy="5718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800" b="1" spc="10" dirty="0">
                <a:solidFill>
                  <a:srgbClr val="00B050"/>
                </a:solidFill>
                <a:latin typeface="Arial"/>
                <a:cs typeface="Arial"/>
              </a:rPr>
              <a:t>C4 Plant: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0416" y="1671425"/>
            <a:ext cx="8446360" cy="3576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2A376"/>
                </a:solidFill>
                <a:latin typeface="Wingdings 2"/>
                <a:cs typeface="Wingdings 2"/>
              </a:rPr>
              <a:t>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The plant whose first product of photosynthesis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664464" y="2129282"/>
            <a:ext cx="6957950" cy="3573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is 4 carbon compound is called C4 plant.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14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2800"/>
            <a:ext cx="91440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6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4295"/>
            <a:ext cx="9144000" cy="2203705"/>
          </a:xfrm>
          <a:prstGeom prst="rect">
            <a:avLst/>
          </a:prstGeom>
        </p:spPr>
      </p:pic>
      <p:pic>
        <p:nvPicPr>
          <p:cNvPr id="17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1832"/>
            <a:ext cx="9144000" cy="2106168"/>
          </a:xfrm>
          <a:prstGeom prst="rect">
            <a:avLst/>
          </a:prstGeom>
        </p:spPr>
      </p:pic>
      <p:pic>
        <p:nvPicPr>
          <p:cNvPr id="18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568" y="0"/>
            <a:ext cx="1932431" cy="6858000"/>
          </a:xfrm>
          <a:prstGeom prst="rect">
            <a:avLst/>
          </a:prstGeom>
        </p:spPr>
      </p:pic>
      <p:pic>
        <p:nvPicPr>
          <p:cNvPr id="19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18288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02919" y="576151"/>
            <a:ext cx="7314277" cy="47602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00B050"/>
                </a:solidFill>
                <a:latin typeface="Arial"/>
                <a:cs typeface="Arial"/>
              </a:rPr>
              <a:t>Why plant use C4 mechanism ?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85216" y="1443101"/>
            <a:ext cx="8497571" cy="3573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2A376"/>
                </a:solidFill>
                <a:latin typeface="Wingdings 2"/>
                <a:cs typeface="Wingdings 2"/>
              </a:rPr>
              <a:t>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Some plants which live in drought, at high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969568" y="1900025"/>
            <a:ext cx="8112980" cy="3576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temperature and nitrogen and co2 limitation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969568" y="2357882"/>
            <a:ext cx="6637986" cy="3573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environment. They use c4 mechanism.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585216" y="2906522"/>
            <a:ext cx="8493761" cy="3573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2A376"/>
                </a:solidFill>
                <a:latin typeface="Wingdings 2"/>
                <a:cs typeface="Wingdings 2"/>
              </a:rPr>
              <a:t>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Because C4 plant fix more co2 as compare to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969568" y="3363446"/>
            <a:ext cx="7227943" cy="3576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the C3 plant due to having kranz anatomy.</a:t>
            </a:r>
            <a:endParaRPr sz="30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533400" y="4343400"/>
            <a:ext cx="7535927" cy="3573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2A376"/>
                </a:solidFill>
                <a:latin typeface="Wingdings 2"/>
                <a:cs typeface="Wingdings 2"/>
              </a:rPr>
              <a:t>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They also avoid photorespiration process.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4295"/>
            <a:ext cx="9144000" cy="2203705"/>
          </a:xfrm>
          <a:prstGeom prst="rect">
            <a:avLst/>
          </a:prstGeom>
        </p:spPr>
      </p:pic>
      <p:pic>
        <p:nvPicPr>
          <p:cNvPr id="22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1832"/>
            <a:ext cx="9144000" cy="2106168"/>
          </a:xfrm>
          <a:prstGeom prst="rect">
            <a:avLst/>
          </a:prstGeom>
        </p:spPr>
      </p:pic>
      <p:pic>
        <p:nvPicPr>
          <p:cNvPr id="23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568" y="0"/>
            <a:ext cx="1932431" cy="6858000"/>
          </a:xfrm>
          <a:prstGeom prst="rect">
            <a:avLst/>
          </a:prstGeom>
        </p:spPr>
      </p:pic>
      <p:pic>
        <p:nvPicPr>
          <p:cNvPr id="24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18288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02919" y="227726"/>
            <a:ext cx="7403761" cy="51176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300" spc="10" dirty="0">
                <a:solidFill>
                  <a:srgbClr val="00B050"/>
                </a:solidFill>
                <a:latin typeface="Arial"/>
                <a:cs typeface="Arial"/>
              </a:rPr>
              <a:t>Why plant use C4 mechanism</a:t>
            </a:r>
            <a:endParaRPr sz="430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02919" y="883046"/>
            <a:ext cx="455023" cy="51176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300" spc="10" dirty="0">
                <a:solidFill>
                  <a:srgbClr val="00B050"/>
                </a:solidFill>
                <a:latin typeface="Arial"/>
                <a:cs typeface="Arial"/>
              </a:rPr>
              <a:t>?</a:t>
            </a:r>
            <a:endParaRPr sz="43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85216" y="1625981"/>
            <a:ext cx="4458715" cy="3573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2A376"/>
                </a:solidFill>
                <a:latin typeface="Wingdings 2"/>
                <a:cs typeface="Wingdings 2"/>
              </a:rPr>
              <a:t>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C4 enzyme fix carbon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969568" y="1625981"/>
            <a:ext cx="7731455" cy="133615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37294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more efficiently as</a:t>
            </a:r>
            <a:endParaRPr sz="30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compared to c3 plant who fix also oxygen</a:t>
            </a:r>
            <a:endParaRPr sz="30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during carbon fixation process.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585216" y="2952242"/>
            <a:ext cx="8117714" cy="13358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2A376"/>
                </a:solidFill>
                <a:latin typeface="Wingdings 2"/>
                <a:cs typeface="Wingdings 2"/>
              </a:rPr>
              <a:t>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Fixation  of  oxygen  start  the  process  of</a:t>
            </a:r>
            <a:endParaRPr sz="3000">
              <a:latin typeface="Arial"/>
              <a:cs typeface="Arial"/>
            </a:endParaRPr>
          </a:p>
          <a:p>
            <a:pPr marL="384352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photorespiration instead of carboxylation of</a:t>
            </a:r>
            <a:endParaRPr sz="3000">
              <a:latin typeface="Arial"/>
              <a:cs typeface="Arial"/>
            </a:endParaRPr>
          </a:p>
          <a:p>
            <a:pPr marL="384352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substrate, substrate oxidized and as a result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969568" y="4186936"/>
            <a:ext cx="783336" cy="3573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loss</a:t>
            </a:r>
            <a:endParaRPr sz="30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2324354" y="4186936"/>
            <a:ext cx="741426" cy="3573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30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969568" y="4186936"/>
            <a:ext cx="3513149" cy="8465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668854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start</a:t>
            </a:r>
            <a:endParaRPr sz="30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photorespiration.</a:t>
            </a:r>
            <a:endParaRPr sz="30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5057267" y="4186936"/>
            <a:ext cx="635508" cy="3573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30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6264529" y="4186936"/>
            <a:ext cx="1439799" cy="3573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endParaRPr sz="3000">
              <a:latin typeface="Arial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8276590" y="4186936"/>
            <a:ext cx="423673" cy="3573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300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585216" y="5101717"/>
            <a:ext cx="8113523" cy="3573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2A376"/>
                </a:solidFill>
                <a:latin typeface="Wingdings 2"/>
                <a:cs typeface="Wingdings 2"/>
              </a:rPr>
              <a:t>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This process occur due to dual activity of</a:t>
            </a:r>
            <a:endParaRPr sz="3000">
              <a:latin typeface="Arial"/>
              <a:cs typeface="Arial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969568" y="5513146"/>
            <a:ext cx="1524381" cy="3573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rubissco</a:t>
            </a:r>
            <a:endParaRPr sz="3000">
              <a:latin typeface="Arial"/>
              <a:cs typeface="Arial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2752598" y="5513146"/>
            <a:ext cx="1376553" cy="3573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present</a:t>
            </a:r>
            <a:endParaRPr sz="3000">
              <a:latin typeface="Arial"/>
              <a:cs typeface="Arial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4391279" y="5513146"/>
            <a:ext cx="404621" cy="3573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endParaRPr sz="3000">
              <a:latin typeface="Arial"/>
              <a:cs typeface="Arial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5055743" y="5513146"/>
            <a:ext cx="508507" cy="3573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c3</a:t>
            </a:r>
            <a:endParaRPr sz="3000">
              <a:latin typeface="Arial"/>
              <a:cs typeface="Arial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5825617" y="5513146"/>
            <a:ext cx="931926" cy="3573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plant</a:t>
            </a:r>
            <a:endParaRPr sz="3000">
              <a:latin typeface="Arial"/>
              <a:cs typeface="Arial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969568" y="5513146"/>
            <a:ext cx="6961454" cy="8465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604934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such</a:t>
            </a:r>
            <a:endParaRPr sz="30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oxygenase and carboxylase activity.</a:t>
            </a:r>
            <a:endParaRPr sz="3000">
              <a:latin typeface="Arial"/>
              <a:cs typeface="Arial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8192769" y="5513146"/>
            <a:ext cx="508254" cy="3573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6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4295"/>
            <a:ext cx="9144000" cy="2203705"/>
          </a:xfrm>
          <a:prstGeom prst="rect">
            <a:avLst/>
          </a:prstGeom>
        </p:spPr>
      </p:pic>
      <p:pic>
        <p:nvPicPr>
          <p:cNvPr id="27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1832"/>
            <a:ext cx="9144000" cy="2106168"/>
          </a:xfrm>
          <a:prstGeom prst="rect">
            <a:avLst/>
          </a:prstGeom>
        </p:spPr>
      </p:pic>
      <p:pic>
        <p:nvPicPr>
          <p:cNvPr id="28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568" y="0"/>
            <a:ext cx="1932431" cy="6858000"/>
          </a:xfrm>
          <a:prstGeom prst="rect">
            <a:avLst/>
          </a:prstGeom>
        </p:spPr>
      </p:pic>
      <p:pic>
        <p:nvPicPr>
          <p:cNvPr id="29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18288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02919" y="536145"/>
            <a:ext cx="4251029" cy="5475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600" spc="10" dirty="0">
                <a:solidFill>
                  <a:srgbClr val="00B050"/>
                </a:solidFill>
                <a:latin typeface="Arial"/>
                <a:cs typeface="Arial"/>
              </a:rPr>
              <a:t>Kranz anatomy:</a:t>
            </a:r>
            <a:endParaRPr sz="460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0416" y="1519301"/>
            <a:ext cx="8206741" cy="3573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2A376"/>
                </a:solidFill>
                <a:latin typeface="Wingdings 2"/>
                <a:cs typeface="Wingdings 2"/>
              </a:rPr>
              <a:t>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Their vascular bundles are surrounded by two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664464" y="1976882"/>
            <a:ext cx="2223516" cy="3573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rings of cells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280416" y="2525522"/>
            <a:ext cx="2098929" cy="3573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2A376"/>
                </a:solidFill>
                <a:latin typeface="Wingdings 2"/>
                <a:cs typeface="Wingdings 2"/>
              </a:rPr>
              <a:t>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Inner ring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598932" y="3074162"/>
            <a:ext cx="8076821" cy="3573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contain bundle sheat cells (bundle sheat cells   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280416" y="3531615"/>
            <a:ext cx="7613524" cy="3573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contain starch rich chloroplast lacking grana.</a:t>
            </a:r>
            <a:endParaRPr sz="30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280416" y="4080256"/>
            <a:ext cx="3516249" cy="3573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2A376"/>
                </a:solidFill>
                <a:latin typeface="Wingdings 2"/>
                <a:cs typeface="Wingdings 2"/>
              </a:rPr>
              <a:t>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Outer ring contain</a:t>
            </a:r>
            <a:endParaRPr sz="30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280416" y="4628896"/>
            <a:ext cx="2687193" cy="3573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Mesophyll cells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30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962401"/>
            <a:ext cx="5388864" cy="2887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4295"/>
            <a:ext cx="9144000" cy="2203705"/>
          </a:xfrm>
          <a:prstGeom prst="rect">
            <a:avLst/>
          </a:prstGeom>
        </p:spPr>
      </p:pic>
      <p:pic>
        <p:nvPicPr>
          <p:cNvPr id="33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1832"/>
            <a:ext cx="9144000" cy="2106168"/>
          </a:xfrm>
          <a:prstGeom prst="rect">
            <a:avLst/>
          </a:prstGeom>
        </p:spPr>
      </p:pic>
      <p:pic>
        <p:nvPicPr>
          <p:cNvPr id="34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568" y="0"/>
            <a:ext cx="1932431" cy="6858000"/>
          </a:xfrm>
          <a:prstGeom prst="rect">
            <a:avLst/>
          </a:prstGeom>
        </p:spPr>
      </p:pic>
      <p:pic>
        <p:nvPicPr>
          <p:cNvPr id="35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18288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02919" y="568310"/>
            <a:ext cx="7262325" cy="48889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100" spc="10" dirty="0">
                <a:solidFill>
                  <a:srgbClr val="00B050"/>
                </a:solidFill>
                <a:latin typeface="Arial"/>
                <a:cs typeface="Arial"/>
              </a:rPr>
              <a:t>Advantages of Kranz anatomy:</a:t>
            </a:r>
            <a:endParaRPr sz="410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85216" y="1671425"/>
            <a:ext cx="7872802" cy="3576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2A376"/>
                </a:solidFill>
                <a:latin typeface="Wingdings 2"/>
                <a:cs typeface="Wingdings 2"/>
              </a:rPr>
              <a:t>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Main function of kranz anatomy to provide a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969568" y="2129282"/>
            <a:ext cx="7825562" cy="3573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site in which co2 concentrated around rubisco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969568" y="2586482"/>
            <a:ext cx="7252334" cy="3573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and avoiding photorespiration mechanism.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36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852" y="3546348"/>
            <a:ext cx="4495800" cy="3159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4295"/>
            <a:ext cx="9144000" cy="2203705"/>
          </a:xfrm>
          <a:prstGeom prst="rect">
            <a:avLst/>
          </a:prstGeom>
        </p:spPr>
      </p:pic>
      <p:pic>
        <p:nvPicPr>
          <p:cNvPr id="39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1832"/>
            <a:ext cx="9144000" cy="2106168"/>
          </a:xfrm>
          <a:prstGeom prst="rect">
            <a:avLst/>
          </a:prstGeom>
        </p:spPr>
      </p:pic>
      <p:pic>
        <p:nvPicPr>
          <p:cNvPr id="40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568" y="0"/>
            <a:ext cx="1932431" cy="6858000"/>
          </a:xfrm>
          <a:prstGeom prst="rect">
            <a:avLst/>
          </a:prstGeom>
        </p:spPr>
      </p:pic>
      <p:pic>
        <p:nvPicPr>
          <p:cNvPr id="41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1828800" cy="6857999"/>
          </a:xfrm>
          <a:prstGeom prst="rect">
            <a:avLst/>
          </a:prstGeom>
        </p:spPr>
      </p:pic>
      <p:sp>
        <p:nvSpPr>
          <p:cNvPr id="3" name="text 1"/>
          <p:cNvSpPr txBox="1"/>
          <p:nvPr/>
        </p:nvSpPr>
        <p:spPr>
          <a:xfrm>
            <a:off x="502919" y="398329"/>
            <a:ext cx="3535516" cy="54778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600" b="1" spc="10" dirty="0">
                <a:solidFill>
                  <a:srgbClr val="00B050"/>
                </a:solidFill>
                <a:latin typeface="Arial"/>
                <a:cs typeface="Arial"/>
              </a:rPr>
              <a:t>Mechanism:</a:t>
            </a:r>
            <a:endParaRPr sz="46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320040" y="1366901"/>
            <a:ext cx="2052447" cy="3573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b="1" spc="10" dirty="0">
                <a:solidFill>
                  <a:srgbClr val="002060"/>
                </a:solidFill>
                <a:latin typeface="Arial"/>
                <a:cs typeface="Arial"/>
              </a:rPr>
              <a:t>First step: 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356616" y="1915265"/>
            <a:ext cx="8029973" cy="3576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2A376"/>
                </a:solidFill>
                <a:latin typeface="Wingdings"/>
                <a:cs typeface="Wingdings"/>
              </a:rPr>
              <a:t></a:t>
            </a:r>
            <a:r>
              <a:rPr sz="3000" b="1" spc="10" dirty="0">
                <a:solidFill>
                  <a:srgbClr val="002060"/>
                </a:solidFill>
                <a:latin typeface="Arial"/>
                <a:cs typeface="Arial"/>
              </a:rPr>
              <a:t>Conversion of (PEP) into oxaloacetic acid</a:t>
            </a:r>
            <a:endParaRPr sz="3000">
              <a:latin typeface="Arial"/>
              <a:cs typeface="Arial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740664" y="2299716"/>
            <a:ext cx="7539228" cy="39624"/>
          </a:xfrm>
          <a:custGeom>
            <a:avLst/>
            <a:gdLst/>
            <a:ahLst/>
            <a:cxnLst/>
            <a:rect l="l" t="t" r="r" b="b"/>
            <a:pathLst>
              <a:path w="7539228" h="39624">
                <a:moveTo>
                  <a:pt x="0" y="0"/>
                </a:moveTo>
                <a:lnTo>
                  <a:pt x="1884807" y="0"/>
                </a:lnTo>
                <a:lnTo>
                  <a:pt x="3769614" y="0"/>
                </a:lnTo>
                <a:lnTo>
                  <a:pt x="5654421" y="0"/>
                </a:lnTo>
                <a:lnTo>
                  <a:pt x="7539228" y="0"/>
                </a:lnTo>
                <a:lnTo>
                  <a:pt x="7539228" y="39624"/>
                </a:lnTo>
                <a:lnTo>
                  <a:pt x="5654421" y="39624"/>
                </a:lnTo>
                <a:lnTo>
                  <a:pt x="3769614" y="39624"/>
                </a:lnTo>
                <a:lnTo>
                  <a:pt x="1884807" y="39624"/>
                </a:lnTo>
                <a:lnTo>
                  <a:pt x="0" y="39624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1"/>
          <p:cNvSpPr txBox="1"/>
          <p:nvPr/>
        </p:nvSpPr>
        <p:spPr>
          <a:xfrm>
            <a:off x="356616" y="3157982"/>
            <a:ext cx="8495919" cy="3573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2A376"/>
                </a:solidFill>
                <a:latin typeface="Wingdings 2"/>
                <a:cs typeface="Wingdings 2"/>
              </a:rPr>
              <a:t>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In this step co2 react with phosphoenol pyruvic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740664" y="3844036"/>
            <a:ext cx="5014722" cy="3573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acid to form oxaloacetic acid.</a:t>
            </a:r>
            <a:endParaRPr sz="30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56616" y="4621276"/>
            <a:ext cx="7638288" cy="3573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2A376"/>
                </a:solidFill>
                <a:latin typeface="Wingdings 2"/>
                <a:cs typeface="Wingdings 2"/>
              </a:rPr>
              <a:t>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This reaction take place in the presence of</a:t>
            </a:r>
            <a:endParaRPr sz="30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740664" y="5307406"/>
            <a:ext cx="7530084" cy="3573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enzyme phosphoenol pyruvate corboxylase.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4295"/>
            <a:ext cx="9144000" cy="2203705"/>
          </a:xfrm>
          <a:prstGeom prst="rect">
            <a:avLst/>
          </a:prstGeom>
        </p:spPr>
      </p:pic>
      <p:pic>
        <p:nvPicPr>
          <p:cNvPr id="4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1832"/>
            <a:ext cx="9144000" cy="2106168"/>
          </a:xfrm>
          <a:prstGeom prst="rect">
            <a:avLst/>
          </a:prstGeom>
        </p:spPr>
      </p:pic>
      <p:pic>
        <p:nvPicPr>
          <p:cNvPr id="45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568" y="0"/>
            <a:ext cx="1932431" cy="6858000"/>
          </a:xfrm>
          <a:prstGeom prst="rect">
            <a:avLst/>
          </a:prstGeom>
        </p:spPr>
      </p:pic>
      <p:pic>
        <p:nvPicPr>
          <p:cNvPr id="46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18288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02919" y="398329"/>
            <a:ext cx="3310853" cy="54778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600" spc="10" dirty="0">
                <a:solidFill>
                  <a:srgbClr val="00B050"/>
                </a:solidFill>
                <a:latin typeface="Arial"/>
                <a:cs typeface="Arial"/>
              </a:rPr>
              <a:t>Mechanism:</a:t>
            </a:r>
            <a:endParaRPr sz="46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48640" y="1377569"/>
            <a:ext cx="1925193" cy="3573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b="1" spc="10" dirty="0">
                <a:solidFill>
                  <a:srgbClr val="002060"/>
                </a:solidFill>
                <a:latin typeface="Arial"/>
                <a:cs typeface="Arial"/>
              </a:rPr>
              <a:t>2ND Step: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548640" y="2383790"/>
            <a:ext cx="5830061" cy="3573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b="1" spc="10" dirty="0">
                <a:solidFill>
                  <a:srgbClr val="002060"/>
                </a:solidFill>
                <a:latin typeface="Arial"/>
                <a:cs typeface="Arial"/>
              </a:rPr>
              <a:t>Conversion of OAA into Malate: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8640" y="2767584"/>
            <a:ext cx="5724144" cy="39623"/>
          </a:xfrm>
          <a:custGeom>
            <a:avLst/>
            <a:gdLst/>
            <a:ahLst/>
            <a:cxnLst/>
            <a:rect l="l" t="t" r="r" b="b"/>
            <a:pathLst>
              <a:path w="5724144" h="39623">
                <a:moveTo>
                  <a:pt x="0" y="0"/>
                </a:moveTo>
                <a:lnTo>
                  <a:pt x="1908048" y="0"/>
                </a:lnTo>
                <a:lnTo>
                  <a:pt x="3816096" y="0"/>
                </a:lnTo>
                <a:lnTo>
                  <a:pt x="5724144" y="0"/>
                </a:lnTo>
                <a:lnTo>
                  <a:pt x="5724144" y="39624"/>
                </a:lnTo>
                <a:lnTo>
                  <a:pt x="3816096" y="39624"/>
                </a:lnTo>
                <a:lnTo>
                  <a:pt x="1908048" y="39624"/>
                </a:lnTo>
                <a:lnTo>
                  <a:pt x="0" y="39624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1"/>
          <p:cNvSpPr txBox="1"/>
          <p:nvPr/>
        </p:nvSpPr>
        <p:spPr>
          <a:xfrm>
            <a:off x="585216" y="3389354"/>
            <a:ext cx="7514531" cy="3576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2A376"/>
                </a:solidFill>
                <a:latin typeface="Wingdings 2"/>
                <a:cs typeface="Wingdings 2"/>
              </a:rPr>
              <a:t>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Oxaloacetic acid is converted into malate.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585216" y="4395724"/>
            <a:ext cx="6625514" cy="3573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2A376"/>
                </a:solidFill>
                <a:latin typeface="Wingdings 2"/>
                <a:cs typeface="Wingdings 2"/>
              </a:rPr>
              <a:t>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This reaction  is catalyzed by malate</a:t>
            </a:r>
            <a:endParaRPr sz="30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969568" y="5310454"/>
            <a:ext cx="2836165" cy="3573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dehydrogenase.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4295"/>
            <a:ext cx="9144000" cy="2203705"/>
          </a:xfrm>
          <a:prstGeom prst="rect">
            <a:avLst/>
          </a:prstGeom>
        </p:spPr>
      </p:pic>
      <p:pic>
        <p:nvPicPr>
          <p:cNvPr id="49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1832"/>
            <a:ext cx="9144000" cy="2106168"/>
          </a:xfrm>
          <a:prstGeom prst="rect">
            <a:avLst/>
          </a:prstGeom>
        </p:spPr>
      </p:pic>
      <p:pic>
        <p:nvPicPr>
          <p:cNvPr id="50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568" y="0"/>
            <a:ext cx="1932431" cy="6858000"/>
          </a:xfrm>
          <a:prstGeom prst="rect">
            <a:avLst/>
          </a:prstGeom>
        </p:spPr>
      </p:pic>
      <p:pic>
        <p:nvPicPr>
          <p:cNvPr id="51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18288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02919" y="536145"/>
            <a:ext cx="3308366" cy="5475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600" spc="10" dirty="0">
                <a:solidFill>
                  <a:srgbClr val="00B050"/>
                </a:solidFill>
                <a:latin typeface="Arial"/>
                <a:cs typeface="Arial"/>
              </a:rPr>
              <a:t>Mechanism:</a:t>
            </a:r>
            <a:endParaRPr sz="460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48640" y="1679236"/>
            <a:ext cx="413334" cy="4648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900" b="1" spc="10" dirty="0">
                <a:solidFill>
                  <a:srgbClr val="002060"/>
                </a:solidFill>
                <a:latin typeface="Arial"/>
                <a:cs typeface="Arial"/>
              </a:rPr>
              <a:t>3</a:t>
            </a:r>
            <a:endParaRPr sz="39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24484" y="1680639"/>
            <a:ext cx="420755" cy="310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600" b="1" spc="10" dirty="0">
                <a:solidFill>
                  <a:srgbClr val="002060"/>
                </a:solidFill>
                <a:latin typeface="Arial"/>
                <a:cs typeface="Arial"/>
              </a:rPr>
              <a:t>rd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294130" y="1679236"/>
            <a:ext cx="1321778" cy="4648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900" b="1" spc="10" dirty="0">
                <a:solidFill>
                  <a:srgbClr val="002060"/>
                </a:solidFill>
                <a:latin typeface="Arial"/>
                <a:cs typeface="Arial"/>
              </a:rPr>
              <a:t>step:</a:t>
            </a:r>
            <a:endParaRPr sz="39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585216" y="2502662"/>
            <a:ext cx="7625638" cy="3573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2A376"/>
                </a:solidFill>
                <a:latin typeface="Wingdings"/>
                <a:cs typeface="Wingdings"/>
              </a:rPr>
              <a:t></a:t>
            </a:r>
            <a:r>
              <a:rPr sz="3000" b="1" spc="10" dirty="0">
                <a:solidFill>
                  <a:srgbClr val="002060"/>
                </a:solidFill>
                <a:latin typeface="Arial"/>
                <a:cs typeface="Arial"/>
              </a:rPr>
              <a:t>Conversion of malate into pyruvic acid: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69264" y="2886456"/>
            <a:ext cx="7135367" cy="39624"/>
          </a:xfrm>
          <a:custGeom>
            <a:avLst/>
            <a:gdLst/>
            <a:ahLst/>
            <a:cxnLst/>
            <a:rect l="l" t="t" r="r" b="b"/>
            <a:pathLst>
              <a:path w="7135367" h="39624">
                <a:moveTo>
                  <a:pt x="0" y="0"/>
                </a:moveTo>
                <a:lnTo>
                  <a:pt x="1783842" y="0"/>
                </a:lnTo>
                <a:lnTo>
                  <a:pt x="3567684" y="0"/>
                </a:lnTo>
                <a:lnTo>
                  <a:pt x="5351526" y="0"/>
                </a:lnTo>
                <a:lnTo>
                  <a:pt x="7135367" y="0"/>
                </a:lnTo>
                <a:lnTo>
                  <a:pt x="7135367" y="39624"/>
                </a:lnTo>
                <a:lnTo>
                  <a:pt x="5351526" y="39624"/>
                </a:lnTo>
                <a:lnTo>
                  <a:pt x="3567684" y="39624"/>
                </a:lnTo>
                <a:lnTo>
                  <a:pt x="1783842" y="39624"/>
                </a:lnTo>
                <a:lnTo>
                  <a:pt x="0" y="39624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ext 1"/>
          <p:cNvSpPr txBox="1"/>
          <p:nvPr/>
        </p:nvSpPr>
        <p:spPr>
          <a:xfrm>
            <a:off x="585216" y="3279626"/>
            <a:ext cx="8252202" cy="3576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2A376"/>
                </a:solidFill>
                <a:latin typeface="Wingdings 2"/>
                <a:cs typeface="Wingdings 2"/>
              </a:rPr>
              <a:t>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Malate is transported into bundle sheat cell. In</a:t>
            </a:r>
            <a:endParaRPr sz="30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969568" y="3965956"/>
            <a:ext cx="7444359" cy="3573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bundle sheat cell it is converted into pyruvic</a:t>
            </a:r>
            <a:endParaRPr sz="30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969568" y="4651756"/>
            <a:ext cx="3869817" cy="3573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acid by releasing Co2.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572</Words>
  <Application>Microsoft Office PowerPoint</Application>
  <PresentationFormat>On-screen Show (4:3)</PresentationFormat>
  <Paragraphs>124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Crassulacean acid metabolism (CAM) (Part 1)</vt:lpstr>
      <vt:lpstr>Crassulacean acid metabolism (CAM) (Part 2)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Asma</cp:lastModifiedBy>
  <cp:revision>6</cp:revision>
  <dcterms:created xsi:type="dcterms:W3CDTF">2020-03-03T23:54:56Z</dcterms:created>
  <dcterms:modified xsi:type="dcterms:W3CDTF">2020-03-24T18:04:17Z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2020-03-03T00:00:00Z</vt:filetime>
  </property>
  <property fmtid="{D5CDD505-2E9C-101B-9397-08002B2CF9AE}" pid="3" name="LastSaved">
    <vt:filetime>2020-03-03T00:00:00Z</vt:filetime>
  </property>
</Properties>
</file>