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104" y="-2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C02EC-F3DC-47C5-AC41-ED509E65A0D2}" type="datetimeFigureOut">
              <a:rPr lang="en-US" smtClean="0"/>
              <a:pPr/>
              <a:t>11/8/20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49410-74D4-499E-AE28-BF71E23CD64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C02EC-F3DC-47C5-AC41-ED509E65A0D2}" type="datetimeFigureOut">
              <a:rPr lang="en-US" smtClean="0"/>
              <a:pPr/>
              <a:t>11/8/20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49410-74D4-499E-AE28-BF71E23CD6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C02EC-F3DC-47C5-AC41-ED509E65A0D2}" type="datetimeFigureOut">
              <a:rPr lang="en-US" smtClean="0"/>
              <a:pPr/>
              <a:t>11/8/20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49410-74D4-499E-AE28-BF71E23CD6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C02EC-F3DC-47C5-AC41-ED509E65A0D2}" type="datetimeFigureOut">
              <a:rPr lang="en-US" smtClean="0"/>
              <a:pPr/>
              <a:t>11/8/20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49410-74D4-499E-AE28-BF71E23CD6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C02EC-F3DC-47C5-AC41-ED509E65A0D2}" type="datetimeFigureOut">
              <a:rPr lang="en-US" smtClean="0"/>
              <a:pPr/>
              <a:t>11/8/20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49410-74D4-499E-AE28-BF71E23CD6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C02EC-F3DC-47C5-AC41-ED509E65A0D2}" type="datetimeFigureOut">
              <a:rPr lang="en-US" smtClean="0"/>
              <a:pPr/>
              <a:t>11/8/20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49410-74D4-499E-AE28-BF71E23CD6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C02EC-F3DC-47C5-AC41-ED509E65A0D2}" type="datetimeFigureOut">
              <a:rPr lang="en-US" smtClean="0"/>
              <a:pPr/>
              <a:t>11/8/20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49410-74D4-499E-AE28-BF71E23CD6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C02EC-F3DC-47C5-AC41-ED509E65A0D2}" type="datetimeFigureOut">
              <a:rPr lang="en-US" smtClean="0"/>
              <a:pPr/>
              <a:t>11/8/20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49410-74D4-499E-AE28-BF71E23CD6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C02EC-F3DC-47C5-AC41-ED509E65A0D2}" type="datetimeFigureOut">
              <a:rPr lang="en-US" smtClean="0"/>
              <a:pPr/>
              <a:t>11/8/20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49410-74D4-499E-AE28-BF71E23CD6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C02EC-F3DC-47C5-AC41-ED509E65A0D2}" type="datetimeFigureOut">
              <a:rPr lang="en-US" smtClean="0"/>
              <a:pPr/>
              <a:t>11/8/20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49410-74D4-499E-AE28-BF71E23CD64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3E9C02EC-F3DC-47C5-AC41-ED509E65A0D2}" type="datetimeFigureOut">
              <a:rPr lang="en-US" smtClean="0"/>
              <a:pPr/>
              <a:t>11/8/20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A5249410-74D4-499E-AE28-BF71E23CD6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3E9C02EC-F3DC-47C5-AC41-ED509E65A0D2}" type="datetimeFigureOut">
              <a:rPr lang="en-US" smtClean="0"/>
              <a:pPr/>
              <a:t>11/8/20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A5249410-74D4-499E-AE28-BF71E23CD64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228600"/>
            <a:ext cx="8686800" cy="472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b="1" spc="50" dirty="0" smtClean="0">
                <a:ln w="12700" cmpd="sng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reflection blurRad="6350" stA="60000" endA="900" endPos="58000" dir="5400000" sy="-100000" algn="bl" rotWithShape="0"/>
                </a:effectLst>
              </a:rPr>
              <a:t>Concepts related to Agricultural Extension</a:t>
            </a:r>
            <a:endParaRPr lang="en-GB" sz="3600" b="1" dirty="0" smtClean="0">
              <a:ln>
                <a:solidFill>
                  <a:srgbClr val="00B050"/>
                </a:solidFill>
              </a:ln>
              <a:solidFill>
                <a:schemeClr val="accent4">
                  <a:lumMod val="75000"/>
                </a:schemeClr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  <a:reflection blurRad="6350" stA="55000" endA="300" endPos="45500" dir="5400000" sy="-100000" algn="bl" rotWithShape="0"/>
              </a:effectLst>
              <a:latin typeface="Calibri" pitchFamily="34" charset="0"/>
            </a:endParaRPr>
          </a:p>
          <a:p>
            <a:pPr algn="ctr"/>
            <a:endParaRPr lang="en-GB" sz="36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5448"/>
            <a:ext cx="8305800" cy="1252728"/>
          </a:xfrm>
        </p:spPr>
        <p:txBody>
          <a:bodyPr>
            <a:noAutofit/>
          </a:bodyPr>
          <a:lstStyle/>
          <a:p>
            <a:r>
              <a:rPr lang="en-US" sz="4000" u="sng" dirty="0" smtClean="0"/>
              <a:t/>
            </a:r>
            <a:br>
              <a:rPr lang="en-US" sz="4000" u="sng" dirty="0" smtClean="0"/>
            </a:br>
            <a:r>
              <a:rPr lang="en-US" sz="4000" dirty="0"/>
              <a:t>Livelihoods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75191"/>
            <a:ext cx="8458200" cy="4854209"/>
          </a:xfrm>
        </p:spPr>
        <p:txBody>
          <a:bodyPr>
            <a:normAutofit/>
          </a:bodyPr>
          <a:lstStyle/>
          <a:p>
            <a:pPr>
              <a:lnSpc>
                <a:spcPct val="140000"/>
              </a:lnSpc>
              <a:buFont typeface="Wingdings" charset="2"/>
              <a:buChar char="²"/>
            </a:pPr>
            <a:r>
              <a:rPr lang="en-US" sz="2800" dirty="0"/>
              <a:t>The means by which people survive</a:t>
            </a:r>
            <a:r>
              <a:rPr lang="en-US" sz="2800" dirty="0" smtClean="0"/>
              <a:t>/ subsist </a:t>
            </a:r>
            <a:endParaRPr lang="en-US" sz="2800" dirty="0"/>
          </a:p>
          <a:p>
            <a:pPr>
              <a:lnSpc>
                <a:spcPct val="140000"/>
              </a:lnSpc>
              <a:buFont typeface="Wingdings" charset="2"/>
              <a:buChar char="²"/>
            </a:pPr>
            <a:r>
              <a:rPr lang="en-US" sz="2800" dirty="0" smtClean="0"/>
              <a:t>including </a:t>
            </a:r>
            <a:r>
              <a:rPr lang="en-US" sz="2800" dirty="0"/>
              <a:t>skills, assets and other </a:t>
            </a:r>
            <a:r>
              <a:rPr lang="en-US" sz="2800" dirty="0" smtClean="0"/>
              <a:t>resources </a:t>
            </a:r>
            <a:r>
              <a:rPr lang="en-US" sz="2800" dirty="0"/>
              <a:t>as distinct from simply jobs or </a:t>
            </a:r>
            <a:r>
              <a:rPr lang="en-US" sz="2800" dirty="0" err="1" smtClean="0"/>
              <a:t>labour</a:t>
            </a:r>
            <a:endParaRPr lang="en-US" sz="2800" dirty="0" smtClean="0"/>
          </a:p>
          <a:p>
            <a:pPr>
              <a:lnSpc>
                <a:spcPct val="140000"/>
              </a:lnSpc>
              <a:buFont typeface="Wingdings" charset="2"/>
              <a:buChar char="²"/>
            </a:pPr>
            <a:r>
              <a:rPr lang="en-US" sz="2800" dirty="0" smtClean="0"/>
              <a:t>In </a:t>
            </a:r>
            <a:r>
              <a:rPr lang="en-US" sz="2800" dirty="0"/>
              <a:t>the </a:t>
            </a:r>
            <a:r>
              <a:rPr lang="en-US" sz="2800" dirty="0" smtClean="0"/>
              <a:t>program </a:t>
            </a:r>
            <a:r>
              <a:rPr lang="en-US" sz="2800" dirty="0"/>
              <a:t>context, and especially with youth, a livelihood </a:t>
            </a:r>
            <a:r>
              <a:rPr lang="en-US" sz="2800" dirty="0" err="1"/>
              <a:t>programme</a:t>
            </a:r>
            <a:r>
              <a:rPr lang="en-US" sz="2800" dirty="0"/>
              <a:t> would be aimed at more than enterprise</a:t>
            </a:r>
            <a:r>
              <a:rPr lang="en-US" sz="2800" dirty="0" smtClean="0"/>
              <a:t>/ employability </a:t>
            </a:r>
            <a:r>
              <a:rPr lang="en-US" sz="2800" dirty="0"/>
              <a:t>to take in life </a:t>
            </a:r>
            <a:r>
              <a:rPr lang="en-US" sz="2800" dirty="0" smtClean="0"/>
              <a:t>skills</a:t>
            </a:r>
            <a:r>
              <a:rPr lang="en-US" sz="2800" dirty="0"/>
              <a:t> </a:t>
            </a:r>
            <a:r>
              <a:rPr lang="en-US" sz="2800" dirty="0" smtClean="0"/>
              <a:t>etc</a:t>
            </a:r>
            <a:r>
              <a:rPr lang="en-US" sz="2800" dirty="0"/>
              <a:t>. </a:t>
            </a:r>
            <a:endParaRPr lang="en-US" sz="2800" dirty="0" smtClean="0"/>
          </a:p>
          <a:p>
            <a:pPr>
              <a:lnSpc>
                <a:spcPct val="140000"/>
              </a:lnSpc>
              <a:buFont typeface="Wingdings" charset="2"/>
              <a:buChar char="²"/>
            </a:pPr>
            <a:r>
              <a:rPr lang="en-US" sz="2800" dirty="0" smtClean="0"/>
              <a:t>Leading towards sustainable livelihoods</a:t>
            </a:r>
            <a:endParaRPr lang="en-US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u="sng" dirty="0" smtClean="0"/>
              <a:t/>
            </a:r>
            <a:br>
              <a:rPr lang="en-US" sz="4000" u="sng" dirty="0" smtClean="0"/>
            </a:br>
            <a:r>
              <a:rPr lang="en-US" sz="4000" dirty="0"/>
              <a:t>Mainstreaming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75191"/>
            <a:ext cx="8839200" cy="4625609"/>
          </a:xfrm>
        </p:spPr>
        <p:txBody>
          <a:bodyPr>
            <a:normAutofit fontScale="92500"/>
          </a:bodyPr>
          <a:lstStyle/>
          <a:p>
            <a:pPr>
              <a:lnSpc>
                <a:spcPct val="130000"/>
              </a:lnSpc>
            </a:pPr>
            <a:r>
              <a:rPr lang="en-US" sz="2400" dirty="0"/>
              <a:t>The process of assessing the implications for [youth] of any planned action, </a:t>
            </a:r>
            <a:endParaRPr lang="en-US" sz="2400" dirty="0" smtClean="0"/>
          </a:p>
          <a:p>
            <a:pPr>
              <a:lnSpc>
                <a:spcPct val="130000"/>
              </a:lnSpc>
            </a:pPr>
            <a:r>
              <a:rPr lang="en-US" sz="2400" dirty="0" smtClean="0"/>
              <a:t>including </a:t>
            </a:r>
            <a:r>
              <a:rPr lang="en-US" sz="2400" dirty="0"/>
              <a:t>legislation, policy or </a:t>
            </a:r>
            <a:r>
              <a:rPr lang="en-US" sz="2400" dirty="0" err="1" smtClean="0"/>
              <a:t>programme</a:t>
            </a:r>
            <a:r>
              <a:rPr lang="en-US" sz="2400" dirty="0" smtClean="0"/>
              <a:t>, </a:t>
            </a:r>
            <a:r>
              <a:rPr lang="en-US" sz="2400" dirty="0"/>
              <a:t>in all areas and at all </a:t>
            </a:r>
            <a:r>
              <a:rPr lang="en-US" sz="2400" dirty="0" smtClean="0"/>
              <a:t>levels</a:t>
            </a:r>
          </a:p>
          <a:p>
            <a:pPr>
              <a:lnSpc>
                <a:spcPct val="130000"/>
              </a:lnSpc>
            </a:pPr>
            <a:r>
              <a:rPr lang="en-US" sz="2400" dirty="0" smtClean="0"/>
              <a:t>It </a:t>
            </a:r>
            <a:r>
              <a:rPr lang="en-US" sz="2400" dirty="0"/>
              <a:t>is a strategy for making [young people’s] concerns and experiences an integral dimension of the design, implementation, monitoring and evaluation of policies and </a:t>
            </a:r>
            <a:r>
              <a:rPr lang="en-US" sz="2400" dirty="0" err="1"/>
              <a:t>programmes</a:t>
            </a:r>
            <a:r>
              <a:rPr lang="en-US" sz="2400" dirty="0"/>
              <a:t> in all political, economic and societal spheres </a:t>
            </a:r>
            <a:endParaRPr lang="en-US" sz="2400" dirty="0" smtClean="0"/>
          </a:p>
          <a:p>
            <a:pPr>
              <a:lnSpc>
                <a:spcPct val="130000"/>
              </a:lnSpc>
            </a:pPr>
            <a:r>
              <a:rPr lang="en-US" sz="2400" dirty="0" smtClean="0"/>
              <a:t>So </a:t>
            </a:r>
            <a:r>
              <a:rPr lang="en-US" sz="2400" dirty="0"/>
              <a:t>that [young people] benefit equally and inequality is not </a:t>
            </a:r>
            <a:r>
              <a:rPr lang="en-US" sz="2400" dirty="0" smtClean="0"/>
              <a:t>perpetuated </a:t>
            </a:r>
          </a:p>
          <a:p>
            <a:endParaRPr lang="en-US" sz="2000" dirty="0">
              <a:solidFill>
                <a:srgbClr val="479249"/>
              </a:solidFill>
            </a:endParaRPr>
          </a:p>
          <a:p>
            <a:pPr marL="118872" indent="0">
              <a:buNone/>
            </a:pPr>
            <a:endParaRPr lang="en-US" sz="2000" dirty="0" smtClean="0">
              <a:solidFill>
                <a:srgbClr val="479249"/>
              </a:solidFill>
            </a:endParaRPr>
          </a:p>
          <a:p>
            <a:pPr marL="118872" indent="0">
              <a:buNone/>
            </a:pPr>
            <a:r>
              <a:rPr lang="en-US" sz="2000" dirty="0" smtClean="0">
                <a:solidFill>
                  <a:srgbClr val="479249"/>
                </a:solidFill>
              </a:rPr>
              <a:t>(Source: United </a:t>
            </a:r>
            <a:r>
              <a:rPr lang="en-US" sz="2000" dirty="0">
                <a:solidFill>
                  <a:srgbClr val="479249"/>
                </a:solidFill>
              </a:rPr>
              <a:t>Nations Economic and Social Council </a:t>
            </a:r>
            <a:r>
              <a:rPr lang="en-US" sz="2000" dirty="0" smtClean="0">
                <a:solidFill>
                  <a:srgbClr val="479249"/>
                </a:solidFill>
              </a:rPr>
              <a:t>1997) </a:t>
            </a:r>
            <a:endParaRPr lang="en-US" sz="2000" dirty="0">
              <a:solidFill>
                <a:srgbClr val="479249"/>
              </a:solidFill>
            </a:endParaRPr>
          </a:p>
          <a:p>
            <a:endParaRPr lang="en-US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                                                                      </a:t>
            </a:r>
            <a:r>
              <a:rPr lang="en-US" sz="4000" dirty="0"/>
              <a:t>Participation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775191"/>
            <a:ext cx="9067800" cy="4930409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</a:pPr>
            <a:r>
              <a:rPr lang="en-US" sz="2400" dirty="0" smtClean="0"/>
              <a:t> </a:t>
            </a:r>
            <a:r>
              <a:rPr lang="en-US" sz="2400" dirty="0"/>
              <a:t>The active, informed and voluntary involvement of people in decision-making and the life of their communities (both locally and globally</a:t>
            </a:r>
            <a:r>
              <a:rPr lang="en-US" sz="2400" dirty="0" smtClean="0"/>
              <a:t>) </a:t>
            </a:r>
          </a:p>
          <a:p>
            <a:pPr>
              <a:lnSpc>
                <a:spcPct val="130000"/>
              </a:lnSpc>
            </a:pPr>
            <a:r>
              <a:rPr lang="en-US" sz="2400" dirty="0" smtClean="0"/>
              <a:t>Participation </a:t>
            </a:r>
            <a:r>
              <a:rPr lang="en-US" sz="2400" dirty="0"/>
              <a:t>means work </a:t>
            </a:r>
            <a:r>
              <a:rPr lang="en-US" sz="2400" b="1" dirty="0"/>
              <a:t>with and by </a:t>
            </a:r>
            <a:r>
              <a:rPr lang="en-US" sz="2400" dirty="0"/>
              <a:t>people, not merely work </a:t>
            </a:r>
            <a:r>
              <a:rPr lang="en-US" sz="2400" b="1" dirty="0"/>
              <a:t>for </a:t>
            </a:r>
            <a:r>
              <a:rPr lang="en-US" sz="2400" dirty="0"/>
              <a:t>them. The human rights approach to development acknowledges that youth have the right to participation, including under-18s who have the right “to express...views freely in all matters affecting [them], the views...being given due weight in accordance with [their] age and maturity” </a:t>
            </a:r>
            <a:endParaRPr lang="en-US" sz="2400" dirty="0" smtClean="0"/>
          </a:p>
          <a:p>
            <a:pPr marL="118872" indent="0">
              <a:lnSpc>
                <a:spcPct val="130000"/>
              </a:lnSpc>
              <a:buNone/>
            </a:pPr>
            <a:r>
              <a:rPr lang="en-US" sz="2400" dirty="0" smtClean="0">
                <a:solidFill>
                  <a:srgbClr val="479249"/>
                </a:solidFill>
              </a:rPr>
              <a:t>(</a:t>
            </a:r>
            <a:r>
              <a:rPr lang="en-US" sz="2400" dirty="0">
                <a:solidFill>
                  <a:srgbClr val="479249"/>
                </a:solidFill>
              </a:rPr>
              <a:t>Convention on the rights of the Child 1989, Article 12). </a:t>
            </a:r>
            <a:endParaRPr lang="en-US" sz="2400" dirty="0">
              <a:solidFill>
                <a:srgbClr val="479249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800" u="sng" dirty="0" smtClean="0"/>
              <a:t/>
            </a:r>
            <a:br>
              <a:rPr lang="en-US" sz="3800" u="sng" dirty="0" smtClean="0"/>
            </a:br>
            <a:r>
              <a:rPr lang="en-US" sz="4000" dirty="0"/>
              <a:t>Youth-led development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75191"/>
            <a:ext cx="8534400" cy="4625609"/>
          </a:xfrm>
        </p:spPr>
        <p:txBody>
          <a:bodyPr>
            <a:noAutofit/>
          </a:bodyPr>
          <a:lstStyle/>
          <a:p>
            <a:pPr>
              <a:lnSpc>
                <a:spcPct val="140000"/>
              </a:lnSpc>
            </a:pPr>
            <a:r>
              <a:rPr lang="en-US" sz="2400" dirty="0"/>
              <a:t>An approach to development driven and guided by young people that draws upon their energy, creativity and skills to create positive change</a:t>
            </a:r>
            <a:r>
              <a:rPr lang="en-US" sz="2400" dirty="0" smtClean="0"/>
              <a:t>.</a:t>
            </a:r>
          </a:p>
          <a:p>
            <a:pPr>
              <a:lnSpc>
                <a:spcPct val="140000"/>
              </a:lnSpc>
            </a:pPr>
            <a:r>
              <a:rPr lang="en-US" sz="2400" dirty="0" smtClean="0"/>
              <a:t> </a:t>
            </a:r>
            <a:r>
              <a:rPr lang="en-US" sz="2400" dirty="0"/>
              <a:t>It can be on a small or large scale and </a:t>
            </a:r>
            <a:r>
              <a:rPr lang="en-US" sz="2400" dirty="0" smtClean="0"/>
              <a:t>absolutely </a:t>
            </a:r>
            <a:r>
              <a:rPr lang="en-US" sz="2400" dirty="0"/>
              <a:t>values young people as an asset for society. </a:t>
            </a:r>
            <a:endParaRPr lang="en-US" sz="2400" dirty="0"/>
          </a:p>
          <a:p>
            <a:pPr marL="118872" lvl="0" indent="0">
              <a:buNone/>
            </a:pPr>
            <a:endParaRPr lang="en-US" sz="1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611</TotalTime>
  <Words>309</Words>
  <Application>Microsoft Macintosh PowerPoint</Application>
  <PresentationFormat>On-screen Show (4:3)</PresentationFormat>
  <Paragraphs>21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Module</vt:lpstr>
      <vt:lpstr>PowerPoint Presentation</vt:lpstr>
      <vt:lpstr> Livelihoods </vt:lpstr>
      <vt:lpstr> Mainstreaming </vt:lpstr>
      <vt:lpstr>                                                                      Participation </vt:lpstr>
      <vt:lpstr> Youth-led development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HAFIZ</dc:creator>
  <cp:lastModifiedBy>Mohammed Yaseen</cp:lastModifiedBy>
  <cp:revision>55</cp:revision>
  <dcterms:created xsi:type="dcterms:W3CDTF">2020-06-08T10:07:00Z</dcterms:created>
  <dcterms:modified xsi:type="dcterms:W3CDTF">2020-11-08T13:22:56Z</dcterms:modified>
</cp:coreProperties>
</file>