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1" d="100"/>
          <a:sy n="81" d="100"/>
        </p:scale>
        <p:origin x="523"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1/16/2018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1/16/2018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Lecture 3</a:t>
            </a:r>
            <a:br>
              <a:rPr lang="en-US" dirty="0" smtClean="0"/>
            </a:br>
            <a:r>
              <a:rPr lang="en-US" sz="4800" dirty="0" smtClean="0"/>
              <a:t>Concepts of Disease Control</a:t>
            </a:r>
            <a:endParaRPr lang="en-US" sz="4800" dirty="0"/>
          </a:p>
        </p:txBody>
      </p:sp>
      <p:sp>
        <p:nvSpPr>
          <p:cNvPr id="3" name="Subtitle 2"/>
          <p:cNvSpPr>
            <a:spLocks noGrp="1"/>
          </p:cNvSpPr>
          <p:nvPr>
            <p:ph type="subTitle" idx="1"/>
          </p:nvPr>
        </p:nvSpPr>
        <p:spPr/>
        <p:txBody>
          <a:bodyPr/>
          <a:lstStyle/>
          <a:p>
            <a:endParaRPr lang="en-US" dirty="0" smtClean="0"/>
          </a:p>
          <a:p>
            <a:r>
              <a:rPr lang="en-US" dirty="0" smtClean="0"/>
              <a:t>By </a:t>
            </a:r>
            <a:r>
              <a:rPr lang="en-US" dirty="0" err="1" smtClean="0"/>
              <a:t>dr</a:t>
            </a:r>
            <a:r>
              <a:rPr lang="en-US" dirty="0" smtClean="0"/>
              <a:t> </a:t>
            </a:r>
            <a:r>
              <a:rPr lang="en-US" dirty="0" err="1" smtClean="0"/>
              <a:t>umer</a:t>
            </a:r>
            <a:r>
              <a:rPr lang="en-US" dirty="0" smtClean="0"/>
              <a:t> farooq</a:t>
            </a:r>
            <a:endParaRPr lang="en-US" dirty="0"/>
          </a:p>
        </p:txBody>
      </p:sp>
    </p:spTree>
    <p:extLst>
      <p:ext uri="{BB962C8B-B14F-4D97-AF65-F5344CB8AC3E}">
        <p14:creationId xmlns:p14="http://schemas.microsoft.com/office/powerpoint/2010/main" val="1620706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88158"/>
            <a:ext cx="8946541" cy="5560242"/>
          </a:xfrm>
        </p:spPr>
        <p:txBody>
          <a:bodyPr/>
          <a:lstStyle/>
          <a:p>
            <a:pPr algn="just"/>
            <a:r>
              <a:rPr lang="en-US" u="sng" dirty="0" smtClean="0"/>
              <a:t>5) Mechanical Agents:</a:t>
            </a:r>
          </a:p>
          <a:p>
            <a:pPr algn="just"/>
            <a:r>
              <a:rPr lang="en-US" dirty="0" smtClean="0"/>
              <a:t>Exposure to chronic friction and other mechanical forces may result in crushing, tearing, sprains, dislocation and even death</a:t>
            </a:r>
          </a:p>
          <a:p>
            <a:pPr algn="just"/>
            <a:r>
              <a:rPr lang="en-US" u="sng" dirty="0" smtClean="0"/>
              <a:t>6) Social Agents:</a:t>
            </a:r>
          </a:p>
          <a:p>
            <a:pPr algn="just"/>
            <a:r>
              <a:rPr lang="en-US" dirty="0" smtClean="0"/>
              <a:t>These are poverty, smoking, abuse of drugs and alcohol, unhealthy life styles, social isolation, maternal deprivation </a:t>
            </a:r>
            <a:r>
              <a:rPr lang="en-US" dirty="0" err="1" smtClean="0"/>
              <a:t>etc</a:t>
            </a:r>
            <a:endParaRPr lang="en-US" dirty="0" smtClean="0"/>
          </a:p>
          <a:p>
            <a:pPr algn="just"/>
            <a:endParaRPr lang="en-US" dirty="0"/>
          </a:p>
          <a:p>
            <a:pPr algn="just"/>
            <a:r>
              <a:rPr lang="en-US" b="1" u="sng" dirty="0" smtClean="0"/>
              <a:t>B) Host Factors:</a:t>
            </a:r>
          </a:p>
          <a:p>
            <a:pPr algn="just"/>
            <a:r>
              <a:rPr lang="en-US" dirty="0" smtClean="0"/>
              <a:t>Human host may be referred as soil and disease agent as seed. In some situations, host factors play a major role in determining the outcome of an individual’s exposure to infection e.g.  T.B.</a:t>
            </a:r>
          </a:p>
          <a:p>
            <a:pPr algn="just"/>
            <a:r>
              <a:rPr lang="en-US" b="1" u="sng" dirty="0" smtClean="0"/>
              <a:t>Classification:</a:t>
            </a:r>
          </a:p>
          <a:p>
            <a:pPr algn="just"/>
            <a:r>
              <a:rPr lang="en-US" u="sng" dirty="0" smtClean="0"/>
              <a:t>1) Demographic Characteristics:</a:t>
            </a:r>
          </a:p>
          <a:p>
            <a:pPr algn="just"/>
            <a:r>
              <a:rPr lang="en-US" dirty="0" smtClean="0"/>
              <a:t>Such as Age, Sex and Ethnicity</a:t>
            </a:r>
          </a:p>
          <a:p>
            <a:endParaRPr lang="en-US" u="sng" dirty="0" smtClean="0"/>
          </a:p>
          <a:p>
            <a:endParaRPr lang="en-US" dirty="0"/>
          </a:p>
        </p:txBody>
      </p:sp>
    </p:spTree>
    <p:extLst>
      <p:ext uri="{BB962C8B-B14F-4D97-AF65-F5344CB8AC3E}">
        <p14:creationId xmlns:p14="http://schemas.microsoft.com/office/powerpoint/2010/main" val="175105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31596"/>
            <a:ext cx="8946541" cy="5616803"/>
          </a:xfrm>
        </p:spPr>
        <p:txBody>
          <a:bodyPr/>
          <a:lstStyle/>
          <a:p>
            <a:pPr algn="just"/>
            <a:r>
              <a:rPr lang="en-US" u="sng" dirty="0" smtClean="0"/>
              <a:t>2) Biological Characteristics:</a:t>
            </a:r>
          </a:p>
          <a:p>
            <a:pPr algn="just"/>
            <a:r>
              <a:rPr lang="en-US" dirty="0" smtClean="0"/>
              <a:t>Such as genetic factors, blood groups and enzymes</a:t>
            </a:r>
          </a:p>
          <a:p>
            <a:pPr algn="just"/>
            <a:r>
              <a:rPr lang="en-US" u="sng" dirty="0" smtClean="0"/>
              <a:t>3) Social and Economic Characteristics:</a:t>
            </a:r>
          </a:p>
          <a:p>
            <a:pPr algn="just"/>
            <a:r>
              <a:rPr lang="en-US" dirty="0" smtClean="0"/>
              <a:t>Such as socio-economic status, education, occupation, marital status and housing</a:t>
            </a:r>
          </a:p>
          <a:p>
            <a:pPr algn="just"/>
            <a:r>
              <a:rPr lang="en-US" u="sng" dirty="0" smtClean="0"/>
              <a:t>4) Lifestyle Factors:</a:t>
            </a:r>
          </a:p>
          <a:p>
            <a:pPr algn="just"/>
            <a:r>
              <a:rPr lang="en-US" dirty="0" smtClean="0"/>
              <a:t>Such as living habits, nutrition, smoking, physical activity</a:t>
            </a:r>
          </a:p>
          <a:p>
            <a:pPr algn="just"/>
            <a:endParaRPr lang="en-US" dirty="0"/>
          </a:p>
          <a:p>
            <a:pPr algn="just"/>
            <a:r>
              <a:rPr lang="en-US" b="1" u="sng" dirty="0" smtClean="0"/>
              <a:t>C) Environmental Factors:</a:t>
            </a:r>
          </a:p>
          <a:p>
            <a:pPr algn="just"/>
            <a:r>
              <a:rPr lang="en-US" u="sng" dirty="0" smtClean="0"/>
              <a:t>1) Physical environment:</a:t>
            </a:r>
          </a:p>
          <a:p>
            <a:pPr algn="just"/>
            <a:r>
              <a:rPr lang="en-US" dirty="0" smtClean="0"/>
              <a:t>The term is applied to non-living things and physical factors (e.g. air, water, soil, housing, climate) with which man is in constant interaction. </a:t>
            </a:r>
            <a:r>
              <a:rPr lang="en-US" dirty="0"/>
              <a:t>In most developing countries, defective </a:t>
            </a:r>
            <a:r>
              <a:rPr lang="en-US" dirty="0" smtClean="0"/>
              <a:t>environment </a:t>
            </a:r>
            <a:r>
              <a:rPr lang="en-US" dirty="0"/>
              <a:t>is main health problem</a:t>
            </a:r>
            <a:endParaRPr lang="en-US" dirty="0" smtClean="0"/>
          </a:p>
          <a:p>
            <a:pPr algn="just"/>
            <a:endParaRPr lang="en-US" b="1" u="sng" dirty="0" smtClean="0"/>
          </a:p>
        </p:txBody>
      </p:sp>
    </p:spTree>
    <p:extLst>
      <p:ext uri="{BB962C8B-B14F-4D97-AF65-F5344CB8AC3E}">
        <p14:creationId xmlns:p14="http://schemas.microsoft.com/office/powerpoint/2010/main" val="4270794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778934"/>
            <a:ext cx="8946541" cy="5469466"/>
          </a:xfrm>
        </p:spPr>
        <p:txBody>
          <a:bodyPr/>
          <a:lstStyle/>
          <a:p>
            <a:r>
              <a:rPr lang="en-US" u="sng" dirty="0" smtClean="0"/>
              <a:t>2)</a:t>
            </a:r>
            <a:r>
              <a:rPr lang="en-US" u="sng" dirty="0"/>
              <a:t> Biological Environment</a:t>
            </a:r>
            <a:r>
              <a:rPr lang="en-US" u="sng" dirty="0" smtClean="0"/>
              <a:t>:</a:t>
            </a:r>
          </a:p>
          <a:p>
            <a:r>
              <a:rPr lang="en-US" dirty="0"/>
              <a:t>It is the universe of living things </a:t>
            </a:r>
            <a:r>
              <a:rPr lang="en-US" dirty="0" smtClean="0"/>
              <a:t>that </a:t>
            </a:r>
            <a:r>
              <a:rPr lang="en-US" dirty="0"/>
              <a:t>surround the man and </a:t>
            </a:r>
            <a:r>
              <a:rPr lang="en-US" dirty="0" smtClean="0"/>
              <a:t>including </a:t>
            </a:r>
            <a:r>
              <a:rPr lang="en-US" dirty="0"/>
              <a:t>man himself. These things are viruses, microbes, rodents, plants </a:t>
            </a:r>
            <a:r>
              <a:rPr lang="en-US" dirty="0" smtClean="0"/>
              <a:t>and </a:t>
            </a:r>
            <a:r>
              <a:rPr lang="en-US" dirty="0"/>
              <a:t>animals. Some of them work as disease producing agents, vectors of disease and reservoirs of </a:t>
            </a:r>
            <a:r>
              <a:rPr lang="en-US" dirty="0" smtClean="0"/>
              <a:t>infection</a:t>
            </a:r>
          </a:p>
          <a:p>
            <a:r>
              <a:rPr lang="en-US" u="sng" dirty="0" smtClean="0"/>
              <a:t>3) </a:t>
            </a:r>
            <a:r>
              <a:rPr lang="en-US" u="sng" dirty="0"/>
              <a:t>Psychosocial </a:t>
            </a:r>
            <a:r>
              <a:rPr lang="en-US" u="sng" dirty="0" smtClean="0"/>
              <a:t>Environment:</a:t>
            </a:r>
          </a:p>
          <a:p>
            <a:r>
              <a:rPr lang="en-US" dirty="0"/>
              <a:t>This consists of complex of psychosocial factors that affect </a:t>
            </a:r>
            <a:r>
              <a:rPr lang="en-US" dirty="0" smtClean="0"/>
              <a:t>man</a:t>
            </a:r>
          </a:p>
          <a:p>
            <a:r>
              <a:rPr lang="en-US" dirty="0"/>
              <a:t>These effects may </a:t>
            </a:r>
            <a:r>
              <a:rPr lang="en-US" dirty="0" smtClean="0"/>
              <a:t>be positive </a:t>
            </a:r>
            <a:r>
              <a:rPr lang="en-US" dirty="0"/>
              <a:t>or negative</a:t>
            </a:r>
          </a:p>
        </p:txBody>
      </p:sp>
    </p:spTree>
    <p:extLst>
      <p:ext uri="{BB962C8B-B14F-4D97-AF65-F5344CB8AC3E}">
        <p14:creationId xmlns:p14="http://schemas.microsoft.com/office/powerpoint/2010/main" val="3319308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 of Intervention</a:t>
            </a:r>
            <a:endParaRPr lang="en-US" dirty="0"/>
          </a:p>
        </p:txBody>
      </p:sp>
      <p:sp>
        <p:nvSpPr>
          <p:cNvPr id="3" name="Content Placeholder 2"/>
          <p:cNvSpPr>
            <a:spLocks noGrp="1"/>
          </p:cNvSpPr>
          <p:nvPr>
            <p:ph idx="1"/>
          </p:nvPr>
        </p:nvSpPr>
        <p:spPr>
          <a:xfrm>
            <a:off x="1103312" y="1490134"/>
            <a:ext cx="8946541" cy="4758266"/>
          </a:xfrm>
        </p:spPr>
        <p:txBody>
          <a:bodyPr>
            <a:normAutofit/>
          </a:bodyPr>
          <a:lstStyle/>
          <a:p>
            <a:pPr algn="just"/>
            <a:r>
              <a:rPr lang="en-US" dirty="0"/>
              <a:t>Intervention can be </a:t>
            </a:r>
            <a:r>
              <a:rPr lang="en-US" dirty="0" smtClean="0"/>
              <a:t>defined  as</a:t>
            </a:r>
            <a:r>
              <a:rPr lang="en-US" dirty="0"/>
              <a:t> “</a:t>
            </a:r>
            <a:r>
              <a:rPr lang="en-US" dirty="0" smtClean="0"/>
              <a:t>Any attempt </a:t>
            </a:r>
            <a:r>
              <a:rPr lang="en-US" dirty="0"/>
              <a:t>to </a:t>
            </a:r>
            <a:r>
              <a:rPr lang="en-US" dirty="0" smtClean="0"/>
              <a:t>intervene or interrupt the usual sequence in the development of disease in man”</a:t>
            </a:r>
          </a:p>
          <a:p>
            <a:pPr algn="just"/>
            <a:endParaRPr lang="en-US" b="1" u="sng" dirty="0" smtClean="0"/>
          </a:p>
          <a:p>
            <a:pPr algn="just"/>
            <a:r>
              <a:rPr lang="en-US" b="1" u="sng" dirty="0" smtClean="0"/>
              <a:t>5 modes </a:t>
            </a:r>
            <a:r>
              <a:rPr lang="en-US" b="1" u="sng" dirty="0"/>
              <a:t>of </a:t>
            </a:r>
            <a:r>
              <a:rPr lang="en-US" b="1" u="sng" dirty="0" smtClean="0"/>
              <a:t>Intervention:</a:t>
            </a:r>
          </a:p>
          <a:p>
            <a:pPr algn="just"/>
            <a:r>
              <a:rPr lang="en-US" dirty="0"/>
              <a:t>A. Health </a:t>
            </a:r>
            <a:r>
              <a:rPr lang="en-US" dirty="0" smtClean="0"/>
              <a:t>promotion </a:t>
            </a:r>
          </a:p>
          <a:p>
            <a:pPr algn="just"/>
            <a:r>
              <a:rPr lang="en-US" dirty="0" smtClean="0"/>
              <a:t>B. Specific </a:t>
            </a:r>
            <a:r>
              <a:rPr lang="en-US" dirty="0"/>
              <a:t>protection </a:t>
            </a:r>
            <a:endParaRPr lang="en-US" dirty="0" smtClean="0"/>
          </a:p>
          <a:p>
            <a:pPr algn="just"/>
            <a:r>
              <a:rPr lang="en-US" dirty="0" smtClean="0"/>
              <a:t>C. Early </a:t>
            </a:r>
            <a:r>
              <a:rPr lang="en-US" dirty="0"/>
              <a:t>diagnosis and </a:t>
            </a:r>
            <a:r>
              <a:rPr lang="en-US" dirty="0" smtClean="0"/>
              <a:t>prompt treatment</a:t>
            </a:r>
          </a:p>
          <a:p>
            <a:pPr algn="just"/>
            <a:r>
              <a:rPr lang="en-US" dirty="0" smtClean="0"/>
              <a:t>D</a:t>
            </a:r>
            <a:r>
              <a:rPr lang="en-US" dirty="0"/>
              <a:t>. Disability </a:t>
            </a:r>
            <a:r>
              <a:rPr lang="en-US" dirty="0" smtClean="0"/>
              <a:t>limitation</a:t>
            </a:r>
          </a:p>
          <a:p>
            <a:pPr algn="just"/>
            <a:r>
              <a:rPr lang="en-US" dirty="0" smtClean="0"/>
              <a:t>E. Rehabilitation</a:t>
            </a:r>
          </a:p>
        </p:txBody>
      </p:sp>
    </p:spTree>
    <p:extLst>
      <p:ext uri="{BB962C8B-B14F-4D97-AF65-F5344CB8AC3E}">
        <p14:creationId xmlns:p14="http://schemas.microsoft.com/office/powerpoint/2010/main" val="3163146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914400"/>
            <a:ext cx="8946541" cy="5334000"/>
          </a:xfrm>
        </p:spPr>
        <p:txBody>
          <a:bodyPr/>
          <a:lstStyle/>
          <a:p>
            <a:pPr algn="just"/>
            <a:r>
              <a:rPr lang="en-US" b="1" u="sng" dirty="0"/>
              <a:t>A. Health Promotion</a:t>
            </a:r>
            <a:r>
              <a:rPr lang="en-US" b="1" u="sng" dirty="0" smtClean="0"/>
              <a:t>:</a:t>
            </a:r>
          </a:p>
          <a:p>
            <a:pPr algn="just"/>
            <a:r>
              <a:rPr lang="en-US" dirty="0" smtClean="0"/>
              <a:t>“It </a:t>
            </a:r>
            <a:r>
              <a:rPr lang="en-US" dirty="0"/>
              <a:t>is the process of enabling </a:t>
            </a:r>
            <a:r>
              <a:rPr lang="en-US" dirty="0" smtClean="0"/>
              <a:t>people </a:t>
            </a:r>
            <a:r>
              <a:rPr lang="en-US" dirty="0"/>
              <a:t>to increase control over, and </a:t>
            </a:r>
            <a:r>
              <a:rPr lang="en-US" dirty="0" smtClean="0"/>
              <a:t>to </a:t>
            </a:r>
            <a:r>
              <a:rPr lang="en-US" dirty="0"/>
              <a:t>improve </a:t>
            </a:r>
            <a:r>
              <a:rPr lang="en-US" dirty="0" smtClean="0"/>
              <a:t>health”</a:t>
            </a:r>
          </a:p>
          <a:p>
            <a:pPr algn="just"/>
            <a:r>
              <a:rPr lang="en-US" dirty="0"/>
              <a:t>It is not directed against any particular disease, but it is intended to </a:t>
            </a:r>
            <a:r>
              <a:rPr lang="en-US" dirty="0" smtClean="0"/>
              <a:t>strengthen </a:t>
            </a:r>
            <a:r>
              <a:rPr lang="en-US" dirty="0"/>
              <a:t>the </a:t>
            </a:r>
            <a:r>
              <a:rPr lang="en-US" dirty="0" smtClean="0"/>
              <a:t>host by improving the </a:t>
            </a:r>
            <a:r>
              <a:rPr lang="en-US" dirty="0"/>
              <a:t>general health and </a:t>
            </a:r>
            <a:r>
              <a:rPr lang="en-US" dirty="0" smtClean="0"/>
              <a:t>quality of life of  </a:t>
            </a:r>
            <a:r>
              <a:rPr lang="en-US" dirty="0"/>
              <a:t>an individual </a:t>
            </a:r>
            <a:r>
              <a:rPr lang="en-US" dirty="0" smtClean="0"/>
              <a:t>and community</a:t>
            </a:r>
          </a:p>
          <a:p>
            <a:pPr algn="just"/>
            <a:r>
              <a:rPr lang="en-US" u="sng" dirty="0" smtClean="0"/>
              <a:t>Health Promotion Involves</a:t>
            </a:r>
          </a:p>
          <a:p>
            <a:pPr algn="just"/>
            <a:r>
              <a:rPr lang="en-US" dirty="0" smtClean="0"/>
              <a:t>1)Health Education:</a:t>
            </a:r>
          </a:p>
          <a:p>
            <a:pPr algn="just"/>
            <a:r>
              <a:rPr lang="en-US" dirty="0"/>
              <a:t>This is the </a:t>
            </a:r>
            <a:r>
              <a:rPr lang="en-US" dirty="0" smtClean="0"/>
              <a:t>most cost effective intervention. </a:t>
            </a:r>
            <a:r>
              <a:rPr lang="en-US" dirty="0"/>
              <a:t>A large number of diseases could be prevented with little or no medical intervention if people are adequately informed about them and if they are encouraged to take </a:t>
            </a:r>
            <a:r>
              <a:rPr lang="en-US" dirty="0" smtClean="0"/>
              <a:t>necessary precautions in </a:t>
            </a:r>
            <a:r>
              <a:rPr lang="en-US" dirty="0"/>
              <a:t>time</a:t>
            </a:r>
          </a:p>
        </p:txBody>
      </p:sp>
    </p:spTree>
    <p:extLst>
      <p:ext uri="{BB962C8B-B14F-4D97-AF65-F5344CB8AC3E}">
        <p14:creationId xmlns:p14="http://schemas.microsoft.com/office/powerpoint/2010/main" val="683794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57200"/>
            <a:ext cx="8946541" cy="5791199"/>
          </a:xfrm>
        </p:spPr>
        <p:txBody>
          <a:bodyPr/>
          <a:lstStyle/>
          <a:p>
            <a:pPr algn="just"/>
            <a:r>
              <a:rPr lang="en-US" u="sng" dirty="0" smtClean="0"/>
              <a:t>2.Environmental modifications:</a:t>
            </a:r>
          </a:p>
          <a:p>
            <a:pPr algn="just"/>
            <a:r>
              <a:rPr lang="en-US" dirty="0" smtClean="0"/>
              <a:t>Such as provisions </a:t>
            </a:r>
            <a:r>
              <a:rPr lang="en-US" dirty="0"/>
              <a:t>of safe water, installation </a:t>
            </a:r>
            <a:r>
              <a:rPr lang="en-US" dirty="0" smtClean="0"/>
              <a:t>of sanitary </a:t>
            </a:r>
            <a:r>
              <a:rPr lang="en-US" dirty="0"/>
              <a:t>latrines, control of insects and </a:t>
            </a:r>
            <a:r>
              <a:rPr lang="en-US" dirty="0" smtClean="0"/>
              <a:t>rodents, improvement </a:t>
            </a:r>
            <a:r>
              <a:rPr lang="en-US" dirty="0"/>
              <a:t>of housing, etc. </a:t>
            </a:r>
            <a:endParaRPr lang="en-US" dirty="0" smtClean="0"/>
          </a:p>
          <a:p>
            <a:pPr algn="just"/>
            <a:r>
              <a:rPr lang="en-US" u="sng" dirty="0" smtClean="0"/>
              <a:t>3. Nutritional interventions:</a:t>
            </a:r>
          </a:p>
          <a:p>
            <a:pPr algn="just"/>
            <a:r>
              <a:rPr lang="en-US" dirty="0"/>
              <a:t>Provision of adequate nutrition to vulnerable groups such as during </a:t>
            </a:r>
            <a:r>
              <a:rPr lang="en-US" dirty="0" smtClean="0"/>
              <a:t> growth, pregnancy </a:t>
            </a:r>
            <a:r>
              <a:rPr lang="en-US" dirty="0"/>
              <a:t>and </a:t>
            </a:r>
            <a:r>
              <a:rPr lang="en-US" dirty="0" smtClean="0"/>
              <a:t>adolescence</a:t>
            </a:r>
          </a:p>
          <a:p>
            <a:pPr algn="just"/>
            <a:r>
              <a:rPr lang="en-US" u="sng" dirty="0" smtClean="0"/>
              <a:t>4. Periodic medical examination</a:t>
            </a:r>
          </a:p>
          <a:p>
            <a:pPr algn="just"/>
            <a:r>
              <a:rPr lang="en-US" u="sng" dirty="0" smtClean="0"/>
              <a:t>5. Sex education and marriage counseling</a:t>
            </a:r>
          </a:p>
          <a:p>
            <a:pPr algn="just"/>
            <a:r>
              <a:rPr lang="en-US" u="sng" dirty="0" smtClean="0"/>
              <a:t>6. Genetic counseling to parents and community</a:t>
            </a:r>
          </a:p>
          <a:p>
            <a:pPr algn="just"/>
            <a:r>
              <a:rPr lang="en-US" u="sng" dirty="0" smtClean="0"/>
              <a:t>7. Healthy lifestyle:</a:t>
            </a:r>
          </a:p>
          <a:p>
            <a:pPr algn="just">
              <a:buFont typeface="Arial" panose="020B0604020202020204" pitchFamily="34" charset="0"/>
              <a:buChar char="•"/>
            </a:pPr>
            <a:r>
              <a:rPr lang="en-US" dirty="0" smtClean="0"/>
              <a:t>Encourage </a:t>
            </a:r>
            <a:r>
              <a:rPr lang="en-US" dirty="0"/>
              <a:t>physical activity </a:t>
            </a:r>
            <a:endParaRPr lang="en-US" dirty="0" smtClean="0"/>
          </a:p>
          <a:p>
            <a:pPr algn="just">
              <a:buFont typeface="Arial" panose="020B0604020202020204" pitchFamily="34" charset="0"/>
              <a:buChar char="•"/>
            </a:pPr>
            <a:r>
              <a:rPr lang="en-US" dirty="0" smtClean="0"/>
              <a:t>Discourage smoking</a:t>
            </a:r>
            <a:r>
              <a:rPr lang="en-US" dirty="0"/>
              <a:t> </a:t>
            </a:r>
            <a:endParaRPr lang="en-US" dirty="0" smtClean="0"/>
          </a:p>
          <a:p>
            <a:pPr algn="just">
              <a:buFont typeface="Arial" panose="020B0604020202020204" pitchFamily="34" charset="0"/>
              <a:buChar char="•"/>
            </a:pPr>
            <a:r>
              <a:rPr lang="en-US" dirty="0" smtClean="0"/>
              <a:t>Modifying </a:t>
            </a:r>
            <a:r>
              <a:rPr lang="en-US" dirty="0"/>
              <a:t>dietary patterns</a:t>
            </a:r>
          </a:p>
        </p:txBody>
      </p:sp>
    </p:spTree>
    <p:extLst>
      <p:ext uri="{BB962C8B-B14F-4D97-AF65-F5344CB8AC3E}">
        <p14:creationId xmlns:p14="http://schemas.microsoft.com/office/powerpoint/2010/main" val="419583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188720"/>
            <a:ext cx="8946541" cy="5059679"/>
          </a:xfrm>
        </p:spPr>
        <p:txBody>
          <a:bodyPr/>
          <a:lstStyle/>
          <a:p>
            <a:pPr algn="just"/>
            <a:r>
              <a:rPr lang="en-US" b="1" u="sng" dirty="0" smtClean="0"/>
              <a:t>B. </a:t>
            </a:r>
            <a:r>
              <a:rPr lang="en-US" b="1" u="sng" dirty="0" err="1" smtClean="0"/>
              <a:t>Speccific</a:t>
            </a:r>
            <a:r>
              <a:rPr lang="en-US" b="1" u="sng" dirty="0" smtClean="0"/>
              <a:t> Protection:</a:t>
            </a:r>
          </a:p>
          <a:p>
            <a:pPr algn="just"/>
            <a:r>
              <a:rPr lang="en-US" dirty="0"/>
              <a:t>Measures applicable to a disease or a group of diseases, to intercept the cause of disease before it </a:t>
            </a:r>
            <a:r>
              <a:rPr lang="en-US" dirty="0" smtClean="0"/>
              <a:t>invo</a:t>
            </a:r>
            <a:r>
              <a:rPr lang="en-US" dirty="0"/>
              <a:t>l</a:t>
            </a:r>
            <a:r>
              <a:rPr lang="en-US" dirty="0" smtClean="0"/>
              <a:t>ves </a:t>
            </a:r>
            <a:r>
              <a:rPr lang="en-US" dirty="0"/>
              <a:t>man are included in specific </a:t>
            </a:r>
            <a:r>
              <a:rPr lang="en-US" dirty="0" smtClean="0"/>
              <a:t>protec</a:t>
            </a:r>
            <a:r>
              <a:rPr lang="en-US" dirty="0"/>
              <a:t>t</a:t>
            </a:r>
            <a:r>
              <a:rPr lang="en-US" dirty="0" smtClean="0"/>
              <a:t>ion</a:t>
            </a:r>
            <a:r>
              <a:rPr lang="en-US" dirty="0"/>
              <a:t>. </a:t>
            </a:r>
            <a:r>
              <a:rPr lang="en-US" dirty="0" smtClean="0"/>
              <a:t>It </a:t>
            </a:r>
            <a:r>
              <a:rPr lang="en-US" dirty="0"/>
              <a:t>is </a:t>
            </a:r>
            <a:r>
              <a:rPr lang="en-US" dirty="0" smtClean="0"/>
              <a:t>done by</a:t>
            </a:r>
          </a:p>
          <a:p>
            <a:pPr algn="just">
              <a:buFont typeface="Arial" panose="020B0604020202020204" pitchFamily="34" charset="0"/>
              <a:buChar char="•"/>
            </a:pPr>
            <a:r>
              <a:rPr lang="en-US" dirty="0" smtClean="0"/>
              <a:t>Immunization against communicable diseases</a:t>
            </a:r>
          </a:p>
          <a:p>
            <a:pPr algn="just">
              <a:buFont typeface="Arial" panose="020B0604020202020204" pitchFamily="34" charset="0"/>
              <a:buChar char="•"/>
            </a:pPr>
            <a:r>
              <a:rPr lang="en-US" dirty="0" smtClean="0"/>
              <a:t>Use of specific nutrients before the occurrence of disease e.g. In Scurvy ------ </a:t>
            </a:r>
            <a:r>
              <a:rPr lang="en-US" dirty="0" err="1" smtClean="0"/>
              <a:t>Vit</a:t>
            </a:r>
            <a:r>
              <a:rPr lang="en-US" dirty="0" smtClean="0"/>
              <a:t>. C, In Rickets -------Ca and </a:t>
            </a:r>
            <a:r>
              <a:rPr lang="en-US" dirty="0" err="1" smtClean="0"/>
              <a:t>Vit</a:t>
            </a:r>
            <a:r>
              <a:rPr lang="en-US" dirty="0" smtClean="0"/>
              <a:t>. D, In Beriberi ----- </a:t>
            </a:r>
            <a:r>
              <a:rPr lang="en-US" dirty="0" err="1" smtClean="0"/>
              <a:t>Vit</a:t>
            </a:r>
            <a:r>
              <a:rPr lang="en-US" dirty="0" smtClean="0"/>
              <a:t>. </a:t>
            </a:r>
            <a:r>
              <a:rPr lang="en-US" dirty="0" smtClean="0"/>
              <a:t>B-1</a:t>
            </a:r>
            <a:endParaRPr lang="en-US" dirty="0" smtClean="0"/>
          </a:p>
          <a:p>
            <a:pPr algn="just">
              <a:buFont typeface="Arial" panose="020B0604020202020204" pitchFamily="34" charset="0"/>
              <a:buChar char="•"/>
            </a:pPr>
            <a:r>
              <a:rPr lang="en-US" dirty="0" smtClean="0"/>
              <a:t>Protection against occupational hazards</a:t>
            </a:r>
          </a:p>
          <a:p>
            <a:pPr algn="just">
              <a:buFont typeface="Arial" panose="020B0604020202020204" pitchFamily="34" charset="0"/>
              <a:buChar char="•"/>
            </a:pPr>
            <a:r>
              <a:rPr lang="en-US" dirty="0" smtClean="0"/>
              <a:t>The preventive measures in case of cancer includes avoiding carcinogens</a:t>
            </a:r>
          </a:p>
          <a:p>
            <a:pPr algn="just">
              <a:buFont typeface="Arial" panose="020B0604020202020204" pitchFamily="34" charset="0"/>
              <a:buChar char="•"/>
            </a:pPr>
            <a:r>
              <a:rPr lang="en-US" dirty="0" smtClean="0"/>
              <a:t>Chemoprophylaxis</a:t>
            </a:r>
          </a:p>
        </p:txBody>
      </p:sp>
    </p:spTree>
    <p:extLst>
      <p:ext uri="{BB962C8B-B14F-4D97-AF65-F5344CB8AC3E}">
        <p14:creationId xmlns:p14="http://schemas.microsoft.com/office/powerpoint/2010/main" val="3067684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518160"/>
            <a:ext cx="7277117" cy="5730239"/>
          </a:xfrm>
        </p:spPr>
        <p:txBody>
          <a:bodyPr>
            <a:normAutofit/>
          </a:bodyPr>
          <a:lstStyle/>
          <a:p>
            <a:pPr algn="just"/>
            <a:r>
              <a:rPr lang="en-US" u="sng" smtClean="0"/>
              <a:t>Chemo </a:t>
            </a:r>
            <a:r>
              <a:rPr lang="en-US" u="sng" dirty="0" smtClean="0"/>
              <a:t>Prophylaxis:</a:t>
            </a:r>
          </a:p>
          <a:p>
            <a:pPr algn="just"/>
            <a:r>
              <a:rPr lang="en-US" dirty="0"/>
              <a:t>It is defined as “administration of </a:t>
            </a:r>
            <a:r>
              <a:rPr lang="en-US" dirty="0" smtClean="0"/>
              <a:t>chemicals </a:t>
            </a:r>
            <a:r>
              <a:rPr lang="en-US" dirty="0"/>
              <a:t>to a </a:t>
            </a:r>
            <a:r>
              <a:rPr lang="en-US" dirty="0" smtClean="0"/>
              <a:t>person, which also </a:t>
            </a:r>
            <a:r>
              <a:rPr lang="en-US" dirty="0"/>
              <a:t>includes administration </a:t>
            </a:r>
            <a:r>
              <a:rPr lang="en-US" dirty="0" smtClean="0"/>
              <a:t>of antibiotics to prevent the development of infection or progression of infection to active manifest disease”</a:t>
            </a:r>
          </a:p>
          <a:p>
            <a:pPr algn="just"/>
            <a:r>
              <a:rPr lang="en-US" dirty="0" smtClean="0"/>
              <a:t>Two types</a:t>
            </a:r>
          </a:p>
          <a:p>
            <a:pPr algn="just"/>
            <a:r>
              <a:rPr lang="en-US" dirty="0" smtClean="0"/>
              <a:t>I – Casual Prophylaxis implies the complete prevention of infection by the early elimination of the invading casual agent</a:t>
            </a:r>
          </a:p>
          <a:p>
            <a:pPr algn="just"/>
            <a:r>
              <a:rPr lang="en-US" dirty="0" smtClean="0"/>
              <a:t>II – Clinical Prophylaxis implies the prevention of clinical symptoms </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0429" y="1769357"/>
            <a:ext cx="3811571" cy="5088644"/>
          </a:xfrm>
          <a:prstGeom prst="rect">
            <a:avLst/>
          </a:prstGeom>
        </p:spPr>
      </p:pic>
    </p:spTree>
    <p:extLst>
      <p:ext uri="{BB962C8B-B14F-4D97-AF65-F5344CB8AC3E}">
        <p14:creationId xmlns:p14="http://schemas.microsoft.com/office/powerpoint/2010/main" val="77043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914400"/>
            <a:ext cx="8946541" cy="5333999"/>
          </a:xfrm>
        </p:spPr>
        <p:txBody>
          <a:bodyPr/>
          <a:lstStyle/>
          <a:p>
            <a:pPr algn="just"/>
            <a:r>
              <a:rPr lang="en-US" u="sng" dirty="0" smtClean="0"/>
              <a:t>Examples of Chemoprophylaxis:</a:t>
            </a:r>
          </a:p>
          <a:p>
            <a:pPr algn="just"/>
            <a:r>
              <a:rPr lang="en-US" dirty="0" smtClean="0"/>
              <a:t>Chloroquine in Malaria</a:t>
            </a:r>
          </a:p>
          <a:p>
            <a:pPr algn="just"/>
            <a:r>
              <a:rPr lang="en-US" dirty="0" smtClean="0"/>
              <a:t>Penicillin in RHD (Rheumatic Heart Disease)</a:t>
            </a:r>
          </a:p>
          <a:p>
            <a:pPr algn="just"/>
            <a:r>
              <a:rPr lang="en-US" dirty="0" smtClean="0"/>
              <a:t>Erythromycin and first dose of vaccine against diphtheria</a:t>
            </a:r>
          </a:p>
          <a:p>
            <a:pPr algn="just"/>
            <a:r>
              <a:rPr lang="en-US" dirty="0" smtClean="0"/>
              <a:t>Rifampicin in Meningococcal Meningitis</a:t>
            </a:r>
          </a:p>
          <a:p>
            <a:pPr algn="just"/>
            <a:r>
              <a:rPr lang="en-US" dirty="0" smtClean="0"/>
              <a:t>Immunization against TB (INH can also be used)</a:t>
            </a:r>
          </a:p>
          <a:p>
            <a:pPr algn="just"/>
            <a:r>
              <a:rPr lang="en-US" dirty="0" smtClean="0"/>
              <a:t>Tetracycline in case of house hold contacts of cholera patients</a:t>
            </a:r>
          </a:p>
          <a:p>
            <a:pPr algn="just"/>
            <a:endParaRPr lang="en-US" dirty="0"/>
          </a:p>
          <a:p>
            <a:pPr algn="just"/>
            <a:r>
              <a:rPr lang="en-US" b="1" u="sng" dirty="0" smtClean="0"/>
              <a:t>C. Early Diagnosis and Prompt treatment:</a:t>
            </a:r>
          </a:p>
          <a:p>
            <a:pPr algn="just"/>
            <a:r>
              <a:rPr lang="en-US" dirty="0" smtClean="0"/>
              <a:t>Early detection of health impairment is defined as “the detection of disturbances of homeostatic and compensatory mechanism while biochemical, morphological and functional changes are still reversible”</a:t>
            </a:r>
          </a:p>
          <a:p>
            <a:endParaRPr lang="en-US" dirty="0"/>
          </a:p>
        </p:txBody>
      </p:sp>
    </p:spTree>
    <p:extLst>
      <p:ext uri="{BB962C8B-B14F-4D97-AF65-F5344CB8AC3E}">
        <p14:creationId xmlns:p14="http://schemas.microsoft.com/office/powerpoint/2010/main" val="1376662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3" y="1291472"/>
            <a:ext cx="7569348" cy="4956927"/>
          </a:xfrm>
        </p:spPr>
        <p:txBody>
          <a:bodyPr/>
          <a:lstStyle/>
          <a:p>
            <a:pPr algn="just"/>
            <a:r>
              <a:rPr lang="en-US" dirty="0" smtClean="0"/>
              <a:t>Its objectives are:</a:t>
            </a:r>
          </a:p>
          <a:p>
            <a:pPr algn="just"/>
            <a:r>
              <a:rPr lang="en-US" dirty="0" smtClean="0"/>
              <a:t>1. Prevention of spread of communicable diseases to others</a:t>
            </a:r>
          </a:p>
          <a:p>
            <a:pPr algn="just"/>
            <a:r>
              <a:rPr lang="en-US" dirty="0" smtClean="0"/>
              <a:t>2. Prevention of complications is ensured</a:t>
            </a:r>
          </a:p>
          <a:p>
            <a:pPr algn="just"/>
            <a:r>
              <a:rPr lang="en-US" dirty="0" smtClean="0"/>
              <a:t>3. Disease gets arrested and disability is limited</a:t>
            </a:r>
          </a:p>
          <a:p>
            <a:pPr algn="just"/>
            <a:r>
              <a:rPr lang="en-US" u="sng" dirty="0" smtClean="0"/>
              <a:t>Examples:</a:t>
            </a:r>
          </a:p>
          <a:p>
            <a:pPr algn="just"/>
            <a:r>
              <a:rPr lang="en-US" dirty="0" smtClean="0"/>
              <a:t>Case finding procedures e.g. sputum examination and miniature radiography are directed towards detection of pulmonary TB when the disease is still dormant</a:t>
            </a:r>
          </a:p>
          <a:p>
            <a:pPr algn="just"/>
            <a:r>
              <a:rPr lang="en-US" dirty="0" smtClean="0"/>
              <a:t>Screening examination of school children for detection and correction of defects </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8075" y="3414075"/>
            <a:ext cx="3443926" cy="3443926"/>
          </a:xfrm>
          <a:prstGeom prst="rect">
            <a:avLst/>
          </a:prstGeom>
        </p:spPr>
      </p:pic>
    </p:spTree>
    <p:extLst>
      <p:ext uri="{BB962C8B-B14F-4D97-AF65-F5344CB8AC3E}">
        <p14:creationId xmlns:p14="http://schemas.microsoft.com/office/powerpoint/2010/main" val="129073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 Control</a:t>
            </a:r>
            <a:endParaRPr lang="en-US" dirty="0"/>
          </a:p>
        </p:txBody>
      </p:sp>
      <p:sp>
        <p:nvSpPr>
          <p:cNvPr id="3" name="Content Placeholder 2"/>
          <p:cNvSpPr>
            <a:spLocks noGrp="1"/>
          </p:cNvSpPr>
          <p:nvPr>
            <p:ph idx="1"/>
          </p:nvPr>
        </p:nvSpPr>
        <p:spPr>
          <a:xfrm>
            <a:off x="1103313" y="2052918"/>
            <a:ext cx="7644762" cy="4195481"/>
          </a:xfrm>
        </p:spPr>
        <p:txBody>
          <a:bodyPr/>
          <a:lstStyle/>
          <a:p>
            <a:pPr algn="just"/>
            <a:r>
              <a:rPr lang="en-US" dirty="0" smtClean="0"/>
              <a:t>The term disease control describes operation aimed at reducing</a:t>
            </a:r>
          </a:p>
          <a:p>
            <a:pPr algn="just">
              <a:buFont typeface="Arial" panose="020B0604020202020204" pitchFamily="34" charset="0"/>
              <a:buChar char="•"/>
            </a:pPr>
            <a:r>
              <a:rPr lang="en-US" dirty="0" smtClean="0"/>
              <a:t>The incidence of disease</a:t>
            </a:r>
          </a:p>
          <a:p>
            <a:pPr algn="just">
              <a:buFont typeface="Arial" panose="020B0604020202020204" pitchFamily="34" charset="0"/>
              <a:buChar char="•"/>
            </a:pPr>
            <a:r>
              <a:rPr lang="en-US" dirty="0" smtClean="0"/>
              <a:t>The duration of disease , and consequently the risk of transmission</a:t>
            </a:r>
          </a:p>
          <a:p>
            <a:pPr algn="just">
              <a:buFont typeface="Arial" panose="020B0604020202020204" pitchFamily="34" charset="0"/>
              <a:buChar char="•"/>
            </a:pPr>
            <a:r>
              <a:rPr lang="en-US" dirty="0" smtClean="0"/>
              <a:t>The effects of infection, including both the physical and psychological complications</a:t>
            </a:r>
          </a:p>
          <a:p>
            <a:pPr algn="just">
              <a:buFont typeface="Arial" panose="020B0604020202020204" pitchFamily="34" charset="0"/>
              <a:buChar char="•"/>
            </a:pPr>
            <a:r>
              <a:rPr lang="en-US" dirty="0" smtClean="0"/>
              <a:t>The financial burden to the community</a:t>
            </a:r>
          </a:p>
          <a:p>
            <a:pPr algn="just"/>
            <a:r>
              <a:rPr lang="en-US" dirty="0" smtClean="0"/>
              <a:t>In disease control, the disease agent is permitted to persist in the community at a level where it ceases to be a public health problem</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1869" y="4600281"/>
            <a:ext cx="3480132" cy="2257720"/>
          </a:xfrm>
          <a:prstGeom prst="rect">
            <a:avLst/>
          </a:prstGeom>
        </p:spPr>
      </p:pic>
    </p:spTree>
    <p:extLst>
      <p:ext uri="{BB962C8B-B14F-4D97-AF65-F5344CB8AC3E}">
        <p14:creationId xmlns:p14="http://schemas.microsoft.com/office/powerpoint/2010/main" val="806065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69304"/>
            <a:ext cx="8946541" cy="5579096"/>
          </a:xfrm>
        </p:spPr>
        <p:txBody>
          <a:bodyPr/>
          <a:lstStyle/>
          <a:p>
            <a:r>
              <a:rPr lang="en-US" b="1" u="sng" dirty="0" smtClean="0"/>
              <a:t>D. Disability Limitation:</a:t>
            </a:r>
          </a:p>
          <a:p>
            <a:pPr algn="just"/>
            <a:r>
              <a:rPr lang="en-US" dirty="0" smtClean="0"/>
              <a:t>“Any restriction or lack of ability to perform an activity within the range considered normal for his age is called disability”</a:t>
            </a:r>
          </a:p>
          <a:p>
            <a:pPr algn="just"/>
            <a:r>
              <a:rPr lang="en-US" dirty="0" smtClean="0"/>
              <a:t>When a patient reports late, objective is to halt the disease process from impairment to handicap by appropriate treatment</a:t>
            </a:r>
          </a:p>
          <a:p>
            <a:pPr algn="just"/>
            <a:r>
              <a:rPr lang="en-US" u="sng" dirty="0" smtClean="0"/>
              <a:t>Concept of disability:</a:t>
            </a:r>
          </a:p>
          <a:p>
            <a:pPr algn="just"/>
            <a:r>
              <a:rPr lang="en-US" dirty="0" smtClean="0"/>
              <a:t>Disease -------- Impairment -------- Disability -------- Handicap</a:t>
            </a:r>
          </a:p>
          <a:p>
            <a:pPr algn="just"/>
            <a:r>
              <a:rPr lang="en-US" u="sng" dirty="0" smtClean="0"/>
              <a:t>Impairment:</a:t>
            </a:r>
            <a:r>
              <a:rPr lang="en-US" dirty="0" smtClean="0"/>
              <a:t> It is defined as “Any loss or abnormality of psychological, physiological or anatomical structure or function”</a:t>
            </a:r>
          </a:p>
          <a:p>
            <a:pPr algn="just"/>
            <a:r>
              <a:rPr lang="en-US" dirty="0" smtClean="0"/>
              <a:t>E.g. Loss of foot, defective vision or mental retardation</a:t>
            </a:r>
          </a:p>
          <a:p>
            <a:pPr algn="just"/>
            <a:r>
              <a:rPr lang="en-US" u="sng" dirty="0" smtClean="0"/>
              <a:t>Handicap:</a:t>
            </a:r>
            <a:r>
              <a:rPr lang="en-US" dirty="0" smtClean="0"/>
              <a:t> It is defined as “A disadvantage for a given individual, resulting from an impairment or a disability, that limits or prevents the fulfillment of a role that is normal for that individual”</a:t>
            </a:r>
            <a:endParaRPr lang="en-US" u="sng" dirty="0"/>
          </a:p>
        </p:txBody>
      </p:sp>
    </p:spTree>
    <p:extLst>
      <p:ext uri="{BB962C8B-B14F-4D97-AF65-F5344CB8AC3E}">
        <p14:creationId xmlns:p14="http://schemas.microsoft.com/office/powerpoint/2010/main" val="1871414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41024"/>
            <a:ext cx="8946541" cy="5607376"/>
          </a:xfrm>
        </p:spPr>
        <p:txBody>
          <a:bodyPr/>
          <a:lstStyle/>
          <a:p>
            <a:pPr algn="just"/>
            <a:r>
              <a:rPr lang="en-US" dirty="0" smtClean="0"/>
              <a:t>Taking example of accidents, the above terms can be explained as</a:t>
            </a:r>
          </a:p>
          <a:p>
            <a:pPr algn="just"/>
            <a:r>
              <a:rPr lang="en-US" dirty="0" smtClean="0"/>
              <a:t>Accident -------- disease or disorder</a:t>
            </a:r>
          </a:p>
          <a:p>
            <a:pPr algn="just"/>
            <a:r>
              <a:rPr lang="en-US" dirty="0" smtClean="0"/>
              <a:t>Loss of foot -------- impairment </a:t>
            </a:r>
          </a:p>
          <a:p>
            <a:pPr algn="just"/>
            <a:r>
              <a:rPr lang="en-US" dirty="0" smtClean="0"/>
              <a:t>Cannot walk  -------- disability</a:t>
            </a:r>
          </a:p>
          <a:p>
            <a:pPr algn="just"/>
            <a:r>
              <a:rPr lang="en-US" dirty="0" smtClean="0"/>
              <a:t>Unemployed -------- handicap</a:t>
            </a:r>
          </a:p>
          <a:p>
            <a:pPr algn="just"/>
            <a:endParaRPr lang="en-US" dirty="0"/>
          </a:p>
          <a:p>
            <a:pPr algn="just"/>
            <a:r>
              <a:rPr lang="en-US" b="1" u="sng" dirty="0" smtClean="0"/>
              <a:t>E. Rehabilitation:</a:t>
            </a:r>
          </a:p>
          <a:p>
            <a:pPr algn="just"/>
            <a:r>
              <a:rPr lang="en-US" dirty="0" smtClean="0"/>
              <a:t>The combined and coordinated use of medical, social, educational and vocational measures for training and retraining the individual to the highest possible level of functional ability is called rehabilitation</a:t>
            </a:r>
          </a:p>
          <a:p>
            <a:pPr algn="just"/>
            <a:r>
              <a:rPr lang="en-US" u="sng" dirty="0" smtClean="0"/>
              <a:t>Aim:</a:t>
            </a:r>
            <a:r>
              <a:rPr lang="en-US" dirty="0" smtClean="0"/>
              <a:t> Its aim is to return the affected person to useful place of available capacity</a:t>
            </a:r>
          </a:p>
          <a:p>
            <a:pPr algn="just"/>
            <a:r>
              <a:rPr lang="en-US" dirty="0" smtClean="0"/>
              <a:t>1. Vocational guidance</a:t>
            </a:r>
          </a:p>
        </p:txBody>
      </p:sp>
    </p:spTree>
    <p:extLst>
      <p:ext uri="{BB962C8B-B14F-4D97-AF65-F5344CB8AC3E}">
        <p14:creationId xmlns:p14="http://schemas.microsoft.com/office/powerpoint/2010/main" val="84248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763572"/>
            <a:ext cx="8946541" cy="5484828"/>
          </a:xfrm>
        </p:spPr>
        <p:txBody>
          <a:bodyPr/>
          <a:lstStyle/>
          <a:p>
            <a:r>
              <a:rPr lang="en-US" dirty="0" smtClean="0"/>
              <a:t>2. Psychotherapy</a:t>
            </a:r>
          </a:p>
          <a:p>
            <a:r>
              <a:rPr lang="en-US" dirty="0" smtClean="0"/>
              <a:t>3. Speech therapy</a:t>
            </a:r>
          </a:p>
          <a:p>
            <a:r>
              <a:rPr lang="en-US" dirty="0" smtClean="0"/>
              <a:t>4. Physiotherapy</a:t>
            </a:r>
          </a:p>
          <a:p>
            <a:r>
              <a:rPr lang="en-US" dirty="0" smtClean="0"/>
              <a:t>E.g. </a:t>
            </a:r>
          </a:p>
          <a:p>
            <a:pPr>
              <a:buFont typeface="Arial" panose="020B0604020202020204" pitchFamily="34" charset="0"/>
              <a:buChar char="•"/>
            </a:pPr>
            <a:r>
              <a:rPr lang="en-US" dirty="0" smtClean="0"/>
              <a:t>Establishing school for blind children</a:t>
            </a:r>
          </a:p>
          <a:p>
            <a:pPr>
              <a:buFont typeface="Arial" panose="020B0604020202020204" pitchFamily="34" charset="0"/>
              <a:buChar char="•"/>
            </a:pPr>
            <a:r>
              <a:rPr lang="en-US" dirty="0" smtClean="0"/>
              <a:t>Exercise in case of polio</a:t>
            </a:r>
          </a:p>
          <a:p>
            <a:pPr>
              <a:buFont typeface="Arial" panose="020B0604020202020204" pitchFamily="34" charset="0"/>
              <a:buChar char="•"/>
            </a:pPr>
            <a:r>
              <a:rPr lang="en-US" dirty="0" smtClean="0"/>
              <a:t>Providing aids (crutches) to disabled or crippled</a:t>
            </a:r>
          </a:p>
          <a:p>
            <a:endParaRPr lang="en-US" dirty="0"/>
          </a:p>
          <a:p>
            <a:r>
              <a:rPr lang="en-US" b="1" dirty="0" smtClean="0"/>
              <a:t>Types: </a:t>
            </a:r>
          </a:p>
          <a:p>
            <a:r>
              <a:rPr lang="en-US" u="sng" dirty="0" smtClean="0"/>
              <a:t>A. Medical Rehabilitation:</a:t>
            </a:r>
          </a:p>
          <a:p>
            <a:r>
              <a:rPr lang="en-US" dirty="0" smtClean="0"/>
              <a:t>Means restoration of function. If TB has spread to knee joint, physiotherapy or surgery is done to correct it</a:t>
            </a:r>
          </a:p>
          <a:p>
            <a:endParaRPr lang="en-US" u="sng" dirty="0" smtClean="0"/>
          </a:p>
        </p:txBody>
      </p:sp>
    </p:spTree>
    <p:extLst>
      <p:ext uri="{BB962C8B-B14F-4D97-AF65-F5344CB8AC3E}">
        <p14:creationId xmlns:p14="http://schemas.microsoft.com/office/powerpoint/2010/main" val="319821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763572"/>
            <a:ext cx="8946541" cy="5484828"/>
          </a:xfrm>
        </p:spPr>
        <p:txBody>
          <a:bodyPr>
            <a:normAutofit lnSpcReduction="10000"/>
          </a:bodyPr>
          <a:lstStyle/>
          <a:p>
            <a:r>
              <a:rPr lang="en-US" u="sng" dirty="0" smtClean="0"/>
              <a:t>B. Vocational Rehabilitation:</a:t>
            </a:r>
          </a:p>
          <a:p>
            <a:r>
              <a:rPr lang="en-US" dirty="0" smtClean="0"/>
              <a:t>Restoration of capacity to earn a livelihood</a:t>
            </a:r>
          </a:p>
          <a:p>
            <a:r>
              <a:rPr lang="en-US" u="sng" dirty="0" smtClean="0"/>
              <a:t>C. Social Rehabilitation:</a:t>
            </a:r>
          </a:p>
          <a:p>
            <a:r>
              <a:rPr lang="en-US" dirty="0" smtClean="0"/>
              <a:t>Restoration of family and social relationships</a:t>
            </a:r>
          </a:p>
          <a:p>
            <a:r>
              <a:rPr lang="en-US" u="sng" dirty="0" smtClean="0"/>
              <a:t>D. Psychological Rehabilitation:</a:t>
            </a:r>
          </a:p>
          <a:p>
            <a:r>
              <a:rPr lang="en-US" dirty="0" smtClean="0"/>
              <a:t>Restoration of personal dignity and confidence</a:t>
            </a:r>
          </a:p>
          <a:p>
            <a:endParaRPr lang="en-US" dirty="0"/>
          </a:p>
          <a:p>
            <a:r>
              <a:rPr lang="en-US" b="1" u="sng" dirty="0" smtClean="0"/>
              <a:t>5 Modes of Intervention on </a:t>
            </a:r>
            <a:r>
              <a:rPr lang="en-US" b="1" u="sng" dirty="0" err="1" smtClean="0"/>
              <a:t>Tuberulosis</a:t>
            </a:r>
            <a:endParaRPr lang="en-US" b="1" u="sng" dirty="0" smtClean="0"/>
          </a:p>
          <a:p>
            <a:r>
              <a:rPr lang="en-US" u="sng" dirty="0" smtClean="0"/>
              <a:t>1. Health Promotion</a:t>
            </a:r>
          </a:p>
          <a:p>
            <a:r>
              <a:rPr lang="en-US" dirty="0" smtClean="0"/>
              <a:t>Adequate Nutrition</a:t>
            </a:r>
          </a:p>
          <a:p>
            <a:r>
              <a:rPr lang="en-US" dirty="0" smtClean="0"/>
              <a:t>Adequate Housing</a:t>
            </a:r>
          </a:p>
          <a:p>
            <a:r>
              <a:rPr lang="en-US" dirty="0" smtClean="0"/>
              <a:t>Better Sanitation</a:t>
            </a:r>
          </a:p>
          <a:p>
            <a:r>
              <a:rPr lang="en-US" dirty="0" smtClean="0"/>
              <a:t>Regular Medical Check-up</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6734" y="3653165"/>
            <a:ext cx="3915266" cy="3204835"/>
          </a:xfrm>
          <a:prstGeom prst="rect">
            <a:avLst/>
          </a:prstGeom>
        </p:spPr>
      </p:pic>
    </p:spTree>
    <p:extLst>
      <p:ext uri="{BB962C8B-B14F-4D97-AF65-F5344CB8AC3E}">
        <p14:creationId xmlns:p14="http://schemas.microsoft.com/office/powerpoint/2010/main" val="393952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50450"/>
            <a:ext cx="8946541" cy="5597950"/>
          </a:xfrm>
        </p:spPr>
        <p:txBody>
          <a:bodyPr/>
          <a:lstStyle/>
          <a:p>
            <a:r>
              <a:rPr lang="en-US" u="sng" dirty="0" smtClean="0"/>
              <a:t>2. Specific Protection:</a:t>
            </a:r>
          </a:p>
          <a:p>
            <a:r>
              <a:rPr lang="en-US" dirty="0" smtClean="0"/>
              <a:t>Chemo prophylaxis (INH)</a:t>
            </a:r>
          </a:p>
          <a:p>
            <a:r>
              <a:rPr lang="en-US" dirty="0" smtClean="0"/>
              <a:t>Immunization (BCG)</a:t>
            </a:r>
          </a:p>
          <a:p>
            <a:endParaRPr lang="en-US" dirty="0"/>
          </a:p>
          <a:p>
            <a:r>
              <a:rPr lang="en-US" u="sng" dirty="0" smtClean="0"/>
              <a:t>3. Early Diagnosis and Prompt Treatment:</a:t>
            </a:r>
          </a:p>
          <a:p>
            <a:r>
              <a:rPr lang="en-US" dirty="0" smtClean="0"/>
              <a:t>Diagnosis by</a:t>
            </a:r>
          </a:p>
          <a:p>
            <a:pPr>
              <a:buFont typeface="Arial" panose="020B0604020202020204" pitchFamily="34" charset="0"/>
              <a:buChar char="•"/>
            </a:pPr>
            <a:r>
              <a:rPr lang="en-US" dirty="0" smtClean="0"/>
              <a:t>X-rays</a:t>
            </a:r>
          </a:p>
          <a:p>
            <a:pPr>
              <a:buFont typeface="Arial" panose="020B0604020202020204" pitchFamily="34" charset="0"/>
              <a:buChar char="•"/>
            </a:pPr>
            <a:r>
              <a:rPr lang="en-US" dirty="0" smtClean="0"/>
              <a:t>Sputum test</a:t>
            </a:r>
          </a:p>
          <a:p>
            <a:pPr>
              <a:buFont typeface="Arial" panose="020B0604020202020204" pitchFamily="34" charset="0"/>
              <a:buChar char="•"/>
            </a:pPr>
            <a:r>
              <a:rPr lang="en-US" dirty="0" err="1" smtClean="0"/>
              <a:t>Mantoux</a:t>
            </a:r>
            <a:r>
              <a:rPr lang="en-US" dirty="0" smtClean="0"/>
              <a:t> </a:t>
            </a:r>
            <a:r>
              <a:rPr lang="en-US" dirty="0" smtClean="0"/>
              <a:t>test</a:t>
            </a:r>
          </a:p>
          <a:p>
            <a:r>
              <a:rPr lang="en-US" dirty="0" smtClean="0"/>
              <a:t>Treatment may be</a:t>
            </a:r>
          </a:p>
          <a:p>
            <a:pPr>
              <a:buFont typeface="Arial" panose="020B0604020202020204" pitchFamily="34" charset="0"/>
              <a:buChar char="•"/>
            </a:pPr>
            <a:r>
              <a:rPr lang="en-US" dirty="0" smtClean="0"/>
              <a:t>Domiciliary (which is given at home)</a:t>
            </a:r>
          </a:p>
          <a:p>
            <a:pPr>
              <a:buFont typeface="Arial" panose="020B0604020202020204" pitchFamily="34" charset="0"/>
              <a:buChar char="•"/>
            </a:pPr>
            <a:r>
              <a:rPr lang="en-US" dirty="0" smtClean="0"/>
              <a:t>DOTS (Directly observed treatment short course). It is given under supervision of medical persons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1275" y="2639456"/>
            <a:ext cx="1990725" cy="2295525"/>
          </a:xfrm>
          <a:prstGeom prst="rect">
            <a:avLst/>
          </a:prstGeom>
        </p:spPr>
      </p:pic>
    </p:spTree>
    <p:extLst>
      <p:ext uri="{BB962C8B-B14F-4D97-AF65-F5344CB8AC3E}">
        <p14:creationId xmlns:p14="http://schemas.microsoft.com/office/powerpoint/2010/main" val="1954560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801278"/>
            <a:ext cx="8946541" cy="5447121"/>
          </a:xfrm>
        </p:spPr>
        <p:txBody>
          <a:bodyPr/>
          <a:lstStyle/>
          <a:p>
            <a:r>
              <a:rPr lang="en-US" dirty="0" smtClean="0"/>
              <a:t>Treatment consists of two phases</a:t>
            </a:r>
          </a:p>
          <a:p>
            <a:r>
              <a:rPr lang="en-US" dirty="0" smtClean="0"/>
              <a:t>A. Initial Phase:</a:t>
            </a:r>
          </a:p>
          <a:p>
            <a:r>
              <a:rPr lang="en-US" dirty="0" smtClean="0"/>
              <a:t>Consists of 4 drugs and is for 2 months:</a:t>
            </a:r>
          </a:p>
          <a:p>
            <a:pPr>
              <a:buFont typeface="Arial" panose="020B0604020202020204" pitchFamily="34" charset="0"/>
              <a:buChar char="•"/>
            </a:pPr>
            <a:r>
              <a:rPr lang="en-US" dirty="0" smtClean="0"/>
              <a:t>INH</a:t>
            </a:r>
          </a:p>
          <a:p>
            <a:pPr>
              <a:buFont typeface="Arial" panose="020B0604020202020204" pitchFamily="34" charset="0"/>
              <a:buChar char="•"/>
            </a:pPr>
            <a:r>
              <a:rPr lang="en-US" dirty="0" err="1" smtClean="0"/>
              <a:t>Rifampicine</a:t>
            </a:r>
            <a:endParaRPr lang="en-US" dirty="0" smtClean="0"/>
          </a:p>
          <a:p>
            <a:pPr>
              <a:buFont typeface="Arial" panose="020B0604020202020204" pitchFamily="34" charset="0"/>
              <a:buChar char="•"/>
            </a:pPr>
            <a:r>
              <a:rPr lang="en-US" dirty="0" smtClean="0"/>
              <a:t>Pyrazinamide</a:t>
            </a:r>
          </a:p>
          <a:p>
            <a:pPr>
              <a:buFont typeface="Arial" panose="020B0604020202020204" pitchFamily="34" charset="0"/>
              <a:buChar char="•"/>
            </a:pPr>
            <a:r>
              <a:rPr lang="en-US" dirty="0" smtClean="0"/>
              <a:t>Ethambutol</a:t>
            </a:r>
          </a:p>
          <a:p>
            <a:r>
              <a:rPr lang="en-US" dirty="0" smtClean="0"/>
              <a:t>B. Continuous Phase:</a:t>
            </a:r>
          </a:p>
          <a:p>
            <a:r>
              <a:rPr lang="en-US" dirty="0" smtClean="0"/>
              <a:t>Consists of 2 drugs and is for 7 months</a:t>
            </a:r>
          </a:p>
          <a:p>
            <a:pPr>
              <a:buFont typeface="Arial" panose="020B0604020202020204" pitchFamily="34" charset="0"/>
              <a:buChar char="•"/>
            </a:pPr>
            <a:r>
              <a:rPr lang="en-US" dirty="0" smtClean="0"/>
              <a:t>INH</a:t>
            </a:r>
          </a:p>
          <a:p>
            <a:pPr>
              <a:buFont typeface="Arial" panose="020B0604020202020204" pitchFamily="34" charset="0"/>
              <a:buChar char="•"/>
            </a:pPr>
            <a:r>
              <a:rPr lang="en-US" dirty="0" err="1" smtClean="0"/>
              <a:t>Rfampicin</a:t>
            </a:r>
            <a:endParaRPr lang="en-US" dirty="0" smtClean="0"/>
          </a:p>
        </p:txBody>
      </p:sp>
    </p:spTree>
    <p:extLst>
      <p:ext uri="{BB962C8B-B14F-4D97-AF65-F5344CB8AC3E}">
        <p14:creationId xmlns:p14="http://schemas.microsoft.com/office/powerpoint/2010/main" val="357028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801278"/>
            <a:ext cx="8946541" cy="5447121"/>
          </a:xfrm>
        </p:spPr>
        <p:txBody>
          <a:bodyPr/>
          <a:lstStyle/>
          <a:p>
            <a:r>
              <a:rPr lang="en-US" u="sng" dirty="0" smtClean="0"/>
              <a:t>4. Disability Limitation:</a:t>
            </a:r>
          </a:p>
          <a:p>
            <a:r>
              <a:rPr lang="en-US" dirty="0" smtClean="0"/>
              <a:t>If TB has spread to knee joint or involves spine, physiotherapy may be required after surgery to restore motion and development of contractures</a:t>
            </a:r>
          </a:p>
          <a:p>
            <a:endParaRPr lang="en-US" dirty="0"/>
          </a:p>
          <a:p>
            <a:r>
              <a:rPr lang="en-US" u="sng" dirty="0" smtClean="0"/>
              <a:t>5. Rehabilitation:</a:t>
            </a:r>
          </a:p>
          <a:p>
            <a:r>
              <a:rPr lang="en-US" dirty="0" smtClean="0"/>
              <a:t>Change of occupation</a:t>
            </a:r>
          </a:p>
          <a:p>
            <a:r>
              <a:rPr lang="en-US" dirty="0" smtClean="0"/>
              <a:t>Reducing working hours</a:t>
            </a:r>
          </a:p>
          <a:p>
            <a:r>
              <a:rPr lang="en-US" dirty="0" smtClean="0"/>
              <a:t>Selective employment</a:t>
            </a:r>
            <a:endParaRPr lang="en-US" dirty="0"/>
          </a:p>
        </p:txBody>
      </p:sp>
    </p:spTree>
    <p:extLst>
      <p:ext uri="{BB962C8B-B14F-4D97-AF65-F5344CB8AC3E}">
        <p14:creationId xmlns:p14="http://schemas.microsoft.com/office/powerpoint/2010/main" val="77182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036" y="3139356"/>
            <a:ext cx="9404723" cy="1400530"/>
          </a:xfrm>
        </p:spPr>
        <p:txBody>
          <a:bodyPr/>
          <a:lstStyle/>
          <a:p>
            <a:r>
              <a:rPr lang="en-US" dirty="0" smtClean="0"/>
              <a:t>                     Thank You</a:t>
            </a:r>
            <a:endParaRPr lang="en-US" dirty="0"/>
          </a:p>
        </p:txBody>
      </p:sp>
    </p:spTree>
    <p:extLst>
      <p:ext uri="{BB962C8B-B14F-4D97-AF65-F5344CB8AC3E}">
        <p14:creationId xmlns:p14="http://schemas.microsoft.com/office/powerpoint/2010/main" val="279746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603316"/>
            <a:ext cx="8946541" cy="5645084"/>
          </a:xfrm>
        </p:spPr>
        <p:txBody>
          <a:bodyPr/>
          <a:lstStyle/>
          <a:p>
            <a:pPr algn="just"/>
            <a:r>
              <a:rPr lang="en-US" b="1" dirty="0" smtClean="0"/>
              <a:t>Disease Elimination: </a:t>
            </a:r>
            <a:endParaRPr lang="en-US" dirty="0" smtClean="0"/>
          </a:p>
          <a:p>
            <a:pPr algn="just"/>
            <a:r>
              <a:rPr lang="en-US" dirty="0" smtClean="0"/>
              <a:t>It is regional process, the term is used to describe “interruption of transmission of disease”. For example elimination of measles and polio from a large geographical area</a:t>
            </a:r>
          </a:p>
          <a:p>
            <a:pPr algn="just"/>
            <a:endParaRPr lang="en-US" dirty="0"/>
          </a:p>
          <a:p>
            <a:pPr algn="just"/>
            <a:r>
              <a:rPr lang="en-US" b="1" dirty="0" smtClean="0"/>
              <a:t>Disease Eradication:</a:t>
            </a:r>
          </a:p>
          <a:p>
            <a:pPr algn="just"/>
            <a:r>
              <a:rPr lang="en-US" dirty="0" smtClean="0"/>
              <a:t>It is an absolute term. It means “Tear out by roots”. Eradication of disease implies termination of all transmission of infection by extermination of the infectious agent. The word eradication is reserved to cessation of infection and disease from the whole world. The only eradicated disease is Small pox</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6169" y="4171556"/>
            <a:ext cx="2425831" cy="2675215"/>
          </a:xfrm>
          <a:prstGeom prst="rect">
            <a:avLst/>
          </a:prstGeom>
        </p:spPr>
      </p:pic>
    </p:spTree>
    <p:extLst>
      <p:ext uri="{BB962C8B-B14F-4D97-AF65-F5344CB8AC3E}">
        <p14:creationId xmlns:p14="http://schemas.microsoft.com/office/powerpoint/2010/main" val="324520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History of Disease</a:t>
            </a:r>
            <a:endParaRPr lang="en-US" dirty="0"/>
          </a:p>
        </p:txBody>
      </p:sp>
      <p:sp>
        <p:nvSpPr>
          <p:cNvPr id="3" name="Content Placeholder 2"/>
          <p:cNvSpPr>
            <a:spLocks noGrp="1"/>
          </p:cNvSpPr>
          <p:nvPr>
            <p:ph idx="1"/>
          </p:nvPr>
        </p:nvSpPr>
        <p:spPr/>
        <p:txBody>
          <a:bodyPr/>
          <a:lstStyle/>
          <a:p>
            <a:r>
              <a:rPr lang="en-US" dirty="0" smtClean="0"/>
              <a:t>Disease results from a complex interaction between man (Host), an agent (or cause of disease) and environment</a:t>
            </a:r>
          </a:p>
          <a:p>
            <a:r>
              <a:rPr lang="en-US" dirty="0" smtClean="0"/>
              <a:t>Natural history of disease is “the way disease is going to unfold itself, in the absence of treatment and prevention”</a:t>
            </a:r>
          </a:p>
          <a:p>
            <a:r>
              <a:rPr lang="en-US" dirty="0" smtClean="0"/>
              <a:t>Natural history consists of</a:t>
            </a:r>
          </a:p>
          <a:p>
            <a:r>
              <a:rPr lang="en-US" dirty="0" smtClean="0"/>
              <a:t>I. Pre-Pathogenesis Phase</a:t>
            </a:r>
          </a:p>
          <a:p>
            <a:r>
              <a:rPr lang="en-US" dirty="0" smtClean="0"/>
              <a:t>II. Pathogenesis Phase</a:t>
            </a:r>
          </a:p>
          <a:p>
            <a:r>
              <a:rPr lang="en-US" b="1" dirty="0" smtClean="0"/>
              <a:t>I. Pre-Pathogenesis Phase:</a:t>
            </a:r>
          </a:p>
          <a:p>
            <a:r>
              <a:rPr lang="en-US" dirty="0" smtClean="0"/>
              <a:t>This is the period preliminary to onset of disease</a:t>
            </a:r>
            <a:endParaRPr lang="en-US" dirty="0"/>
          </a:p>
        </p:txBody>
      </p:sp>
    </p:spTree>
    <p:extLst>
      <p:ext uri="{BB962C8B-B14F-4D97-AF65-F5344CB8AC3E}">
        <p14:creationId xmlns:p14="http://schemas.microsoft.com/office/powerpoint/2010/main" val="356022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358220"/>
            <a:ext cx="8946541" cy="5890180"/>
          </a:xfrm>
        </p:spPr>
        <p:txBody>
          <a:bodyPr/>
          <a:lstStyle/>
          <a:p>
            <a:r>
              <a:rPr lang="en-US" dirty="0" smtClean="0"/>
              <a:t>For a disease to occur, three factors are required, agent, host and environment. In the absence of any one of them, disease is not going to occur. This is known as “Epidemiological or Ecological Triad”</a:t>
            </a:r>
          </a:p>
          <a:p>
            <a:pPr marL="0" indent="0">
              <a:buNone/>
            </a:pPr>
            <a:r>
              <a:rPr lang="en-US" dirty="0" smtClean="0"/>
              <a:t>                                               Environment              </a:t>
            </a:r>
          </a:p>
          <a:p>
            <a:pPr marL="0" indent="0">
              <a:buNone/>
            </a:pPr>
            <a:endParaRPr lang="en-US" dirty="0"/>
          </a:p>
          <a:p>
            <a:pPr marL="0" indent="0">
              <a:buNone/>
            </a:pPr>
            <a:endParaRPr lang="en-US" dirty="0" smtClean="0"/>
          </a:p>
          <a:p>
            <a:pPr marL="0" indent="0">
              <a:buNone/>
            </a:pPr>
            <a:r>
              <a:rPr lang="en-US" dirty="0" smtClean="0"/>
              <a:t>                                                 </a:t>
            </a:r>
          </a:p>
          <a:p>
            <a:pPr marL="0" indent="0">
              <a:buNone/>
            </a:pPr>
            <a:r>
              <a:rPr lang="en-US" dirty="0" smtClean="0"/>
              <a:t>                                         </a:t>
            </a:r>
          </a:p>
          <a:p>
            <a:pPr marL="0" indent="0">
              <a:buNone/>
            </a:pPr>
            <a:endParaRPr lang="en-US" dirty="0"/>
          </a:p>
          <a:p>
            <a:pPr marL="0" indent="0">
              <a:buNone/>
            </a:pPr>
            <a:endParaRPr lang="en-US" dirty="0" smtClean="0"/>
          </a:p>
          <a:p>
            <a:pPr marL="0" indent="0">
              <a:buNone/>
            </a:pPr>
            <a:r>
              <a:rPr lang="en-US" dirty="0"/>
              <a:t> </a:t>
            </a:r>
            <a:r>
              <a:rPr lang="en-US" dirty="0" smtClean="0"/>
              <a:t>                       Agent                                              Host</a:t>
            </a:r>
          </a:p>
          <a:p>
            <a:pPr marL="0" indent="0">
              <a:buNone/>
            </a:pPr>
            <a:endParaRPr lang="en-US" dirty="0"/>
          </a:p>
          <a:p>
            <a:pPr marL="0" indent="0">
              <a:buNone/>
            </a:pPr>
            <a:r>
              <a:rPr lang="en-US" dirty="0" smtClean="0"/>
              <a:t>                                       </a:t>
            </a:r>
            <a:r>
              <a:rPr lang="en-US" b="1" u="sng" dirty="0" smtClean="0"/>
              <a:t>Epidemiological Triad</a:t>
            </a:r>
            <a:endParaRPr lang="en-US" dirty="0"/>
          </a:p>
        </p:txBody>
      </p:sp>
      <p:sp>
        <p:nvSpPr>
          <p:cNvPr id="4" name="Isosceles Triangle 3"/>
          <p:cNvSpPr/>
          <p:nvPr/>
        </p:nvSpPr>
        <p:spPr>
          <a:xfrm>
            <a:off x="3638745" y="2143813"/>
            <a:ext cx="3308809" cy="250753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093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424206"/>
            <a:ext cx="8946541" cy="5824193"/>
          </a:xfrm>
        </p:spPr>
        <p:txBody>
          <a:bodyPr>
            <a:normAutofit lnSpcReduction="10000"/>
          </a:bodyPr>
          <a:lstStyle/>
          <a:p>
            <a:pPr algn="just"/>
            <a:r>
              <a:rPr lang="en-US" dirty="0" smtClean="0"/>
              <a:t>During pre-pathogenesis phase, man is not involved but he is exposed to risk of disease. We are in pre-pathogenesis phase of many diseases e.g. Typhoid fever, Hepatitis and accidents</a:t>
            </a:r>
          </a:p>
          <a:p>
            <a:pPr algn="just"/>
            <a:r>
              <a:rPr lang="en-US" dirty="0" smtClean="0"/>
              <a:t>During this phase, these three factors are present but in isolation forms. When these start interacting with each other man moves into the pathogenesis phase</a:t>
            </a:r>
          </a:p>
          <a:p>
            <a:pPr algn="just"/>
            <a:endParaRPr lang="en-US" dirty="0"/>
          </a:p>
          <a:p>
            <a:pPr algn="just"/>
            <a:r>
              <a:rPr lang="en-US" b="1" dirty="0" smtClean="0"/>
              <a:t>II. Pathogenesis Phase:</a:t>
            </a:r>
          </a:p>
          <a:p>
            <a:pPr algn="just"/>
            <a:r>
              <a:rPr lang="en-US" dirty="0" smtClean="0"/>
              <a:t>This phase begins with the entry of disease agent into susceptible host.</a:t>
            </a:r>
          </a:p>
          <a:p>
            <a:pPr algn="just"/>
            <a:r>
              <a:rPr lang="en-US" u="sng" dirty="0" smtClean="0"/>
              <a:t>Incubation period: </a:t>
            </a:r>
            <a:r>
              <a:rPr lang="en-US" dirty="0" smtClean="0"/>
              <a:t>“Period of time between entry of disease into host and appearance of signs and symptoms is known as incubation period”</a:t>
            </a:r>
            <a:endParaRPr lang="en-US" dirty="0"/>
          </a:p>
          <a:p>
            <a:pPr algn="just"/>
            <a:r>
              <a:rPr lang="en-US" dirty="0" smtClean="0"/>
              <a:t>A patient during incubation period may be apparently healthy but pathological and physiological changes are going on, which are sub clinical.  After incubation period, signs and symptoms start to appear</a:t>
            </a:r>
          </a:p>
        </p:txBody>
      </p:sp>
    </p:spTree>
    <p:extLst>
      <p:ext uri="{BB962C8B-B14F-4D97-AF65-F5344CB8AC3E}">
        <p14:creationId xmlns:p14="http://schemas.microsoft.com/office/powerpoint/2010/main" val="354389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762812"/>
            <a:ext cx="8946541" cy="4485588"/>
          </a:xfrm>
        </p:spPr>
        <p:txBody>
          <a:bodyPr/>
          <a:lstStyle/>
          <a:p>
            <a:pPr algn="just"/>
            <a:r>
              <a:rPr lang="en-US" dirty="0" smtClean="0"/>
              <a:t>In the beginning, these S/S are slight, as time passes, these become severe and more clear-cut and diagnosis can be made. The end result of disease process may be</a:t>
            </a:r>
          </a:p>
          <a:p>
            <a:pPr algn="just"/>
            <a:r>
              <a:rPr lang="en-US" dirty="0" smtClean="0"/>
              <a:t>Complete recovery</a:t>
            </a:r>
          </a:p>
          <a:p>
            <a:pPr algn="just"/>
            <a:r>
              <a:rPr lang="en-US" dirty="0" smtClean="0"/>
              <a:t>Death</a:t>
            </a:r>
          </a:p>
          <a:p>
            <a:pPr algn="just"/>
            <a:r>
              <a:rPr lang="en-US" dirty="0" smtClean="0"/>
              <a:t>Chronicity</a:t>
            </a:r>
          </a:p>
          <a:p>
            <a:pPr algn="just"/>
            <a:r>
              <a:rPr lang="en-US" dirty="0" smtClean="0"/>
              <a:t>Disability </a:t>
            </a:r>
          </a:p>
          <a:p>
            <a:pPr algn="just"/>
            <a:r>
              <a:rPr lang="en-US" dirty="0" smtClean="0"/>
              <a:t>In many chronic diseases Agent-Host-Environment interactions are not well </a:t>
            </a:r>
            <a:r>
              <a:rPr lang="en-US" dirty="0"/>
              <a:t>u</a:t>
            </a:r>
            <a:r>
              <a:rPr lang="en-US" dirty="0" smtClean="0"/>
              <a:t>nderstood </a:t>
            </a:r>
          </a:p>
          <a:p>
            <a:pPr algn="just"/>
            <a:endParaRPr lang="en-US" dirty="0"/>
          </a:p>
        </p:txBody>
      </p:sp>
    </p:spTree>
    <p:extLst>
      <p:ext uri="{BB962C8B-B14F-4D97-AF65-F5344CB8AC3E}">
        <p14:creationId xmlns:p14="http://schemas.microsoft.com/office/powerpoint/2010/main" val="726429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Agent, Host and Environmental Factors</a:t>
            </a:r>
            <a:endParaRPr lang="en-US" dirty="0"/>
          </a:p>
        </p:txBody>
      </p:sp>
      <p:sp>
        <p:nvSpPr>
          <p:cNvPr id="3" name="Content Placeholder 2"/>
          <p:cNvSpPr>
            <a:spLocks noGrp="1"/>
          </p:cNvSpPr>
          <p:nvPr>
            <p:ph idx="1"/>
          </p:nvPr>
        </p:nvSpPr>
        <p:spPr>
          <a:xfrm>
            <a:off x="1103313" y="2052918"/>
            <a:ext cx="7974700" cy="4195481"/>
          </a:xfrm>
        </p:spPr>
        <p:txBody>
          <a:bodyPr>
            <a:normAutofit lnSpcReduction="10000"/>
          </a:bodyPr>
          <a:lstStyle/>
          <a:p>
            <a:pPr algn="just"/>
            <a:r>
              <a:rPr lang="en-US" b="1" u="sng" dirty="0" smtClean="0"/>
              <a:t>A) Disease Agent Factors:</a:t>
            </a:r>
          </a:p>
          <a:p>
            <a:pPr algn="just"/>
            <a:r>
              <a:rPr lang="en-US" dirty="0" smtClean="0"/>
              <a:t>The disease agent is defined as “A substance living or non-living, or a force, tangible or intangible, the excessive presence or lack of which may initiate a disease process”</a:t>
            </a:r>
          </a:p>
          <a:p>
            <a:pPr algn="just"/>
            <a:r>
              <a:rPr lang="en-US" dirty="0" smtClean="0"/>
              <a:t>A disease may have single agent, a number of independent alternative agents or a complex of two or more factors whose combined presence is essential  for development of the disease</a:t>
            </a:r>
          </a:p>
          <a:p>
            <a:pPr algn="just"/>
            <a:r>
              <a:rPr lang="en-US" b="1" u="sng" dirty="0" smtClean="0"/>
              <a:t>Classification of Agents:</a:t>
            </a:r>
          </a:p>
          <a:p>
            <a:pPr algn="just"/>
            <a:r>
              <a:rPr lang="en-US" u="sng" dirty="0" smtClean="0"/>
              <a:t>1) Biological Agents:</a:t>
            </a:r>
          </a:p>
          <a:p>
            <a:pPr algn="just"/>
            <a:r>
              <a:rPr lang="en-US" dirty="0"/>
              <a:t>T</a:t>
            </a:r>
            <a:r>
              <a:rPr lang="en-US" dirty="0" smtClean="0"/>
              <a:t>hese are living agents of disease e.g. viruses, fungi, bacteria and protozoa</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6723" y="4817097"/>
            <a:ext cx="3215277" cy="2040903"/>
          </a:xfrm>
          <a:prstGeom prst="rect">
            <a:avLst/>
          </a:prstGeom>
        </p:spPr>
      </p:pic>
    </p:spTree>
    <p:extLst>
      <p:ext uri="{BB962C8B-B14F-4D97-AF65-F5344CB8AC3E}">
        <p14:creationId xmlns:p14="http://schemas.microsoft.com/office/powerpoint/2010/main" val="367710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575036"/>
            <a:ext cx="8946541" cy="5673364"/>
          </a:xfrm>
        </p:spPr>
        <p:txBody>
          <a:bodyPr/>
          <a:lstStyle/>
          <a:p>
            <a:pPr algn="just"/>
            <a:r>
              <a:rPr lang="en-US" u="sng" dirty="0" smtClean="0"/>
              <a:t>2) Nutrient Agents: </a:t>
            </a:r>
          </a:p>
          <a:p>
            <a:pPr algn="just"/>
            <a:r>
              <a:rPr lang="en-US" dirty="0" smtClean="0"/>
              <a:t>These can be proteins, carbohydrates, fats, minerals and water. Any excess or deficiency of intake of nutritive elements may result in nutritional disorders e.g. protein energy malnutrition, anemia, goiter, obesity and night blindness</a:t>
            </a:r>
          </a:p>
          <a:p>
            <a:pPr algn="just"/>
            <a:r>
              <a:rPr lang="en-US" u="sng" dirty="0" smtClean="0"/>
              <a:t>3) Physical Agents:</a:t>
            </a:r>
          </a:p>
          <a:p>
            <a:pPr algn="just"/>
            <a:r>
              <a:rPr lang="en-US" dirty="0" smtClean="0"/>
              <a:t>Exposure to excessive heat, cold, humidity, radiation, electricity sound etc. may result in illness</a:t>
            </a:r>
            <a:endParaRPr lang="en-US" u="sng" dirty="0"/>
          </a:p>
          <a:p>
            <a:pPr algn="just"/>
            <a:r>
              <a:rPr lang="en-US" u="sng" dirty="0" smtClean="0"/>
              <a:t>4) Chemical Agents:</a:t>
            </a:r>
          </a:p>
          <a:p>
            <a:pPr algn="just"/>
            <a:r>
              <a:rPr lang="en-US" dirty="0" smtClean="0"/>
              <a:t>Endogenous: These chemicals are produced in the body and cause diseases like Uremia (Urea), Ketosis (Ketone) and Jaundice (Serum bilirubin) </a:t>
            </a:r>
            <a:r>
              <a:rPr lang="en-US" dirty="0" err="1" smtClean="0"/>
              <a:t>etc</a:t>
            </a:r>
            <a:endParaRPr lang="en-US" dirty="0" smtClean="0"/>
          </a:p>
          <a:p>
            <a:pPr algn="just"/>
            <a:r>
              <a:rPr lang="en-US" dirty="0" smtClean="0"/>
              <a:t>Exogenous: Agents arising outside human host e.g. </a:t>
            </a:r>
            <a:r>
              <a:rPr lang="en-US" dirty="0" err="1" smtClean="0"/>
              <a:t>allergins</a:t>
            </a:r>
            <a:r>
              <a:rPr lang="en-US" dirty="0" smtClean="0"/>
              <a:t>, metal fumes, dust, gases, insecticides </a:t>
            </a:r>
            <a:r>
              <a:rPr lang="en-US" dirty="0" err="1" smtClean="0"/>
              <a:t>etc</a:t>
            </a:r>
            <a:endParaRPr lang="en-US" dirty="0"/>
          </a:p>
        </p:txBody>
      </p:sp>
    </p:spTree>
    <p:extLst>
      <p:ext uri="{BB962C8B-B14F-4D97-AF65-F5344CB8AC3E}">
        <p14:creationId xmlns:p14="http://schemas.microsoft.com/office/powerpoint/2010/main" val="385119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363</TotalTime>
  <Words>1699</Words>
  <Application>Microsoft Office PowerPoint</Application>
  <PresentationFormat>Widescreen</PresentationFormat>
  <Paragraphs>214</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Century Gothic</vt:lpstr>
      <vt:lpstr>Wingdings 3</vt:lpstr>
      <vt:lpstr>Ion</vt:lpstr>
      <vt:lpstr>Lecture 3 Concepts of Disease Control</vt:lpstr>
      <vt:lpstr>Disease Control</vt:lpstr>
      <vt:lpstr>PowerPoint Presentation</vt:lpstr>
      <vt:lpstr>Natural History of Disease</vt:lpstr>
      <vt:lpstr>PowerPoint Presentation</vt:lpstr>
      <vt:lpstr>PowerPoint Presentation</vt:lpstr>
      <vt:lpstr>PowerPoint Presentation</vt:lpstr>
      <vt:lpstr>Agent, Host and Environmental Factors</vt:lpstr>
      <vt:lpstr>PowerPoint Presentation</vt:lpstr>
      <vt:lpstr>PowerPoint Presentation</vt:lpstr>
      <vt:lpstr>PowerPoint Presentation</vt:lpstr>
      <vt:lpstr>PowerPoint Presentation</vt:lpstr>
      <vt:lpstr>Modes of Intervention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3 Concepts of Disease Control</dc:title>
  <dc:creator>umar farooq</dc:creator>
  <cp:lastModifiedBy>umar farooq</cp:lastModifiedBy>
  <cp:revision>63</cp:revision>
  <dcterms:created xsi:type="dcterms:W3CDTF">2018-01-11T06:17:55Z</dcterms:created>
  <dcterms:modified xsi:type="dcterms:W3CDTF">2018-01-16T02:54:37Z</dcterms:modified>
</cp:coreProperties>
</file>