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69" y="467359"/>
            <a:ext cx="8074660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14020" y="1541779"/>
            <a:ext cx="8315959" cy="4490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25550"/>
            <a:ext cx="3001009" cy="21005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4669" y="1541779"/>
            <a:ext cx="8194040" cy="482854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b="1" spc="-10" dirty="0">
                <a:latin typeface="Arial"/>
                <a:cs typeface="Arial"/>
              </a:rPr>
              <a:t>PREPRODUCTION</a:t>
            </a:r>
            <a:endParaRPr sz="2800">
              <a:latin typeface="Arial"/>
              <a:cs typeface="Arial"/>
            </a:endParaRPr>
          </a:p>
          <a:p>
            <a:pPr marL="354965" marR="3690620" indent="-342900">
              <a:lnSpc>
                <a:spcPts val="312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production process  can be broken </a:t>
            </a:r>
            <a:r>
              <a:rPr sz="2800" spc="-5" dirty="0">
                <a:latin typeface="Arial"/>
                <a:cs typeface="Arial"/>
              </a:rPr>
              <a:t>down into  </a:t>
            </a:r>
            <a:r>
              <a:rPr sz="2800" dirty="0">
                <a:latin typeface="Arial"/>
                <a:cs typeface="Arial"/>
              </a:rPr>
              <a:t>preproduction,</a:t>
            </a:r>
            <a:r>
              <a:rPr sz="2800" spc="-8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production,</a:t>
            </a:r>
            <a:endParaRPr sz="2800">
              <a:latin typeface="Arial"/>
              <a:cs typeface="Arial"/>
            </a:endParaRPr>
          </a:p>
          <a:p>
            <a:pPr marL="356870" marR="5080">
              <a:lnSpc>
                <a:spcPct val="100000"/>
              </a:lnSpc>
              <a:spcBef>
                <a:spcPts val="365"/>
              </a:spcBef>
            </a:pPr>
            <a:r>
              <a:rPr sz="2800" dirty="0">
                <a:latin typeface="Arial"/>
                <a:cs typeface="Arial"/>
              </a:rPr>
              <a:t>and postproduction. In preproduction, the basic  ideas and approaches of the production </a:t>
            </a:r>
            <a:r>
              <a:rPr sz="2800" spc="-5" dirty="0">
                <a:latin typeface="Arial"/>
                <a:cs typeface="Arial"/>
              </a:rPr>
              <a:t>are  </a:t>
            </a:r>
            <a:r>
              <a:rPr sz="2800" dirty="0">
                <a:latin typeface="Arial"/>
                <a:cs typeface="Arial"/>
              </a:rPr>
              <a:t>developed and set in </a:t>
            </a:r>
            <a:r>
              <a:rPr sz="2800" spc="-5" dirty="0">
                <a:latin typeface="Arial"/>
                <a:cs typeface="Arial"/>
              </a:rPr>
              <a:t>motion. </a:t>
            </a:r>
            <a:r>
              <a:rPr sz="2800" dirty="0">
                <a:latin typeface="Arial"/>
                <a:cs typeface="Arial"/>
              </a:rPr>
              <a:t>It </a:t>
            </a:r>
            <a:r>
              <a:rPr sz="2800" spc="-5" dirty="0">
                <a:latin typeface="Arial"/>
                <a:cs typeface="Arial"/>
              </a:rPr>
              <a:t>is in </a:t>
            </a:r>
            <a:r>
              <a:rPr sz="2800" dirty="0">
                <a:latin typeface="Arial"/>
                <a:cs typeface="Arial"/>
              </a:rPr>
              <a:t>this phase  that the production can be set on a proper course  or misdirected (messed up) to such an extent that  no </a:t>
            </a:r>
            <a:r>
              <a:rPr sz="2800" spc="-5" dirty="0">
                <a:latin typeface="Arial"/>
                <a:cs typeface="Arial"/>
              </a:rPr>
              <a:t>amount </a:t>
            </a:r>
            <a:r>
              <a:rPr sz="2800" dirty="0">
                <a:latin typeface="Arial"/>
                <a:cs typeface="Arial"/>
              </a:rPr>
              <a:t>of </a:t>
            </a:r>
            <a:r>
              <a:rPr sz="2800" spc="-5" dirty="0">
                <a:latin typeface="Arial"/>
                <a:cs typeface="Arial"/>
              </a:rPr>
              <a:t>time, </a:t>
            </a:r>
            <a:r>
              <a:rPr sz="2800" dirty="0">
                <a:latin typeface="Arial"/>
                <a:cs typeface="Arial"/>
              </a:rPr>
              <a:t>talent, </a:t>
            </a:r>
            <a:r>
              <a:rPr sz="2800" spc="5" dirty="0">
                <a:latin typeface="Arial"/>
                <a:cs typeface="Arial"/>
              </a:rPr>
              <a:t>or </a:t>
            </a:r>
            <a:r>
              <a:rPr sz="2800" dirty="0">
                <a:latin typeface="Arial"/>
                <a:cs typeface="Arial"/>
              </a:rPr>
              <a:t>editing expertise can  save </a:t>
            </a:r>
            <a:r>
              <a:rPr sz="2800" spc="-5" dirty="0">
                <a:latin typeface="Arial"/>
                <a:cs typeface="Arial"/>
              </a:rPr>
              <a:t>it.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38250"/>
            <a:ext cx="3001009" cy="2066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4669" y="1541779"/>
            <a:ext cx="7976234" cy="491744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b="1" spc="-10" dirty="0">
                <a:latin typeface="Arial"/>
                <a:cs typeface="Arial"/>
              </a:rPr>
              <a:t>POST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PRODUCTION</a:t>
            </a:r>
            <a:endParaRPr sz="2800">
              <a:latin typeface="Arial"/>
              <a:cs typeface="Arial"/>
            </a:endParaRPr>
          </a:p>
          <a:p>
            <a:pPr marL="354965" marR="3473450" indent="-342900">
              <a:lnSpc>
                <a:spcPts val="312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Have </a:t>
            </a:r>
            <a:r>
              <a:rPr sz="2800" dirty="0">
                <a:latin typeface="Arial"/>
                <a:cs typeface="Arial"/>
              </a:rPr>
              <a:t>you ever seen a  </a:t>
            </a:r>
            <a:r>
              <a:rPr sz="2800" spc="-5" dirty="0">
                <a:latin typeface="Arial"/>
                <a:cs typeface="Arial"/>
              </a:rPr>
              <a:t>movie </a:t>
            </a:r>
            <a:r>
              <a:rPr sz="2800" dirty="0">
                <a:latin typeface="Arial"/>
                <a:cs typeface="Arial"/>
              </a:rPr>
              <a:t>and forgotten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about  </a:t>
            </a:r>
            <a:r>
              <a:rPr sz="2800" spc="-5" dirty="0">
                <a:latin typeface="Arial"/>
                <a:cs typeface="Arial"/>
              </a:rPr>
              <a:t>it </a:t>
            </a:r>
            <a:r>
              <a:rPr sz="2800" dirty="0">
                <a:latin typeface="Arial"/>
                <a:cs typeface="Arial"/>
              </a:rPr>
              <a:t>almost as soon </a:t>
            </a:r>
            <a:r>
              <a:rPr sz="2800" spc="5" dirty="0">
                <a:latin typeface="Arial"/>
                <a:cs typeface="Arial"/>
              </a:rPr>
              <a:t>as</a:t>
            </a:r>
            <a:r>
              <a:rPr sz="2800" spc="-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you</a:t>
            </a:r>
            <a:endParaRPr sz="2800">
              <a:latin typeface="Arial"/>
              <a:cs typeface="Arial"/>
            </a:endParaRPr>
          </a:p>
          <a:p>
            <a:pPr marL="356870" marR="5080">
              <a:lnSpc>
                <a:spcPct val="100000"/>
              </a:lnSpc>
              <a:spcBef>
                <a:spcPts val="365"/>
              </a:spcBef>
              <a:tabLst>
                <a:tab pos="3032760" algn="l"/>
              </a:tabLst>
            </a:pPr>
            <a:r>
              <a:rPr sz="2800" dirty="0">
                <a:latin typeface="Arial"/>
                <a:cs typeface="Arial"/>
              </a:rPr>
              <a:t>left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theater?	</a:t>
            </a:r>
            <a:r>
              <a:rPr sz="2800" dirty="0">
                <a:latin typeface="Arial"/>
                <a:cs typeface="Arial"/>
              </a:rPr>
              <a:t>In contrast, </a:t>
            </a:r>
            <a:r>
              <a:rPr sz="2800" spc="-5" dirty="0">
                <a:latin typeface="Arial"/>
                <a:cs typeface="Arial"/>
              </a:rPr>
              <a:t>some movies </a:t>
            </a:r>
            <a:r>
              <a:rPr sz="2800" dirty="0">
                <a:latin typeface="Arial"/>
                <a:cs typeface="Arial"/>
              </a:rPr>
              <a:t>seem  to "stick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you," and you </a:t>
            </a:r>
            <a:r>
              <a:rPr sz="2800" spc="-5" dirty="0">
                <a:latin typeface="Arial"/>
                <a:cs typeface="Arial"/>
              </a:rPr>
              <a:t>may think </a:t>
            </a:r>
            <a:r>
              <a:rPr sz="2800" dirty="0">
                <a:latin typeface="Arial"/>
                <a:cs typeface="Arial"/>
              </a:rPr>
              <a:t>about  them for days or even</a:t>
            </a:r>
            <a:r>
              <a:rPr sz="2800" spc="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weeks.</a:t>
            </a:r>
            <a:endParaRPr sz="2800">
              <a:latin typeface="Arial"/>
              <a:cs typeface="Arial"/>
            </a:endParaRPr>
          </a:p>
          <a:p>
            <a:pPr marL="356870" marR="226060">
              <a:lnSpc>
                <a:spcPct val="100000"/>
              </a:lnSpc>
              <a:spcBef>
                <a:spcPts val="690"/>
              </a:spcBef>
            </a:pPr>
            <a:r>
              <a:rPr sz="2800" dirty="0">
                <a:latin typeface="Arial"/>
                <a:cs typeface="Arial"/>
              </a:rPr>
              <a:t>Television can be used to provide </a:t>
            </a:r>
            <a:r>
              <a:rPr sz="2800" spc="-5" dirty="0">
                <a:latin typeface="Arial"/>
                <a:cs typeface="Arial"/>
              </a:rPr>
              <a:t>audiences  with mindless </a:t>
            </a:r>
            <a:r>
              <a:rPr sz="2800" dirty="0">
                <a:latin typeface="Arial"/>
                <a:cs typeface="Arial"/>
              </a:rPr>
              <a:t>drivel or </a:t>
            </a:r>
            <a:r>
              <a:rPr sz="2800" spc="-5" dirty="0">
                <a:latin typeface="Arial"/>
                <a:cs typeface="Arial"/>
              </a:rPr>
              <a:t>with ideas </a:t>
            </a:r>
            <a:r>
              <a:rPr sz="2800" dirty="0">
                <a:latin typeface="Arial"/>
                <a:cs typeface="Arial"/>
              </a:rPr>
              <a:t>that </a:t>
            </a:r>
            <a:r>
              <a:rPr sz="2800" spc="-5" dirty="0">
                <a:latin typeface="Arial"/>
                <a:cs typeface="Arial"/>
              </a:rPr>
              <a:t>make </a:t>
            </a:r>
            <a:r>
              <a:rPr sz="2800" dirty="0">
                <a:latin typeface="Arial"/>
                <a:cs typeface="Arial"/>
              </a:rPr>
              <a:t>a  positive difference. </a:t>
            </a:r>
            <a:r>
              <a:rPr sz="2800" spc="-5" dirty="0">
                <a:latin typeface="Arial"/>
                <a:cs typeface="Arial"/>
              </a:rPr>
              <a:t>How would </a:t>
            </a:r>
            <a:r>
              <a:rPr sz="2800" dirty="0">
                <a:latin typeface="Arial"/>
                <a:cs typeface="Arial"/>
              </a:rPr>
              <a:t>you </a:t>
            </a:r>
            <a:r>
              <a:rPr sz="2800" spc="-5" dirty="0">
                <a:latin typeface="Arial"/>
                <a:cs typeface="Arial"/>
              </a:rPr>
              <a:t>rather </a:t>
            </a:r>
            <a:r>
              <a:rPr sz="2800" dirty="0">
                <a:latin typeface="Arial"/>
                <a:cs typeface="Arial"/>
              </a:rPr>
              <a:t>have  your </a:t>
            </a:r>
            <a:r>
              <a:rPr sz="2800" spc="-5" dirty="0">
                <a:latin typeface="Arial"/>
                <a:cs typeface="Arial"/>
              </a:rPr>
              <a:t>work </a:t>
            </a:r>
            <a:r>
              <a:rPr sz="2800" dirty="0">
                <a:latin typeface="Arial"/>
                <a:cs typeface="Arial"/>
              </a:rPr>
              <a:t>and life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remembered?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5308600" y="1239519"/>
            <a:ext cx="3001009" cy="21069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580630" y="1282700"/>
            <a:ext cx="635000" cy="121920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0" rIns="0" bIns="0" rtlCol="0">
            <a:spAutoFit/>
          </a:bodyPr>
          <a:lstStyle/>
          <a:p>
            <a:pPr marL="99060">
              <a:lnSpc>
                <a:spcPts val="960"/>
              </a:lnSpc>
            </a:pPr>
            <a:r>
              <a:rPr sz="1000" spc="-170" dirty="0">
                <a:latin typeface="Times New Roman"/>
                <a:cs typeface="Times New Roman"/>
              </a:rPr>
              <a:t>Zombie </a:t>
            </a:r>
            <a:r>
              <a:rPr sz="1000" spc="-185" dirty="0">
                <a:latin typeface="Times New Roman"/>
                <a:cs typeface="Times New Roman"/>
              </a:rPr>
              <a:t>Love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24280"/>
            <a:ext cx="3001009" cy="2080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4669" y="1541779"/>
            <a:ext cx="8054975" cy="440309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b="1" spc="-10" dirty="0">
                <a:latin typeface="Arial"/>
                <a:cs typeface="Arial"/>
              </a:rPr>
              <a:t>PREPRODUCTION</a:t>
            </a:r>
            <a:endParaRPr sz="2800">
              <a:latin typeface="Arial"/>
              <a:cs typeface="Arial"/>
            </a:endParaRPr>
          </a:p>
          <a:p>
            <a:pPr marL="354965" marR="3670935" indent="-342900">
              <a:lnSpc>
                <a:spcPts val="312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During </a:t>
            </a:r>
            <a:r>
              <a:rPr sz="2800" dirty="0">
                <a:latin typeface="Arial"/>
                <a:cs typeface="Arial"/>
              </a:rPr>
              <a:t>preproduction,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not  </a:t>
            </a:r>
            <a:r>
              <a:rPr sz="2800" spc="-5" dirty="0">
                <a:latin typeface="Arial"/>
                <a:cs typeface="Arial"/>
              </a:rPr>
              <a:t>only </a:t>
            </a:r>
            <a:r>
              <a:rPr sz="2800" dirty="0">
                <a:latin typeface="Arial"/>
                <a:cs typeface="Arial"/>
              </a:rPr>
              <a:t>are key </a:t>
            </a:r>
            <a:r>
              <a:rPr sz="2800" spc="-5" dirty="0">
                <a:latin typeface="Arial"/>
                <a:cs typeface="Arial"/>
              </a:rPr>
              <a:t>talent </a:t>
            </a:r>
            <a:r>
              <a:rPr sz="2800" dirty="0">
                <a:latin typeface="Arial"/>
                <a:cs typeface="Arial"/>
              </a:rPr>
              <a:t>and  production</a:t>
            </a:r>
            <a:r>
              <a:rPr sz="2800" spc="-5" dirty="0">
                <a:latin typeface="Arial"/>
                <a:cs typeface="Arial"/>
              </a:rPr>
              <a:t> members</a:t>
            </a:r>
            <a:endParaRPr sz="2800">
              <a:latin typeface="Arial"/>
              <a:cs typeface="Arial"/>
            </a:endParaRPr>
          </a:p>
          <a:p>
            <a:pPr marL="356870" marR="5080">
              <a:lnSpc>
                <a:spcPct val="100000"/>
              </a:lnSpc>
              <a:spcBef>
                <a:spcPts val="365"/>
              </a:spcBef>
            </a:pPr>
            <a:r>
              <a:rPr sz="2800" dirty="0">
                <a:latin typeface="Arial"/>
                <a:cs typeface="Arial"/>
              </a:rPr>
              <a:t>selected, but all the </a:t>
            </a:r>
            <a:r>
              <a:rPr sz="2800" spc="-5" dirty="0">
                <a:latin typeface="Arial"/>
                <a:cs typeface="Arial"/>
              </a:rPr>
              <a:t>major elements are planned.  Since things </a:t>
            </a:r>
            <a:r>
              <a:rPr sz="2800" dirty="0">
                <a:latin typeface="Arial"/>
                <a:cs typeface="Arial"/>
              </a:rPr>
              <a:t>such as scenic design, </a:t>
            </a:r>
            <a:r>
              <a:rPr sz="2800" spc="-5" dirty="0">
                <a:latin typeface="Arial"/>
                <a:cs typeface="Arial"/>
              </a:rPr>
              <a:t>lighting, and  </a:t>
            </a:r>
            <a:r>
              <a:rPr sz="2800" dirty="0">
                <a:latin typeface="Arial"/>
                <a:cs typeface="Arial"/>
              </a:rPr>
              <a:t>audio </a:t>
            </a:r>
            <a:r>
              <a:rPr sz="2800" spc="-5" dirty="0">
                <a:latin typeface="Arial"/>
                <a:cs typeface="Arial"/>
              </a:rPr>
              <a:t>are </a:t>
            </a:r>
            <a:r>
              <a:rPr sz="2800" dirty="0">
                <a:latin typeface="Arial"/>
                <a:cs typeface="Arial"/>
              </a:rPr>
              <a:t>interrelated, they must be </a:t>
            </a:r>
            <a:r>
              <a:rPr sz="2800" spc="-5" dirty="0">
                <a:latin typeface="Arial"/>
                <a:cs typeface="Arial"/>
              </a:rPr>
              <a:t>carefully  </a:t>
            </a:r>
            <a:r>
              <a:rPr sz="2800" dirty="0">
                <a:latin typeface="Arial"/>
                <a:cs typeface="Arial"/>
              </a:rPr>
              <a:t>coordinated in a series of production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meetings.</a:t>
            </a:r>
            <a:endParaRPr sz="2800">
              <a:latin typeface="Arial"/>
              <a:cs typeface="Arial"/>
            </a:endParaRPr>
          </a:p>
          <a:p>
            <a:pPr marL="356870" marR="28130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Sets must </a:t>
            </a:r>
            <a:r>
              <a:rPr sz="2800" dirty="0">
                <a:latin typeface="Arial"/>
                <a:cs typeface="Arial"/>
              </a:rPr>
              <a:t>be constructed and </a:t>
            </a:r>
            <a:r>
              <a:rPr sz="2800" spc="-5" dirty="0">
                <a:latin typeface="Arial"/>
                <a:cs typeface="Arial"/>
              </a:rPr>
              <a:t>painted/finished,  </a:t>
            </a:r>
            <a:r>
              <a:rPr sz="2800" dirty="0">
                <a:latin typeface="Arial"/>
                <a:cs typeface="Arial"/>
              </a:rPr>
              <a:t>costumes created and lights hung and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wired.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25550"/>
            <a:ext cx="3001009" cy="20802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4669" y="1541779"/>
            <a:ext cx="8054340" cy="449072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b="1" spc="-10" dirty="0">
                <a:latin typeface="Arial"/>
                <a:cs typeface="Arial"/>
              </a:rPr>
              <a:t>PREPRODUCTION</a:t>
            </a:r>
            <a:endParaRPr sz="2800">
              <a:latin typeface="Arial"/>
              <a:cs typeface="Arial"/>
            </a:endParaRPr>
          </a:p>
          <a:p>
            <a:pPr marL="354965" marR="3770629" indent="-342900">
              <a:lnSpc>
                <a:spcPts val="312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Once </a:t>
            </a:r>
            <a:r>
              <a:rPr sz="2800" dirty="0">
                <a:latin typeface="Arial"/>
                <a:cs typeface="Arial"/>
              </a:rPr>
              <a:t>the basic </a:t>
            </a:r>
            <a:r>
              <a:rPr sz="2800" spc="-5" dirty="0">
                <a:latin typeface="Arial"/>
                <a:cs typeface="Arial"/>
              </a:rPr>
              <a:t>elements  are </a:t>
            </a:r>
            <a:r>
              <a:rPr sz="2800" dirty="0">
                <a:latin typeface="Arial"/>
                <a:cs typeface="Arial"/>
              </a:rPr>
              <a:t>in </a:t>
            </a:r>
            <a:r>
              <a:rPr sz="2800" spc="-5" dirty="0">
                <a:latin typeface="Arial"/>
                <a:cs typeface="Arial"/>
              </a:rPr>
              <a:t>place, </a:t>
            </a:r>
            <a:r>
              <a:rPr sz="2800" dirty="0">
                <a:latin typeface="Arial"/>
                <a:cs typeface="Arial"/>
              </a:rPr>
              <a:t>rehearsals  can start. A </a:t>
            </a:r>
            <a:r>
              <a:rPr sz="2800" spc="-5" dirty="0">
                <a:latin typeface="Arial"/>
                <a:cs typeface="Arial"/>
              </a:rPr>
              <a:t>simple</a:t>
            </a:r>
            <a:r>
              <a:rPr sz="2800" spc="-3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on-</a:t>
            </a:r>
            <a:endParaRPr sz="2800">
              <a:latin typeface="Arial"/>
              <a:cs typeface="Arial"/>
            </a:endParaRPr>
          </a:p>
          <a:p>
            <a:pPr marL="356870" marR="5080">
              <a:lnSpc>
                <a:spcPct val="100000"/>
              </a:lnSpc>
              <a:spcBef>
                <a:spcPts val="365"/>
              </a:spcBef>
            </a:pPr>
            <a:r>
              <a:rPr sz="2800" dirty="0">
                <a:latin typeface="Arial"/>
                <a:cs typeface="Arial"/>
              </a:rPr>
              <a:t>location segment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involve only a quick check  of talent positions </a:t>
            </a:r>
            <a:r>
              <a:rPr sz="2800" spc="5" dirty="0">
                <a:latin typeface="Arial"/>
                <a:cs typeface="Arial"/>
              </a:rPr>
              <a:t>so </a:t>
            </a:r>
            <a:r>
              <a:rPr sz="2800" spc="-5" dirty="0">
                <a:latin typeface="Arial"/>
                <a:cs typeface="Arial"/>
              </a:rPr>
              <a:t>that camera </a:t>
            </a:r>
            <a:r>
              <a:rPr sz="2800" dirty="0">
                <a:latin typeface="Arial"/>
                <a:cs typeface="Arial"/>
              </a:rPr>
              <a:t>moves, </a:t>
            </a:r>
            <a:r>
              <a:rPr sz="2800" spc="-5" dirty="0">
                <a:latin typeface="Arial"/>
                <a:cs typeface="Arial"/>
              </a:rPr>
              <a:t>audio, 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lighting </a:t>
            </a:r>
            <a:r>
              <a:rPr sz="2800" dirty="0">
                <a:latin typeface="Arial"/>
                <a:cs typeface="Arial"/>
              </a:rPr>
              <a:t>can be</a:t>
            </a:r>
            <a:r>
              <a:rPr sz="2800" spc="2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checked.</a:t>
            </a:r>
            <a:endParaRPr sz="2800">
              <a:latin typeface="Arial"/>
              <a:cs typeface="Arial"/>
            </a:endParaRPr>
          </a:p>
          <a:p>
            <a:pPr marL="356870" marR="86360">
              <a:lnSpc>
                <a:spcPct val="100000"/>
              </a:lnSpc>
              <a:spcBef>
                <a:spcPts val="690"/>
              </a:spcBef>
            </a:pP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simple </a:t>
            </a:r>
            <a:r>
              <a:rPr sz="2800" dirty="0">
                <a:latin typeface="Arial"/>
                <a:cs typeface="Arial"/>
              </a:rPr>
              <a:t>studio newscast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often </a:t>
            </a:r>
            <a:r>
              <a:rPr sz="2800" spc="-5" dirty="0">
                <a:latin typeface="Arial"/>
                <a:cs typeface="Arial"/>
              </a:rPr>
              <a:t>performed </a:t>
            </a:r>
            <a:r>
              <a:rPr sz="2800" dirty="0">
                <a:latin typeface="Arial"/>
                <a:cs typeface="Arial"/>
              </a:rPr>
              <a:t>live  </a:t>
            </a:r>
            <a:r>
              <a:rPr sz="2800" spc="-5" dirty="0">
                <a:latin typeface="Arial"/>
                <a:cs typeface="Arial"/>
              </a:rPr>
              <a:t>without </a:t>
            </a:r>
            <a:r>
              <a:rPr sz="2800" dirty="0">
                <a:latin typeface="Arial"/>
                <a:cs typeface="Arial"/>
              </a:rPr>
              <a:t>a rehearsal since the format varies </a:t>
            </a:r>
            <a:r>
              <a:rPr sz="2800" spc="-5" dirty="0">
                <a:latin typeface="Arial"/>
                <a:cs typeface="Arial"/>
              </a:rPr>
              <a:t>little  </a:t>
            </a:r>
            <a:r>
              <a:rPr sz="2800" dirty="0">
                <a:latin typeface="Arial"/>
                <a:cs typeface="Arial"/>
              </a:rPr>
              <a:t>from day to</a:t>
            </a:r>
            <a:r>
              <a:rPr sz="2800" spc="-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day.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25550"/>
            <a:ext cx="3001009" cy="21018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4669" y="1541779"/>
            <a:ext cx="8038465" cy="482854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b="1" spc="-10" dirty="0">
                <a:latin typeface="Arial"/>
                <a:cs typeface="Arial"/>
              </a:rPr>
              <a:t>PREPRODUCTION</a:t>
            </a:r>
            <a:endParaRPr sz="2800">
              <a:latin typeface="Arial"/>
              <a:cs typeface="Arial"/>
            </a:endParaRPr>
          </a:p>
          <a:p>
            <a:pPr marL="354965" marR="3693795" indent="-342900">
              <a:lnSpc>
                <a:spcPts val="312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complex dramatic  </a:t>
            </a:r>
            <a:r>
              <a:rPr sz="2800" dirty="0">
                <a:latin typeface="Arial"/>
                <a:cs typeface="Arial"/>
              </a:rPr>
              <a:t>production </a:t>
            </a:r>
            <a:r>
              <a:rPr sz="2800" spc="-5" dirty="0">
                <a:latin typeface="Arial"/>
                <a:cs typeface="Arial"/>
              </a:rPr>
              <a:t>may </a:t>
            </a:r>
            <a:r>
              <a:rPr sz="2800" dirty="0">
                <a:latin typeface="Arial"/>
                <a:cs typeface="Arial"/>
              </a:rPr>
              <a:t>require  </a:t>
            </a:r>
            <a:r>
              <a:rPr sz="2800" spc="-5" dirty="0">
                <a:latin typeface="Arial"/>
                <a:cs typeface="Arial"/>
              </a:rPr>
              <a:t>many </a:t>
            </a:r>
            <a:r>
              <a:rPr sz="2800" dirty="0">
                <a:latin typeface="Arial"/>
                <a:cs typeface="Arial"/>
              </a:rPr>
              <a:t>days of</a:t>
            </a:r>
            <a:r>
              <a:rPr sz="2800" spc="-6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rehearsals.</a:t>
            </a:r>
            <a:endParaRPr sz="2800">
              <a:latin typeface="Arial"/>
              <a:cs typeface="Arial"/>
            </a:endParaRPr>
          </a:p>
          <a:p>
            <a:pPr marL="356870" marR="5080">
              <a:lnSpc>
                <a:spcPct val="100000"/>
              </a:lnSpc>
              <a:spcBef>
                <a:spcPts val="365"/>
              </a:spcBef>
            </a:pPr>
            <a:r>
              <a:rPr sz="2800" dirty="0">
                <a:latin typeface="Arial"/>
                <a:cs typeface="Arial"/>
              </a:rPr>
              <a:t>These </a:t>
            </a:r>
            <a:r>
              <a:rPr sz="2800" spc="-5" dirty="0">
                <a:latin typeface="Arial"/>
                <a:cs typeface="Arial"/>
              </a:rPr>
              <a:t>generally </a:t>
            </a:r>
            <a:r>
              <a:rPr sz="2800" dirty="0">
                <a:latin typeface="Arial"/>
                <a:cs typeface="Arial"/>
              </a:rPr>
              <a:t>start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a </a:t>
            </a:r>
            <a:r>
              <a:rPr sz="2800" spc="-5" dirty="0">
                <a:latin typeface="Arial"/>
                <a:cs typeface="Arial"/>
              </a:rPr>
              <a:t>table </a:t>
            </a:r>
            <a:r>
              <a:rPr sz="2800" dirty="0">
                <a:latin typeface="Arial"/>
                <a:cs typeface="Arial"/>
              </a:rPr>
              <a:t>reading or </a:t>
            </a:r>
            <a:r>
              <a:rPr sz="2800" spc="-5" dirty="0">
                <a:latin typeface="Arial"/>
                <a:cs typeface="Arial"/>
              </a:rPr>
              <a:t>dry  </a:t>
            </a:r>
            <a:r>
              <a:rPr sz="2800" dirty="0">
                <a:latin typeface="Arial"/>
                <a:cs typeface="Arial"/>
              </a:rPr>
              <a:t>rehearsal </a:t>
            </a:r>
            <a:r>
              <a:rPr sz="2800" spc="-5" dirty="0">
                <a:latin typeface="Arial"/>
                <a:cs typeface="Arial"/>
              </a:rPr>
              <a:t>where </a:t>
            </a:r>
            <a:r>
              <a:rPr sz="2800" dirty="0">
                <a:latin typeface="Arial"/>
                <a:cs typeface="Arial"/>
              </a:rPr>
              <a:t>the talent </a:t>
            </a:r>
            <a:r>
              <a:rPr sz="2800" spc="-5" dirty="0">
                <a:latin typeface="Arial"/>
                <a:cs typeface="Arial"/>
              </a:rPr>
              <a:t>along with </a:t>
            </a:r>
            <a:r>
              <a:rPr sz="2800" dirty="0">
                <a:latin typeface="Arial"/>
                <a:cs typeface="Arial"/>
              </a:rPr>
              <a:t>key  production </a:t>
            </a:r>
            <a:r>
              <a:rPr sz="2800" spc="-5" dirty="0">
                <a:latin typeface="Arial"/>
                <a:cs typeface="Arial"/>
              </a:rPr>
              <a:t>personnel </a:t>
            </a:r>
            <a:r>
              <a:rPr sz="2800" dirty="0">
                <a:latin typeface="Arial"/>
                <a:cs typeface="Arial"/>
              </a:rPr>
              <a:t>sit </a:t>
            </a:r>
            <a:r>
              <a:rPr sz="2800" spc="-5" dirty="0">
                <a:latin typeface="Arial"/>
                <a:cs typeface="Arial"/>
              </a:rPr>
              <a:t>around </a:t>
            </a:r>
            <a:r>
              <a:rPr sz="2800" dirty="0">
                <a:latin typeface="Arial"/>
                <a:cs typeface="Arial"/>
              </a:rPr>
              <a:t>a table and </a:t>
            </a:r>
            <a:r>
              <a:rPr sz="2800" spc="-5" dirty="0">
                <a:latin typeface="Arial"/>
                <a:cs typeface="Arial"/>
              </a:rPr>
              <a:t>read  </a:t>
            </a:r>
            <a:r>
              <a:rPr sz="2800" dirty="0">
                <a:latin typeface="Arial"/>
                <a:cs typeface="Arial"/>
              </a:rPr>
              <a:t>through the script. </a:t>
            </a:r>
            <a:r>
              <a:rPr sz="2800" spc="-5" dirty="0">
                <a:latin typeface="Arial"/>
                <a:cs typeface="Arial"/>
              </a:rPr>
              <a:t>Script </a:t>
            </a:r>
            <a:r>
              <a:rPr sz="2800" dirty="0">
                <a:latin typeface="Arial"/>
                <a:cs typeface="Arial"/>
              </a:rPr>
              <a:t>changes often take  place at </a:t>
            </a:r>
            <a:r>
              <a:rPr sz="2800" spc="-5" dirty="0">
                <a:latin typeface="Arial"/>
                <a:cs typeface="Arial"/>
              </a:rPr>
              <a:t>this point. </a:t>
            </a:r>
            <a:r>
              <a:rPr sz="2800" dirty="0">
                <a:latin typeface="Arial"/>
                <a:cs typeface="Arial"/>
              </a:rPr>
              <a:t>Next, there </a:t>
            </a:r>
            <a:r>
              <a:rPr sz="2800" spc="-5" dirty="0">
                <a:latin typeface="Arial"/>
                <a:cs typeface="Arial"/>
              </a:rPr>
              <a:t>is </a:t>
            </a:r>
            <a:r>
              <a:rPr sz="2800" dirty="0">
                <a:latin typeface="Arial"/>
                <a:cs typeface="Arial"/>
              </a:rPr>
              <a:t>usually a tech  rehearsal or cue-to-cue rehearsal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or </a:t>
            </a:r>
            <a:r>
              <a:rPr sz="2800" spc="-5" dirty="0">
                <a:latin typeface="Arial"/>
                <a:cs typeface="Arial"/>
              </a:rPr>
              <a:t>without  talent </a:t>
            </a:r>
            <a:r>
              <a:rPr sz="2800" dirty="0">
                <a:latin typeface="Arial"/>
                <a:cs typeface="Arial"/>
              </a:rPr>
              <a:t>to familiarize the crew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the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blocking.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39519"/>
            <a:ext cx="3001009" cy="20650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4669" y="1541779"/>
            <a:ext cx="8267700" cy="440309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b="1" spc="-10" dirty="0">
                <a:latin typeface="Arial"/>
                <a:cs typeface="Arial"/>
              </a:rPr>
              <a:t>PREPRODUCTION</a:t>
            </a:r>
            <a:endParaRPr sz="2800">
              <a:latin typeface="Arial"/>
              <a:cs typeface="Arial"/>
            </a:endParaRPr>
          </a:p>
          <a:p>
            <a:pPr marL="354965" marR="3782695" indent="-342900" algn="just">
              <a:lnSpc>
                <a:spcPts val="3120"/>
              </a:lnSpc>
              <a:spcBef>
                <a:spcPts val="76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Finally, there's </a:t>
            </a:r>
            <a:r>
              <a:rPr sz="2800" dirty="0">
                <a:latin typeface="Arial"/>
                <a:cs typeface="Arial"/>
              </a:rPr>
              <a:t>a full dress  rehearsal. </a:t>
            </a:r>
            <a:r>
              <a:rPr sz="2800" spc="-5" dirty="0">
                <a:latin typeface="Arial"/>
                <a:cs typeface="Arial"/>
              </a:rPr>
              <a:t>Here,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talent  </a:t>
            </a:r>
            <a:r>
              <a:rPr sz="2800" dirty="0">
                <a:latin typeface="Arial"/>
                <a:cs typeface="Arial"/>
              </a:rPr>
              <a:t>dresses in the</a:t>
            </a:r>
            <a:r>
              <a:rPr sz="2800" spc="-7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appropriate</a:t>
            </a:r>
            <a:endParaRPr sz="2800">
              <a:latin typeface="Arial"/>
              <a:cs typeface="Arial"/>
            </a:endParaRPr>
          </a:p>
          <a:p>
            <a:pPr marL="356870" marR="5080">
              <a:lnSpc>
                <a:spcPct val="100000"/>
              </a:lnSpc>
              <a:spcBef>
                <a:spcPts val="365"/>
              </a:spcBef>
            </a:pPr>
            <a:r>
              <a:rPr sz="2800" spc="-5" dirty="0">
                <a:latin typeface="Arial"/>
                <a:cs typeface="Arial"/>
              </a:rPr>
              <a:t>wardrobe, </a:t>
            </a:r>
            <a:r>
              <a:rPr sz="2800" dirty="0">
                <a:latin typeface="Arial"/>
                <a:cs typeface="Arial"/>
              </a:rPr>
              <a:t>and </a:t>
            </a:r>
            <a:r>
              <a:rPr sz="2800" spc="-5" dirty="0">
                <a:latin typeface="Arial"/>
                <a:cs typeface="Arial"/>
              </a:rPr>
              <a:t>all </a:t>
            </a:r>
            <a:r>
              <a:rPr sz="2800" dirty="0">
                <a:latin typeface="Arial"/>
                <a:cs typeface="Arial"/>
              </a:rPr>
              <a:t>production </a:t>
            </a:r>
            <a:r>
              <a:rPr sz="2800" spc="-5" dirty="0">
                <a:latin typeface="Arial"/>
                <a:cs typeface="Arial"/>
              </a:rPr>
              <a:t>elements are </a:t>
            </a:r>
            <a:r>
              <a:rPr sz="2800" dirty="0">
                <a:latin typeface="Arial"/>
                <a:cs typeface="Arial"/>
              </a:rPr>
              <a:t>in  place. </a:t>
            </a:r>
            <a:r>
              <a:rPr sz="2800" spc="-5" dirty="0">
                <a:latin typeface="Arial"/>
                <a:cs typeface="Arial"/>
              </a:rPr>
              <a:t>This </a:t>
            </a:r>
            <a:r>
              <a:rPr sz="2800" dirty="0">
                <a:latin typeface="Arial"/>
                <a:cs typeface="Arial"/>
              </a:rPr>
              <a:t>is the </a:t>
            </a:r>
            <a:r>
              <a:rPr sz="2800" spc="-5" dirty="0">
                <a:latin typeface="Arial"/>
                <a:cs typeface="Arial"/>
              </a:rPr>
              <a:t>final </a:t>
            </a:r>
            <a:r>
              <a:rPr sz="2800" dirty="0">
                <a:latin typeface="Arial"/>
                <a:cs typeface="Arial"/>
              </a:rPr>
              <a:t>opportunity for production  personnel to solve </a:t>
            </a:r>
            <a:r>
              <a:rPr sz="2800" spc="-5" dirty="0">
                <a:latin typeface="Arial"/>
                <a:cs typeface="Arial"/>
              </a:rPr>
              <a:t>whatever </a:t>
            </a:r>
            <a:r>
              <a:rPr sz="2800" dirty="0">
                <a:latin typeface="Arial"/>
                <a:cs typeface="Arial"/>
              </a:rPr>
              <a:t>production </a:t>
            </a:r>
            <a:r>
              <a:rPr sz="2800" spc="-5" dirty="0">
                <a:latin typeface="Arial"/>
                <a:cs typeface="Arial"/>
              </a:rPr>
              <a:t>problems  remain. Complicated camera </a:t>
            </a:r>
            <a:r>
              <a:rPr sz="2800" dirty="0">
                <a:latin typeface="Arial"/>
                <a:cs typeface="Arial"/>
              </a:rPr>
              <a:t>moves and technical  challenges can be practiced during the dress  rehearsal.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39519"/>
            <a:ext cx="3001009" cy="206501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4669" y="1541779"/>
            <a:ext cx="8273415" cy="482854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b="1" spc="-10" dirty="0">
                <a:latin typeface="Arial"/>
                <a:cs typeface="Arial"/>
              </a:rPr>
              <a:t>PRODUCTION</a:t>
            </a:r>
            <a:endParaRPr sz="2800">
              <a:latin typeface="Arial"/>
              <a:cs typeface="Arial"/>
            </a:endParaRPr>
          </a:p>
          <a:p>
            <a:pPr marL="354965" marR="4025900" indent="-342900" algn="just">
              <a:lnSpc>
                <a:spcPts val="3120"/>
              </a:lnSpc>
              <a:spcBef>
                <a:spcPts val="76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The </a:t>
            </a:r>
            <a:r>
              <a:rPr sz="2800" dirty="0">
                <a:latin typeface="Arial"/>
                <a:cs typeface="Arial"/>
              </a:rPr>
              <a:t>production phase </a:t>
            </a:r>
            <a:r>
              <a:rPr sz="2800" spc="-5" dirty="0">
                <a:latin typeface="Arial"/>
                <a:cs typeface="Arial"/>
              </a:rPr>
              <a:t>is  where </a:t>
            </a:r>
            <a:r>
              <a:rPr sz="2800" dirty="0">
                <a:latin typeface="Arial"/>
                <a:cs typeface="Arial"/>
              </a:rPr>
              <a:t>everything </a:t>
            </a:r>
            <a:r>
              <a:rPr sz="2800" spc="-5" dirty="0">
                <a:latin typeface="Arial"/>
                <a:cs typeface="Arial"/>
              </a:rPr>
              <a:t>comes  </a:t>
            </a:r>
            <a:r>
              <a:rPr sz="2800" dirty="0">
                <a:latin typeface="Arial"/>
                <a:cs typeface="Arial"/>
              </a:rPr>
              <a:t>together in a </a:t>
            </a:r>
            <a:r>
              <a:rPr sz="2800" spc="-5" dirty="0">
                <a:latin typeface="Arial"/>
                <a:cs typeface="Arial"/>
              </a:rPr>
              <a:t>kind of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final</a:t>
            </a:r>
            <a:endParaRPr sz="2800">
              <a:latin typeface="Arial"/>
              <a:cs typeface="Arial"/>
            </a:endParaRPr>
          </a:p>
          <a:p>
            <a:pPr marL="356870" marR="5080">
              <a:lnSpc>
                <a:spcPct val="100000"/>
              </a:lnSpc>
              <a:spcBef>
                <a:spcPts val="365"/>
              </a:spcBef>
            </a:pPr>
            <a:r>
              <a:rPr sz="2800" dirty="0">
                <a:latin typeface="Arial"/>
                <a:cs typeface="Arial"/>
              </a:rPr>
              <a:t>performance. Productions can be broadcast either  live or recorded. With the exception of </a:t>
            </a:r>
            <a:r>
              <a:rPr sz="2800" spc="-5" dirty="0">
                <a:latin typeface="Arial"/>
                <a:cs typeface="Arial"/>
              </a:rPr>
              <a:t>news  shows, </a:t>
            </a:r>
            <a:r>
              <a:rPr sz="2800" dirty="0">
                <a:latin typeface="Arial"/>
                <a:cs typeface="Arial"/>
              </a:rPr>
              <a:t>sports remotes, and </a:t>
            </a:r>
            <a:r>
              <a:rPr sz="2800" spc="-5" dirty="0">
                <a:latin typeface="Arial"/>
                <a:cs typeface="Arial"/>
              </a:rPr>
              <a:t>some </a:t>
            </a:r>
            <a:r>
              <a:rPr sz="2800" dirty="0">
                <a:latin typeface="Arial"/>
                <a:cs typeface="Arial"/>
              </a:rPr>
              <a:t>special-event  broadcasts, productions </a:t>
            </a:r>
            <a:r>
              <a:rPr sz="2800" spc="-5" dirty="0">
                <a:latin typeface="Arial"/>
                <a:cs typeface="Arial"/>
              </a:rPr>
              <a:t>are </a:t>
            </a:r>
            <a:r>
              <a:rPr sz="2800" dirty="0">
                <a:latin typeface="Arial"/>
                <a:cs typeface="Arial"/>
              </a:rPr>
              <a:t>typically recorded for  later broadcast </a:t>
            </a:r>
            <a:r>
              <a:rPr sz="2800" spc="-5" dirty="0">
                <a:latin typeface="Arial"/>
                <a:cs typeface="Arial"/>
              </a:rPr>
              <a:t>or </a:t>
            </a:r>
            <a:r>
              <a:rPr sz="2800" dirty="0">
                <a:latin typeface="Arial"/>
                <a:cs typeface="Arial"/>
              </a:rPr>
              <a:t>distribution. These are often  recorded </a:t>
            </a:r>
            <a:r>
              <a:rPr sz="2800" spc="-5" dirty="0">
                <a:latin typeface="Arial"/>
                <a:cs typeface="Arial"/>
              </a:rPr>
              <a:t>“live </a:t>
            </a:r>
            <a:r>
              <a:rPr sz="2800" dirty="0">
                <a:latin typeface="Arial"/>
                <a:cs typeface="Arial"/>
              </a:rPr>
              <a:t>to tape” - </a:t>
            </a:r>
            <a:r>
              <a:rPr sz="2800" spc="-5" dirty="0">
                <a:latin typeface="Arial"/>
                <a:cs typeface="Arial"/>
              </a:rPr>
              <a:t>from </a:t>
            </a:r>
            <a:r>
              <a:rPr sz="2800" dirty="0">
                <a:latin typeface="Arial"/>
                <a:cs typeface="Arial"/>
              </a:rPr>
              <a:t>start to finish </a:t>
            </a:r>
            <a:r>
              <a:rPr sz="2800" spc="-5" dirty="0">
                <a:latin typeface="Arial"/>
                <a:cs typeface="Arial"/>
              </a:rPr>
              <a:t>with </a:t>
            </a:r>
            <a:r>
              <a:rPr sz="2800" dirty="0">
                <a:latin typeface="Arial"/>
                <a:cs typeface="Arial"/>
              </a:rPr>
              <a:t>a  live audience and then polished up in post.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38250"/>
            <a:ext cx="3001009" cy="2066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32715">
              <a:lnSpc>
                <a:spcPct val="100000"/>
              </a:lnSpc>
              <a:spcBef>
                <a:spcPts val="560"/>
              </a:spcBef>
            </a:pPr>
            <a:r>
              <a:rPr spc="-10" dirty="0"/>
              <a:t>POST</a:t>
            </a:r>
            <a:r>
              <a:rPr spc="-5" dirty="0"/>
              <a:t> </a:t>
            </a:r>
            <a:r>
              <a:rPr spc="-10" dirty="0"/>
              <a:t>PRODUCTION</a:t>
            </a:r>
          </a:p>
          <a:p>
            <a:pPr marL="474980" marR="3752215" indent="-342900">
              <a:lnSpc>
                <a:spcPts val="3120"/>
              </a:lnSpc>
              <a:spcBef>
                <a:spcPts val="765"/>
              </a:spcBef>
              <a:buChar char="•"/>
              <a:tabLst>
                <a:tab pos="475615" algn="l"/>
                <a:tab pos="476250" algn="l"/>
              </a:tabLst>
            </a:pPr>
            <a:r>
              <a:rPr b="0" spc="-5" dirty="0">
                <a:latin typeface="Arial"/>
                <a:cs typeface="Arial"/>
              </a:rPr>
              <a:t>Tasks, </a:t>
            </a:r>
            <a:r>
              <a:rPr b="0" dirty="0">
                <a:latin typeface="Arial"/>
                <a:cs typeface="Arial"/>
              </a:rPr>
              <a:t>such as striking  sets, dismantling,</a:t>
            </a:r>
            <a:r>
              <a:rPr b="0" spc="-85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packing  and </a:t>
            </a:r>
            <a:r>
              <a:rPr b="0" spc="-5" dirty="0">
                <a:latin typeface="Arial"/>
                <a:cs typeface="Arial"/>
              </a:rPr>
              <a:t>returning equipment,</a:t>
            </a:r>
          </a:p>
          <a:p>
            <a:pPr marL="476884" marR="5080">
              <a:lnSpc>
                <a:spcPct val="100000"/>
              </a:lnSpc>
              <a:spcBef>
                <a:spcPts val="365"/>
              </a:spcBef>
            </a:pPr>
            <a:r>
              <a:rPr b="0" dirty="0">
                <a:latin typeface="Arial"/>
                <a:cs typeface="Arial"/>
              </a:rPr>
              <a:t>handling </a:t>
            </a:r>
            <a:r>
              <a:rPr b="0" spc="-5" dirty="0">
                <a:latin typeface="Arial"/>
                <a:cs typeface="Arial"/>
              </a:rPr>
              <a:t>final </a:t>
            </a:r>
            <a:r>
              <a:rPr b="0" dirty="0">
                <a:latin typeface="Arial"/>
                <a:cs typeface="Arial"/>
              </a:rPr>
              <a:t>financial obligations, and evaluating  the effect of the </a:t>
            </a:r>
            <a:r>
              <a:rPr b="0" spc="-5" dirty="0">
                <a:latin typeface="Arial"/>
                <a:cs typeface="Arial"/>
              </a:rPr>
              <a:t>program, are </a:t>
            </a:r>
            <a:r>
              <a:rPr b="0" dirty="0">
                <a:latin typeface="Arial"/>
                <a:cs typeface="Arial"/>
              </a:rPr>
              <a:t>part of the post  production</a:t>
            </a:r>
            <a:r>
              <a:rPr b="0" spc="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phase.</a:t>
            </a:r>
          </a:p>
          <a:p>
            <a:pPr marL="476884" marR="63500">
              <a:lnSpc>
                <a:spcPct val="100000"/>
              </a:lnSpc>
              <a:spcBef>
                <a:spcPts val="690"/>
              </a:spcBef>
            </a:pPr>
            <a:r>
              <a:rPr b="0" dirty="0">
                <a:latin typeface="Arial"/>
                <a:cs typeface="Arial"/>
              </a:rPr>
              <a:t>Even though post production includes </a:t>
            </a:r>
            <a:r>
              <a:rPr b="0" spc="-5" dirty="0">
                <a:latin typeface="Arial"/>
                <a:cs typeface="Arial"/>
              </a:rPr>
              <a:t>all </a:t>
            </a:r>
            <a:r>
              <a:rPr b="0" dirty="0">
                <a:latin typeface="Arial"/>
                <a:cs typeface="Arial"/>
              </a:rPr>
              <a:t>of these  after-the-production jobs, </a:t>
            </a:r>
            <a:r>
              <a:rPr b="0" spc="-5" dirty="0">
                <a:latin typeface="Arial"/>
                <a:cs typeface="Arial"/>
              </a:rPr>
              <a:t>most </a:t>
            </a:r>
            <a:r>
              <a:rPr b="0" dirty="0">
                <a:latin typeface="Arial"/>
                <a:cs typeface="Arial"/>
              </a:rPr>
              <a:t>people associate  postproduction </a:t>
            </a:r>
            <a:r>
              <a:rPr b="0" spc="-5" dirty="0">
                <a:latin typeface="Arial"/>
                <a:cs typeface="Arial"/>
              </a:rPr>
              <a:t>primarily </a:t>
            </a:r>
            <a:r>
              <a:rPr b="0" dirty="0">
                <a:latin typeface="Arial"/>
                <a:cs typeface="Arial"/>
              </a:rPr>
              <a:t>with</a:t>
            </a:r>
            <a:r>
              <a:rPr b="0" spc="-10" dirty="0">
                <a:latin typeface="Arial"/>
                <a:cs typeface="Arial"/>
              </a:rPr>
              <a:t> </a:t>
            </a:r>
            <a:r>
              <a:rPr b="0" dirty="0">
                <a:latin typeface="Arial"/>
                <a:cs typeface="Arial"/>
              </a:rPr>
              <a:t>editing.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39519"/>
            <a:ext cx="3001009" cy="2066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4669" y="1541779"/>
            <a:ext cx="8074659" cy="482854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b="1" spc="-10" dirty="0">
                <a:latin typeface="Arial"/>
                <a:cs typeface="Arial"/>
              </a:rPr>
              <a:t>POST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PRODUCTION</a:t>
            </a:r>
            <a:endParaRPr sz="2800">
              <a:latin typeface="Arial"/>
              <a:cs typeface="Arial"/>
            </a:endParaRPr>
          </a:p>
          <a:p>
            <a:pPr marL="354965" marR="4049395" indent="-342900" algn="just">
              <a:lnSpc>
                <a:spcPts val="3120"/>
              </a:lnSpc>
              <a:spcBef>
                <a:spcPts val="765"/>
              </a:spcBef>
              <a:buChar char="•"/>
              <a:tabLst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As</a:t>
            </a:r>
            <a:r>
              <a:rPr sz="2800" spc="-9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computer-controlled  </a:t>
            </a:r>
            <a:r>
              <a:rPr sz="2800" spc="-5" dirty="0">
                <a:latin typeface="Arial"/>
                <a:cs typeface="Arial"/>
              </a:rPr>
              <a:t>editing techniques </a:t>
            </a:r>
            <a:r>
              <a:rPr sz="2800" dirty="0">
                <a:latin typeface="Arial"/>
                <a:cs typeface="Arial"/>
              </a:rPr>
              <a:t>and  postproduction</a:t>
            </a:r>
            <a:r>
              <a:rPr sz="2800" spc="-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special</a:t>
            </a:r>
            <a:endParaRPr sz="2800">
              <a:latin typeface="Arial"/>
              <a:cs typeface="Arial"/>
            </a:endParaRPr>
          </a:p>
          <a:p>
            <a:pPr marL="356870" marR="82550">
              <a:lnSpc>
                <a:spcPct val="100000"/>
              </a:lnSpc>
              <a:spcBef>
                <a:spcPts val="365"/>
              </a:spcBef>
            </a:pPr>
            <a:r>
              <a:rPr sz="2800" dirty="0">
                <a:latin typeface="Arial"/>
                <a:cs typeface="Arial"/>
              </a:rPr>
              <a:t>effects have become more sophisticated, editing  has gone far beyond the </a:t>
            </a:r>
            <a:r>
              <a:rPr sz="2800" spc="-5" dirty="0">
                <a:latin typeface="Arial"/>
                <a:cs typeface="Arial"/>
              </a:rPr>
              <a:t>original </a:t>
            </a:r>
            <a:r>
              <a:rPr sz="2800" dirty="0">
                <a:latin typeface="Arial"/>
                <a:cs typeface="Arial"/>
              </a:rPr>
              <a:t>concept of  </a:t>
            </a:r>
            <a:r>
              <a:rPr sz="2800" spc="-5" dirty="0">
                <a:latin typeface="Arial"/>
                <a:cs typeface="Arial"/>
              </a:rPr>
              <a:t>simply joining segments </a:t>
            </a:r>
            <a:r>
              <a:rPr sz="2800" dirty="0">
                <a:latin typeface="Arial"/>
                <a:cs typeface="Arial"/>
              </a:rPr>
              <a:t>in a desired</a:t>
            </a:r>
            <a:r>
              <a:rPr sz="2800" spc="4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order.</a:t>
            </a:r>
            <a:endParaRPr sz="2800">
              <a:latin typeface="Arial"/>
              <a:cs typeface="Arial"/>
            </a:endParaRPr>
          </a:p>
          <a:p>
            <a:pPr marL="356870" marR="5080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Editing </a:t>
            </a:r>
            <a:r>
              <a:rPr sz="2800" dirty="0">
                <a:latin typeface="Arial"/>
                <a:cs typeface="Arial"/>
              </a:rPr>
              <a:t>provides a </a:t>
            </a:r>
            <a:r>
              <a:rPr sz="2800" spc="-5" dirty="0">
                <a:latin typeface="Arial"/>
                <a:cs typeface="Arial"/>
              </a:rPr>
              <a:t>major </a:t>
            </a:r>
            <a:r>
              <a:rPr sz="2800" dirty="0">
                <a:latin typeface="Arial"/>
                <a:cs typeface="Arial"/>
              </a:rPr>
              <a:t>creative opportunity </a:t>
            </a:r>
            <a:r>
              <a:rPr sz="2800" spc="-5" dirty="0">
                <a:latin typeface="Arial"/>
                <a:cs typeface="Arial"/>
              </a:rPr>
              <a:t>in </a:t>
            </a:r>
            <a:r>
              <a:rPr sz="2800" dirty="0">
                <a:latin typeface="Arial"/>
                <a:cs typeface="Arial"/>
              </a:rPr>
              <a:t>a  production. </a:t>
            </a:r>
            <a:r>
              <a:rPr sz="2800" spc="-5" dirty="0">
                <a:latin typeface="Arial"/>
                <a:cs typeface="Arial"/>
              </a:rPr>
              <a:t>Armed with </a:t>
            </a:r>
            <a:r>
              <a:rPr sz="2800" dirty="0">
                <a:latin typeface="Arial"/>
                <a:cs typeface="Arial"/>
              </a:rPr>
              <a:t>the latest digital effects,  the editing phase can add “flash” and polish to a  production.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08600" y="1239519"/>
            <a:ext cx="3001009" cy="20662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4669" y="467359"/>
            <a:ext cx="646430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The </a:t>
            </a:r>
            <a:r>
              <a:rPr spc="-5" dirty="0"/>
              <a:t>Phases </a:t>
            </a:r>
            <a:r>
              <a:rPr dirty="0"/>
              <a:t>of</a:t>
            </a:r>
            <a:r>
              <a:rPr spc="-60" dirty="0"/>
              <a:t> </a:t>
            </a:r>
            <a:r>
              <a:rPr dirty="0"/>
              <a:t>Production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34669" y="1541779"/>
            <a:ext cx="8070850" cy="5006340"/>
          </a:xfrm>
          <a:prstGeom prst="rect">
            <a:avLst/>
          </a:prstGeom>
        </p:spPr>
        <p:txBody>
          <a:bodyPr vert="horz" wrap="square" lIns="0" tIns="711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800" b="1" spc="-10" dirty="0">
                <a:latin typeface="Arial"/>
                <a:cs typeface="Arial"/>
              </a:rPr>
              <a:t>POST</a:t>
            </a:r>
            <a:r>
              <a:rPr sz="2800" b="1" spc="-5" dirty="0">
                <a:latin typeface="Arial"/>
                <a:cs typeface="Arial"/>
              </a:rPr>
              <a:t> </a:t>
            </a:r>
            <a:r>
              <a:rPr sz="2800" b="1" spc="-10" dirty="0">
                <a:latin typeface="Arial"/>
                <a:cs typeface="Arial"/>
              </a:rPr>
              <a:t>PRODUCTION</a:t>
            </a:r>
            <a:endParaRPr sz="2800">
              <a:latin typeface="Arial"/>
              <a:cs typeface="Arial"/>
            </a:endParaRPr>
          </a:p>
          <a:p>
            <a:pPr marL="354965" marR="3467735" indent="-342900">
              <a:lnSpc>
                <a:spcPts val="312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As </a:t>
            </a:r>
            <a:r>
              <a:rPr sz="2800" dirty="0">
                <a:latin typeface="Arial"/>
                <a:cs typeface="Arial"/>
              </a:rPr>
              <a:t>fun as the effects are</a:t>
            </a:r>
            <a:r>
              <a:rPr sz="2800" spc="-6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to  </a:t>
            </a:r>
            <a:r>
              <a:rPr sz="2800" spc="-5" dirty="0">
                <a:latin typeface="Arial"/>
                <a:cs typeface="Arial"/>
              </a:rPr>
              <a:t>play with, </a:t>
            </a:r>
            <a:r>
              <a:rPr sz="2800" dirty="0">
                <a:latin typeface="Arial"/>
                <a:cs typeface="Arial"/>
              </a:rPr>
              <a:t>all the high-tech  gadgets are </a:t>
            </a:r>
            <a:r>
              <a:rPr sz="2800" spc="-5" dirty="0">
                <a:latin typeface="Arial"/>
                <a:cs typeface="Arial"/>
              </a:rPr>
              <a:t>merely</a:t>
            </a:r>
            <a:r>
              <a:rPr sz="2800" spc="-2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tools</a:t>
            </a:r>
            <a:endParaRPr sz="2800">
              <a:latin typeface="Arial"/>
              <a:cs typeface="Arial"/>
            </a:endParaRPr>
          </a:p>
          <a:p>
            <a:pPr marL="356870" marR="1311275">
              <a:lnSpc>
                <a:spcPct val="100000"/>
              </a:lnSpc>
              <a:spcBef>
                <a:spcPts val="365"/>
              </a:spcBef>
            </a:pPr>
            <a:r>
              <a:rPr sz="2800" dirty="0">
                <a:latin typeface="Arial"/>
                <a:cs typeface="Arial"/>
              </a:rPr>
              <a:t>for a </a:t>
            </a:r>
            <a:r>
              <a:rPr sz="2800" spc="-5" dirty="0">
                <a:latin typeface="Arial"/>
                <a:cs typeface="Arial"/>
              </a:rPr>
              <a:t>greater </a:t>
            </a:r>
            <a:r>
              <a:rPr sz="2800" dirty="0">
                <a:latin typeface="Arial"/>
                <a:cs typeface="Arial"/>
              </a:rPr>
              <a:t>purpose: the effective  </a:t>
            </a:r>
            <a:r>
              <a:rPr sz="2800" spc="-5" dirty="0">
                <a:latin typeface="Arial"/>
                <a:cs typeface="Arial"/>
              </a:rPr>
              <a:t>communication </a:t>
            </a:r>
            <a:r>
              <a:rPr sz="2800" dirty="0">
                <a:latin typeface="Arial"/>
                <a:cs typeface="Arial"/>
              </a:rPr>
              <a:t>of ideas and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information.</a:t>
            </a:r>
            <a:endParaRPr sz="2800">
              <a:latin typeface="Arial"/>
              <a:cs typeface="Arial"/>
            </a:endParaRPr>
          </a:p>
          <a:p>
            <a:pPr marL="356870" marR="5080">
              <a:lnSpc>
                <a:spcPct val="100000"/>
              </a:lnSpc>
              <a:spcBef>
                <a:spcPts val="700"/>
              </a:spcBef>
            </a:pPr>
            <a:r>
              <a:rPr sz="2800" dirty="0">
                <a:latin typeface="Arial"/>
                <a:cs typeface="Arial"/>
              </a:rPr>
              <a:t>If you </a:t>
            </a:r>
            <a:r>
              <a:rPr sz="2800" spc="-5" dirty="0">
                <a:latin typeface="Arial"/>
                <a:cs typeface="Arial"/>
              </a:rPr>
              <a:t>think </a:t>
            </a:r>
            <a:r>
              <a:rPr sz="2800" dirty="0">
                <a:latin typeface="Arial"/>
                <a:cs typeface="Arial"/>
              </a:rPr>
              <a:t>about it, </a:t>
            </a:r>
            <a:r>
              <a:rPr sz="2800" spc="-5" dirty="0">
                <a:latin typeface="Arial"/>
                <a:cs typeface="Arial"/>
              </a:rPr>
              <a:t>today's </a:t>
            </a:r>
            <a:r>
              <a:rPr sz="2800" dirty="0">
                <a:latin typeface="Arial"/>
                <a:cs typeface="Arial"/>
              </a:rPr>
              <a:t>latest high-tech  effects </a:t>
            </a:r>
            <a:r>
              <a:rPr sz="2800" spc="-5" dirty="0">
                <a:latin typeface="Arial"/>
                <a:cs typeface="Arial"/>
              </a:rPr>
              <a:t>will look as lame </a:t>
            </a:r>
            <a:r>
              <a:rPr sz="2800" dirty="0">
                <a:latin typeface="Arial"/>
                <a:cs typeface="Arial"/>
              </a:rPr>
              <a:t>a few years from now as  the special effects </a:t>
            </a:r>
            <a:r>
              <a:rPr sz="2800" spc="-5" dirty="0">
                <a:latin typeface="Arial"/>
                <a:cs typeface="Arial"/>
              </a:rPr>
              <a:t>in some </a:t>
            </a:r>
            <a:r>
              <a:rPr sz="2800" dirty="0">
                <a:latin typeface="Arial"/>
                <a:cs typeface="Arial"/>
              </a:rPr>
              <a:t>early </a:t>
            </a:r>
            <a:r>
              <a:rPr sz="2800" spc="-5" dirty="0">
                <a:latin typeface="Arial"/>
                <a:cs typeface="Arial"/>
              </a:rPr>
              <a:t>films look </a:t>
            </a:r>
            <a:r>
              <a:rPr sz="2800" dirty="0">
                <a:latin typeface="Arial"/>
                <a:cs typeface="Arial"/>
              </a:rPr>
              <a:t>to</a:t>
            </a:r>
            <a:r>
              <a:rPr sz="2800" spc="4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us.</a:t>
            </a:r>
            <a:endParaRPr sz="2800">
              <a:latin typeface="Arial"/>
              <a:cs typeface="Arial"/>
            </a:endParaRPr>
          </a:p>
          <a:p>
            <a:pPr marL="356870" marR="220979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latin typeface="Arial"/>
                <a:cs typeface="Arial"/>
              </a:rPr>
              <a:t>Only </a:t>
            </a:r>
            <a:r>
              <a:rPr sz="2800" dirty="0">
                <a:latin typeface="Arial"/>
                <a:cs typeface="Arial"/>
              </a:rPr>
              <a:t>the </a:t>
            </a:r>
            <a:r>
              <a:rPr sz="2800" spc="-5" dirty="0">
                <a:latin typeface="Arial"/>
                <a:cs typeface="Arial"/>
              </a:rPr>
              <a:t>ideas </a:t>
            </a:r>
            <a:r>
              <a:rPr sz="2800" dirty="0">
                <a:latin typeface="Arial"/>
                <a:cs typeface="Arial"/>
              </a:rPr>
              <a:t>and feelings </a:t>
            </a:r>
            <a:r>
              <a:rPr sz="2800" spc="-5" dirty="0">
                <a:latin typeface="Arial"/>
                <a:cs typeface="Arial"/>
              </a:rPr>
              <a:t>communicated </a:t>
            </a:r>
            <a:r>
              <a:rPr sz="2800" dirty="0">
                <a:latin typeface="Arial"/>
                <a:cs typeface="Arial"/>
              </a:rPr>
              <a:t>by a  project have a chance of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enduring.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661</Words>
  <Application>Microsoft Office PowerPoint</Application>
  <PresentationFormat>On-screen Show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Phases of Production</vt:lpstr>
      <vt:lpstr>The Phases of Production</vt:lpstr>
      <vt:lpstr>The Phases of Production</vt:lpstr>
      <vt:lpstr>The Phases of Production</vt:lpstr>
      <vt:lpstr>The Phases of Production</vt:lpstr>
      <vt:lpstr>The Phases of Production</vt:lpstr>
      <vt:lpstr>The Phases of Production</vt:lpstr>
      <vt:lpstr>The Phases of Production</vt:lpstr>
      <vt:lpstr>The Phases of Production</vt:lpstr>
      <vt:lpstr>The Phases of Production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 Production Overview</dc:title>
  <dc:creator>John Grace</dc:creator>
  <cp:lastModifiedBy>hp</cp:lastModifiedBy>
  <cp:revision>2</cp:revision>
  <dcterms:created xsi:type="dcterms:W3CDTF">2020-01-20T03:58:50Z</dcterms:created>
  <dcterms:modified xsi:type="dcterms:W3CDTF">2020-04-28T17:12:50Z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2011-01-31T00:00:00Z</vt:filetime>
  </property>
  <property fmtid="{D5CDD505-2E9C-101B-9397-08002B2CF9AE}" pid="3" name="Creator">
    <vt:lpwstr>Impress</vt:lpwstr>
  </property>
  <property fmtid="{D5CDD505-2E9C-101B-9397-08002B2CF9AE}" pid="4" name="LastSaved">
    <vt:filetime>2020-01-20T00:00:00Z</vt:filetime>
  </property>
</Properties>
</file>