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7" r:id="rId4"/>
    <p:sldId id="268" r:id="rId5"/>
    <p:sldId id="258" r:id="rId6"/>
    <p:sldId id="259" r:id="rId7"/>
    <p:sldId id="260" r:id="rId8"/>
    <p:sldId id="261" r:id="rId9"/>
    <p:sldId id="262" r:id="rId10"/>
    <p:sldId id="263" r:id="rId11"/>
    <p:sldId id="264" r:id="rId12"/>
    <p:sldId id="265" r:id="rId13"/>
    <p:sldId id="266" r:id="rId14"/>
    <p:sldId id="269"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17216C6-A54B-4B93-B8F3-23E233C0EFC7}" type="datetimeFigureOut">
              <a:rPr lang="en-GB" smtClean="0"/>
              <a:t>08/04/2020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2C2A2BB-6576-4015-9CE8-E5E28BBEE77F}" type="slidenum">
              <a:rPr lang="en-GB" smtClean="0"/>
              <a:t>‹#›</a:t>
            </a:fld>
            <a:endParaRPr lang="en-GB"/>
          </a:p>
        </p:txBody>
      </p:sp>
    </p:spTree>
    <p:extLst>
      <p:ext uri="{BB962C8B-B14F-4D97-AF65-F5344CB8AC3E}">
        <p14:creationId xmlns:p14="http://schemas.microsoft.com/office/powerpoint/2010/main" val="1360228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7216C6-A54B-4B93-B8F3-23E233C0EFC7}" type="datetimeFigureOut">
              <a:rPr lang="en-GB" smtClean="0"/>
              <a:t>08/04/2020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2C2A2BB-6576-4015-9CE8-E5E28BBEE77F}" type="slidenum">
              <a:rPr lang="en-GB" smtClean="0"/>
              <a:t>‹#›</a:t>
            </a:fld>
            <a:endParaRPr lang="en-GB"/>
          </a:p>
        </p:txBody>
      </p:sp>
    </p:spTree>
    <p:extLst>
      <p:ext uri="{BB962C8B-B14F-4D97-AF65-F5344CB8AC3E}">
        <p14:creationId xmlns:p14="http://schemas.microsoft.com/office/powerpoint/2010/main" val="2904733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7216C6-A54B-4B93-B8F3-23E233C0EFC7}" type="datetimeFigureOut">
              <a:rPr lang="en-GB" smtClean="0"/>
              <a:t>08/04/2020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2C2A2BB-6576-4015-9CE8-E5E28BBEE77F}"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815463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7216C6-A54B-4B93-B8F3-23E233C0EFC7}" type="datetimeFigureOut">
              <a:rPr lang="en-GB" smtClean="0"/>
              <a:t>08/04/2020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2C2A2BB-6576-4015-9CE8-E5E28BBEE77F}" type="slidenum">
              <a:rPr lang="en-GB" smtClean="0"/>
              <a:t>‹#›</a:t>
            </a:fld>
            <a:endParaRPr lang="en-GB"/>
          </a:p>
        </p:txBody>
      </p:sp>
    </p:spTree>
    <p:extLst>
      <p:ext uri="{BB962C8B-B14F-4D97-AF65-F5344CB8AC3E}">
        <p14:creationId xmlns:p14="http://schemas.microsoft.com/office/powerpoint/2010/main" val="11422991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7216C6-A54B-4B93-B8F3-23E233C0EFC7}" type="datetimeFigureOut">
              <a:rPr lang="en-GB" smtClean="0"/>
              <a:t>08/04/2020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2C2A2BB-6576-4015-9CE8-E5E28BBEE77F}"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890627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7216C6-A54B-4B93-B8F3-23E233C0EFC7}" type="datetimeFigureOut">
              <a:rPr lang="en-GB" smtClean="0"/>
              <a:t>08/04/2020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2C2A2BB-6576-4015-9CE8-E5E28BBEE77F}" type="slidenum">
              <a:rPr lang="en-GB" smtClean="0"/>
              <a:t>‹#›</a:t>
            </a:fld>
            <a:endParaRPr lang="en-GB"/>
          </a:p>
        </p:txBody>
      </p:sp>
    </p:spTree>
    <p:extLst>
      <p:ext uri="{BB962C8B-B14F-4D97-AF65-F5344CB8AC3E}">
        <p14:creationId xmlns:p14="http://schemas.microsoft.com/office/powerpoint/2010/main" val="7067038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7216C6-A54B-4B93-B8F3-23E233C0EFC7}" type="datetimeFigureOut">
              <a:rPr lang="en-GB" smtClean="0"/>
              <a:t>08/04/2020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2C2A2BB-6576-4015-9CE8-E5E28BBEE77F}" type="slidenum">
              <a:rPr lang="en-GB" smtClean="0"/>
              <a:t>‹#›</a:t>
            </a:fld>
            <a:endParaRPr lang="en-GB"/>
          </a:p>
        </p:txBody>
      </p:sp>
    </p:spTree>
    <p:extLst>
      <p:ext uri="{BB962C8B-B14F-4D97-AF65-F5344CB8AC3E}">
        <p14:creationId xmlns:p14="http://schemas.microsoft.com/office/powerpoint/2010/main" val="5963902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7216C6-A54B-4B93-B8F3-23E233C0EFC7}" type="datetimeFigureOut">
              <a:rPr lang="en-GB" smtClean="0"/>
              <a:t>08/04/2020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2C2A2BB-6576-4015-9CE8-E5E28BBEE77F}" type="slidenum">
              <a:rPr lang="en-GB" smtClean="0"/>
              <a:t>‹#›</a:t>
            </a:fld>
            <a:endParaRPr lang="en-GB"/>
          </a:p>
        </p:txBody>
      </p:sp>
    </p:spTree>
    <p:extLst>
      <p:ext uri="{BB962C8B-B14F-4D97-AF65-F5344CB8AC3E}">
        <p14:creationId xmlns:p14="http://schemas.microsoft.com/office/powerpoint/2010/main" val="2117344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7216C6-A54B-4B93-B8F3-23E233C0EFC7}" type="datetimeFigureOut">
              <a:rPr lang="en-GB" smtClean="0"/>
              <a:t>08/04/2020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2C2A2BB-6576-4015-9CE8-E5E28BBEE77F}" type="slidenum">
              <a:rPr lang="en-GB" smtClean="0"/>
              <a:t>‹#›</a:t>
            </a:fld>
            <a:endParaRPr lang="en-GB"/>
          </a:p>
        </p:txBody>
      </p:sp>
    </p:spTree>
    <p:extLst>
      <p:ext uri="{BB962C8B-B14F-4D97-AF65-F5344CB8AC3E}">
        <p14:creationId xmlns:p14="http://schemas.microsoft.com/office/powerpoint/2010/main" val="1091823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7216C6-A54B-4B93-B8F3-23E233C0EFC7}" type="datetimeFigureOut">
              <a:rPr lang="en-GB" smtClean="0"/>
              <a:t>08/04/2020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2C2A2BB-6576-4015-9CE8-E5E28BBEE77F}" type="slidenum">
              <a:rPr lang="en-GB" smtClean="0"/>
              <a:t>‹#›</a:t>
            </a:fld>
            <a:endParaRPr lang="en-GB"/>
          </a:p>
        </p:txBody>
      </p:sp>
    </p:spTree>
    <p:extLst>
      <p:ext uri="{BB962C8B-B14F-4D97-AF65-F5344CB8AC3E}">
        <p14:creationId xmlns:p14="http://schemas.microsoft.com/office/powerpoint/2010/main" val="3570389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17216C6-A54B-4B93-B8F3-23E233C0EFC7}" type="datetimeFigureOut">
              <a:rPr lang="en-GB" smtClean="0"/>
              <a:t>08/04/2020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2C2A2BB-6576-4015-9CE8-E5E28BBEE77F}" type="slidenum">
              <a:rPr lang="en-GB" smtClean="0"/>
              <a:t>‹#›</a:t>
            </a:fld>
            <a:endParaRPr lang="en-GB"/>
          </a:p>
        </p:txBody>
      </p:sp>
    </p:spTree>
    <p:extLst>
      <p:ext uri="{BB962C8B-B14F-4D97-AF65-F5344CB8AC3E}">
        <p14:creationId xmlns:p14="http://schemas.microsoft.com/office/powerpoint/2010/main" val="317190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17216C6-A54B-4B93-B8F3-23E233C0EFC7}" type="datetimeFigureOut">
              <a:rPr lang="en-GB" smtClean="0"/>
              <a:t>08/04/2020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2C2A2BB-6576-4015-9CE8-E5E28BBEE77F}" type="slidenum">
              <a:rPr lang="en-GB" smtClean="0"/>
              <a:t>‹#›</a:t>
            </a:fld>
            <a:endParaRPr lang="en-GB"/>
          </a:p>
        </p:txBody>
      </p:sp>
    </p:spTree>
    <p:extLst>
      <p:ext uri="{BB962C8B-B14F-4D97-AF65-F5344CB8AC3E}">
        <p14:creationId xmlns:p14="http://schemas.microsoft.com/office/powerpoint/2010/main" val="754490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17216C6-A54B-4B93-B8F3-23E233C0EFC7}" type="datetimeFigureOut">
              <a:rPr lang="en-GB" smtClean="0"/>
              <a:t>08/04/2020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2C2A2BB-6576-4015-9CE8-E5E28BBEE77F}" type="slidenum">
              <a:rPr lang="en-GB" smtClean="0"/>
              <a:t>‹#›</a:t>
            </a:fld>
            <a:endParaRPr lang="en-GB"/>
          </a:p>
        </p:txBody>
      </p:sp>
    </p:spTree>
    <p:extLst>
      <p:ext uri="{BB962C8B-B14F-4D97-AF65-F5344CB8AC3E}">
        <p14:creationId xmlns:p14="http://schemas.microsoft.com/office/powerpoint/2010/main" val="87647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7216C6-A54B-4B93-B8F3-23E233C0EFC7}" type="datetimeFigureOut">
              <a:rPr lang="en-GB" smtClean="0"/>
              <a:t>08/04/2020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2C2A2BB-6576-4015-9CE8-E5E28BBEE77F}" type="slidenum">
              <a:rPr lang="en-GB" smtClean="0"/>
              <a:t>‹#›</a:t>
            </a:fld>
            <a:endParaRPr lang="en-GB"/>
          </a:p>
        </p:txBody>
      </p:sp>
    </p:spTree>
    <p:extLst>
      <p:ext uri="{BB962C8B-B14F-4D97-AF65-F5344CB8AC3E}">
        <p14:creationId xmlns:p14="http://schemas.microsoft.com/office/powerpoint/2010/main" val="36087830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7216C6-A54B-4B93-B8F3-23E233C0EFC7}" type="datetimeFigureOut">
              <a:rPr lang="en-GB" smtClean="0"/>
              <a:t>08/04/2020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2C2A2BB-6576-4015-9CE8-E5E28BBEE77F}" type="slidenum">
              <a:rPr lang="en-GB" smtClean="0"/>
              <a:t>‹#›</a:t>
            </a:fld>
            <a:endParaRPr lang="en-GB"/>
          </a:p>
        </p:txBody>
      </p:sp>
    </p:spTree>
    <p:extLst>
      <p:ext uri="{BB962C8B-B14F-4D97-AF65-F5344CB8AC3E}">
        <p14:creationId xmlns:p14="http://schemas.microsoft.com/office/powerpoint/2010/main" val="1759844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17216C6-A54B-4B93-B8F3-23E233C0EFC7}" type="datetimeFigureOut">
              <a:rPr lang="en-GB" smtClean="0"/>
              <a:t>08/04/2020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2C2A2BB-6576-4015-9CE8-E5E28BBEE77F}" type="slidenum">
              <a:rPr lang="en-GB" smtClean="0"/>
              <a:t>‹#›</a:t>
            </a:fld>
            <a:endParaRPr lang="en-GB"/>
          </a:p>
        </p:txBody>
      </p:sp>
    </p:spTree>
    <p:extLst>
      <p:ext uri="{BB962C8B-B14F-4D97-AF65-F5344CB8AC3E}">
        <p14:creationId xmlns:p14="http://schemas.microsoft.com/office/powerpoint/2010/main" val="6938517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17216C6-A54B-4B93-B8F3-23E233C0EFC7}" type="datetimeFigureOut">
              <a:rPr lang="en-GB" smtClean="0"/>
              <a:t>08/04/2020</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2C2A2BB-6576-4015-9CE8-E5E28BBEE77F}" type="slidenum">
              <a:rPr lang="en-GB" smtClean="0"/>
              <a:t>‹#›</a:t>
            </a:fld>
            <a:endParaRPr lang="en-GB"/>
          </a:p>
        </p:txBody>
      </p:sp>
    </p:spTree>
    <p:extLst>
      <p:ext uri="{BB962C8B-B14F-4D97-AF65-F5344CB8AC3E}">
        <p14:creationId xmlns:p14="http://schemas.microsoft.com/office/powerpoint/2010/main" val="25659085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image.slidesharecdn.com/socialproblemofpakistan-171209043743/95/social-problem-of-pakistan-14-638.jpg?cb=1512794327"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image.slidesharecdn.com/social-problems-of-pakistan-150521172540-lva1-app6891/95/social-problems-of-pakistan-13-638.jpg?cb=1432229193" TargetMode="External"/><Relationship Id="rId2" Type="http://schemas.openxmlformats.org/officeDocument/2006/relationships/hyperlink" Target="https://image.slidesharecdn.com/social-problems-of-pakistan-150521172540-lva1-app6891/95/social-problems-of-pakistan-12-638.jpg?cb=1432229193"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image.slidesharecdn.com/socialproblemofpakistan-171209043743/95/social-problem-of-pakistan-10-638.jpg?cb=1512794327"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image.slidesharecdn.com/socialproblemofpakistan-171209043743/95/social-problem-of-pakistan-12-638.jpg?cb=1512794327"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5B6BC-0E21-472F-95C9-912300244F55}"/>
              </a:ext>
            </a:extLst>
          </p:cNvPr>
          <p:cNvSpPr>
            <a:spLocks noGrp="1"/>
          </p:cNvSpPr>
          <p:nvPr>
            <p:ph type="ctrTitle"/>
          </p:nvPr>
        </p:nvSpPr>
        <p:spPr/>
        <p:txBody>
          <a:bodyPr/>
          <a:lstStyle/>
          <a:p>
            <a:pPr algn="just"/>
            <a:r>
              <a:rPr lang="en-US" dirty="0"/>
              <a:t>Social Problem</a:t>
            </a:r>
            <a:endParaRPr lang="en-GB" dirty="0"/>
          </a:p>
        </p:txBody>
      </p:sp>
      <p:sp>
        <p:nvSpPr>
          <p:cNvPr id="3" name="Subtitle 2">
            <a:extLst>
              <a:ext uri="{FF2B5EF4-FFF2-40B4-BE49-F238E27FC236}">
                <a16:creationId xmlns:a16="http://schemas.microsoft.com/office/drawing/2014/main" id="{77475501-4597-48D2-AD4B-9A15614608A0}"/>
              </a:ext>
            </a:extLst>
          </p:cNvPr>
          <p:cNvSpPr>
            <a:spLocks noGrp="1"/>
          </p:cNvSpPr>
          <p:nvPr>
            <p:ph type="subTitle" idx="1"/>
          </p:nvPr>
        </p:nvSpPr>
        <p:spPr/>
        <p:txBody>
          <a:bodyPr/>
          <a:lstStyle/>
          <a:p>
            <a:pPr algn="just"/>
            <a:r>
              <a:rPr lang="en-US" dirty="0"/>
              <a:t>A </a:t>
            </a:r>
            <a:r>
              <a:rPr lang="en-US" b="1" dirty="0"/>
              <a:t>social problem</a:t>
            </a:r>
            <a:r>
              <a:rPr lang="en-US" dirty="0"/>
              <a:t> is any condition or behavior that has negative consequences for large numbers of people and that is generally recognized as a condition or behavior that needs to be addressed.</a:t>
            </a:r>
          </a:p>
          <a:p>
            <a:pPr algn="just"/>
            <a:endParaRPr lang="en-GB" dirty="0"/>
          </a:p>
        </p:txBody>
      </p:sp>
    </p:spTree>
    <p:extLst>
      <p:ext uri="{BB962C8B-B14F-4D97-AF65-F5344CB8AC3E}">
        <p14:creationId xmlns:p14="http://schemas.microsoft.com/office/powerpoint/2010/main" val="25621404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66632-34CB-4A01-B85F-18D31ABFB17A}"/>
              </a:ext>
            </a:extLst>
          </p:cNvPr>
          <p:cNvSpPr>
            <a:spLocks noGrp="1"/>
          </p:cNvSpPr>
          <p:nvPr>
            <p:ph type="title"/>
          </p:nvPr>
        </p:nvSpPr>
        <p:spPr/>
        <p:txBody>
          <a:bodyPr/>
          <a:lstStyle/>
          <a:p>
            <a:r>
              <a:rPr lang="en-US" dirty="0"/>
              <a:t>Continue….</a:t>
            </a:r>
            <a:endParaRPr lang="en-GB" dirty="0"/>
          </a:p>
        </p:txBody>
      </p:sp>
      <p:sp>
        <p:nvSpPr>
          <p:cNvPr id="3" name="Content Placeholder 2">
            <a:extLst>
              <a:ext uri="{FF2B5EF4-FFF2-40B4-BE49-F238E27FC236}">
                <a16:creationId xmlns:a16="http://schemas.microsoft.com/office/drawing/2014/main" id="{34254CFB-100B-492E-9E5D-B3FCA00F882F}"/>
              </a:ext>
            </a:extLst>
          </p:cNvPr>
          <p:cNvSpPr>
            <a:spLocks noGrp="1"/>
          </p:cNvSpPr>
          <p:nvPr>
            <p:ph idx="1"/>
          </p:nvPr>
        </p:nvSpPr>
        <p:spPr/>
        <p:txBody>
          <a:bodyPr/>
          <a:lstStyle/>
          <a:p>
            <a:r>
              <a:rPr lang="en-US" b="1" dirty="0"/>
              <a:t>Causes of illiteracy </a:t>
            </a:r>
            <a:r>
              <a:rPr lang="en-US" dirty="0"/>
              <a:t> Poor Education System  Learning Disabilities  Lack of school in Rural Areas     Low Budget of Education  </a:t>
            </a:r>
            <a:r>
              <a:rPr lang="en-US" dirty="0" err="1"/>
              <a:t>Wadera</a:t>
            </a:r>
            <a:r>
              <a:rPr lang="en-US" dirty="0"/>
              <a:t> System  Economic Condition of the People  Male Dominant Society and Gender Discrimination</a:t>
            </a:r>
          </a:p>
          <a:p>
            <a:r>
              <a:rPr lang="en-US" dirty="0">
                <a:hlinkClick r:id="rId2" tooltip="Solution&#10; Increase number of school in rural areas&#10; Bette..."/>
              </a:rPr>
              <a:t> </a:t>
            </a:r>
            <a:r>
              <a:rPr lang="en-US" b="1" dirty="0"/>
              <a:t>Solution</a:t>
            </a:r>
            <a:r>
              <a:rPr lang="en-US" dirty="0"/>
              <a:t>   Increase number of school in rural areas  Betterment in schools’ Infrastructure  Free and Compulsory Education  Special emphasis on female education  Increase the budget of education  Social campaign against illiteracy</a:t>
            </a:r>
          </a:p>
          <a:p>
            <a:endParaRPr lang="en-GB" dirty="0"/>
          </a:p>
        </p:txBody>
      </p:sp>
    </p:spTree>
    <p:extLst>
      <p:ext uri="{BB962C8B-B14F-4D97-AF65-F5344CB8AC3E}">
        <p14:creationId xmlns:p14="http://schemas.microsoft.com/office/powerpoint/2010/main" val="2953891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718862-D83E-40FD-A748-47678173DA22}"/>
              </a:ext>
            </a:extLst>
          </p:cNvPr>
          <p:cNvSpPr>
            <a:spLocks noGrp="1"/>
          </p:cNvSpPr>
          <p:nvPr>
            <p:ph type="title"/>
          </p:nvPr>
        </p:nvSpPr>
        <p:spPr/>
        <p:txBody>
          <a:bodyPr/>
          <a:lstStyle/>
          <a:p>
            <a:r>
              <a:rPr lang="en-US" dirty="0"/>
              <a:t>Terrorism</a:t>
            </a:r>
            <a:endParaRPr lang="en-GB" dirty="0"/>
          </a:p>
        </p:txBody>
      </p:sp>
      <p:sp>
        <p:nvSpPr>
          <p:cNvPr id="3" name="Content Placeholder 2">
            <a:extLst>
              <a:ext uri="{FF2B5EF4-FFF2-40B4-BE49-F238E27FC236}">
                <a16:creationId xmlns:a16="http://schemas.microsoft.com/office/drawing/2014/main" id="{D2604935-A827-4B65-A7C8-DA8333228B1E}"/>
              </a:ext>
            </a:extLst>
          </p:cNvPr>
          <p:cNvSpPr>
            <a:spLocks noGrp="1"/>
          </p:cNvSpPr>
          <p:nvPr>
            <p:ph idx="1"/>
          </p:nvPr>
        </p:nvSpPr>
        <p:spPr/>
        <p:txBody>
          <a:bodyPr>
            <a:normAutofit lnSpcReduction="10000"/>
          </a:bodyPr>
          <a:lstStyle/>
          <a:p>
            <a:r>
              <a:rPr lang="en-US" dirty="0"/>
              <a:t>Terrorism actually comes from the Latin word “terror” which means great fear, or frighten  Terrorism is the unlawful use of force or violence against person or property to intimidate or coerce a government, the civilian population, or any segment thereof, in the furtherance of political or social objectives (FBI) </a:t>
            </a:r>
          </a:p>
          <a:p>
            <a:r>
              <a:rPr lang="en-US" dirty="0"/>
              <a:t> Terrorism is the use or threatened use of force designed to bring about political change. (Brian Jenkins)</a:t>
            </a:r>
          </a:p>
          <a:p>
            <a:r>
              <a:rPr lang="en-US" b="1" dirty="0"/>
              <a:t>How it started? </a:t>
            </a:r>
          </a:p>
          <a:p>
            <a:pPr marL="0" indent="0">
              <a:buNone/>
            </a:pPr>
            <a:r>
              <a:rPr lang="en-US" dirty="0"/>
              <a:t>      September 11, 2001 two planes crashed into the World Trade Center and changed the world...  USA and Allies initiated a War against Terror and they attacked Afghanistan and Iraq…  After attacked Taliban crossed the border  Pakistan decided to become an ally of the USA and started operation against terrorist</a:t>
            </a:r>
          </a:p>
          <a:p>
            <a:endParaRPr lang="en-GB" dirty="0"/>
          </a:p>
        </p:txBody>
      </p:sp>
    </p:spTree>
    <p:extLst>
      <p:ext uri="{BB962C8B-B14F-4D97-AF65-F5344CB8AC3E}">
        <p14:creationId xmlns:p14="http://schemas.microsoft.com/office/powerpoint/2010/main" val="38864404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CA2BD-A868-40BF-91BA-EE441ABE8D12}"/>
              </a:ext>
            </a:extLst>
          </p:cNvPr>
          <p:cNvSpPr>
            <a:spLocks noGrp="1"/>
          </p:cNvSpPr>
          <p:nvPr>
            <p:ph type="title"/>
          </p:nvPr>
        </p:nvSpPr>
        <p:spPr/>
        <p:txBody>
          <a:bodyPr/>
          <a:lstStyle/>
          <a:p>
            <a:r>
              <a:rPr lang="en-US" dirty="0"/>
              <a:t>Continue….</a:t>
            </a:r>
            <a:endParaRPr lang="en-GB" dirty="0"/>
          </a:p>
        </p:txBody>
      </p:sp>
      <p:sp>
        <p:nvSpPr>
          <p:cNvPr id="3" name="Content Placeholder 2">
            <a:extLst>
              <a:ext uri="{FF2B5EF4-FFF2-40B4-BE49-F238E27FC236}">
                <a16:creationId xmlns:a16="http://schemas.microsoft.com/office/drawing/2014/main" id="{EDAE5B14-BC1B-434E-9291-4C6B769E20E9}"/>
              </a:ext>
            </a:extLst>
          </p:cNvPr>
          <p:cNvSpPr>
            <a:spLocks noGrp="1"/>
          </p:cNvSpPr>
          <p:nvPr>
            <p:ph idx="1"/>
          </p:nvPr>
        </p:nvSpPr>
        <p:spPr/>
        <p:txBody>
          <a:bodyPr>
            <a:normAutofit/>
          </a:bodyPr>
          <a:lstStyle/>
          <a:p>
            <a:r>
              <a:rPr lang="en-GB" dirty="0"/>
              <a:t>Causes of terrorism  Social and political injustice  The belief that violence or its threat will be effective  Illiteracy and unemployment  Religious intolerance  Wrong meaning of Jihad  Improper government set-up  Absence of law and failure of law enforcement agencies</a:t>
            </a:r>
          </a:p>
          <a:p>
            <a:r>
              <a:rPr lang="en-GB" b="1" dirty="0"/>
              <a:t>Steps taken by Pakistan </a:t>
            </a:r>
            <a:r>
              <a:rPr lang="en-GB" dirty="0"/>
              <a:t> Ban on Terrorism organization  Operation Al-</a:t>
            </a:r>
            <a:r>
              <a:rPr lang="en-GB" dirty="0" err="1"/>
              <a:t>Mizan</a:t>
            </a:r>
            <a:r>
              <a:rPr lang="en-GB" dirty="0"/>
              <a:t>  Operation Rah-</a:t>
            </a:r>
            <a:r>
              <a:rPr lang="en-GB" dirty="0" err="1"/>
              <a:t>Haq</a:t>
            </a:r>
            <a:r>
              <a:rPr lang="en-GB" dirty="0"/>
              <a:t> (Nov 2007)  Operation Rah-e-</a:t>
            </a:r>
            <a:r>
              <a:rPr lang="en-GB" dirty="0" err="1"/>
              <a:t>Raast</a:t>
            </a:r>
            <a:r>
              <a:rPr lang="en-GB" dirty="0"/>
              <a:t> (May 2009)  Operation Rah-e-</a:t>
            </a:r>
            <a:r>
              <a:rPr lang="en-GB" dirty="0" err="1"/>
              <a:t>Nijat</a:t>
            </a:r>
            <a:r>
              <a:rPr lang="en-GB" dirty="0"/>
              <a:t> (June 2009)  Operation </a:t>
            </a:r>
            <a:r>
              <a:rPr lang="en-GB" dirty="0" err="1"/>
              <a:t>Zarb</a:t>
            </a:r>
            <a:r>
              <a:rPr lang="en-GB" dirty="0"/>
              <a:t>-e-</a:t>
            </a:r>
            <a:r>
              <a:rPr lang="en-GB" dirty="0" err="1"/>
              <a:t>Azb</a:t>
            </a:r>
            <a:r>
              <a:rPr lang="en-GB" dirty="0"/>
              <a:t> (June 2014)  Operation </a:t>
            </a:r>
            <a:r>
              <a:rPr lang="en-GB" dirty="0" err="1"/>
              <a:t>Radd</a:t>
            </a:r>
            <a:r>
              <a:rPr lang="en-GB" dirty="0"/>
              <a:t>-ul-</a:t>
            </a:r>
            <a:r>
              <a:rPr lang="en-GB" dirty="0" err="1"/>
              <a:t>Fasaad</a:t>
            </a:r>
            <a:r>
              <a:rPr lang="en-GB" dirty="0"/>
              <a:t> (Feb 2017)</a:t>
            </a:r>
          </a:p>
          <a:p>
            <a:r>
              <a:rPr lang="en-GB" b="1" dirty="0"/>
              <a:t>Solution</a:t>
            </a:r>
            <a:r>
              <a:rPr lang="en-GB" dirty="0"/>
              <a:t>  Increasing education  Understand the differences in culture, religions, beliefs and human </a:t>
            </a:r>
            <a:r>
              <a:rPr lang="en-GB" dirty="0" err="1"/>
              <a:t>behavior</a:t>
            </a:r>
            <a:r>
              <a:rPr lang="en-GB" dirty="0"/>
              <a:t>  Shea Sunni unity  Eliminate the root of terrorism  Eliminate injustice</a:t>
            </a:r>
          </a:p>
          <a:p>
            <a:endParaRPr lang="en-GB" dirty="0"/>
          </a:p>
        </p:txBody>
      </p:sp>
    </p:spTree>
    <p:extLst>
      <p:ext uri="{BB962C8B-B14F-4D97-AF65-F5344CB8AC3E}">
        <p14:creationId xmlns:p14="http://schemas.microsoft.com/office/powerpoint/2010/main" val="1010819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D7DEE-D91E-448F-8DB8-22AD669B8B24}"/>
              </a:ext>
            </a:extLst>
          </p:cNvPr>
          <p:cNvSpPr>
            <a:spLocks noGrp="1"/>
          </p:cNvSpPr>
          <p:nvPr>
            <p:ph type="title"/>
          </p:nvPr>
        </p:nvSpPr>
        <p:spPr/>
        <p:txBody>
          <a:bodyPr/>
          <a:lstStyle/>
          <a:p>
            <a:r>
              <a:rPr lang="en-US" dirty="0"/>
              <a:t>child labor</a:t>
            </a:r>
            <a:endParaRPr lang="en-GB" dirty="0"/>
          </a:p>
        </p:txBody>
      </p:sp>
      <p:sp>
        <p:nvSpPr>
          <p:cNvPr id="3" name="Content Placeholder 2">
            <a:extLst>
              <a:ext uri="{FF2B5EF4-FFF2-40B4-BE49-F238E27FC236}">
                <a16:creationId xmlns:a16="http://schemas.microsoft.com/office/drawing/2014/main" id="{E4E09549-B4A6-4371-AAAE-15CFC43BF3F7}"/>
              </a:ext>
            </a:extLst>
          </p:cNvPr>
          <p:cNvSpPr>
            <a:spLocks noGrp="1"/>
          </p:cNvSpPr>
          <p:nvPr>
            <p:ph idx="1"/>
          </p:nvPr>
        </p:nvSpPr>
        <p:spPr/>
        <p:txBody>
          <a:bodyPr/>
          <a:lstStyle/>
          <a:p>
            <a:r>
              <a:rPr lang="en-US" dirty="0"/>
              <a:t>The term “child labor” is often defined as: “work that deprives children of their childhood, their potential and their dignity, and that is harmful to physical and mental development.” Child labor</a:t>
            </a:r>
          </a:p>
          <a:p>
            <a:r>
              <a:rPr lang="en-US" dirty="0">
                <a:hlinkClick r:id="rId2" tooltip="Some major causes are:&#10; Poverty&#10; Unemployment of Elders&#10;..."/>
              </a:rPr>
              <a:t> </a:t>
            </a:r>
            <a:r>
              <a:rPr lang="en-US" dirty="0"/>
              <a:t>Some major causes are:  Poverty  Unemployment of Elders  Tradition of making children know their family skill  Excess of population Causes:</a:t>
            </a:r>
          </a:p>
          <a:p>
            <a:r>
              <a:rPr lang="en-US" b="1" dirty="0">
                <a:hlinkClick r:id="rId3" tooltip=" They are treated like baggers .&#10; They have not been give...">
                  <a:extLst>
                    <a:ext uri="{A12FA001-AC4F-418D-AE19-62706E023703}">
                      <ahyp:hlinkClr xmlns:ahyp="http://schemas.microsoft.com/office/drawing/2018/hyperlinkcolor" val="tx"/>
                    </a:ext>
                  </a:extLst>
                </a:hlinkClick>
              </a:rPr>
              <a:t>Effects</a:t>
            </a:r>
            <a:r>
              <a:rPr lang="en-US" dirty="0">
                <a:hlinkClick r:id="rId3" tooltip=" They are treated like baggers .&#10; They have not been give...">
                  <a:extLst>
                    <a:ext uri="{A12FA001-AC4F-418D-AE19-62706E023703}">
                      <ahyp:hlinkClr xmlns:ahyp="http://schemas.microsoft.com/office/drawing/2018/hyperlinkcolor" val="tx"/>
                    </a:ext>
                  </a:extLst>
                </a:hlinkClick>
              </a:rPr>
              <a:t> </a:t>
            </a:r>
            <a:r>
              <a:rPr lang="en-US" dirty="0"/>
              <a:t> They are treated like baggers .  They have not been given the right to go to school and get education.  Destroys their personality.  Became submissive just like servants.  Bear the inhuman </a:t>
            </a:r>
            <a:r>
              <a:rPr lang="en-US" dirty="0" err="1"/>
              <a:t>behaviour</a:t>
            </a:r>
            <a:endParaRPr lang="en-US" dirty="0"/>
          </a:p>
          <a:p>
            <a:r>
              <a:rPr lang="en-US" b="1" dirty="0"/>
              <a:t>Solution</a:t>
            </a:r>
            <a:r>
              <a:rPr lang="en-US" dirty="0"/>
              <a:t>: Free &amp; Compulsory of primary education  Government should take step (Make Law)  Employment of elders  Awareness in Parents  Scholarships for poor children</a:t>
            </a:r>
            <a:endParaRPr lang="en-GB" dirty="0"/>
          </a:p>
        </p:txBody>
      </p:sp>
    </p:spTree>
    <p:extLst>
      <p:ext uri="{BB962C8B-B14F-4D97-AF65-F5344CB8AC3E}">
        <p14:creationId xmlns:p14="http://schemas.microsoft.com/office/powerpoint/2010/main" val="24579460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D16CE-4FF4-4728-8855-FEA3534243C7}"/>
              </a:ext>
            </a:extLst>
          </p:cNvPr>
          <p:cNvSpPr>
            <a:spLocks noGrp="1"/>
          </p:cNvSpPr>
          <p:nvPr>
            <p:ph type="title"/>
          </p:nvPr>
        </p:nvSpPr>
        <p:spPr/>
        <p:txBody>
          <a:bodyPr/>
          <a:lstStyle/>
          <a:p>
            <a:r>
              <a:rPr lang="en-GB" dirty="0"/>
              <a:t>Gender discrimination</a:t>
            </a:r>
            <a:br>
              <a:rPr lang="en-GB" dirty="0"/>
            </a:br>
            <a:endParaRPr lang="en-GB" dirty="0"/>
          </a:p>
        </p:txBody>
      </p:sp>
      <p:sp>
        <p:nvSpPr>
          <p:cNvPr id="3" name="Content Placeholder 2">
            <a:extLst>
              <a:ext uri="{FF2B5EF4-FFF2-40B4-BE49-F238E27FC236}">
                <a16:creationId xmlns:a16="http://schemas.microsoft.com/office/drawing/2014/main" id="{AE61DCCC-E4FD-4B2F-9E34-3E3DA077281D}"/>
              </a:ext>
            </a:extLst>
          </p:cNvPr>
          <p:cNvSpPr>
            <a:spLocks noGrp="1"/>
          </p:cNvSpPr>
          <p:nvPr>
            <p:ph idx="1"/>
          </p:nvPr>
        </p:nvSpPr>
        <p:spPr/>
        <p:txBody>
          <a:bodyPr>
            <a:normAutofit lnSpcReduction="10000"/>
          </a:bodyPr>
          <a:lstStyle/>
          <a:p>
            <a:r>
              <a:rPr lang="en-US" dirty="0"/>
              <a:t>The term discrimination refers to unequal behavior. The discriminatory attitude towards women as inferior is observed even before their birth.</a:t>
            </a:r>
          </a:p>
          <a:p>
            <a:r>
              <a:rPr lang="en-US" dirty="0"/>
              <a:t>Gender discrimination is deeply routed in Pakistani society. Limited opportunities for women to study as well as to work.  Educational status of Forced marriages is a very common practice in rural parts of Pakistan. Young girls are married for the settlement of dispute in the rural areas. Women are treated like slaves.</a:t>
            </a:r>
          </a:p>
          <a:p>
            <a:r>
              <a:rPr lang="en-US" dirty="0"/>
              <a:t>Honor killing is one of the most horrible forms of brutality against women.</a:t>
            </a:r>
          </a:p>
          <a:p>
            <a:r>
              <a:rPr lang="en-US" dirty="0"/>
              <a:t>Female infanticide in rural Pakistan is very low. Domestic violence in rural areas is an endemic problem. Law enforcement authorities do not view domestic violence as a crime. </a:t>
            </a:r>
          </a:p>
          <a:p>
            <a:r>
              <a:rPr lang="en-US" dirty="0"/>
              <a:t>Dowry deaths are a widespread problem in rural areas. Lack of access to justice for women.</a:t>
            </a:r>
          </a:p>
          <a:p>
            <a:endParaRPr lang="en-US" dirty="0"/>
          </a:p>
          <a:p>
            <a:endParaRPr lang="en-GB" dirty="0"/>
          </a:p>
        </p:txBody>
      </p:sp>
    </p:spTree>
    <p:extLst>
      <p:ext uri="{BB962C8B-B14F-4D97-AF65-F5344CB8AC3E}">
        <p14:creationId xmlns:p14="http://schemas.microsoft.com/office/powerpoint/2010/main" val="26249153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F623A-F8B2-433E-A3B0-94D4F2FA8EAD}"/>
              </a:ext>
            </a:extLst>
          </p:cNvPr>
          <p:cNvSpPr>
            <a:spLocks noGrp="1"/>
          </p:cNvSpPr>
          <p:nvPr>
            <p:ph type="title"/>
          </p:nvPr>
        </p:nvSpPr>
        <p:spPr/>
        <p:txBody>
          <a:bodyPr/>
          <a:lstStyle/>
          <a:p>
            <a:r>
              <a:rPr lang="en-US" dirty="0"/>
              <a:t>How to end it ?</a:t>
            </a:r>
            <a:endParaRPr lang="en-GB" dirty="0"/>
          </a:p>
        </p:txBody>
      </p:sp>
      <p:sp>
        <p:nvSpPr>
          <p:cNvPr id="3" name="Content Placeholder 2">
            <a:extLst>
              <a:ext uri="{FF2B5EF4-FFF2-40B4-BE49-F238E27FC236}">
                <a16:creationId xmlns:a16="http://schemas.microsoft.com/office/drawing/2014/main" id="{FC98BEBF-7663-43CB-8E1A-7EC834CEA1BB}"/>
              </a:ext>
            </a:extLst>
          </p:cNvPr>
          <p:cNvSpPr>
            <a:spLocks noGrp="1"/>
          </p:cNvSpPr>
          <p:nvPr>
            <p:ph idx="1"/>
          </p:nvPr>
        </p:nvSpPr>
        <p:spPr/>
        <p:txBody>
          <a:bodyPr/>
          <a:lstStyle/>
          <a:p>
            <a:r>
              <a:rPr lang="en-US" dirty="0"/>
              <a:t>Government needs to invest more and more in female education. Efforts should be made by the government for entering more women in employment.</a:t>
            </a:r>
          </a:p>
          <a:p>
            <a:r>
              <a:rPr lang="en-US" dirty="0"/>
              <a:t> Government through media must start a mass awareness campaign. NGOs should also come forward and highlight the cases of gender discrimination.</a:t>
            </a:r>
          </a:p>
          <a:p>
            <a:endParaRPr lang="en-GB" dirty="0"/>
          </a:p>
        </p:txBody>
      </p:sp>
    </p:spTree>
    <p:extLst>
      <p:ext uri="{BB962C8B-B14F-4D97-AF65-F5344CB8AC3E}">
        <p14:creationId xmlns:p14="http://schemas.microsoft.com/office/powerpoint/2010/main" val="30345923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B2055-8C2D-4628-AFA9-D56CCEAE049F}"/>
              </a:ext>
            </a:extLst>
          </p:cNvPr>
          <p:cNvSpPr>
            <a:spLocks noGrp="1"/>
          </p:cNvSpPr>
          <p:nvPr>
            <p:ph type="title"/>
          </p:nvPr>
        </p:nvSpPr>
        <p:spPr/>
        <p:txBody>
          <a:bodyPr/>
          <a:lstStyle/>
          <a:p>
            <a:r>
              <a:rPr lang="en-US" dirty="0"/>
              <a:t>Corruption</a:t>
            </a:r>
            <a:endParaRPr lang="en-GB" dirty="0"/>
          </a:p>
        </p:txBody>
      </p:sp>
      <p:sp>
        <p:nvSpPr>
          <p:cNvPr id="3" name="Content Placeholder 2">
            <a:extLst>
              <a:ext uri="{FF2B5EF4-FFF2-40B4-BE49-F238E27FC236}">
                <a16:creationId xmlns:a16="http://schemas.microsoft.com/office/drawing/2014/main" id="{D9F3BE2E-0C7A-4AD2-8017-77BB29D20F67}"/>
              </a:ext>
            </a:extLst>
          </p:cNvPr>
          <p:cNvSpPr>
            <a:spLocks noGrp="1"/>
          </p:cNvSpPr>
          <p:nvPr>
            <p:ph idx="1"/>
          </p:nvPr>
        </p:nvSpPr>
        <p:spPr/>
        <p:txBody>
          <a:bodyPr>
            <a:normAutofit lnSpcReduction="10000"/>
          </a:bodyPr>
          <a:lstStyle/>
          <a:p>
            <a:r>
              <a:rPr lang="en-US" dirty="0"/>
              <a:t>Corruption in widespread in Pakistan. Pakistan is ranked as a 42nd corrupted country of the world according to Transparency International Corruption Perception Index.</a:t>
            </a:r>
          </a:p>
          <a:p>
            <a:r>
              <a:rPr lang="en-US" dirty="0"/>
              <a:t>The expert sources indicate that the following sectors are among the most affected by corruption.</a:t>
            </a:r>
          </a:p>
          <a:p>
            <a:pPr marL="0" indent="0">
              <a:buNone/>
            </a:pPr>
            <a:r>
              <a:rPr lang="en-US" dirty="0"/>
              <a:t>• Police and law enforcement.</a:t>
            </a:r>
          </a:p>
          <a:p>
            <a:pPr marL="0" indent="0">
              <a:buNone/>
            </a:pPr>
            <a:r>
              <a:rPr lang="en-US" dirty="0"/>
              <a:t>• Judiciary and legal professions.</a:t>
            </a:r>
          </a:p>
          <a:p>
            <a:pPr marL="0" indent="0">
              <a:buNone/>
            </a:pPr>
            <a:r>
              <a:rPr lang="en-US" dirty="0"/>
              <a:t>• Power sector.</a:t>
            </a:r>
          </a:p>
          <a:p>
            <a:pPr marL="0" indent="0">
              <a:buNone/>
            </a:pPr>
            <a:r>
              <a:rPr lang="en-US" dirty="0"/>
              <a:t>• Tax and customs.</a:t>
            </a:r>
          </a:p>
          <a:p>
            <a:pPr marL="0" indent="0">
              <a:buNone/>
            </a:pPr>
            <a:r>
              <a:rPr lang="en-US" dirty="0"/>
              <a:t>• Land administration.</a:t>
            </a:r>
          </a:p>
          <a:p>
            <a:pPr marL="0" indent="0">
              <a:buNone/>
            </a:pPr>
            <a:r>
              <a:rPr lang="en-US" dirty="0"/>
              <a:t>• Health and education.</a:t>
            </a:r>
          </a:p>
          <a:p>
            <a:endParaRPr lang="en-GB" dirty="0"/>
          </a:p>
        </p:txBody>
      </p:sp>
    </p:spTree>
    <p:extLst>
      <p:ext uri="{BB962C8B-B14F-4D97-AF65-F5344CB8AC3E}">
        <p14:creationId xmlns:p14="http://schemas.microsoft.com/office/powerpoint/2010/main" val="4176492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334B14-55CD-4CA7-A685-7A68A28E339D}"/>
              </a:ext>
            </a:extLst>
          </p:cNvPr>
          <p:cNvSpPr>
            <a:spLocks noGrp="1"/>
          </p:cNvSpPr>
          <p:nvPr>
            <p:ph type="title"/>
          </p:nvPr>
        </p:nvSpPr>
        <p:spPr/>
        <p:txBody>
          <a:bodyPr/>
          <a:lstStyle/>
          <a:p>
            <a:r>
              <a:rPr lang="en-US" dirty="0"/>
              <a:t>Suggestions To Overcome Corruption</a:t>
            </a:r>
            <a:endParaRPr lang="en-GB" dirty="0"/>
          </a:p>
        </p:txBody>
      </p:sp>
      <p:sp>
        <p:nvSpPr>
          <p:cNvPr id="3" name="Content Placeholder 2">
            <a:extLst>
              <a:ext uri="{FF2B5EF4-FFF2-40B4-BE49-F238E27FC236}">
                <a16:creationId xmlns:a16="http://schemas.microsoft.com/office/drawing/2014/main" id="{074CFF87-F9E6-4B63-B91A-D26C5DFE12A9}"/>
              </a:ext>
            </a:extLst>
          </p:cNvPr>
          <p:cNvSpPr>
            <a:spLocks noGrp="1"/>
          </p:cNvSpPr>
          <p:nvPr>
            <p:ph idx="1"/>
          </p:nvPr>
        </p:nvSpPr>
        <p:spPr/>
        <p:txBody>
          <a:bodyPr>
            <a:normAutofit/>
          </a:bodyPr>
          <a:lstStyle/>
          <a:p>
            <a:r>
              <a:rPr lang="en-US" dirty="0"/>
              <a:t> Parliaments can and should adopt appropriate legislation, take an active role in the ratification of relevant international </a:t>
            </a:r>
            <a:r>
              <a:rPr lang="en-US" dirty="0" err="1"/>
              <a:t>instru</a:t>
            </a:r>
            <a:r>
              <a:rPr lang="en-US" dirty="0"/>
              <a:t>- </a:t>
            </a:r>
            <a:r>
              <a:rPr lang="en-US" dirty="0" err="1"/>
              <a:t>ments</a:t>
            </a:r>
            <a:r>
              <a:rPr lang="en-US" dirty="0"/>
              <a:t> and incorporate their provisions in national legislation.</a:t>
            </a:r>
          </a:p>
          <a:p>
            <a:r>
              <a:rPr lang="en-US" dirty="0"/>
              <a:t> They should also make maximum use of the constitutional, parliamentary and other legal mechanisms available to ensure full accountability and transparency in government.</a:t>
            </a:r>
          </a:p>
          <a:p>
            <a:r>
              <a:rPr lang="en-US" dirty="0"/>
              <a:t>In recognition of the important role Supreme Audit Institutions, as well as other bodies such as Ombudsman, play in combating corruption, parliaments should lay down the appropriate legal framework for the establishment and functioning of such institutions including through the provision of adequate resources and proper follow-up to the work and reports of such bodies.</a:t>
            </a:r>
          </a:p>
          <a:p>
            <a:endParaRPr lang="en-GB" dirty="0"/>
          </a:p>
        </p:txBody>
      </p:sp>
    </p:spTree>
    <p:extLst>
      <p:ext uri="{BB962C8B-B14F-4D97-AF65-F5344CB8AC3E}">
        <p14:creationId xmlns:p14="http://schemas.microsoft.com/office/powerpoint/2010/main" val="1601292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84DD22-6722-4068-97F6-7379D73D1BB1}"/>
              </a:ext>
            </a:extLst>
          </p:cNvPr>
          <p:cNvSpPr>
            <a:spLocks noGrp="1"/>
          </p:cNvSpPr>
          <p:nvPr>
            <p:ph type="title"/>
          </p:nvPr>
        </p:nvSpPr>
        <p:spPr/>
        <p:txBody>
          <a:bodyPr/>
          <a:lstStyle/>
          <a:p>
            <a:r>
              <a:rPr lang="en-US" dirty="0"/>
              <a:t>Continue…</a:t>
            </a:r>
            <a:endParaRPr lang="en-GB" dirty="0"/>
          </a:p>
        </p:txBody>
      </p:sp>
      <p:sp>
        <p:nvSpPr>
          <p:cNvPr id="3" name="Content Placeholder 2">
            <a:extLst>
              <a:ext uri="{FF2B5EF4-FFF2-40B4-BE49-F238E27FC236}">
                <a16:creationId xmlns:a16="http://schemas.microsoft.com/office/drawing/2014/main" id="{DD692AD0-CE28-49A8-AE77-5AB0D3092BB6}"/>
              </a:ext>
            </a:extLst>
          </p:cNvPr>
          <p:cNvSpPr>
            <a:spLocks noGrp="1"/>
          </p:cNvSpPr>
          <p:nvPr>
            <p:ph idx="1"/>
          </p:nvPr>
        </p:nvSpPr>
        <p:spPr/>
        <p:txBody>
          <a:bodyPr>
            <a:normAutofit/>
          </a:bodyPr>
          <a:lstStyle/>
          <a:p>
            <a:r>
              <a:rPr lang="en-US" dirty="0"/>
              <a:t>A </a:t>
            </a:r>
            <a:r>
              <a:rPr lang="en-US" b="1" dirty="0"/>
              <a:t>social issue</a:t>
            </a:r>
            <a:r>
              <a:rPr lang="en-US" dirty="0"/>
              <a:t> can be considered as a </a:t>
            </a:r>
            <a:r>
              <a:rPr lang="en-US" b="1" dirty="0"/>
              <a:t>problem</a:t>
            </a:r>
            <a:r>
              <a:rPr lang="en-US" dirty="0"/>
              <a:t> that influences many people and many people strive to solve the </a:t>
            </a:r>
            <a:r>
              <a:rPr lang="en-US" b="1" dirty="0"/>
              <a:t>issue.</a:t>
            </a:r>
          </a:p>
          <a:p>
            <a:r>
              <a:rPr lang="en-US" dirty="0"/>
              <a:t>A </a:t>
            </a:r>
            <a:r>
              <a:rPr lang="en-US" b="1" dirty="0"/>
              <a:t>social</a:t>
            </a:r>
            <a:r>
              <a:rPr lang="en-US" dirty="0"/>
              <a:t> </a:t>
            </a:r>
            <a:r>
              <a:rPr lang="en-US" b="1" dirty="0"/>
              <a:t>problem</a:t>
            </a:r>
            <a:r>
              <a:rPr lang="en-US" dirty="0"/>
              <a:t> is that influences many individuals within a society. It's a common </a:t>
            </a:r>
            <a:r>
              <a:rPr lang="en-US" b="1" dirty="0"/>
              <a:t>problem</a:t>
            </a:r>
            <a:r>
              <a:rPr lang="en-US" dirty="0"/>
              <a:t> we see happening in our society.</a:t>
            </a:r>
          </a:p>
          <a:p>
            <a:r>
              <a:rPr lang="en-US" dirty="0"/>
              <a:t>Social Problem • (also called a social issue or social ill) • Refers to an issue that influences and is opposed by a considerable number of individuals within a society.</a:t>
            </a:r>
            <a:r>
              <a:rPr lang="en-GB" dirty="0"/>
              <a:t> </a:t>
            </a:r>
          </a:p>
          <a:p>
            <a:r>
              <a:rPr lang="en-GB" dirty="0"/>
              <a:t>Individual problems </a:t>
            </a:r>
          </a:p>
          <a:p>
            <a:r>
              <a:rPr lang="en-GB" dirty="0"/>
              <a:t>Social problems Affects large population</a:t>
            </a:r>
            <a:endParaRPr lang="en-US" dirty="0"/>
          </a:p>
          <a:p>
            <a:endParaRPr lang="en-GB" dirty="0"/>
          </a:p>
        </p:txBody>
      </p:sp>
    </p:spTree>
    <p:extLst>
      <p:ext uri="{BB962C8B-B14F-4D97-AF65-F5344CB8AC3E}">
        <p14:creationId xmlns:p14="http://schemas.microsoft.com/office/powerpoint/2010/main" val="37164216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14EE0-3872-410A-B490-0F79E82F7EE7}"/>
              </a:ext>
            </a:extLst>
          </p:cNvPr>
          <p:cNvSpPr>
            <a:spLocks noGrp="1"/>
          </p:cNvSpPr>
          <p:nvPr>
            <p:ph type="title"/>
          </p:nvPr>
        </p:nvSpPr>
        <p:spPr/>
        <p:txBody>
          <a:bodyPr/>
          <a:lstStyle/>
          <a:p>
            <a:r>
              <a:rPr lang="en-US" dirty="0"/>
              <a:t>How do we define a social problem?</a:t>
            </a:r>
            <a:endParaRPr lang="en-GB" dirty="0"/>
          </a:p>
        </p:txBody>
      </p:sp>
      <p:sp>
        <p:nvSpPr>
          <p:cNvPr id="3" name="Content Placeholder 2">
            <a:extLst>
              <a:ext uri="{FF2B5EF4-FFF2-40B4-BE49-F238E27FC236}">
                <a16:creationId xmlns:a16="http://schemas.microsoft.com/office/drawing/2014/main" id="{FAC83543-BA67-47CC-A954-816A7886DA54}"/>
              </a:ext>
            </a:extLst>
          </p:cNvPr>
          <p:cNvSpPr>
            <a:spLocks noGrp="1"/>
          </p:cNvSpPr>
          <p:nvPr>
            <p:ph idx="1"/>
          </p:nvPr>
        </p:nvSpPr>
        <p:spPr/>
        <p:txBody>
          <a:bodyPr>
            <a:normAutofit/>
          </a:bodyPr>
          <a:lstStyle/>
          <a:p>
            <a:r>
              <a:rPr lang="en-US" dirty="0"/>
              <a:t>Not all social conditions become elevated to the status of “ social problem” For example, some objective conditions which exist today not all of them are considered social- problems.</a:t>
            </a:r>
          </a:p>
          <a:p>
            <a:r>
              <a:rPr lang="en-US" dirty="0"/>
              <a:t>Social Problems vary in time and space. There is a general agreement that four conditions must be met before an objective reality in the greater society becomes elevated to the special status of ‘social problems’ They are as follows-</a:t>
            </a:r>
          </a:p>
          <a:p>
            <a:r>
              <a:rPr lang="en-US" dirty="0"/>
              <a:t>1- The objective condition must be perceived to be a social problem publicly. i.e. There must be some public out cry. People must become actively involved in discussing the problem. Public attention becomes directed towards that social condition.</a:t>
            </a:r>
          </a:p>
          <a:p>
            <a:endParaRPr lang="en-GB" dirty="0"/>
          </a:p>
        </p:txBody>
      </p:sp>
    </p:spTree>
    <p:extLst>
      <p:ext uri="{BB962C8B-B14F-4D97-AF65-F5344CB8AC3E}">
        <p14:creationId xmlns:p14="http://schemas.microsoft.com/office/powerpoint/2010/main" val="2530310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5440F-AB0B-4C14-BF48-69C4BB783866}"/>
              </a:ext>
            </a:extLst>
          </p:cNvPr>
          <p:cNvSpPr>
            <a:spLocks noGrp="1"/>
          </p:cNvSpPr>
          <p:nvPr>
            <p:ph type="title"/>
          </p:nvPr>
        </p:nvSpPr>
        <p:spPr/>
        <p:txBody>
          <a:bodyPr/>
          <a:lstStyle/>
          <a:p>
            <a:r>
              <a:rPr lang="en-US" dirty="0"/>
              <a:t>Continue…</a:t>
            </a:r>
            <a:endParaRPr lang="en-GB" dirty="0"/>
          </a:p>
        </p:txBody>
      </p:sp>
      <p:sp>
        <p:nvSpPr>
          <p:cNvPr id="3" name="Content Placeholder 2">
            <a:extLst>
              <a:ext uri="{FF2B5EF4-FFF2-40B4-BE49-F238E27FC236}">
                <a16:creationId xmlns:a16="http://schemas.microsoft.com/office/drawing/2014/main" id="{2302EF20-B9C2-4623-A8CA-1AED845E23CE}"/>
              </a:ext>
            </a:extLst>
          </p:cNvPr>
          <p:cNvSpPr>
            <a:spLocks noGrp="1"/>
          </p:cNvSpPr>
          <p:nvPr>
            <p:ph idx="1"/>
          </p:nvPr>
        </p:nvSpPr>
        <p:spPr/>
        <p:txBody>
          <a:bodyPr>
            <a:normAutofit/>
          </a:bodyPr>
          <a:lstStyle/>
          <a:p>
            <a:r>
              <a:rPr lang="en-US" dirty="0"/>
              <a:t>2- The condition must involve a gap between social ideals and social reality. i.e. The condition must run counter to the values of the larger society. Gender discrimination</a:t>
            </a:r>
          </a:p>
          <a:p>
            <a:r>
              <a:rPr lang="en-US" dirty="0"/>
              <a:t>3- A significant proportion of the population must be involved in defining the problem ( a large proportion of the people must be concerned about the condition). If only a small segment of the population gets involved, you have an interest group pushing for the general public to do something about the condition – not a social problem.</a:t>
            </a:r>
          </a:p>
          <a:p>
            <a:r>
              <a:rPr lang="en-US" dirty="0"/>
              <a:t>4- The condition must be capable of solution through collective action by people. If no solution is perceived possible, people will resign themselves to their fate. Bureaucracy-</a:t>
            </a:r>
          </a:p>
          <a:p>
            <a:endParaRPr lang="en-GB" dirty="0"/>
          </a:p>
        </p:txBody>
      </p:sp>
    </p:spTree>
    <p:extLst>
      <p:ext uri="{BB962C8B-B14F-4D97-AF65-F5344CB8AC3E}">
        <p14:creationId xmlns:p14="http://schemas.microsoft.com/office/powerpoint/2010/main" val="29994211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C6C9B-D879-4395-947D-991D9BABD408}"/>
              </a:ext>
            </a:extLst>
          </p:cNvPr>
          <p:cNvSpPr>
            <a:spLocks noGrp="1"/>
          </p:cNvSpPr>
          <p:nvPr>
            <p:ph type="title"/>
          </p:nvPr>
        </p:nvSpPr>
        <p:spPr/>
        <p:txBody>
          <a:bodyPr/>
          <a:lstStyle/>
          <a:p>
            <a:r>
              <a:rPr lang="en-US" dirty="0"/>
              <a:t>Social Problem of Pakistan</a:t>
            </a:r>
            <a:endParaRPr lang="en-GB" dirty="0"/>
          </a:p>
        </p:txBody>
      </p:sp>
      <p:sp>
        <p:nvSpPr>
          <p:cNvPr id="3" name="Content Placeholder 2">
            <a:extLst>
              <a:ext uri="{FF2B5EF4-FFF2-40B4-BE49-F238E27FC236}">
                <a16:creationId xmlns:a16="http://schemas.microsoft.com/office/drawing/2014/main" id="{82CB2402-22DD-4903-8734-A14C740F4396}"/>
              </a:ext>
            </a:extLst>
          </p:cNvPr>
          <p:cNvSpPr>
            <a:spLocks noGrp="1"/>
          </p:cNvSpPr>
          <p:nvPr>
            <p:ph idx="1"/>
          </p:nvPr>
        </p:nvSpPr>
        <p:spPr/>
        <p:txBody>
          <a:bodyPr/>
          <a:lstStyle/>
          <a:p>
            <a:r>
              <a:rPr lang="en-US" dirty="0"/>
              <a:t>A social problem has been defined as a deviation from the social ideal remediable by group effort ( Walsh &amp; </a:t>
            </a:r>
            <a:r>
              <a:rPr lang="en-US" dirty="0" err="1"/>
              <a:t>Furfey</a:t>
            </a:r>
            <a:r>
              <a:rPr lang="en-US" dirty="0"/>
              <a:t>). </a:t>
            </a:r>
          </a:p>
          <a:p>
            <a:r>
              <a:rPr lang="en-US" dirty="0"/>
              <a:t> A condition which as defined by a considerable number of persons as a deviation from some social norms which they cherish (Fuller &amp; Myers).</a:t>
            </a:r>
          </a:p>
          <a:p>
            <a:r>
              <a:rPr lang="en-US" dirty="0"/>
              <a:t>Pakistan is a developing country which at the present scenario is facing a lot of problems which includes the economic problems, political and with the same time they are also facing Social problems.</a:t>
            </a:r>
          </a:p>
          <a:p>
            <a:r>
              <a:rPr lang="en-US" dirty="0"/>
              <a:t> Pakistan is a developing state and is going through various problems and issues. These issues are from various origins having long lasting impact on the stability of the economy and the goodwill of country.</a:t>
            </a:r>
          </a:p>
          <a:p>
            <a:endParaRPr lang="en-US" dirty="0"/>
          </a:p>
          <a:p>
            <a:endParaRPr lang="en-GB" dirty="0"/>
          </a:p>
        </p:txBody>
      </p:sp>
    </p:spTree>
    <p:extLst>
      <p:ext uri="{BB962C8B-B14F-4D97-AF65-F5344CB8AC3E}">
        <p14:creationId xmlns:p14="http://schemas.microsoft.com/office/powerpoint/2010/main" val="4164317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9227ED-03A4-4CC9-BB5E-3BAC4D863AA9}"/>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DDCA40B9-DD02-4298-871F-68D986C7A433}"/>
              </a:ext>
            </a:extLst>
          </p:cNvPr>
          <p:cNvSpPr>
            <a:spLocks noGrp="1"/>
          </p:cNvSpPr>
          <p:nvPr>
            <p:ph idx="1"/>
          </p:nvPr>
        </p:nvSpPr>
        <p:spPr/>
        <p:txBody>
          <a:bodyPr>
            <a:normAutofit/>
          </a:bodyPr>
          <a:lstStyle/>
          <a:p>
            <a:r>
              <a:rPr lang="en-US" dirty="0"/>
              <a:t>The problems are being divided into several heads amongst which one of the very important head is the Social problems of Pakistan.</a:t>
            </a:r>
          </a:p>
          <a:p>
            <a:pPr>
              <a:buFont typeface="Wingdings" panose="05000000000000000000" pitchFamily="2" charset="2"/>
              <a:buChar char="q"/>
            </a:pPr>
            <a:r>
              <a:rPr lang="en-GB" dirty="0"/>
              <a:t>Poverty </a:t>
            </a:r>
          </a:p>
          <a:p>
            <a:pPr>
              <a:buFont typeface="Wingdings" panose="05000000000000000000" pitchFamily="2" charset="2"/>
              <a:buChar char="q"/>
            </a:pPr>
            <a:r>
              <a:rPr lang="en-GB" dirty="0"/>
              <a:t>Unemployment </a:t>
            </a:r>
          </a:p>
          <a:p>
            <a:pPr>
              <a:buFont typeface="Wingdings" panose="05000000000000000000" pitchFamily="2" charset="2"/>
              <a:buChar char="q"/>
            </a:pPr>
            <a:r>
              <a:rPr lang="en-GB" dirty="0"/>
              <a:t>Illiteracy </a:t>
            </a:r>
          </a:p>
          <a:p>
            <a:pPr>
              <a:buFont typeface="Wingdings" panose="05000000000000000000" pitchFamily="2" charset="2"/>
              <a:buChar char="q"/>
            </a:pPr>
            <a:r>
              <a:rPr lang="en-GB" dirty="0"/>
              <a:t>Terrorism </a:t>
            </a:r>
          </a:p>
          <a:p>
            <a:pPr>
              <a:buFont typeface="Wingdings" panose="05000000000000000000" pitchFamily="2" charset="2"/>
              <a:buChar char="q"/>
            </a:pPr>
            <a:r>
              <a:rPr lang="en-GB" dirty="0"/>
              <a:t>Child Labour</a:t>
            </a:r>
          </a:p>
          <a:p>
            <a:pPr>
              <a:buFont typeface="Wingdings" panose="05000000000000000000" pitchFamily="2" charset="2"/>
              <a:buChar char="q"/>
            </a:pPr>
            <a:r>
              <a:rPr lang="en-GB" dirty="0"/>
              <a:t>Gender Discrimination </a:t>
            </a:r>
          </a:p>
          <a:p>
            <a:pPr>
              <a:buFont typeface="Wingdings" panose="05000000000000000000" pitchFamily="2" charset="2"/>
              <a:buChar char="q"/>
            </a:pPr>
            <a:r>
              <a:rPr lang="en-GB" dirty="0"/>
              <a:t>Corruption</a:t>
            </a:r>
          </a:p>
        </p:txBody>
      </p:sp>
    </p:spTree>
    <p:extLst>
      <p:ext uri="{BB962C8B-B14F-4D97-AF65-F5344CB8AC3E}">
        <p14:creationId xmlns:p14="http://schemas.microsoft.com/office/powerpoint/2010/main" val="28453424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6999A1-3115-455E-AF0C-9BE7830AB72F}"/>
              </a:ext>
            </a:extLst>
          </p:cNvPr>
          <p:cNvSpPr>
            <a:spLocks noGrp="1"/>
          </p:cNvSpPr>
          <p:nvPr>
            <p:ph type="title"/>
          </p:nvPr>
        </p:nvSpPr>
        <p:spPr/>
        <p:txBody>
          <a:bodyPr/>
          <a:lstStyle/>
          <a:p>
            <a:r>
              <a:rPr lang="en-US" dirty="0"/>
              <a:t>Poverty</a:t>
            </a:r>
            <a:endParaRPr lang="en-GB" dirty="0"/>
          </a:p>
        </p:txBody>
      </p:sp>
      <p:sp>
        <p:nvSpPr>
          <p:cNvPr id="3" name="Content Placeholder 2">
            <a:extLst>
              <a:ext uri="{FF2B5EF4-FFF2-40B4-BE49-F238E27FC236}">
                <a16:creationId xmlns:a16="http://schemas.microsoft.com/office/drawing/2014/main" id="{37094F5F-083B-4FD0-96BB-0F6DDE3890AC}"/>
              </a:ext>
            </a:extLst>
          </p:cNvPr>
          <p:cNvSpPr>
            <a:spLocks noGrp="1"/>
          </p:cNvSpPr>
          <p:nvPr>
            <p:ph idx="1"/>
          </p:nvPr>
        </p:nvSpPr>
        <p:spPr/>
        <p:txBody>
          <a:bodyPr>
            <a:normAutofit/>
          </a:bodyPr>
          <a:lstStyle/>
          <a:p>
            <a:r>
              <a:rPr lang="en-US" dirty="0"/>
              <a:t>A state or condition in which a person or community lacks the financial resources and essentials to enjoy a minimum standard of life and well-being that’s considered acceptable in society. Poverty is the main issue of Pakistan.  </a:t>
            </a:r>
          </a:p>
          <a:p>
            <a:r>
              <a:rPr lang="en-US" b="1" dirty="0"/>
              <a:t>Causes of Poverty </a:t>
            </a:r>
            <a:r>
              <a:rPr lang="en-US" dirty="0"/>
              <a:t> Inequality of wealth distribution   Natural disasters such as earth quick and flood  Lack of adequate governance  Lack of proper educational system  Poor industrial standards  Over population  Unemployment  Low national income</a:t>
            </a:r>
          </a:p>
          <a:p>
            <a:r>
              <a:rPr lang="en-US" b="1" dirty="0"/>
              <a:t>Solution </a:t>
            </a:r>
            <a:r>
              <a:rPr lang="en-US" dirty="0"/>
              <a:t> Generate the job opportunities  Increase the Literacy rate  Controlling overpopulation  Equal access over markets  Promote the agriculture  Promote the industrialization  Equal distribution of resources  Increasing the individual income</a:t>
            </a:r>
            <a:endParaRPr lang="en-GB" dirty="0"/>
          </a:p>
        </p:txBody>
      </p:sp>
    </p:spTree>
    <p:extLst>
      <p:ext uri="{BB962C8B-B14F-4D97-AF65-F5344CB8AC3E}">
        <p14:creationId xmlns:p14="http://schemas.microsoft.com/office/powerpoint/2010/main" val="31110681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52578-6D9E-4029-AB6C-1470AD1BA714}"/>
              </a:ext>
            </a:extLst>
          </p:cNvPr>
          <p:cNvSpPr>
            <a:spLocks noGrp="1"/>
          </p:cNvSpPr>
          <p:nvPr>
            <p:ph type="title"/>
          </p:nvPr>
        </p:nvSpPr>
        <p:spPr/>
        <p:txBody>
          <a:bodyPr/>
          <a:lstStyle/>
          <a:p>
            <a:r>
              <a:rPr lang="en-US" dirty="0"/>
              <a:t>Unemployment</a:t>
            </a:r>
            <a:endParaRPr lang="en-GB" dirty="0"/>
          </a:p>
        </p:txBody>
      </p:sp>
      <p:sp>
        <p:nvSpPr>
          <p:cNvPr id="3" name="Content Placeholder 2">
            <a:extLst>
              <a:ext uri="{FF2B5EF4-FFF2-40B4-BE49-F238E27FC236}">
                <a16:creationId xmlns:a16="http://schemas.microsoft.com/office/drawing/2014/main" id="{6F0E95C7-2344-4A07-8A8D-2041294A4FB5}"/>
              </a:ext>
            </a:extLst>
          </p:cNvPr>
          <p:cNvSpPr>
            <a:spLocks noGrp="1"/>
          </p:cNvSpPr>
          <p:nvPr>
            <p:ph idx="1"/>
          </p:nvPr>
        </p:nvSpPr>
        <p:spPr/>
        <p:txBody>
          <a:bodyPr>
            <a:normAutofit fontScale="92500"/>
          </a:bodyPr>
          <a:lstStyle/>
          <a:p>
            <a:r>
              <a:rPr lang="en-US" dirty="0"/>
              <a:t>Unemployment refers to a situation in which the workers who are capable of working and willing to work but do not get employment. Unemployment is occurring when a person who is actively searching for job is unable to find work.  </a:t>
            </a:r>
          </a:p>
          <a:p>
            <a:r>
              <a:rPr lang="en-US" dirty="0"/>
              <a:t>Unemployment is the leading problems across the world, and it is increase day by day. Unemployment Rate in Pakistan remained unchanged at 5.90 percent in 2016 from 2015 according to Pakistan bureau of statistics.</a:t>
            </a:r>
          </a:p>
          <a:p>
            <a:r>
              <a:rPr lang="en-US" b="1" dirty="0"/>
              <a:t>Causes of Unemployment </a:t>
            </a:r>
            <a:r>
              <a:rPr lang="en-US" dirty="0"/>
              <a:t> Poor Governance  Political Instability  Growth of population  Violence and terror activities  Energy crisis  Lack of resources</a:t>
            </a:r>
          </a:p>
          <a:p>
            <a:r>
              <a:rPr lang="en-US" dirty="0">
                <a:hlinkClick r:id="rId2" tooltip="Solution&#10; Produce job opportunities&#10; Eradication of corru..."/>
              </a:rPr>
              <a:t> </a:t>
            </a:r>
            <a:r>
              <a:rPr lang="en-US" b="1" dirty="0"/>
              <a:t>Solution  Produce job opportunities </a:t>
            </a:r>
            <a:r>
              <a:rPr lang="en-US" dirty="0"/>
              <a:t> Eradication of corruption  Establishment the training and technical skill center  Encourage small and medium enterprise to invest  Encourage multinational companies to invest in the country  Control the population  Eradication of energy crises</a:t>
            </a:r>
          </a:p>
          <a:p>
            <a:endParaRPr lang="en-US" dirty="0"/>
          </a:p>
          <a:p>
            <a:endParaRPr lang="en-GB" dirty="0"/>
          </a:p>
        </p:txBody>
      </p:sp>
    </p:spTree>
    <p:extLst>
      <p:ext uri="{BB962C8B-B14F-4D97-AF65-F5344CB8AC3E}">
        <p14:creationId xmlns:p14="http://schemas.microsoft.com/office/powerpoint/2010/main" val="3094804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04436-9499-45B3-98DF-458893868239}"/>
              </a:ext>
            </a:extLst>
          </p:cNvPr>
          <p:cNvSpPr>
            <a:spLocks noGrp="1"/>
          </p:cNvSpPr>
          <p:nvPr>
            <p:ph type="title"/>
          </p:nvPr>
        </p:nvSpPr>
        <p:spPr/>
        <p:txBody>
          <a:bodyPr/>
          <a:lstStyle/>
          <a:p>
            <a:r>
              <a:rPr lang="en-US" dirty="0"/>
              <a:t>Illiteracy</a:t>
            </a:r>
            <a:endParaRPr lang="en-GB" dirty="0"/>
          </a:p>
        </p:txBody>
      </p:sp>
      <p:sp>
        <p:nvSpPr>
          <p:cNvPr id="3" name="Content Placeholder 2">
            <a:extLst>
              <a:ext uri="{FF2B5EF4-FFF2-40B4-BE49-F238E27FC236}">
                <a16:creationId xmlns:a16="http://schemas.microsoft.com/office/drawing/2014/main" id="{BAD31851-ADF0-4752-BEA9-8A74A91D53BA}"/>
              </a:ext>
            </a:extLst>
          </p:cNvPr>
          <p:cNvSpPr>
            <a:spLocks noGrp="1"/>
          </p:cNvSpPr>
          <p:nvPr>
            <p:ph idx="1"/>
          </p:nvPr>
        </p:nvSpPr>
        <p:spPr/>
        <p:txBody>
          <a:bodyPr/>
          <a:lstStyle/>
          <a:p>
            <a:r>
              <a:rPr lang="en-US" b="1" dirty="0"/>
              <a:t>Illiteracy</a:t>
            </a:r>
            <a:r>
              <a:rPr lang="en-US" dirty="0"/>
              <a:t> is defined as not being able to read and write which affects many people. A person who is unable to read, write and interpret written documentation is called as an “illiterate.”  Many countries are suffering from the illiteracy, especially developing countries.</a:t>
            </a:r>
          </a:p>
          <a:p>
            <a:r>
              <a:rPr lang="en-US" dirty="0">
                <a:hlinkClick r:id="rId2" tooltip="Literacy rate of Pakistan&#10; Literacy rate of Pakistan decli..."/>
              </a:rPr>
              <a:t> </a:t>
            </a:r>
            <a:r>
              <a:rPr lang="en-US" b="1" dirty="0"/>
              <a:t>Literacy rate of Pakistan </a:t>
            </a:r>
            <a:r>
              <a:rPr lang="en-US" dirty="0"/>
              <a:t> Literacy rate of Pakistan declined from 60 % to 58 % according to Economic Survey of Pakistan (2016-17). The survey also noted that overall Net Enrollment Rate at the primary level decrease and 54 % in 2015-16 as compare to 57 % in 2013-14.  </a:t>
            </a:r>
          </a:p>
          <a:p>
            <a:endParaRPr lang="en-GB" dirty="0"/>
          </a:p>
        </p:txBody>
      </p:sp>
    </p:spTree>
    <p:extLst>
      <p:ext uri="{BB962C8B-B14F-4D97-AF65-F5344CB8AC3E}">
        <p14:creationId xmlns:p14="http://schemas.microsoft.com/office/powerpoint/2010/main" val="367224526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885</TotalTime>
  <Words>1779</Words>
  <Application>Microsoft Office PowerPoint</Application>
  <PresentationFormat>Widescreen</PresentationFormat>
  <Paragraphs>80</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Trebuchet MS</vt:lpstr>
      <vt:lpstr>Wingdings</vt:lpstr>
      <vt:lpstr>Wingdings 3</vt:lpstr>
      <vt:lpstr>Facet</vt:lpstr>
      <vt:lpstr>Social Problem</vt:lpstr>
      <vt:lpstr>Continue…</vt:lpstr>
      <vt:lpstr>How do we define a social problem?</vt:lpstr>
      <vt:lpstr>Continue…</vt:lpstr>
      <vt:lpstr>Social Problem of Pakistan</vt:lpstr>
      <vt:lpstr>PowerPoint Presentation</vt:lpstr>
      <vt:lpstr>Poverty</vt:lpstr>
      <vt:lpstr>Unemployment</vt:lpstr>
      <vt:lpstr>Illiteracy</vt:lpstr>
      <vt:lpstr>Continue….</vt:lpstr>
      <vt:lpstr>Terrorism</vt:lpstr>
      <vt:lpstr>Continue….</vt:lpstr>
      <vt:lpstr>child labor</vt:lpstr>
      <vt:lpstr>Gender discrimination </vt:lpstr>
      <vt:lpstr>How to end it ?</vt:lpstr>
      <vt:lpstr>Corruption</vt:lpstr>
      <vt:lpstr>Suggestions To Overcome Corruption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Issue</dc:title>
  <dc:creator>Windows User</dc:creator>
  <cp:lastModifiedBy>Windows User</cp:lastModifiedBy>
  <cp:revision>17</cp:revision>
  <dcterms:created xsi:type="dcterms:W3CDTF">2020-04-08T15:32:32Z</dcterms:created>
  <dcterms:modified xsi:type="dcterms:W3CDTF">2020-04-09T06:17:54Z</dcterms:modified>
</cp:coreProperties>
</file>